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43DC70-1C08-491C-B70F-C143418A7B6E}">
  <a:tblStyle styleId="{B443DC70-1C08-491C-B70F-C143418A7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jenelle! Not licensed under creative commons, mit, or any other open source attribution!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17860f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17860f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17860f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17860f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17860f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17860f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17860f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17860f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17860f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17860f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6a1088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6a1088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17860f1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17860f1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17860f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17860f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17860f1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17860f1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17860f1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17860f1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6a1088a1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6a1088a1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17860f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17860f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17860f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17860f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17860f1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17860f1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1d6a2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1d6a2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17860f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17860f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6a1088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6a1088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17860f1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17860f1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17860f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17860f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5c2d496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d5c2d496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6a1088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6a1088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17860f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17860f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d6a1088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d6a1088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6a1088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6a1088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d6a1088a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d6a1088a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6a1088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6a1088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5c2d496b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5c2d496b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d5c2d496b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d5c2d496b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5c2d496b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5c2d496b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6a1088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6a1088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6a1088a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d6a1088a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6a1088a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6a1088a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17860f1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17860f1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d6a1088a1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d6a1088a1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d6a1088a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d6a1088a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6a1088a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d6a1088a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6a1088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6a1088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c17860f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c17860f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17860f1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17860f1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17860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17860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5d9620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5d9620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5d96202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5d96202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5d9620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5d9620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Y49trzU3CL48CpkIQ_RY3eN8PLo2mNWe9ocv3ohbyes/edi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document/d/1bDF8sfTf4ymY53Cpl8Rkmx2bL7HAlgTboVYlhT-K0-w/edit#heading=h.casxyslihkb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tutorialspoint.com/junit/junit_api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mgtfy.com/?q=junit+for+beginners" TargetMode="External"/><Relationship Id="rId4" Type="http://schemas.openxmlformats.org/officeDocument/2006/relationships/hyperlink" Target="http://lmgtfy.com/?q=junit+for+beginners" TargetMode="External"/><Relationship Id="rId5" Type="http://schemas.openxmlformats.org/officeDocument/2006/relationships/hyperlink" Target="https://www.youtube.com/watch?v=bdc5WbKKbK4" TargetMode="External"/><Relationship Id="rId6" Type="http://schemas.openxmlformats.org/officeDocument/2006/relationships/hyperlink" Target="https://www.youtube.com/watch?v=I8XXfgF9GSc" TargetMode="External"/><Relationship Id="rId7" Type="http://schemas.openxmlformats.org/officeDocument/2006/relationships/hyperlink" Target="https://www.tutorialspoint.com/junit/junit_api.htm" TargetMode="External"/><Relationship Id="rId8" Type="http://schemas.openxmlformats.org/officeDocument/2006/relationships/hyperlink" Target="http://enos.itcollege.ee/~jpoial/allalaadimised/reading/JUnit-Tutorial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hackingwithswift.com/read/39/2/creating-our-first-unit-test-using-xcte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raining/testing/espresso/" TargetMode="External"/><Relationship Id="rId4" Type="http://schemas.openxmlformats.org/officeDocument/2006/relationships/hyperlink" Target="https://www.seleniumhq.org/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ww.swiftbysundell.com/posts/getting-started-with-xcode-ui-testing-in-swif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other </a:t>
            </a:r>
            <a:r>
              <a:rPr b="1" lang="en">
                <a:solidFill>
                  <a:srgbClr val="FF0000"/>
                </a:solidFill>
              </a:rPr>
              <a:t>x</a:t>
            </a:r>
            <a:r>
              <a:rPr lang="en"/>
              <a:t>Unit type software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03150" y="4282300"/>
            <a:ext cx="7337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\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 are based on </a:t>
            </a:r>
            <a:r>
              <a:rPr b="1" lang="en"/>
              <a:t>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Assertions: built in functions that check if </a:t>
            </a:r>
            <a:r>
              <a:rPr b="1" lang="en"/>
              <a:t>your input meets a certain condition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 of assertions: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952500" y="28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{B443DC70-1C08-491C-B70F-C143418A7B6E}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assertEquals(a,b)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if a = b (a and b are same value)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assertTrue(a)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if a ==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assertNull(a)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if a ==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fail(“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mmmm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”)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Purposely causes a test to fail.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failing, print “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mmmm</a:t>
                      </a:r>
                      <a:r>
                        <a:rPr lang="en"/>
                        <a:t>” to the screen.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2"/>
          <p:cNvSpPr txBox="1"/>
          <p:nvPr/>
        </p:nvSpPr>
        <p:spPr>
          <a:xfrm>
            <a:off x="424000" y="4621500"/>
            <a:ext cx="79992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* </a:t>
            </a:r>
            <a:r>
              <a:rPr i="1" lang="en">
                <a:highlight>
                  <a:srgbClr val="FFF2CC"/>
                </a:highlight>
              </a:rPr>
              <a:t>Note: Above functions are from JUnit, but all the xUnit software has similarly named functions</a:t>
            </a:r>
            <a:endParaRPr i="1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JUnit Test Looks Like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JUnit test file looks like this: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88" y="1859925"/>
            <a:ext cx="7310015" cy="311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mean?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8" y="1326525"/>
            <a:ext cx="7310015" cy="31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1109075" y="1727875"/>
            <a:ext cx="848100" cy="39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6201300" y="1713875"/>
            <a:ext cx="2614500" cy="984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Tells Eclipse you want this function to run as a TEST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4" name="Google Shape;134;p24"/>
          <p:cNvCxnSpPr>
            <a:stCxn id="133" idx="1"/>
            <a:endCxn id="132" idx="3"/>
          </p:cNvCxnSpPr>
          <p:nvPr/>
        </p:nvCxnSpPr>
        <p:spPr>
          <a:xfrm rot="10800000">
            <a:off x="1957200" y="1925825"/>
            <a:ext cx="4244100" cy="280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4"/>
          <p:cNvSpPr/>
          <p:nvPr/>
        </p:nvSpPr>
        <p:spPr>
          <a:xfrm>
            <a:off x="1462400" y="3731675"/>
            <a:ext cx="4087500" cy="39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6642525" y="3384600"/>
            <a:ext cx="2388300" cy="168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function checks if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 == “applebanana”.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yes, test passes. If no, test fails.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" name="Google Shape;137;p24"/>
          <p:cNvCxnSpPr>
            <a:stCxn id="136" idx="1"/>
            <a:endCxn id="135" idx="3"/>
          </p:cNvCxnSpPr>
          <p:nvPr/>
        </p:nvCxnSpPr>
        <p:spPr>
          <a:xfrm rot="10800000">
            <a:off x="5549925" y="3929550"/>
            <a:ext cx="1092600" cy="295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4"/>
          <p:cNvSpPr/>
          <p:nvPr/>
        </p:nvSpPr>
        <p:spPr>
          <a:xfrm>
            <a:off x="2175875" y="1270675"/>
            <a:ext cx="2459700" cy="39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201300" y="342225"/>
            <a:ext cx="2614500" cy="675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 your test cases into a separate class!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0" name="Google Shape;140;p24"/>
          <p:cNvCxnSpPr>
            <a:stCxn id="139" idx="1"/>
            <a:endCxn id="138" idx="3"/>
          </p:cNvCxnSpPr>
          <p:nvPr/>
        </p:nvCxnSpPr>
        <p:spPr>
          <a:xfrm flipH="1">
            <a:off x="4635600" y="680025"/>
            <a:ext cx="1565700" cy="788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Test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37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test in Eclipse: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your class that contains the test cases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Run As &gt; JUnit Test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   </a:t>
            </a:r>
            <a:r>
              <a:rPr lang="en"/>
              <a:t>Look at the results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700" y="548275"/>
            <a:ext cx="48108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6684875" y="3745225"/>
            <a:ext cx="21396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JUnit Tests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JUnit into your IDE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you are using </a:t>
            </a:r>
            <a:r>
              <a:rPr b="1" lang="en" sz="1400"/>
              <a:t>Eclipse</a:t>
            </a:r>
            <a:r>
              <a:rPr lang="en" sz="1400"/>
              <a:t>, you can skip this step.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JUnit is automatically installed with Eclipse.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new </a:t>
            </a:r>
            <a:r>
              <a:rPr b="1" lang="en"/>
              <a:t>JUnit Class </a:t>
            </a:r>
            <a:r>
              <a:rPr lang="en"/>
              <a:t>to your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JUnit </a:t>
            </a:r>
            <a:r>
              <a:rPr b="1" lang="en"/>
              <a:t>Test</a:t>
            </a:r>
            <a:r>
              <a:rPr lang="en"/>
              <a:t> to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test passes,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test fails, write code to fix the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JUnit Tests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a JUnit Test?	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write a test, you need to know: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scenarios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getting this information, you </a:t>
            </a:r>
            <a:r>
              <a:rPr b="1" lang="en"/>
              <a:t>convert</a:t>
            </a:r>
            <a:r>
              <a:rPr lang="en"/>
              <a:t> the use case and scenarios </a:t>
            </a:r>
            <a:r>
              <a:rPr b="1" lang="en"/>
              <a:t>into code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does the code look like?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= JUnit Class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Scenarios = </a:t>
            </a:r>
            <a:r>
              <a:rPr lang="en">
                <a:solidFill>
                  <a:srgbClr val="980000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functions inside the JUnit Class file.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Use Case and Scenario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work for Facebook. Your job is to test the Facebook login page.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900" y="1788225"/>
            <a:ext cx="5727976" cy="318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 Case and Scenarios?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user can log into the Facebook webpage.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Scenario 1: User enter a correct username/password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enters a valid email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presses the LOG IN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responds by redirecting user to the Home screen.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&amp; Scenarios, continued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2: User enters a wrong email or password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enters the correct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enters wrong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pressed LOG IN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should respond by showing an </a:t>
            </a:r>
            <a:r>
              <a:rPr lang="en"/>
              <a:t>error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Scenario 3</a:t>
            </a:r>
            <a:r>
              <a:rPr lang="en"/>
              <a:t>: </a:t>
            </a:r>
            <a:r>
              <a:rPr b="1" lang="en"/>
              <a:t>User is missing a email/password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leaves email or password field blank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presses LOG IN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responds by showing an error message.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Junit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Junit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Translating test cases into JUnit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coverage with ECLEmma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convert the scenario/use case to code?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= JUnit Class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Scenarios = </a:t>
            </a:r>
            <a:r>
              <a:rPr lang="en">
                <a:solidFill>
                  <a:srgbClr val="980000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functions inside the JUnit Class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JUnit class file represents ONE use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Inside the JUnit class, you can have many functions.  Each function represents ONE scenario.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JUnit Class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1 </a:t>
            </a:r>
            <a:r>
              <a:rPr b="1" lang="en"/>
              <a:t>use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1 </a:t>
            </a:r>
            <a:r>
              <a:rPr b="1" lang="en"/>
              <a:t>scenario </a:t>
            </a:r>
            <a:r>
              <a:rPr lang="en"/>
              <a:t>in the </a:t>
            </a:r>
            <a:r>
              <a:rPr b="1" lang="en"/>
              <a:t>use case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Inheritance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your test classes will need to share information.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class inheritance</a:t>
            </a:r>
            <a:r>
              <a:rPr lang="en"/>
              <a:t> to share information.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Testing Facebook Login use case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50" y="1170125"/>
            <a:ext cx="5777498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b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org.junit.Assert.*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" sz="1600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UseCaseName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public void </a:t>
            </a:r>
            <a:r>
              <a:rPr lang="en" sz="1600">
                <a:solidFill>
                  <a:srgbClr val="980000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scenario1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public void </a:t>
            </a:r>
            <a:r>
              <a:rPr lang="en" sz="1600">
                <a:solidFill>
                  <a:srgbClr val="980000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scenario2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() throws Exception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JUnit Functions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assertTrue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assertFalse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assertEquals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Exceptions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Exceptions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want to test if your code throws Exceptions properly.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 The code tries to divide a number by zero.  This should produce an exception. (in math, you cannot divide numbers by zero)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38" y="2572075"/>
            <a:ext cx="7086982" cy="226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025"/>
            <a:ext cx="8839201" cy="2827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52400" y="2184600"/>
            <a:ext cx="1314300" cy="77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 a try-catch block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3" name="Google Shape;233;p39"/>
          <p:cNvCxnSpPr>
            <a:stCxn id="232" idx="3"/>
          </p:cNvCxnSpPr>
          <p:nvPr/>
        </p:nvCxnSpPr>
        <p:spPr>
          <a:xfrm flipH="1" rot="10800000">
            <a:off x="1466700" y="2190750"/>
            <a:ext cx="384600" cy="381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9"/>
          <p:cNvCxnSpPr>
            <a:stCxn id="232" idx="3"/>
          </p:cNvCxnSpPr>
          <p:nvPr/>
        </p:nvCxnSpPr>
        <p:spPr>
          <a:xfrm>
            <a:off x="1466700" y="2571750"/>
            <a:ext cx="399000" cy="509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9"/>
          <p:cNvCxnSpPr/>
          <p:nvPr/>
        </p:nvCxnSpPr>
        <p:spPr>
          <a:xfrm>
            <a:off x="2501525" y="2685250"/>
            <a:ext cx="5949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9"/>
          <p:cNvSpPr txBox="1"/>
          <p:nvPr/>
        </p:nvSpPr>
        <p:spPr>
          <a:xfrm>
            <a:off x="6275025" y="296800"/>
            <a:ext cx="2430900" cy="172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Put a fail() condition in the try block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the fail() runs, then your Exception did NOT get thrown.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7" name="Google Shape;237;p39"/>
          <p:cNvCxnSpPr>
            <a:stCxn id="236" idx="1"/>
          </p:cNvCxnSpPr>
          <p:nvPr/>
        </p:nvCxnSpPr>
        <p:spPr>
          <a:xfrm flipH="1">
            <a:off x="5610825" y="1158850"/>
            <a:ext cx="664200" cy="1215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2445000" y="3490825"/>
            <a:ext cx="54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9"/>
          <p:cNvSpPr txBox="1"/>
          <p:nvPr/>
        </p:nvSpPr>
        <p:spPr>
          <a:xfrm>
            <a:off x="5949900" y="3631200"/>
            <a:ext cx="2911500" cy="1512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OPTIONAL:  Check if the exception contains the correct message.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You can also put nothing in the catch() block.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" name="Google Shape;240;p39"/>
          <p:cNvCxnSpPr>
            <a:stCxn id="239" idx="1"/>
          </p:cNvCxnSpPr>
          <p:nvPr/>
        </p:nvCxnSpPr>
        <p:spPr>
          <a:xfrm rot="10800000">
            <a:off x="5045400" y="3646350"/>
            <a:ext cx="904500" cy="741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9"/>
          <p:cNvSpPr/>
          <p:nvPr/>
        </p:nvSpPr>
        <p:spPr>
          <a:xfrm>
            <a:off x="1780750" y="1865550"/>
            <a:ext cx="664200" cy="38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1933150" y="2885600"/>
            <a:ext cx="766200" cy="38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- Code Breakdown: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1690688"/>
            <a:ext cx="4505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vs. 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test?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prove to yourself and your customers that </a:t>
            </a:r>
            <a:r>
              <a:rPr b="1" lang="en"/>
              <a:t>your code works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info - see slide from week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https://docs.google.com/presentation/d/1Y49trzU3CL48CpkIQ_RY3eN8PLo2mNWe9ocv3ohbyes/edit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vs. Errors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475" y="2120150"/>
            <a:ext cx="5943600" cy="2247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2" name="Google Shape;262;p42"/>
          <p:cNvSpPr/>
          <p:nvPr/>
        </p:nvSpPr>
        <p:spPr>
          <a:xfrm>
            <a:off x="3433950" y="3255825"/>
            <a:ext cx="1870500" cy="49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42"/>
          <p:cNvCxnSpPr>
            <a:endCxn id="262" idx="0"/>
          </p:cNvCxnSpPr>
          <p:nvPr/>
        </p:nvCxnSpPr>
        <p:spPr>
          <a:xfrm flipH="1">
            <a:off x="4369200" y="1514025"/>
            <a:ext cx="519600" cy="17418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2"/>
          <p:cNvCxnSpPr/>
          <p:nvPr/>
        </p:nvCxnSpPr>
        <p:spPr>
          <a:xfrm>
            <a:off x="4888675" y="1533900"/>
            <a:ext cx="1246800" cy="17913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2"/>
          <p:cNvSpPr txBox="1"/>
          <p:nvPr/>
        </p:nvSpPr>
        <p:spPr>
          <a:xfrm>
            <a:off x="3770375" y="1063113"/>
            <a:ext cx="2266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- Errors vs. Failures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here: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https://docs.google.com/document/d/1bDF8sfTf4ymY53Cpl8Rkmx2bL7HAlgTboVYlhT-K0-w/edit#heading=h.casxyslihkb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Code Coverage Test</a:t>
            </a:r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5" y="1481925"/>
            <a:ext cx="4914900" cy="3038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83" name="Google Shape;283;p45"/>
          <p:cNvSpPr txBox="1"/>
          <p:nvPr/>
        </p:nvSpPr>
        <p:spPr>
          <a:xfrm>
            <a:off x="5787250" y="1149500"/>
            <a:ext cx="3000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3300"/>
                </a:solidFill>
              </a:rPr>
              <a:t>Code Coverage Tests with EclEmma</a:t>
            </a:r>
            <a:endParaRPr sz="1800">
              <a:solidFill>
                <a:srgbClr val="9933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EclEmma is installed by default on the latest versions of the Eclipse IDE (version: 2018-12 (4.10.0))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Check if it is installed like this: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Go to Help &gt; Eclipse Marketplace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Search for </a:t>
            </a:r>
            <a:r>
              <a:rPr b="1" lang="en" sz="1100"/>
              <a:t>EclEmma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Check if your system shows </a:t>
            </a:r>
            <a:r>
              <a:rPr b="1" lang="en" sz="1100"/>
              <a:t>Installed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not installed, then install it!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25" y="1002313"/>
            <a:ext cx="49339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88" y="1028700"/>
            <a:ext cx="49625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75" y="938213"/>
            <a:ext cx="50292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a coverage test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170125"/>
            <a:ext cx="611604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/>
          <p:nvPr/>
        </p:nvSpPr>
        <p:spPr>
          <a:xfrm>
            <a:off x="5006175" y="4276900"/>
            <a:ext cx="24345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results</a:t>
            </a:r>
            <a:endParaRPr/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700"/>
            <a:ext cx="8839200" cy="24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0"/>
          <p:cNvSpPr/>
          <p:nvPr/>
        </p:nvSpPr>
        <p:spPr>
          <a:xfrm>
            <a:off x="661800" y="2998350"/>
            <a:ext cx="8430300" cy="2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/>
        </p:nvSpPr>
        <p:spPr>
          <a:xfrm>
            <a:off x="661800" y="3889900"/>
            <a:ext cx="2334300" cy="10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Meaning</a:t>
            </a:r>
            <a:r>
              <a:rPr lang="en" sz="1800"/>
              <a:t>: Your test cases only cover 68.8% of the code.</a:t>
            </a:r>
            <a:endParaRPr sz="1800"/>
          </a:p>
        </p:txBody>
      </p:sp>
      <p:cxnSp>
        <p:nvCxnSpPr>
          <p:cNvPr id="314" name="Google Shape;314;p50"/>
          <p:cNvCxnSpPr>
            <a:stCxn id="313" idx="3"/>
          </p:cNvCxnSpPr>
          <p:nvPr/>
        </p:nvCxnSpPr>
        <p:spPr>
          <a:xfrm flipH="1" rot="10800000">
            <a:off x="2996100" y="3265600"/>
            <a:ext cx="1273500" cy="1155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file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6067325" y="2141513"/>
            <a:ext cx="2883900" cy="15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Green</a:t>
            </a:r>
            <a:r>
              <a:rPr lang="en"/>
              <a:t> = code was tested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Yellow</a:t>
            </a:r>
            <a:r>
              <a:rPr lang="en"/>
              <a:t> = a condition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Red</a:t>
            </a:r>
            <a:r>
              <a:rPr lang="en"/>
              <a:t> = code not tested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925"/>
            <a:ext cx="5263175" cy="31911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2" name="Google Shape;322;p51"/>
          <p:cNvCxnSpPr/>
          <p:nvPr/>
        </p:nvCxnSpPr>
        <p:spPr>
          <a:xfrm flipH="1">
            <a:off x="3770250" y="1006050"/>
            <a:ext cx="1260900" cy="936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51"/>
          <p:cNvSpPr txBox="1"/>
          <p:nvPr/>
        </p:nvSpPr>
        <p:spPr>
          <a:xfrm>
            <a:off x="5131025" y="594050"/>
            <a:ext cx="1751100" cy="526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NOT tested!</a:t>
            </a:r>
            <a:endParaRPr/>
          </a:p>
        </p:txBody>
      </p:sp>
      <p:cxnSp>
        <p:nvCxnSpPr>
          <p:cNvPr id="324" name="Google Shape;324;p51"/>
          <p:cNvCxnSpPr/>
          <p:nvPr/>
        </p:nvCxnSpPr>
        <p:spPr>
          <a:xfrm rot="10800000">
            <a:off x="4444375" y="3765075"/>
            <a:ext cx="1360800" cy="6117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51"/>
          <p:cNvSpPr txBox="1"/>
          <p:nvPr/>
        </p:nvSpPr>
        <p:spPr>
          <a:xfrm>
            <a:off x="5805175" y="4111500"/>
            <a:ext cx="2116500" cy="399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was tested!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 and Resources for JUnit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950" y="1170125"/>
            <a:ext cx="7236898" cy="3820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6"/>
          <p:cNvSpPr/>
          <p:nvPr/>
        </p:nvSpPr>
        <p:spPr>
          <a:xfrm>
            <a:off x="2868975" y="4042025"/>
            <a:ext cx="1823100" cy="73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code coverage should I get?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80% coverage is good.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(obviously more is better!)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increase code coverage?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tests that exercise the untested code!</a:t>
            </a:r>
            <a:endParaRPr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00" y="1859925"/>
            <a:ext cx="6963599" cy="204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53"/>
          <p:cNvSpPr/>
          <p:nvPr/>
        </p:nvSpPr>
        <p:spPr>
          <a:xfrm>
            <a:off x="2047425" y="3303150"/>
            <a:ext cx="5992500" cy="32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40" name="Google Shape;340;p53"/>
          <p:cNvCxnSpPr>
            <a:stCxn id="341" idx="0"/>
          </p:cNvCxnSpPr>
          <p:nvPr/>
        </p:nvCxnSpPr>
        <p:spPr>
          <a:xfrm rot="10800000">
            <a:off x="4679125" y="3696975"/>
            <a:ext cx="544800" cy="44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3"/>
          <p:cNvSpPr txBox="1"/>
          <p:nvPr/>
        </p:nvSpPr>
        <p:spPr>
          <a:xfrm>
            <a:off x="2911075" y="4143375"/>
            <a:ext cx="4625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2CC"/>
                </a:highlight>
              </a:rPr>
              <a:t>Make new cases based on </a:t>
            </a:r>
            <a:r>
              <a:rPr b="1" lang="en" sz="1800">
                <a:highlight>
                  <a:srgbClr val="FFF2CC"/>
                </a:highlight>
              </a:rPr>
              <a:t>statement coverage // equivalence classes // BVA </a:t>
            </a:r>
            <a:r>
              <a:rPr lang="en" sz="1800">
                <a:highlight>
                  <a:srgbClr val="FFF2CC"/>
                </a:highlight>
              </a:rPr>
              <a:t>techniques!</a:t>
            </a:r>
            <a:endParaRPr sz="18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result?</a:t>
            </a:r>
            <a:endParaRPr/>
          </a:p>
        </p:txBody>
      </p:sp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4700"/>
            <a:ext cx="4960574" cy="315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4"/>
          <p:cNvSpPr txBox="1"/>
          <p:nvPr/>
        </p:nvSpPr>
        <p:spPr>
          <a:xfrm>
            <a:off x="5630375" y="2529125"/>
            <a:ext cx="283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100% coverage, yay!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 (and other xUnit software) is used for automating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 is based on assertion functions → these are functions which test for specific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assertion functions (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 here for more examples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make a JUnit test by converting your </a:t>
            </a:r>
            <a:r>
              <a:rPr b="1" lang="en"/>
              <a:t>use case and scenarios</a:t>
            </a:r>
            <a:r>
              <a:rPr lang="en"/>
              <a:t> into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use case = class </a:t>
            </a:r>
            <a:r>
              <a:rPr lang="en"/>
              <a:t>and</a:t>
            </a:r>
            <a:r>
              <a:rPr b="1" lang="en"/>
              <a:t> scenario = functions inside the class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 JUnit test by clicking on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 As &gt; JUnit Test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for code coverage using </a:t>
            </a:r>
            <a:r>
              <a:rPr lang="en">
                <a:solidFill>
                  <a:srgbClr val="A61C00"/>
                </a:solidFill>
              </a:rPr>
              <a:t>ECLEmma </a:t>
            </a:r>
            <a:r>
              <a:rPr lang="en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 and Resources on JUnit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typing “</a:t>
            </a:r>
            <a:r>
              <a:rPr lang="en">
                <a:solidFill>
                  <a:srgbClr val="980000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JUnit</a:t>
            </a:r>
            <a:r>
              <a:rPr lang="en"/>
              <a:t>” into Google </a:t>
            </a:r>
            <a:r>
              <a:rPr lang="en" u="sng">
                <a:solidFill>
                  <a:schemeClr val="hlink"/>
                </a:solidFill>
                <a:hlinkClick r:id="rId3"/>
              </a:rPr>
              <a:t>too difficult</a:t>
            </a:r>
            <a:r>
              <a:rPr lang="en"/>
              <a:t>? If </a:t>
            </a:r>
            <a:r>
              <a:rPr lang="en" u="sng">
                <a:solidFill>
                  <a:schemeClr val="hlink"/>
                </a:solidFill>
                <a:hlinkClick r:id="rId4"/>
              </a:rPr>
              <a:t>yes</a:t>
            </a:r>
            <a:r>
              <a:rPr lang="en"/>
              <a:t>, here are some resources: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 in 28 minutes: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https://www.youtube.com/watch?v=bdc5WbKKbK4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 in 11 minutes: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https://www.youtube.com/watch?v=I8XXfgF9GSc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Websites: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TutorialsPoint: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https://www.tutorialspoint.com/junit/junit_api.htm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 E-book: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http://enos.itcollege.ee/~jpoial/allalaadimised/reading/JUnit-Tutorial.pdf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JUnit? (or xUnit)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xUnit = software tools for creating </a:t>
            </a:r>
            <a:r>
              <a:rPr b="1" lang="en"/>
              <a:t>automated 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xUnit is available in almost every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understand how to use one type of xUnit, you will understand the others.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52500" y="28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{B443DC70-1C08-491C-B70F-C143418A7B6E}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Programming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xUnit </a:t>
                      </a:r>
                      <a:r>
                        <a:rPr lang="en"/>
                        <a:t>software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en"/>
                        <a:t>Unit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JS</a:t>
                      </a:r>
                      <a:r>
                        <a:rPr lang="en"/>
                        <a:t>Unit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py</a:t>
                      </a:r>
                      <a:r>
                        <a:rPr lang="en"/>
                        <a:t>Unit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xcTest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unit test IOS apps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1107725"/>
            <a:ext cx="531968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2234675" y="3490400"/>
            <a:ext cx="1198500" cy="26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 flipH="1">
            <a:off x="3645525" y="2629000"/>
            <a:ext cx="1473000" cy="89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/>
        </p:nvSpPr>
        <p:spPr>
          <a:xfrm>
            <a:off x="5642875" y="1792550"/>
            <a:ext cx="2640900" cy="29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XCode comes with it’s own unit testing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called </a:t>
            </a:r>
            <a:r>
              <a:rPr b="1"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xcTest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is similar to JUnit, except all the functions are written in Swift.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https://www.hackingwithswift.com/read/39/2/creating-our-first-unit-test-using-xctest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Apps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testing a mobile app, you divide tests into: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Unit tests</a:t>
            </a:r>
            <a:r>
              <a:rPr lang="en"/>
              <a:t> → today’s lecture!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UI </a:t>
            </a:r>
            <a:r>
              <a:rPr lang="en"/>
              <a:t>tests → testing the user interface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For UI tests, use these softwares: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Android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Espresso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XCode</a:t>
            </a:r>
            <a:r>
              <a:rPr lang="en"/>
              <a:t>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Web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Selenium</a:t>
            </a:r>
            <a:r>
              <a:rPr lang="en"/>
              <a:t>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975" y="3547725"/>
            <a:ext cx="3312099" cy="96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0"/>
          <p:cNvSpPr txBox="1"/>
          <p:nvPr/>
        </p:nvSpPr>
        <p:spPr>
          <a:xfrm>
            <a:off x="4856375" y="3612813"/>
            <a:ext cx="3485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6"/>
              </a:rPr>
              <a:t>https://www.swiftbysundell.com/posts/getting-started-with-xcode-ui-testing-in-swift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JUnit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