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2" r:id="rId5"/>
    <p:sldId id="261" r:id="rId6"/>
    <p:sldId id="260" r:id="rId7"/>
    <p:sldId id="259" r:id="rId8"/>
    <p:sldId id="258" r:id="rId9"/>
    <p:sldId id="257"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0C18"/>
    <a:srgbClr val="60045B"/>
    <a:srgbClr val="9C7822"/>
    <a:srgbClr val="1374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jmcauley.ucsd.edu/data/amazon/index_2014.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3096" y="667385"/>
            <a:ext cx="9211733" cy="1082675"/>
          </a:xfrm>
        </p:spPr>
        <p:txBody>
          <a:bodyPr/>
          <a:lstStyle/>
          <a:p>
            <a:pPr algn="ctr"/>
            <a:r>
              <a:rPr lang="en-US" b="1" dirty="0">
                <a:solidFill>
                  <a:srgbClr val="60045B"/>
                </a:solidFill>
                <a:effectLst>
                  <a:outerShdw blurRad="38100" dist="19050" dir="2700000" algn="tl" rotWithShape="0">
                    <a:schemeClr val="dk1">
                      <a:lumMod val="50000"/>
                      <a:alpha val="40000"/>
                    </a:schemeClr>
                  </a:outerShdw>
                </a:effectLst>
                <a:latin typeface="Maiandra GD" panose="020E0502030308020204" charset="0"/>
                <a:cs typeface="Maiandra GD" panose="020E0502030308020204" charset="0"/>
              </a:rPr>
              <a:t>WEB AND SOCIAL MEDIA  ANALYTICS</a:t>
            </a:r>
            <a:endParaRPr lang="en-US" b="1" dirty="0">
              <a:solidFill>
                <a:srgbClr val="60045B"/>
              </a:solidFill>
              <a:effectLst>
                <a:outerShdw blurRad="38100" dist="19050" dir="2700000" algn="tl" rotWithShape="0">
                  <a:schemeClr val="dk1">
                    <a:lumMod val="50000"/>
                    <a:alpha val="40000"/>
                  </a:schemeClr>
                </a:outerShdw>
              </a:effectLst>
              <a:latin typeface="Maiandra GD" panose="020E0502030308020204" charset="0"/>
              <a:cs typeface="Maiandra GD" panose="020E0502030308020204" charset="0"/>
            </a:endParaRPr>
          </a:p>
        </p:txBody>
      </p:sp>
      <p:sp>
        <p:nvSpPr>
          <p:cNvPr id="3" name="Subtitle 2"/>
          <p:cNvSpPr>
            <a:spLocks noGrp="1"/>
          </p:cNvSpPr>
          <p:nvPr>
            <p:ph type="subTitle" idx="1"/>
          </p:nvPr>
        </p:nvSpPr>
        <p:spPr>
          <a:xfrm>
            <a:off x="1321435" y="1750060"/>
            <a:ext cx="10382250" cy="1752600"/>
          </a:xfrm>
        </p:spPr>
        <p:txBody>
          <a:bodyPr/>
          <a:lstStyle/>
          <a:p>
            <a:pPr algn="ctr"/>
            <a:r>
              <a:rPr lang="en-US">
                <a:gradFill>
                  <a:gsLst>
                    <a:gs pos="0">
                      <a:srgbClr val="FE4444"/>
                    </a:gs>
                    <a:gs pos="100000">
                      <a:srgbClr val="832B2B"/>
                    </a:gs>
                  </a:gsLst>
                  <a:lin scaled="0"/>
                </a:gradFill>
                <a:effectLst>
                  <a:outerShdw blurRad="38100" dist="19050" dir="2700000" algn="tl" rotWithShape="0">
                    <a:schemeClr val="dk1">
                      <a:alpha val="40000"/>
                    </a:schemeClr>
                  </a:outerShdw>
                </a:effectLst>
                <a:latin typeface="Bahnschrift Condensed" panose="020B0502040204020203" charset="0"/>
                <a:cs typeface="Bahnschrift Condensed" panose="020B0502040204020203" charset="0"/>
              </a:rPr>
              <a:t>ON DESIGNING THE STRATEGIES TO RAISE THE VALUE OF THE BRAND BY DELIVERING IN DEMAND FEATURES TO CUSTOMERS</a:t>
            </a:r>
            <a:endParaRPr lang="en-US">
              <a:gradFill>
                <a:gsLst>
                  <a:gs pos="0">
                    <a:srgbClr val="FE4444"/>
                  </a:gs>
                  <a:gs pos="100000">
                    <a:srgbClr val="832B2B"/>
                  </a:gs>
                </a:gsLst>
                <a:lin scaled="0"/>
              </a:gradFill>
              <a:effectLst>
                <a:outerShdw blurRad="38100" dist="19050" dir="2700000" algn="tl" rotWithShape="0">
                  <a:schemeClr val="dk1">
                    <a:alpha val="40000"/>
                  </a:schemeClr>
                </a:outerShdw>
              </a:effectLst>
              <a:latin typeface="Bahnschrift Condensed" panose="020B0502040204020203" charset="0"/>
              <a:cs typeface="Bahnschrift Condensed" panose="020B0502040204020203" charset="0"/>
            </a:endParaRPr>
          </a:p>
        </p:txBody>
      </p:sp>
      <p:sp>
        <p:nvSpPr>
          <p:cNvPr id="4" name="Text Box 3"/>
          <p:cNvSpPr txBox="1"/>
          <p:nvPr/>
        </p:nvSpPr>
        <p:spPr>
          <a:xfrm>
            <a:off x="4218305" y="3387725"/>
            <a:ext cx="5351780" cy="398780"/>
          </a:xfrm>
          <a:prstGeom prst="rect">
            <a:avLst/>
          </a:prstGeom>
          <a:noFill/>
        </p:spPr>
        <p:txBody>
          <a:bodyPr wrap="square" rtlCol="0">
            <a:spAutoFit/>
          </a:bodyPr>
          <a:p>
            <a:pPr algn="ctr"/>
            <a:r>
              <a:rPr lang="en-US" sz="2000">
                <a:solidFill>
                  <a:srgbClr val="9C7822"/>
                </a:solidFill>
                <a:latin typeface="Berlin Sans FB" panose="020E0602020502020306" charset="0"/>
                <a:cs typeface="Berlin Sans FB" panose="020E0602020502020306" charset="0"/>
              </a:rPr>
              <a:t>FOR A MOBILE MANUFACTURING BASED FIRM</a:t>
            </a:r>
            <a:endParaRPr lang="en-US" sz="2000">
              <a:solidFill>
                <a:srgbClr val="9C7822"/>
              </a:solidFill>
              <a:latin typeface="Berlin Sans FB" panose="020E0602020502020306" charset="0"/>
              <a:cs typeface="Berlin Sans FB" panose="020E0602020502020306" charset="0"/>
            </a:endParaRPr>
          </a:p>
        </p:txBody>
      </p:sp>
      <p:sp>
        <p:nvSpPr>
          <p:cNvPr id="5" name="Text Box 4"/>
          <p:cNvSpPr txBox="1"/>
          <p:nvPr/>
        </p:nvSpPr>
        <p:spPr>
          <a:xfrm>
            <a:off x="5344160" y="3855720"/>
            <a:ext cx="3027680" cy="368300"/>
          </a:xfrm>
          <a:prstGeom prst="rect">
            <a:avLst/>
          </a:prstGeom>
          <a:noFill/>
        </p:spPr>
        <p:txBody>
          <a:bodyPr wrap="square" rtlCol="0">
            <a:spAutoFit/>
          </a:bodyPr>
          <a:p>
            <a:pPr algn="ctr"/>
            <a:r>
              <a:rPr lang="en-US" b="1">
                <a:solidFill>
                  <a:srgbClr val="840C18"/>
                </a:solidFill>
                <a:latin typeface="Courier New" panose="02070309020205020404" charset="0"/>
                <a:cs typeface="Courier New" panose="02070309020205020404" charset="0"/>
              </a:rPr>
              <a:t>BY:SONAM NETALKAR</a:t>
            </a:r>
            <a:endParaRPr lang="en-US" b="1">
              <a:solidFill>
                <a:srgbClr val="840C18"/>
              </a:solidFill>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a:solidFill>
                  <a:srgbClr val="60045B"/>
                </a:solidFill>
                <a:latin typeface="Maiandra GD" panose="020E0502030308020204" charset="0"/>
                <a:cs typeface="Maiandra GD" panose="020E0502030308020204" charset="0"/>
              </a:rPr>
              <a:t>FINAL DASHBOARD OF VISUALIZATION</a:t>
            </a:r>
            <a:endParaRPr lang="en-US" sz="4000">
              <a:solidFill>
                <a:srgbClr val="60045B"/>
              </a:solidFill>
              <a:latin typeface="Maiandra GD" panose="020E0502030308020204" charset="0"/>
              <a:cs typeface="Maiandra GD" panose="020E0502030308020204" charset="0"/>
            </a:endParaRPr>
          </a:p>
        </p:txBody>
      </p:sp>
      <p:pic>
        <p:nvPicPr>
          <p:cNvPr id="4" name="Content Placeholder 3"/>
          <p:cNvPicPr>
            <a:picLocks noChangeAspect="1"/>
          </p:cNvPicPr>
          <p:nvPr>
            <p:ph idx="1"/>
          </p:nvPr>
        </p:nvPicPr>
        <p:blipFill>
          <a:blip r:embed="rId1"/>
          <a:stretch>
            <a:fillRect/>
          </a:stretch>
        </p:blipFill>
        <p:spPr>
          <a:xfrm>
            <a:off x="839470" y="1033145"/>
            <a:ext cx="10360025" cy="5824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a:solidFill>
                  <a:srgbClr val="60045B"/>
                </a:solidFill>
                <a:latin typeface="Maiandra GD" panose="020E0502030308020204" charset="0"/>
                <a:cs typeface="Maiandra GD" panose="020E0502030308020204" charset="0"/>
              </a:rPr>
              <a:t>RECOMMENDTIONS</a:t>
            </a:r>
            <a:endParaRPr lang="en-US" sz="4000">
              <a:solidFill>
                <a:srgbClr val="60045B"/>
              </a:solidFill>
              <a:latin typeface="Maiandra GD" panose="020E0502030308020204" charset="0"/>
              <a:cs typeface="Maiandra GD" panose="020E0502030308020204" charset="0"/>
            </a:endParaRPr>
          </a:p>
        </p:txBody>
      </p:sp>
      <p:sp>
        <p:nvSpPr>
          <p:cNvPr id="3" name="Content Placeholder 2"/>
          <p:cNvSpPr>
            <a:spLocks noGrp="1"/>
          </p:cNvSpPr>
          <p:nvPr>
            <p:ph idx="1"/>
          </p:nvPr>
        </p:nvSpPr>
        <p:spPr/>
        <p:txBody>
          <a:bodyPr/>
          <a:p>
            <a:pPr>
              <a:buFont typeface="Wingdings" panose="05000000000000000000" charset="0"/>
              <a:buChar char="ü"/>
            </a:pPr>
            <a:r>
              <a:rPr lang="en-US" sz="2000">
                <a:solidFill>
                  <a:srgbClr val="840C18"/>
                </a:solidFill>
                <a:latin typeface="Footlight MT Light" panose="0204060206030A020304" charset="0"/>
                <a:cs typeface="Footlight MT Light" panose="0204060206030A020304" charset="0"/>
              </a:rPr>
              <a:t>Since now we know our competitors include brands like Samsung, Motorola, HTC, Huawei and Apple; we have to keep a keen eye on the services and features offered by them.</a:t>
            </a:r>
            <a:endParaRPr lang="en-US" sz="2000">
              <a:solidFill>
                <a:srgbClr val="840C18"/>
              </a:solidFill>
              <a:latin typeface="Footlight MT Light" panose="0204060206030A020304" charset="0"/>
              <a:cs typeface="Footlight MT Light" panose="0204060206030A020304" charset="0"/>
            </a:endParaRPr>
          </a:p>
          <a:p>
            <a:pPr>
              <a:buFont typeface="Wingdings" panose="05000000000000000000" charset="0"/>
              <a:buChar char="ü"/>
            </a:pPr>
            <a:r>
              <a:rPr lang="en-US" sz="2000">
                <a:solidFill>
                  <a:srgbClr val="840C18"/>
                </a:solidFill>
                <a:latin typeface="Footlight MT Light" panose="0204060206030A020304" charset="0"/>
                <a:cs typeface="Footlight MT Light" panose="0204060206030A020304" charset="0"/>
              </a:rPr>
              <a:t> The market we are focusing on is a mid range price segment market since the price range preferred is in the range- 150$-70$. This gives us the segment we need to focus and introduce our range of products in.</a:t>
            </a:r>
            <a:endParaRPr lang="en-US" sz="2000">
              <a:solidFill>
                <a:srgbClr val="840C18"/>
              </a:solidFill>
              <a:latin typeface="Footlight MT Light" panose="0204060206030A020304" charset="0"/>
              <a:cs typeface="Footlight MT Light" panose="0204060206030A020304" charset="0"/>
            </a:endParaRPr>
          </a:p>
          <a:p>
            <a:pPr>
              <a:buFont typeface="Wingdings" panose="05000000000000000000" charset="0"/>
              <a:buChar char="ü"/>
            </a:pPr>
            <a:r>
              <a:rPr lang="en-US" sz="2000">
                <a:solidFill>
                  <a:srgbClr val="840C18"/>
                </a:solidFill>
                <a:latin typeface="Footlight MT Light" panose="0204060206030A020304" charset="0"/>
                <a:cs typeface="Footlight MT Light" panose="0204060206030A020304" charset="0"/>
              </a:rPr>
              <a:t> Features we must have- </a:t>
            </a:r>
            <a:endParaRPr lang="en-US" sz="2000">
              <a:solidFill>
                <a:srgbClr val="840C18"/>
              </a:solidFill>
              <a:latin typeface="Footlight MT Light" panose="0204060206030A020304" charset="0"/>
              <a:cs typeface="Footlight MT Light" panose="0204060206030A020304" charset="0"/>
            </a:endParaRPr>
          </a:p>
          <a:p>
            <a:pPr marL="0" indent="0">
              <a:buFont typeface="Wingdings" panose="05000000000000000000" charset="0"/>
              <a:buNone/>
            </a:pPr>
            <a:r>
              <a:rPr lang="en-US" sz="2000">
                <a:solidFill>
                  <a:srgbClr val="840C18"/>
                </a:solidFill>
                <a:latin typeface="Footlight MT Light" panose="0204060206030A020304" charset="0"/>
                <a:cs typeface="Footlight MT Light" panose="0204060206030A020304" charset="0"/>
              </a:rPr>
              <a:t>              1. Android OS, </a:t>
            </a:r>
            <a:endParaRPr lang="en-US" sz="2000">
              <a:solidFill>
                <a:srgbClr val="840C18"/>
              </a:solidFill>
              <a:latin typeface="Footlight MT Light" panose="0204060206030A020304" charset="0"/>
              <a:cs typeface="Footlight MT Light" panose="0204060206030A020304" charset="0"/>
            </a:endParaRPr>
          </a:p>
          <a:p>
            <a:pPr marL="0" indent="0">
              <a:buFont typeface="Wingdings" panose="05000000000000000000" charset="0"/>
              <a:buNone/>
            </a:pPr>
            <a:r>
              <a:rPr lang="en-US" sz="2000">
                <a:solidFill>
                  <a:srgbClr val="840C18"/>
                </a:solidFill>
                <a:latin typeface="Footlight MT Light" panose="0204060206030A020304" charset="0"/>
                <a:cs typeface="Footlight MT Light" panose="0204060206030A020304" charset="0"/>
              </a:rPr>
              <a:t>	2. 5.1-5.7 inches screen, </a:t>
            </a:r>
            <a:endParaRPr lang="en-US" sz="2000">
              <a:solidFill>
                <a:srgbClr val="840C18"/>
              </a:solidFill>
              <a:latin typeface="Footlight MT Light" panose="0204060206030A020304" charset="0"/>
              <a:cs typeface="Footlight MT Light" panose="0204060206030A020304" charset="0"/>
            </a:endParaRPr>
          </a:p>
          <a:p>
            <a:pPr marL="0" indent="0">
              <a:buFont typeface="Wingdings" panose="05000000000000000000" charset="0"/>
              <a:buNone/>
            </a:pPr>
            <a:r>
              <a:rPr lang="en-US" sz="2000">
                <a:solidFill>
                  <a:srgbClr val="840C18"/>
                </a:solidFill>
                <a:latin typeface="Footlight MT Light" panose="0204060206030A020304" charset="0"/>
                <a:cs typeface="Footlight MT Light" panose="0204060206030A020304" charset="0"/>
              </a:rPr>
              <a:t>	3.A processor of 2.7 GHz and </a:t>
            </a:r>
            <a:endParaRPr lang="en-US" sz="2000">
              <a:solidFill>
                <a:srgbClr val="840C18"/>
              </a:solidFill>
              <a:latin typeface="Footlight MT Light" panose="0204060206030A020304" charset="0"/>
              <a:cs typeface="Footlight MT Light" panose="0204060206030A020304" charset="0"/>
            </a:endParaRPr>
          </a:p>
          <a:p>
            <a:pPr marL="0" indent="0">
              <a:buFont typeface="Wingdings" panose="05000000000000000000" charset="0"/>
              <a:buNone/>
            </a:pPr>
            <a:r>
              <a:rPr lang="en-US" sz="2000">
                <a:solidFill>
                  <a:srgbClr val="840C18"/>
                </a:solidFill>
                <a:latin typeface="Footlight MT Light" panose="0204060206030A020304" charset="0"/>
                <a:cs typeface="Footlight MT Light" panose="0204060206030A020304" charset="0"/>
              </a:rPr>
              <a:t>	4.A camera of lens 16MP</a:t>
            </a:r>
            <a:endParaRPr lang="en-US" sz="2000">
              <a:solidFill>
                <a:srgbClr val="840C18"/>
              </a:solidFill>
              <a:latin typeface="Footlight MT Light" panose="0204060206030A020304" charset="0"/>
              <a:cs typeface="Footlight MT Light" panose="0204060206030A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a:solidFill>
                  <a:srgbClr val="60045B"/>
                </a:solidFill>
                <a:latin typeface="Maiandra GD" panose="020E0502030308020204" charset="0"/>
                <a:cs typeface="Maiandra GD" panose="020E0502030308020204" charset="0"/>
              </a:rPr>
              <a:t>APPENDIX</a:t>
            </a:r>
            <a:endParaRPr lang="en-US" sz="4000">
              <a:solidFill>
                <a:srgbClr val="60045B"/>
              </a:solidFill>
              <a:latin typeface="Maiandra GD" panose="020E0502030308020204" charset="0"/>
              <a:cs typeface="Maiandra GD" panose="020E0502030308020204" charset="0"/>
            </a:endParaRPr>
          </a:p>
        </p:txBody>
      </p:sp>
      <p:sp>
        <p:nvSpPr>
          <p:cNvPr id="3" name="Content Placeholder 2"/>
          <p:cNvSpPr>
            <a:spLocks noGrp="1"/>
          </p:cNvSpPr>
          <p:nvPr>
            <p:ph idx="1"/>
          </p:nvPr>
        </p:nvSpPr>
        <p:spPr>
          <a:xfrm>
            <a:off x="609600" y="1651635"/>
            <a:ext cx="10972800" cy="4953000"/>
          </a:xfrm>
        </p:spPr>
        <p:txBody>
          <a:bodyPr/>
          <a:p>
            <a:pPr>
              <a:buFont typeface="Wingdings" panose="05000000000000000000" charset="0"/>
              <a:buChar char="ü"/>
            </a:pPr>
            <a:r>
              <a:rPr lang="en-US" sz="2000">
                <a:solidFill>
                  <a:srgbClr val="840C18"/>
                </a:solidFill>
                <a:latin typeface="Footlight MT Light" panose="0204060206030A020304" charset="0"/>
                <a:cs typeface="Footlight MT Light" panose="0204060206030A020304" charset="0"/>
              </a:rPr>
              <a:t>DATA SOURCE : </a:t>
            </a:r>
            <a:r>
              <a:rPr lang="en-US" sz="2000">
                <a:solidFill>
                  <a:srgbClr val="840C18"/>
                </a:solidFill>
                <a:latin typeface="Footlight MT Light" panose="0204060206030A020304" charset="0"/>
                <a:cs typeface="Footlight MT Light" panose="0204060206030A020304" charset="0"/>
                <a:hlinkClick r:id="rId1" tooltip=""/>
              </a:rPr>
              <a:t>http://jmcauley.ucsd.edu/data/amazon/index_2014.html</a:t>
            </a:r>
            <a:endParaRPr lang="en-US" sz="2000">
              <a:solidFill>
                <a:srgbClr val="840C18"/>
              </a:solidFill>
              <a:latin typeface="Footlight MT Light" panose="0204060206030A020304" charset="0"/>
              <a:cs typeface="Footlight MT Light" panose="0204060206030A020304" charset="0"/>
            </a:endParaRPr>
          </a:p>
          <a:p>
            <a:pPr>
              <a:buFont typeface="Wingdings" panose="05000000000000000000" charset="0"/>
              <a:buChar char="ü"/>
            </a:pPr>
            <a:r>
              <a:rPr lang="en-US" sz="2000">
                <a:solidFill>
                  <a:srgbClr val="840C18"/>
                </a:solidFill>
                <a:latin typeface="Footlight MT Light" panose="0204060206030A020304" charset="0"/>
                <a:cs typeface="Footlight MT Light" panose="0204060206030A020304" charset="0"/>
              </a:rPr>
              <a:t>METHODOLOGY:</a:t>
            </a:r>
            <a:endParaRPr lang="en-US" sz="2000">
              <a:solidFill>
                <a:srgbClr val="840C18"/>
              </a:solidFill>
              <a:latin typeface="Footlight MT Light" panose="0204060206030A020304" charset="0"/>
              <a:cs typeface="Footlight MT Light" panose="0204060206030A020304" charset="0"/>
            </a:endParaRPr>
          </a:p>
          <a:p>
            <a:pPr marL="0" indent="0">
              <a:buFont typeface="Wingdings" panose="05000000000000000000" charset="0"/>
              <a:buNone/>
            </a:pPr>
            <a:r>
              <a:rPr lang="en-US" sz="2000">
                <a:solidFill>
                  <a:srgbClr val="840C18"/>
                </a:solidFill>
                <a:latin typeface="Footlight MT Light" panose="0204060206030A020304" charset="0"/>
                <a:cs typeface="Footlight MT Light" panose="0204060206030A020304" charset="0"/>
              </a:rPr>
              <a:t>	➢ Performed cleaning, preprocessing the data.</a:t>
            </a:r>
            <a:endParaRPr lang="en-US" sz="2000">
              <a:solidFill>
                <a:srgbClr val="840C18"/>
              </a:solidFill>
              <a:latin typeface="Footlight MT Light" panose="0204060206030A020304" charset="0"/>
              <a:cs typeface="Footlight MT Light" panose="0204060206030A020304" charset="0"/>
            </a:endParaRPr>
          </a:p>
          <a:p>
            <a:pPr marL="0" indent="0">
              <a:buFont typeface="Wingdings" panose="05000000000000000000" charset="0"/>
              <a:buNone/>
            </a:pPr>
            <a:r>
              <a:rPr lang="en-US" sz="2000">
                <a:solidFill>
                  <a:srgbClr val="840C18"/>
                </a:solidFill>
                <a:latin typeface="Footlight MT Light" panose="0204060206030A020304" charset="0"/>
                <a:cs typeface="Footlight MT Light" panose="0204060206030A020304" charset="0"/>
              </a:rPr>
              <a:t>	➢ Done Text Analytics with NLP to review the customer sentiment.</a:t>
            </a:r>
            <a:endParaRPr lang="en-US" sz="2000">
              <a:solidFill>
                <a:srgbClr val="840C18"/>
              </a:solidFill>
              <a:latin typeface="Footlight MT Light" panose="0204060206030A020304" charset="0"/>
              <a:cs typeface="Footlight MT Light" panose="0204060206030A020304" charset="0"/>
            </a:endParaRPr>
          </a:p>
          <a:p>
            <a:pPr marL="0" indent="0">
              <a:buFont typeface="Wingdings" panose="05000000000000000000" charset="0"/>
              <a:buNone/>
            </a:pPr>
            <a:r>
              <a:rPr lang="en-US" sz="2000">
                <a:solidFill>
                  <a:srgbClr val="840C18"/>
                </a:solidFill>
                <a:latin typeface="Footlight MT Light" panose="0204060206030A020304" charset="0"/>
                <a:cs typeface="Footlight MT Light" panose="0204060206030A020304" charset="0"/>
              </a:rPr>
              <a:t>	➢ Building Dashboard for visualizations in Tableau for better understanding.</a:t>
            </a:r>
            <a:endParaRPr lang="en-US" sz="2000">
              <a:solidFill>
                <a:srgbClr val="840C18"/>
              </a:solidFill>
              <a:latin typeface="Footlight MT Light" panose="0204060206030A020304" charset="0"/>
              <a:cs typeface="Footlight MT Light" panose="0204060206030A020304" charset="0"/>
            </a:endParaRPr>
          </a:p>
          <a:p>
            <a:pPr marL="0" indent="0">
              <a:buFont typeface="Wingdings" panose="05000000000000000000" charset="0"/>
              <a:buNone/>
            </a:pPr>
            <a:r>
              <a:rPr lang="en-US" sz="2000">
                <a:solidFill>
                  <a:srgbClr val="840C18"/>
                </a:solidFill>
                <a:latin typeface="Footlight MT Light" panose="0204060206030A020304" charset="0"/>
                <a:cs typeface="Footlight MT Light" panose="0204060206030A020304" charset="0"/>
              </a:rPr>
              <a:t>	➢ Building search engine classification using Naive Baiyes ML algorithm.</a:t>
            </a:r>
            <a:endParaRPr lang="en-US" sz="2000">
              <a:solidFill>
                <a:srgbClr val="840C18"/>
              </a:solidFill>
              <a:latin typeface="Footlight MT Light" panose="0204060206030A020304" charset="0"/>
              <a:cs typeface="Footlight MT Light" panose="0204060206030A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s 5"/>
          <p:cNvSpPr/>
          <p:nvPr/>
        </p:nvSpPr>
        <p:spPr>
          <a:xfrm>
            <a:off x="4181475" y="2322195"/>
            <a:ext cx="4773295" cy="1014730"/>
          </a:xfrm>
          <a:prstGeom prst="rect">
            <a:avLst/>
          </a:prstGeom>
          <a:noFill/>
          <a:ln>
            <a:noFill/>
          </a:ln>
        </p:spPr>
        <p:txBody>
          <a:bodyPr wrap="square" rtlCol="0" anchor="t">
            <a:spAutoFit/>
            <a:scene3d>
              <a:camera prst="orthographicFront"/>
              <a:lightRig rig="threePt" dir="t"/>
            </a:scene3d>
          </a:bodyPr>
          <a:p>
            <a:pPr algn="ctr"/>
            <a:r>
              <a:rPr lang="en-US" altLang="zh-CN" sz="6000" b="1">
                <a:ln/>
                <a:gradFill>
                  <a:gsLst>
                    <a:gs pos="0">
                      <a:srgbClr val="FE4444"/>
                    </a:gs>
                    <a:gs pos="100000">
                      <a:srgbClr val="832B2B"/>
                    </a:gs>
                  </a:gsLst>
                  <a:lin scaled="0"/>
                </a:gradFill>
                <a:effectLst>
                  <a:outerShdw blurRad="50800" dist="38100" dir="10800000" algn="r" rotWithShape="0">
                    <a:prstClr val="black">
                      <a:alpha val="40000"/>
                    </a:prstClr>
                  </a:outerShdw>
                  <a:reflection blurRad="6350" stA="60000" endA="900" endPos="58000" dir="5400000" sy="-100000" algn="bl" rotWithShape="0"/>
                </a:effectLst>
                <a:latin typeface="Bahnschrift Condensed" panose="020B0502040204020203" charset="0"/>
                <a:cs typeface="Bahnschrift Condensed" panose="020B0502040204020203" charset="0"/>
              </a:rPr>
              <a:t>THANK YOU</a:t>
            </a:r>
            <a:endParaRPr lang="en-US" altLang="zh-CN" sz="6000" b="1">
              <a:ln/>
              <a:gradFill>
                <a:gsLst>
                  <a:gs pos="0">
                    <a:srgbClr val="FE4444"/>
                  </a:gs>
                  <a:gs pos="100000">
                    <a:srgbClr val="832B2B"/>
                  </a:gs>
                </a:gsLst>
                <a:lin scaled="0"/>
              </a:gradFill>
              <a:effectLst>
                <a:outerShdw blurRad="50800" dist="38100" dir="10800000" algn="r" rotWithShape="0">
                  <a:prstClr val="black">
                    <a:alpha val="40000"/>
                  </a:prstClr>
                </a:outerShdw>
                <a:reflection blurRad="6350" stA="60000" endA="900" endPos="58000" dir="5400000" sy="-100000" algn="bl" rotWithShape="0"/>
              </a:effectLst>
              <a:latin typeface="Bahnschrift Condensed" panose="020B0502040204020203" charset="0"/>
              <a:cs typeface="Bahnschrift Condensed" panose="020B05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a:solidFill>
                  <a:srgbClr val="60045B"/>
                </a:solidFill>
                <a:effectLst>
                  <a:outerShdw blurRad="38100" dist="19050" dir="2700000" algn="tl" rotWithShape="0">
                    <a:schemeClr val="dk1">
                      <a:alpha val="40000"/>
                    </a:schemeClr>
                  </a:outerShdw>
                </a:effectLst>
                <a:latin typeface="Maiandra GD" panose="020E0502030308020204" charset="0"/>
                <a:cs typeface="Maiandra GD" panose="020E0502030308020204" charset="0"/>
              </a:rPr>
              <a:t>AGENDA</a:t>
            </a:r>
            <a:endParaRPr lang="en-US" sz="4000">
              <a:solidFill>
                <a:srgbClr val="60045B"/>
              </a:solidFill>
              <a:effectLst>
                <a:outerShdw blurRad="38100" dist="19050" dir="2700000" algn="tl" rotWithShape="0">
                  <a:schemeClr val="dk1">
                    <a:alpha val="40000"/>
                  </a:schemeClr>
                </a:outerShdw>
              </a:effectLst>
              <a:latin typeface="Maiandra GD" panose="020E0502030308020204" charset="0"/>
              <a:cs typeface="Maiandra GD" panose="020E0502030308020204" charset="0"/>
            </a:endParaRPr>
          </a:p>
        </p:txBody>
      </p:sp>
      <p:sp>
        <p:nvSpPr>
          <p:cNvPr id="3" name="Content Placeholder 2"/>
          <p:cNvSpPr>
            <a:spLocks noGrp="1"/>
          </p:cNvSpPr>
          <p:nvPr>
            <p:ph idx="1"/>
          </p:nvPr>
        </p:nvSpPr>
        <p:spPr>
          <a:xfrm>
            <a:off x="711200" y="1184910"/>
            <a:ext cx="10972800" cy="4953000"/>
          </a:xfrm>
        </p:spPr>
        <p:txBody>
          <a:bodyPr/>
          <a:p>
            <a:pPr algn="l">
              <a:buFont typeface="Wingdings" panose="05000000000000000000" charset="0"/>
              <a:buChar char="ü"/>
            </a:pPr>
            <a:r>
              <a:rPr lang="en-US">
                <a:solidFill>
                  <a:srgbClr val="840C18"/>
                </a:solidFill>
                <a:latin typeface="Footlight MT Light" panose="0204060206030A020304" charset="0"/>
                <a:cs typeface="Footlight MT Light" panose="0204060206030A020304" charset="0"/>
              </a:rPr>
              <a:t>Objective</a:t>
            </a:r>
            <a:endParaRPr lang="en-US">
              <a:solidFill>
                <a:srgbClr val="840C18"/>
              </a:solidFill>
              <a:latin typeface="Footlight MT Light" panose="0204060206030A020304" charset="0"/>
              <a:cs typeface="Footlight MT Light" panose="0204060206030A020304" charset="0"/>
            </a:endParaRPr>
          </a:p>
          <a:p>
            <a:pPr algn="l">
              <a:buFont typeface="Wingdings" panose="05000000000000000000" charset="0"/>
              <a:buChar char="ü"/>
            </a:pPr>
            <a:r>
              <a:rPr lang="en-US">
                <a:solidFill>
                  <a:srgbClr val="840C18"/>
                </a:solidFill>
                <a:latin typeface="Footlight MT Light" panose="0204060206030A020304" charset="0"/>
                <a:cs typeface="Footlight MT Light" panose="0204060206030A020304" charset="0"/>
              </a:rPr>
              <a:t>Background</a:t>
            </a:r>
            <a:endParaRPr lang="en-US">
              <a:solidFill>
                <a:srgbClr val="840C18"/>
              </a:solidFill>
              <a:latin typeface="Footlight MT Light" panose="0204060206030A020304" charset="0"/>
              <a:cs typeface="Footlight MT Light" panose="0204060206030A020304" charset="0"/>
            </a:endParaRPr>
          </a:p>
          <a:p>
            <a:pPr algn="l">
              <a:buFont typeface="Wingdings" panose="05000000000000000000" charset="0"/>
              <a:buChar char="ü"/>
            </a:pPr>
            <a:r>
              <a:rPr lang="en-US">
                <a:solidFill>
                  <a:srgbClr val="840C18"/>
                </a:solidFill>
                <a:latin typeface="Footlight MT Light" panose="0204060206030A020304" charset="0"/>
                <a:cs typeface="Footlight MT Light" panose="0204060206030A020304" charset="0"/>
              </a:rPr>
              <a:t>Key Findings</a:t>
            </a:r>
            <a:endParaRPr lang="en-US">
              <a:solidFill>
                <a:srgbClr val="840C18"/>
              </a:solidFill>
              <a:latin typeface="Footlight MT Light" panose="0204060206030A020304" charset="0"/>
              <a:cs typeface="Footlight MT Light" panose="0204060206030A020304" charset="0"/>
            </a:endParaRPr>
          </a:p>
          <a:p>
            <a:pPr algn="l">
              <a:buFont typeface="Wingdings" panose="05000000000000000000" charset="0"/>
              <a:buChar char="ü"/>
            </a:pPr>
            <a:r>
              <a:rPr lang="en-US">
                <a:solidFill>
                  <a:srgbClr val="840C18"/>
                </a:solidFill>
                <a:latin typeface="Footlight MT Light" panose="0204060206030A020304" charset="0"/>
                <a:cs typeface="Footlight MT Light" panose="0204060206030A020304" charset="0"/>
              </a:rPr>
              <a:t>Recommendations</a:t>
            </a:r>
            <a:endParaRPr lang="en-US">
              <a:solidFill>
                <a:srgbClr val="840C18"/>
              </a:solidFill>
              <a:latin typeface="Footlight MT Light" panose="0204060206030A020304" charset="0"/>
              <a:cs typeface="Footlight MT Light" panose="0204060206030A020304" charset="0"/>
            </a:endParaRPr>
          </a:p>
          <a:p>
            <a:pPr algn="l">
              <a:buFont typeface="Wingdings" panose="05000000000000000000" charset="0"/>
              <a:buChar char="ü"/>
            </a:pPr>
            <a:r>
              <a:rPr lang="en-US">
                <a:solidFill>
                  <a:srgbClr val="840C18"/>
                </a:solidFill>
                <a:latin typeface="Footlight MT Light" panose="0204060206030A020304" charset="0"/>
                <a:cs typeface="Footlight MT Light" panose="0204060206030A020304" charset="0"/>
              </a:rPr>
              <a:t>Appendix :  </a:t>
            </a:r>
            <a:endParaRPr lang="en-US">
              <a:solidFill>
                <a:srgbClr val="840C18"/>
              </a:solidFill>
              <a:latin typeface="Footlight MT Light" panose="0204060206030A020304" charset="0"/>
              <a:cs typeface="Footlight MT Light" panose="0204060206030A020304" charset="0"/>
            </a:endParaRPr>
          </a:p>
          <a:p>
            <a:pPr marL="0" indent="0" algn="l">
              <a:buFont typeface="Wingdings" panose="05000000000000000000" charset="0"/>
              <a:buNone/>
            </a:pPr>
            <a:r>
              <a:rPr lang="en-US" sz="2800">
                <a:solidFill>
                  <a:srgbClr val="840C18"/>
                </a:solidFill>
                <a:latin typeface="Footlight MT Light" panose="0204060206030A020304" charset="0"/>
                <a:cs typeface="Footlight MT Light" panose="0204060206030A020304" charset="0"/>
              </a:rPr>
              <a:t>      </a:t>
            </a:r>
            <a:r>
              <a:rPr lang="en-US" sz="2400">
                <a:solidFill>
                  <a:srgbClr val="840C18"/>
                </a:solidFill>
                <a:latin typeface="Footlight MT Light" panose="0204060206030A020304" charset="0"/>
                <a:cs typeface="Footlight MT Light" panose="0204060206030A020304" charset="0"/>
              </a:rPr>
              <a:t>	1) Data Source</a:t>
            </a:r>
            <a:endParaRPr lang="en-US" sz="2400">
              <a:solidFill>
                <a:srgbClr val="840C18"/>
              </a:solidFill>
              <a:latin typeface="Footlight MT Light" panose="0204060206030A020304" charset="0"/>
              <a:cs typeface="Footlight MT Light" panose="0204060206030A020304" charset="0"/>
            </a:endParaRPr>
          </a:p>
          <a:p>
            <a:pPr marL="0" indent="0" algn="l">
              <a:buFont typeface="Wingdings" panose="05000000000000000000" charset="0"/>
              <a:buNone/>
            </a:pPr>
            <a:r>
              <a:rPr lang="en-US" sz="2400">
                <a:solidFill>
                  <a:srgbClr val="840C18"/>
                </a:solidFill>
                <a:latin typeface="Footlight MT Light" panose="0204060206030A020304" charset="0"/>
                <a:cs typeface="Footlight MT Light" panose="0204060206030A020304" charset="0"/>
              </a:rPr>
              <a:t>      	2) Methodology</a:t>
            </a:r>
            <a:endParaRPr lang="en-US" sz="2400">
              <a:solidFill>
                <a:srgbClr val="840C18"/>
              </a:solidFill>
              <a:latin typeface="Footlight MT Light" panose="0204060206030A020304" charset="0"/>
              <a:cs typeface="Footlight MT Light" panose="0204060206030A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a:solidFill>
                  <a:srgbClr val="60045B"/>
                </a:solidFill>
                <a:latin typeface="Maiandra GD" panose="020E0502030308020204" charset="0"/>
                <a:cs typeface="Maiandra GD" panose="020E0502030308020204" charset="0"/>
              </a:rPr>
              <a:t>OBJECTIVE</a:t>
            </a:r>
            <a:endParaRPr lang="en-US" sz="4000">
              <a:solidFill>
                <a:srgbClr val="60045B"/>
              </a:solidFill>
              <a:latin typeface="Maiandra GD" panose="020E0502030308020204" charset="0"/>
              <a:cs typeface="Maiandra GD" panose="020E0502030308020204" charset="0"/>
            </a:endParaRPr>
          </a:p>
        </p:txBody>
      </p:sp>
      <p:sp>
        <p:nvSpPr>
          <p:cNvPr id="3" name="Content Placeholder 2"/>
          <p:cNvSpPr>
            <a:spLocks noGrp="1"/>
          </p:cNvSpPr>
          <p:nvPr>
            <p:ph idx="1"/>
          </p:nvPr>
        </p:nvSpPr>
        <p:spPr>
          <a:xfrm>
            <a:off x="609600" y="1905000"/>
            <a:ext cx="10972800" cy="4953000"/>
          </a:xfrm>
        </p:spPr>
        <p:txBody>
          <a:bodyPr/>
          <a:p>
            <a:pPr>
              <a:buFont typeface="Wingdings" panose="05000000000000000000" charset="0"/>
              <a:buChar char="ü"/>
            </a:pPr>
            <a:r>
              <a:rPr lang="en-US" sz="2800">
                <a:solidFill>
                  <a:srgbClr val="840C18"/>
                </a:solidFill>
                <a:latin typeface="Footlight MT Light" panose="0204060206030A020304" charset="0"/>
                <a:cs typeface="Footlight MT Light" panose="0204060206030A020304" charset="0"/>
              </a:rPr>
              <a:t>To provide them with  major insights into the mobile phone industry to help them develop a new product optimally .</a:t>
            </a:r>
            <a:endParaRPr lang="en-US" sz="2800">
              <a:solidFill>
                <a:srgbClr val="840C18"/>
              </a:solidFill>
              <a:latin typeface="Footlight MT Light" panose="0204060206030A020304" charset="0"/>
              <a:cs typeface="Footlight MT Light" panose="0204060206030A020304" charset="0"/>
            </a:endParaRPr>
          </a:p>
          <a:p>
            <a:pPr>
              <a:buFont typeface="Wingdings" panose="05000000000000000000" charset="0"/>
              <a:buChar char="ü"/>
            </a:pPr>
            <a:r>
              <a:rPr lang="en-US" sz="2800">
                <a:solidFill>
                  <a:srgbClr val="840C18"/>
                </a:solidFill>
                <a:latin typeface="Footlight MT Light" panose="0204060206030A020304" charset="0"/>
                <a:cs typeface="Footlight MT Light" panose="0204060206030A020304" charset="0"/>
              </a:rPr>
              <a:t> To tweak the marketing strategies, </a:t>
            </a:r>
            <a:r>
              <a:rPr lang="en-US" sz="2800">
                <a:solidFill>
                  <a:srgbClr val="840C18"/>
                </a:solidFill>
                <a:latin typeface="Footlight MT Light" panose="0204060206030A020304" charset="0"/>
                <a:cs typeface="Footlight MT Light" panose="0204060206030A020304" charset="0"/>
                <a:sym typeface="+mn-ea"/>
              </a:rPr>
              <a:t>provide features to customers</a:t>
            </a:r>
            <a:r>
              <a:rPr lang="en-US" sz="2800">
                <a:solidFill>
                  <a:srgbClr val="840C18"/>
                </a:solidFill>
                <a:latin typeface="Footlight MT Light" panose="0204060206030A020304" charset="0"/>
                <a:cs typeface="Footlight MT Light" panose="0204060206030A020304" charset="0"/>
              </a:rPr>
              <a:t> to add more value to product and close the demand-supply gap. </a:t>
            </a:r>
            <a:endParaRPr lang="en-US" sz="2800">
              <a:solidFill>
                <a:srgbClr val="840C18"/>
              </a:solidFill>
              <a:latin typeface="Footlight MT Light" panose="0204060206030A020304" charset="0"/>
              <a:cs typeface="Footlight MT Light" panose="0204060206030A020304" charset="0"/>
            </a:endParaRPr>
          </a:p>
          <a:p>
            <a:pPr>
              <a:buFont typeface="Wingdings" panose="05000000000000000000" charset="0"/>
              <a:buChar char="ü"/>
            </a:pPr>
            <a:r>
              <a:rPr lang="en-US" sz="2800">
                <a:solidFill>
                  <a:srgbClr val="840C18"/>
                </a:solidFill>
                <a:latin typeface="Footlight MT Light" panose="0204060206030A020304" charset="0"/>
                <a:cs typeface="Footlight MT Light" panose="0204060206030A020304" charset="0"/>
              </a:rPr>
              <a:t>To increase the market share as well as the brand value.</a:t>
            </a:r>
            <a:endParaRPr lang="en-US" sz="2800">
              <a:solidFill>
                <a:srgbClr val="840C18"/>
              </a:solidFill>
              <a:latin typeface="Footlight MT Light" panose="0204060206030A020304" charset="0"/>
              <a:cs typeface="Footlight MT Light" panose="0204060206030A020304" charset="0"/>
            </a:endParaRPr>
          </a:p>
          <a:p>
            <a:pPr>
              <a:buFont typeface="Wingdings" panose="05000000000000000000" charset="0"/>
              <a:buChar char="ü"/>
            </a:pPr>
            <a:endParaRPr lang="en-US" sz="2800">
              <a:solidFill>
                <a:srgbClr val="840C18"/>
              </a:solidFill>
              <a:latin typeface="Footlight MT Light" panose="0204060206030A020304" charset="0"/>
              <a:cs typeface="Footlight MT Light" panose="0204060206030A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60045B"/>
                </a:solidFill>
                <a:latin typeface="Maiandra GD" panose="020E0502030308020204" charset="0"/>
                <a:cs typeface="Maiandra GD" panose="020E0502030308020204" charset="0"/>
              </a:rPr>
              <a:t>BACKGROUND</a:t>
            </a:r>
            <a:endParaRPr lang="en-US">
              <a:solidFill>
                <a:srgbClr val="60045B"/>
              </a:solidFill>
              <a:latin typeface="Maiandra GD" panose="020E0502030308020204" charset="0"/>
              <a:cs typeface="Maiandra GD" panose="020E0502030308020204" charset="0"/>
            </a:endParaRPr>
          </a:p>
        </p:txBody>
      </p:sp>
      <p:sp>
        <p:nvSpPr>
          <p:cNvPr id="3" name="Content Placeholder 2"/>
          <p:cNvSpPr>
            <a:spLocks noGrp="1"/>
          </p:cNvSpPr>
          <p:nvPr>
            <p:ph idx="1"/>
          </p:nvPr>
        </p:nvSpPr>
        <p:spPr>
          <a:xfrm>
            <a:off x="609600" y="1905000"/>
            <a:ext cx="10972800" cy="4953000"/>
          </a:xfrm>
        </p:spPr>
        <p:txBody>
          <a:bodyPr/>
          <a:p>
            <a:pPr marL="0" indent="0" algn="ctr">
              <a:buNone/>
            </a:pPr>
            <a:r>
              <a:rPr lang="en-US" sz="2800">
                <a:solidFill>
                  <a:srgbClr val="840C18"/>
                </a:solidFill>
                <a:latin typeface="Footlight MT Light" panose="0204060206030A020304" charset="0"/>
                <a:cs typeface="Footlight MT Light" panose="0204060206030A020304" charset="0"/>
              </a:rPr>
              <a:t>A mobile manufacturer based in  US,  entered the market three years ago. As they are a new entrant in the sector, they want to understand their competitors and preferences of their users so that they can design their strategies accordingly. </a:t>
            </a:r>
            <a:endParaRPr lang="en-US" sz="2800">
              <a:solidFill>
                <a:srgbClr val="840C18"/>
              </a:solidFill>
              <a:latin typeface="Footlight MT Light" panose="0204060206030A020304" charset="0"/>
              <a:cs typeface="Footlight MT Light" panose="0204060206030A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a:solidFill>
                  <a:srgbClr val="60045B"/>
                </a:solidFill>
                <a:latin typeface="Maiandra GD" panose="020E0502030308020204" charset="0"/>
                <a:cs typeface="Maiandra GD" panose="020E0502030308020204" charset="0"/>
              </a:rPr>
              <a:t>MOST POPULAR BRANDS</a:t>
            </a:r>
            <a:endParaRPr lang="en-US" sz="4000">
              <a:solidFill>
                <a:srgbClr val="60045B"/>
              </a:solidFill>
              <a:latin typeface="Maiandra GD" panose="020E0502030308020204" charset="0"/>
              <a:cs typeface="Maiandra GD" panose="020E0502030308020204" charset="0"/>
            </a:endParaRPr>
          </a:p>
        </p:txBody>
      </p:sp>
      <p:pic>
        <p:nvPicPr>
          <p:cNvPr id="4" name="Content Placeholder 3"/>
          <p:cNvPicPr>
            <a:picLocks noChangeAspect="1"/>
          </p:cNvPicPr>
          <p:nvPr>
            <p:ph idx="1"/>
          </p:nvPr>
        </p:nvPicPr>
        <p:blipFill>
          <a:blip r:embed="rId1"/>
          <a:stretch>
            <a:fillRect/>
          </a:stretch>
        </p:blipFill>
        <p:spPr>
          <a:xfrm>
            <a:off x="347980" y="1042670"/>
            <a:ext cx="6652260" cy="4161155"/>
          </a:xfrm>
          <a:prstGeom prst="rect">
            <a:avLst/>
          </a:prstGeom>
        </p:spPr>
      </p:pic>
      <p:sp>
        <p:nvSpPr>
          <p:cNvPr id="5" name="Text Box 4"/>
          <p:cNvSpPr txBox="1"/>
          <p:nvPr/>
        </p:nvSpPr>
        <p:spPr>
          <a:xfrm>
            <a:off x="7290435" y="1417320"/>
            <a:ext cx="4531360" cy="3169285"/>
          </a:xfrm>
          <a:prstGeom prst="rect">
            <a:avLst/>
          </a:prstGeom>
          <a:noFill/>
        </p:spPr>
        <p:txBody>
          <a:bodyPr wrap="square" rtlCol="0">
            <a:spAutoFit/>
          </a:bodyPr>
          <a:p>
            <a:pPr marL="285750" indent="-285750">
              <a:buFont typeface="Wingdings" panose="05000000000000000000" charset="0"/>
              <a:buChar char="ü"/>
            </a:pPr>
            <a:r>
              <a:rPr lang="en-US" sz="2000">
                <a:solidFill>
                  <a:srgbClr val="840C18"/>
                </a:solidFill>
                <a:latin typeface="Footlight MT Light" panose="0204060206030A020304" charset="0"/>
                <a:cs typeface="Footlight MT Light" panose="0204060206030A020304" charset="0"/>
              </a:rPr>
              <a:t>The most reviewed brands that has major popularity among users are Samsung(38.89%), Motorola(9.35%), LG(13.23%), Huawei(7.39%), HTC(4.09%), Blu(7.97%) and Apple(4.04%).</a:t>
            </a:r>
            <a:endParaRPr lang="en-US" sz="2000">
              <a:solidFill>
                <a:srgbClr val="840C18"/>
              </a:solidFill>
              <a:latin typeface="Footlight MT Light" panose="0204060206030A020304" charset="0"/>
              <a:cs typeface="Footlight MT Light" panose="0204060206030A020304" charset="0"/>
            </a:endParaRPr>
          </a:p>
          <a:p>
            <a:pPr marL="285750" indent="-285750">
              <a:buFont typeface="Wingdings" panose="05000000000000000000" charset="0"/>
              <a:buChar char="ü"/>
            </a:pPr>
            <a:r>
              <a:rPr lang="en-US" sz="2000">
                <a:solidFill>
                  <a:srgbClr val="840C18"/>
                </a:solidFill>
                <a:latin typeface="Footlight MT Light" panose="0204060206030A020304" charset="0"/>
                <a:cs typeface="Footlight MT Light" panose="0204060206030A020304" charset="0"/>
              </a:rPr>
              <a:t> Since now we know how the market is controlled by these competitors, we can focus on the features and services provided by these brands.</a:t>
            </a:r>
            <a:endParaRPr lang="en-US" sz="2000">
              <a:solidFill>
                <a:srgbClr val="840C18"/>
              </a:solidFill>
              <a:latin typeface="Footlight MT Light" panose="0204060206030A020304" charset="0"/>
              <a:cs typeface="Footlight MT Light" panose="0204060206030A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a:solidFill>
                  <a:srgbClr val="60045B"/>
                </a:solidFill>
                <a:latin typeface="Maiandra GD" panose="020E0502030308020204" charset="0"/>
                <a:cs typeface="Maiandra GD" panose="020E0502030308020204" charset="0"/>
              </a:rPr>
              <a:t>BRAND WITH PRICE VARIANTS</a:t>
            </a:r>
            <a:endParaRPr lang="en-US" sz="4000">
              <a:solidFill>
                <a:srgbClr val="60045B"/>
              </a:solidFill>
              <a:latin typeface="Maiandra GD" panose="020E0502030308020204" charset="0"/>
              <a:cs typeface="Maiandra GD" panose="020E0502030308020204" charset="0"/>
            </a:endParaRPr>
          </a:p>
        </p:txBody>
      </p:sp>
      <p:sp>
        <p:nvSpPr>
          <p:cNvPr id="7" name="Text Box 6"/>
          <p:cNvSpPr txBox="1"/>
          <p:nvPr/>
        </p:nvSpPr>
        <p:spPr>
          <a:xfrm>
            <a:off x="6864985" y="2327910"/>
            <a:ext cx="4949825" cy="1322070"/>
          </a:xfrm>
          <a:prstGeom prst="rect">
            <a:avLst/>
          </a:prstGeom>
          <a:noFill/>
        </p:spPr>
        <p:txBody>
          <a:bodyPr wrap="square" rtlCol="0">
            <a:spAutoFit/>
          </a:bodyPr>
          <a:p>
            <a:pPr marL="285750" indent="-285750">
              <a:buFont typeface="Wingdings" panose="05000000000000000000" charset="0"/>
              <a:buChar char="ü"/>
            </a:pPr>
            <a:r>
              <a:rPr lang="en-US" sz="2000">
                <a:solidFill>
                  <a:srgbClr val="840C18"/>
                </a:solidFill>
                <a:latin typeface="Footlight MT Light" panose="0204060206030A020304" charset="0"/>
                <a:cs typeface="Footlight MT Light" panose="0204060206030A020304" charset="0"/>
              </a:rPr>
              <a:t>The price preferred by the  customers lies in the range of 150$ - 70$.</a:t>
            </a:r>
            <a:endParaRPr lang="en-US" sz="2000">
              <a:solidFill>
                <a:srgbClr val="840C18"/>
              </a:solidFill>
              <a:latin typeface="Footlight MT Light" panose="0204060206030A020304" charset="0"/>
              <a:cs typeface="Footlight MT Light" panose="0204060206030A020304" charset="0"/>
            </a:endParaRPr>
          </a:p>
          <a:p>
            <a:pPr marL="285750" indent="-285750">
              <a:buFont typeface="Wingdings" panose="05000000000000000000" charset="0"/>
              <a:buChar char="ü"/>
            </a:pPr>
            <a:r>
              <a:rPr lang="en-US" sz="2000">
                <a:solidFill>
                  <a:srgbClr val="840C18"/>
                </a:solidFill>
                <a:latin typeface="Footlight MT Light" panose="0204060206030A020304" charset="0"/>
                <a:cs typeface="Footlight MT Light" panose="0204060206030A020304" charset="0"/>
              </a:rPr>
              <a:t>This should be the price  segment that we should be targeting.</a:t>
            </a:r>
            <a:endParaRPr lang="en-US" sz="2000">
              <a:solidFill>
                <a:srgbClr val="840C18"/>
              </a:solidFill>
              <a:latin typeface="Footlight MT Light" panose="0204060206030A020304" charset="0"/>
              <a:cs typeface="Footlight MT Light" panose="0204060206030A020304" charset="0"/>
            </a:endParaRPr>
          </a:p>
        </p:txBody>
      </p:sp>
      <p:pic>
        <p:nvPicPr>
          <p:cNvPr id="9" name="Content Placeholder 8"/>
          <p:cNvPicPr>
            <a:picLocks noChangeAspect="1"/>
          </p:cNvPicPr>
          <p:nvPr>
            <p:ph idx="1"/>
          </p:nvPr>
        </p:nvPicPr>
        <p:blipFill>
          <a:blip r:embed="rId1"/>
          <a:stretch>
            <a:fillRect/>
          </a:stretch>
        </p:blipFill>
        <p:spPr>
          <a:xfrm>
            <a:off x="532130" y="1256030"/>
            <a:ext cx="5081905" cy="4953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a:solidFill>
                  <a:srgbClr val="60045B"/>
                </a:solidFill>
                <a:latin typeface="Maiandra GD" panose="020E0502030308020204" charset="0"/>
                <a:cs typeface="Maiandra GD" panose="020E0502030308020204" charset="0"/>
              </a:rPr>
              <a:t>MOST FAVOURED FEATURES OF BRANDS</a:t>
            </a:r>
            <a:endParaRPr lang="en-US" sz="4000">
              <a:solidFill>
                <a:srgbClr val="60045B"/>
              </a:solidFill>
              <a:latin typeface="Maiandra GD" panose="020E0502030308020204" charset="0"/>
              <a:cs typeface="Maiandra GD" panose="020E0502030308020204" charset="0"/>
            </a:endParaRPr>
          </a:p>
        </p:txBody>
      </p:sp>
      <p:sp>
        <p:nvSpPr>
          <p:cNvPr id="5" name="Text Box 4"/>
          <p:cNvSpPr txBox="1"/>
          <p:nvPr/>
        </p:nvSpPr>
        <p:spPr>
          <a:xfrm>
            <a:off x="1195705" y="4579620"/>
            <a:ext cx="9798050" cy="1322070"/>
          </a:xfrm>
          <a:prstGeom prst="rect">
            <a:avLst/>
          </a:prstGeom>
          <a:noFill/>
        </p:spPr>
        <p:txBody>
          <a:bodyPr wrap="square" rtlCol="0">
            <a:spAutoFit/>
          </a:bodyPr>
          <a:p>
            <a:pPr marL="342900" indent="-342900">
              <a:buFont typeface="Wingdings" panose="05000000000000000000" charset="0"/>
              <a:buChar char="ü"/>
            </a:pPr>
            <a:r>
              <a:rPr lang="en-US" sz="2000">
                <a:solidFill>
                  <a:srgbClr val="840C18"/>
                </a:solidFill>
                <a:latin typeface="Footlight MT Light" panose="0204060206030A020304" charset="0"/>
                <a:cs typeface="Footlight MT Light" panose="0204060206030A020304" charset="0"/>
              </a:rPr>
              <a:t>One of the most desired feature includes a Display size of 5.1 inches, Camera with a 16MP rear lens and a processor having 2.5GHz cloaking speed. </a:t>
            </a:r>
            <a:endParaRPr lang="en-US" sz="2000">
              <a:solidFill>
                <a:srgbClr val="840C18"/>
              </a:solidFill>
              <a:latin typeface="Footlight MT Light" panose="0204060206030A020304" charset="0"/>
              <a:cs typeface="Footlight MT Light" panose="0204060206030A020304" charset="0"/>
            </a:endParaRPr>
          </a:p>
          <a:p>
            <a:pPr marL="342900" indent="-342900">
              <a:buFont typeface="Wingdings" panose="05000000000000000000" charset="0"/>
              <a:buChar char="ü"/>
            </a:pPr>
            <a:r>
              <a:rPr lang="en-US" sz="2000">
                <a:solidFill>
                  <a:srgbClr val="840C18"/>
                </a:solidFill>
                <a:latin typeface="Footlight MT Light" panose="0204060206030A020304" charset="0"/>
                <a:cs typeface="Footlight MT Light" panose="0204060206030A020304" charset="0"/>
              </a:rPr>
              <a:t> Also, the all metal design LTE feature within Android, this gives us an insight that the market we are focusing upon is majorly oriented to open-source platforms.</a:t>
            </a:r>
            <a:endParaRPr lang="en-US" sz="2000">
              <a:solidFill>
                <a:srgbClr val="840C18"/>
              </a:solidFill>
              <a:latin typeface="Footlight MT Light" panose="0204060206030A020304" charset="0"/>
              <a:cs typeface="Footlight MT Light" panose="0204060206030A020304" charset="0"/>
            </a:endParaRPr>
          </a:p>
        </p:txBody>
      </p:sp>
      <p:pic>
        <p:nvPicPr>
          <p:cNvPr id="7" name="Content Placeholder 6"/>
          <p:cNvPicPr>
            <a:picLocks noChangeAspect="1"/>
          </p:cNvPicPr>
          <p:nvPr>
            <p:ph idx="1"/>
          </p:nvPr>
        </p:nvPicPr>
        <p:blipFill>
          <a:blip r:embed="rId1"/>
          <a:stretch>
            <a:fillRect/>
          </a:stretch>
        </p:blipFill>
        <p:spPr>
          <a:xfrm>
            <a:off x="1172210" y="1308735"/>
            <a:ext cx="9821545" cy="3019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60045B"/>
                </a:solidFill>
                <a:latin typeface="Maiandra GD" panose="020E0502030308020204" charset="0"/>
                <a:cs typeface="Maiandra GD" panose="020E0502030308020204" charset="0"/>
              </a:rPr>
              <a:t>RATING OF BRANDS WITH RESPECT TO CUSTOMERS</a:t>
            </a:r>
            <a:endParaRPr lang="en-US">
              <a:solidFill>
                <a:srgbClr val="60045B"/>
              </a:solidFill>
              <a:latin typeface="Maiandra GD" panose="020E0502030308020204" charset="0"/>
              <a:cs typeface="Maiandra GD" panose="020E0502030308020204" charset="0"/>
            </a:endParaRPr>
          </a:p>
        </p:txBody>
      </p:sp>
      <p:pic>
        <p:nvPicPr>
          <p:cNvPr id="4" name="Content Placeholder 3"/>
          <p:cNvPicPr>
            <a:picLocks noChangeAspect="1"/>
          </p:cNvPicPr>
          <p:nvPr>
            <p:ph idx="1"/>
          </p:nvPr>
        </p:nvPicPr>
        <p:blipFill>
          <a:blip r:embed="rId1"/>
          <a:stretch>
            <a:fillRect/>
          </a:stretch>
        </p:blipFill>
        <p:spPr>
          <a:xfrm>
            <a:off x="2243455" y="1174750"/>
            <a:ext cx="7967345" cy="3785870"/>
          </a:xfrm>
          <a:prstGeom prst="rect">
            <a:avLst/>
          </a:prstGeom>
        </p:spPr>
      </p:pic>
      <p:sp>
        <p:nvSpPr>
          <p:cNvPr id="5" name="Text Box 4"/>
          <p:cNvSpPr txBox="1"/>
          <p:nvPr/>
        </p:nvSpPr>
        <p:spPr>
          <a:xfrm>
            <a:off x="548640" y="5234940"/>
            <a:ext cx="10789920" cy="1322070"/>
          </a:xfrm>
          <a:prstGeom prst="rect">
            <a:avLst/>
          </a:prstGeom>
          <a:noFill/>
        </p:spPr>
        <p:txBody>
          <a:bodyPr wrap="square" rtlCol="0">
            <a:spAutoFit/>
          </a:bodyPr>
          <a:p>
            <a:pPr marL="285750" indent="-285750">
              <a:buFont typeface="Wingdings" panose="05000000000000000000" charset="0"/>
              <a:buChar char="ü"/>
            </a:pPr>
            <a:r>
              <a:rPr lang="en-US" sz="2000">
                <a:solidFill>
                  <a:srgbClr val="840C18"/>
                </a:solidFill>
                <a:latin typeface="Footlight MT Light" panose="0204060206030A020304" charset="0"/>
                <a:cs typeface="Footlight MT Light" panose="0204060206030A020304" charset="0"/>
              </a:rPr>
              <a:t>By Referring the Customers’ Ratings with respect to different brands, we observe that even though Samsung controls the major sector of the market in terms of popularity, still other brands like LG, Apple, Blackberry, HTC, Huawei are positively related.</a:t>
            </a:r>
            <a:endParaRPr lang="en-US" sz="2000">
              <a:solidFill>
                <a:srgbClr val="840C18"/>
              </a:solidFill>
              <a:latin typeface="Footlight MT Light" panose="0204060206030A020304" charset="0"/>
              <a:cs typeface="Footlight MT Light" panose="0204060206030A020304" charset="0"/>
            </a:endParaRPr>
          </a:p>
          <a:p>
            <a:pPr marL="285750" indent="-285750">
              <a:buFont typeface="Wingdings" panose="05000000000000000000" charset="0"/>
              <a:buChar char="ü"/>
            </a:pPr>
            <a:r>
              <a:rPr lang="en-US" sz="2000">
                <a:solidFill>
                  <a:srgbClr val="840C18"/>
                </a:solidFill>
                <a:latin typeface="Footlight MT Light" panose="0204060206030A020304" charset="0"/>
                <a:cs typeface="Footlight MT Light" panose="0204060206030A020304" charset="0"/>
              </a:rPr>
              <a:t>We must look at the features provided by these each brand.</a:t>
            </a:r>
            <a:endParaRPr lang="en-US" sz="2000">
              <a:solidFill>
                <a:srgbClr val="840C18"/>
              </a:solidFill>
              <a:latin typeface="Footlight MT Light" panose="0204060206030A020304" charset="0"/>
              <a:cs typeface="Footlight MT Light" panose="0204060206030A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a:solidFill>
                  <a:srgbClr val="60045B"/>
                </a:solidFill>
                <a:latin typeface="Maiandra GD" panose="020E0502030308020204" charset="0"/>
                <a:cs typeface="Maiandra GD" panose="020E0502030308020204" charset="0"/>
              </a:rPr>
              <a:t>MOST LIKED FEATURE WITH AVERGE PRICE</a:t>
            </a:r>
            <a:endParaRPr lang="en-US" sz="4000">
              <a:solidFill>
                <a:srgbClr val="60045B"/>
              </a:solidFill>
              <a:latin typeface="Maiandra GD" panose="020E0502030308020204" charset="0"/>
              <a:cs typeface="Maiandra GD" panose="020E0502030308020204" charset="0"/>
            </a:endParaRPr>
          </a:p>
        </p:txBody>
      </p:sp>
      <p:sp>
        <p:nvSpPr>
          <p:cNvPr id="4" name="Text Box 3"/>
          <p:cNvSpPr txBox="1"/>
          <p:nvPr/>
        </p:nvSpPr>
        <p:spPr>
          <a:xfrm>
            <a:off x="1226185" y="4995545"/>
            <a:ext cx="10177780" cy="1322070"/>
          </a:xfrm>
          <a:prstGeom prst="rect">
            <a:avLst/>
          </a:prstGeom>
          <a:noFill/>
        </p:spPr>
        <p:txBody>
          <a:bodyPr wrap="square" rtlCol="0">
            <a:spAutoFit/>
          </a:bodyPr>
          <a:p>
            <a:pPr marL="285750" indent="-285750">
              <a:buFont typeface="Wingdings" panose="05000000000000000000" charset="0"/>
              <a:buChar char="ü"/>
            </a:pPr>
            <a:r>
              <a:rPr lang="en-US" sz="2000">
                <a:solidFill>
                  <a:srgbClr val="840C18"/>
                </a:solidFill>
                <a:latin typeface="Footlight MT Light" panose="0204060206030A020304" charset="0"/>
                <a:cs typeface="Footlight MT Light" panose="0204060206030A020304" charset="0"/>
              </a:rPr>
              <a:t>Although there are many features which are reviews positively, but we see that not all the features are not cheap and far more than the price range which we are targeting(150$-70$).</a:t>
            </a:r>
            <a:endParaRPr lang="en-US" sz="2000">
              <a:solidFill>
                <a:srgbClr val="840C18"/>
              </a:solidFill>
              <a:latin typeface="Footlight MT Light" panose="0204060206030A020304" charset="0"/>
              <a:cs typeface="Footlight MT Light" panose="0204060206030A020304" charset="0"/>
            </a:endParaRPr>
          </a:p>
          <a:p>
            <a:pPr marL="285750" indent="-285750">
              <a:buFont typeface="Wingdings" panose="05000000000000000000" charset="0"/>
              <a:buChar char="ü"/>
            </a:pPr>
            <a:r>
              <a:rPr lang="en-US" sz="2000">
                <a:solidFill>
                  <a:srgbClr val="840C18"/>
                </a:solidFill>
                <a:latin typeface="Footlight MT Light" panose="0204060206030A020304" charset="0"/>
                <a:cs typeface="Footlight MT Light" panose="0204060206030A020304" charset="0"/>
              </a:rPr>
              <a:t>The only feature which is favored as well as cost effective includes a display of 5.7 inches, a camera of 16 MP, 2.7 GHz processor along with Android OS.</a:t>
            </a:r>
            <a:endParaRPr lang="en-US" sz="2000">
              <a:solidFill>
                <a:srgbClr val="840C18"/>
              </a:solidFill>
              <a:latin typeface="Footlight MT Light" panose="0204060206030A020304" charset="0"/>
              <a:cs typeface="Footlight MT Light" panose="0204060206030A020304" charset="0"/>
            </a:endParaRPr>
          </a:p>
        </p:txBody>
      </p:sp>
      <p:pic>
        <p:nvPicPr>
          <p:cNvPr id="5" name="Content Placeholder 4"/>
          <p:cNvPicPr>
            <a:picLocks noChangeAspect="1"/>
          </p:cNvPicPr>
          <p:nvPr>
            <p:ph idx="1"/>
          </p:nvPr>
        </p:nvPicPr>
        <p:blipFill>
          <a:blip r:embed="rId1"/>
          <a:stretch>
            <a:fillRect/>
          </a:stretch>
        </p:blipFill>
        <p:spPr>
          <a:xfrm>
            <a:off x="2324735" y="1155700"/>
            <a:ext cx="6931025" cy="3457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theme/theme1.xml><?xml version="1.0" encoding="utf-8"?>
<a:theme xmlns:a="http://schemas.openxmlformats.org/drawingml/2006/main" name="Gear Drives">
  <a:themeElements>
    <a:clrScheme name="">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0070C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3310</Words>
  <Application>WPS Presentation</Application>
  <PresentationFormat>Widescreen</PresentationFormat>
  <Paragraphs>77</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Maiandra GD</vt:lpstr>
      <vt:lpstr>Bahnschrift Condensed</vt:lpstr>
      <vt:lpstr>Berlin Sans FB</vt:lpstr>
      <vt:lpstr>Courier New</vt:lpstr>
      <vt:lpstr>Wingdings</vt:lpstr>
      <vt:lpstr>Footlight MT Light</vt:lpstr>
      <vt:lpstr>Microsoft YaHei</vt:lpstr>
      <vt:lpstr>Arial Unicode MS</vt:lpstr>
      <vt:lpstr>Calibri</vt:lpstr>
      <vt:lpstr>Gear Drives</vt:lpstr>
      <vt:lpstr>WEB AND SOCIAL MEDIA  ANALYTICS</vt:lpstr>
      <vt:lpstr>AGENDA</vt:lpstr>
      <vt:lpstr>OBJECTIVE</vt:lpstr>
      <vt:lpstr>BACKGROUND</vt:lpstr>
      <vt:lpstr>MOST POPULAR BRANDS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SOCIAL MEDIA  ANALYTICS</dc:title>
  <dc:creator/>
  <cp:lastModifiedBy>Gautam Netalkar</cp:lastModifiedBy>
  <cp:revision>2</cp:revision>
  <dcterms:created xsi:type="dcterms:W3CDTF">2023-02-10T18:46:00Z</dcterms:created>
  <dcterms:modified xsi:type="dcterms:W3CDTF">2023-02-11T18:53:08Z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D83C203C4E06449EA954B8B2953174FB</vt:lpwstr>
  </property>
  <property fmtid="{D5CDD505-2E9C-101B-9397-08002B2CF9AE}" pid="3" name="KSOProductBuildVer">
    <vt:lpwstr>1033-11.2.0.11440</vt:lpwstr>
  </property>
</Properties>
</file>