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8" r:id="rId6"/>
    <p:sldId id="267" r:id="rId7"/>
    <p:sldId id="259" r:id="rId8"/>
    <p:sldId id="260" r:id="rId9"/>
    <p:sldId id="261" r:id="rId10"/>
    <p:sldId id="262" r:id="rId11"/>
    <p:sldId id="263" r:id="rId12"/>
    <p:sldId id="264" r:id="rId13"/>
    <p:sldId id="265"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0B0873-9B1E-46CC-8116-4F40CC77A5FD}" type="doc">
      <dgm:prSet loTypeId="urn:microsoft.com/office/officeart/2011/layout/HexagonRadial" loCatId="cycle" qsTypeId="urn:microsoft.com/office/officeart/2005/8/quickstyle/simple1" qsCatId="simple" csTypeId="urn:microsoft.com/office/officeart/2005/8/colors/colorful3" csCatId="colorful" phldr="1"/>
      <dgm:spPr/>
      <dgm:t>
        <a:bodyPr/>
        <a:lstStyle/>
        <a:p>
          <a:endParaRPr lang="en-US"/>
        </a:p>
      </dgm:t>
    </dgm:pt>
    <dgm:pt modelId="{1ACFF5CD-C29D-4153-9628-B71A260682AF}">
      <dgm:prSet phldrT="[Text]"/>
      <dgm:spPr/>
      <dgm:t>
        <a:bodyPr/>
        <a:lstStyle/>
        <a:p>
          <a:r>
            <a:rPr lang="en-US" dirty="0" smtClean="0"/>
            <a:t>ESB</a:t>
          </a:r>
          <a:endParaRPr lang="en-US" dirty="0"/>
        </a:p>
      </dgm:t>
    </dgm:pt>
    <dgm:pt modelId="{AA8F1B67-9888-430B-B5A5-A544DDEB083C}" type="parTrans" cxnId="{09F70707-B5BF-46C3-ADB3-C08C8C02EC69}">
      <dgm:prSet/>
      <dgm:spPr/>
      <dgm:t>
        <a:bodyPr/>
        <a:lstStyle/>
        <a:p>
          <a:endParaRPr lang="en-US"/>
        </a:p>
      </dgm:t>
    </dgm:pt>
    <dgm:pt modelId="{8714AA4D-1C35-48CF-8ABB-F3F1E649BC7A}" type="sibTrans" cxnId="{09F70707-B5BF-46C3-ADB3-C08C8C02EC69}">
      <dgm:prSet/>
      <dgm:spPr/>
      <dgm:t>
        <a:bodyPr/>
        <a:lstStyle/>
        <a:p>
          <a:endParaRPr lang="en-US"/>
        </a:p>
      </dgm:t>
    </dgm:pt>
    <dgm:pt modelId="{810D83FC-429E-4138-B1AE-D59C160B6001}">
      <dgm:prSet phldrT="[Text]"/>
      <dgm:spPr/>
      <dgm:t>
        <a:bodyPr/>
        <a:lstStyle/>
        <a:p>
          <a:r>
            <a:rPr lang="en-IN" b="1" i="0" dirty="0" smtClean="0"/>
            <a:t>Routing</a:t>
          </a:r>
          <a:endParaRPr lang="en-US" dirty="0"/>
        </a:p>
      </dgm:t>
    </dgm:pt>
    <dgm:pt modelId="{2CB86DBF-1DF1-451D-B441-82997EE45C1E}" type="parTrans" cxnId="{8521EA6D-4AC0-4D02-A92F-A05E45198672}">
      <dgm:prSet/>
      <dgm:spPr/>
      <dgm:t>
        <a:bodyPr/>
        <a:lstStyle/>
        <a:p>
          <a:endParaRPr lang="en-US"/>
        </a:p>
      </dgm:t>
    </dgm:pt>
    <dgm:pt modelId="{933A9765-D470-4CA9-A5FD-C09DB3A8A376}" type="sibTrans" cxnId="{8521EA6D-4AC0-4D02-A92F-A05E45198672}">
      <dgm:prSet/>
      <dgm:spPr/>
      <dgm:t>
        <a:bodyPr/>
        <a:lstStyle/>
        <a:p>
          <a:endParaRPr lang="en-US"/>
        </a:p>
      </dgm:t>
    </dgm:pt>
    <dgm:pt modelId="{6364A771-2598-4141-ABDC-406548046144}">
      <dgm:prSet phldrT="[Text]"/>
      <dgm:spPr/>
      <dgm:t>
        <a:bodyPr/>
        <a:lstStyle/>
        <a:p>
          <a:r>
            <a:rPr lang="en-IN" b="1" i="0" dirty="0" smtClean="0"/>
            <a:t>Orchestration</a:t>
          </a:r>
          <a:endParaRPr lang="en-US" dirty="0"/>
        </a:p>
      </dgm:t>
    </dgm:pt>
    <dgm:pt modelId="{55E3CC18-E610-4E5A-AF9D-ACDAF7E6C874}" type="parTrans" cxnId="{33E2F907-5858-4894-A42E-62C8056A04C5}">
      <dgm:prSet/>
      <dgm:spPr/>
      <dgm:t>
        <a:bodyPr/>
        <a:lstStyle/>
        <a:p>
          <a:endParaRPr lang="en-US"/>
        </a:p>
      </dgm:t>
    </dgm:pt>
    <dgm:pt modelId="{33115EAC-529A-4357-99B0-917EE540B7F2}" type="sibTrans" cxnId="{33E2F907-5858-4894-A42E-62C8056A04C5}">
      <dgm:prSet/>
      <dgm:spPr/>
      <dgm:t>
        <a:bodyPr/>
        <a:lstStyle/>
        <a:p>
          <a:endParaRPr lang="en-US"/>
        </a:p>
      </dgm:t>
    </dgm:pt>
    <dgm:pt modelId="{538B7B3A-9806-4F8C-8948-6AFC9CFDD608}">
      <dgm:prSet phldrT="[Text]"/>
      <dgm:spPr/>
      <dgm:t>
        <a:bodyPr/>
        <a:lstStyle/>
        <a:p>
          <a:r>
            <a:rPr lang="en-IN" b="1" i="0" dirty="0" smtClean="0"/>
            <a:t>Transformation</a:t>
          </a:r>
          <a:endParaRPr lang="en-US" dirty="0"/>
        </a:p>
      </dgm:t>
    </dgm:pt>
    <dgm:pt modelId="{EBC1E55E-FBA7-409C-8791-9253E2CE494A}" type="parTrans" cxnId="{7FD9012F-ED6B-4C0B-A8AF-9276C19C69D9}">
      <dgm:prSet/>
      <dgm:spPr/>
      <dgm:t>
        <a:bodyPr/>
        <a:lstStyle/>
        <a:p>
          <a:endParaRPr lang="en-US"/>
        </a:p>
      </dgm:t>
    </dgm:pt>
    <dgm:pt modelId="{D4D86151-030B-4AC4-A449-9A29D273EC28}" type="sibTrans" cxnId="{7FD9012F-ED6B-4C0B-A8AF-9276C19C69D9}">
      <dgm:prSet/>
      <dgm:spPr/>
      <dgm:t>
        <a:bodyPr/>
        <a:lstStyle/>
        <a:p>
          <a:endParaRPr lang="en-US"/>
        </a:p>
      </dgm:t>
    </dgm:pt>
    <dgm:pt modelId="{3BFB5D4A-5AD4-4D9E-A761-2967BAD1D77F}">
      <dgm:prSet phldrT="[Text]"/>
      <dgm:spPr/>
      <dgm:t>
        <a:bodyPr/>
        <a:lstStyle/>
        <a:p>
          <a:r>
            <a:rPr lang="en-IN" b="1" i="0" dirty="0" smtClean="0"/>
            <a:t>Mediation</a:t>
          </a:r>
          <a:endParaRPr lang="en-US" dirty="0"/>
        </a:p>
      </dgm:t>
    </dgm:pt>
    <dgm:pt modelId="{935564B2-A3AE-4040-9A3F-2683773303F7}" type="parTrans" cxnId="{894C6A3A-DCAD-4763-85D8-D736255578E4}">
      <dgm:prSet/>
      <dgm:spPr/>
      <dgm:t>
        <a:bodyPr/>
        <a:lstStyle/>
        <a:p>
          <a:endParaRPr lang="en-US"/>
        </a:p>
      </dgm:t>
    </dgm:pt>
    <dgm:pt modelId="{2740648B-D243-4EC5-9D26-67E3967E4B92}" type="sibTrans" cxnId="{894C6A3A-DCAD-4763-85D8-D736255578E4}">
      <dgm:prSet/>
      <dgm:spPr/>
      <dgm:t>
        <a:bodyPr/>
        <a:lstStyle/>
        <a:p>
          <a:endParaRPr lang="en-US"/>
        </a:p>
      </dgm:t>
    </dgm:pt>
    <dgm:pt modelId="{C05249EE-DCAB-41BA-BD06-7C0CF26AEF4A}">
      <dgm:prSet phldrT="[Text]"/>
      <dgm:spPr/>
      <dgm:t>
        <a:bodyPr/>
        <a:lstStyle/>
        <a:p>
          <a:r>
            <a:rPr lang="en-IN" b="1" i="0" dirty="0" smtClean="0"/>
            <a:t>Transportation</a:t>
          </a:r>
          <a:endParaRPr lang="en-US" dirty="0"/>
        </a:p>
      </dgm:t>
    </dgm:pt>
    <dgm:pt modelId="{E38F38CF-97FE-4F10-B31E-803FBAEFCDFD}" type="parTrans" cxnId="{4D249DE6-CEA9-493A-A06F-43E2BDB42817}">
      <dgm:prSet/>
      <dgm:spPr/>
      <dgm:t>
        <a:bodyPr/>
        <a:lstStyle/>
        <a:p>
          <a:endParaRPr lang="en-US"/>
        </a:p>
      </dgm:t>
    </dgm:pt>
    <dgm:pt modelId="{47C31FE2-7DFC-4FCD-AB1E-C044D3EFD2EC}" type="sibTrans" cxnId="{4D249DE6-CEA9-493A-A06F-43E2BDB42817}">
      <dgm:prSet/>
      <dgm:spPr/>
      <dgm:t>
        <a:bodyPr/>
        <a:lstStyle/>
        <a:p>
          <a:endParaRPr lang="en-US"/>
        </a:p>
      </dgm:t>
    </dgm:pt>
    <dgm:pt modelId="{E1E6DC23-D26F-4E7F-9FB1-3B1D64827E27}">
      <dgm:prSet phldrT="[Text]"/>
      <dgm:spPr/>
      <dgm:t>
        <a:bodyPr/>
        <a:lstStyle/>
        <a:p>
          <a:r>
            <a:rPr lang="en-IN" b="1" i="0" dirty="0" smtClean="0"/>
            <a:t>Non-Functional Consistency</a:t>
          </a:r>
          <a:endParaRPr lang="en-US" dirty="0"/>
        </a:p>
      </dgm:t>
    </dgm:pt>
    <dgm:pt modelId="{4A5012BD-BBE5-428D-8E3D-013133BB98C5}" type="parTrans" cxnId="{1EB368E1-271D-4122-884F-F706BD816828}">
      <dgm:prSet/>
      <dgm:spPr/>
      <dgm:t>
        <a:bodyPr/>
        <a:lstStyle/>
        <a:p>
          <a:endParaRPr lang="en-US"/>
        </a:p>
      </dgm:t>
    </dgm:pt>
    <dgm:pt modelId="{EA89AE10-6F2C-4EFA-86A5-29FF71697972}" type="sibTrans" cxnId="{1EB368E1-271D-4122-884F-F706BD816828}">
      <dgm:prSet/>
      <dgm:spPr/>
      <dgm:t>
        <a:bodyPr/>
        <a:lstStyle/>
        <a:p>
          <a:endParaRPr lang="en-US"/>
        </a:p>
      </dgm:t>
    </dgm:pt>
    <dgm:pt modelId="{A13BAD76-2B1E-4EE4-8E7A-C2135F0195BF}" type="pres">
      <dgm:prSet presAssocID="{030B0873-9B1E-46CC-8116-4F40CC77A5FD}" presName="Name0" presStyleCnt="0">
        <dgm:presLayoutVars>
          <dgm:chMax val="1"/>
          <dgm:chPref val="1"/>
          <dgm:dir/>
          <dgm:animOne val="branch"/>
          <dgm:animLvl val="lvl"/>
        </dgm:presLayoutVars>
      </dgm:prSet>
      <dgm:spPr/>
    </dgm:pt>
    <dgm:pt modelId="{2C0FEA22-9C5A-4C37-A66A-A21F7CBDAD73}" type="pres">
      <dgm:prSet presAssocID="{1ACFF5CD-C29D-4153-9628-B71A260682AF}" presName="Parent" presStyleLbl="node0" presStyleIdx="0" presStyleCnt="1">
        <dgm:presLayoutVars>
          <dgm:chMax val="6"/>
          <dgm:chPref val="6"/>
        </dgm:presLayoutVars>
      </dgm:prSet>
      <dgm:spPr/>
    </dgm:pt>
    <dgm:pt modelId="{879F0AD8-5D34-478C-A3F9-BC553B7670F8}" type="pres">
      <dgm:prSet presAssocID="{810D83FC-429E-4138-B1AE-D59C160B6001}" presName="Accent1" presStyleCnt="0"/>
      <dgm:spPr/>
    </dgm:pt>
    <dgm:pt modelId="{65CEF654-8CE0-42C0-AC71-49E22B83E703}" type="pres">
      <dgm:prSet presAssocID="{810D83FC-429E-4138-B1AE-D59C160B6001}" presName="Accent" presStyleLbl="bgShp" presStyleIdx="0" presStyleCnt="6"/>
      <dgm:spPr/>
    </dgm:pt>
    <dgm:pt modelId="{F8462B30-242B-4AD9-A54B-7EECE73644A2}" type="pres">
      <dgm:prSet presAssocID="{810D83FC-429E-4138-B1AE-D59C160B6001}" presName="Child1" presStyleLbl="node1" presStyleIdx="0" presStyleCnt="6">
        <dgm:presLayoutVars>
          <dgm:chMax val="0"/>
          <dgm:chPref val="0"/>
          <dgm:bulletEnabled val="1"/>
        </dgm:presLayoutVars>
      </dgm:prSet>
      <dgm:spPr/>
      <dgm:t>
        <a:bodyPr/>
        <a:lstStyle/>
        <a:p>
          <a:endParaRPr lang="en-US"/>
        </a:p>
      </dgm:t>
    </dgm:pt>
    <dgm:pt modelId="{81BDC044-4AFB-4FC1-AE0F-16F065E340B0}" type="pres">
      <dgm:prSet presAssocID="{6364A771-2598-4141-ABDC-406548046144}" presName="Accent2" presStyleCnt="0"/>
      <dgm:spPr/>
    </dgm:pt>
    <dgm:pt modelId="{D2B601D7-5784-4A0F-8343-BAFC3AFBEA9B}" type="pres">
      <dgm:prSet presAssocID="{6364A771-2598-4141-ABDC-406548046144}" presName="Accent" presStyleLbl="bgShp" presStyleIdx="1" presStyleCnt="6"/>
      <dgm:spPr/>
    </dgm:pt>
    <dgm:pt modelId="{41218239-F92E-4D3E-9E6B-3654C2C844D5}" type="pres">
      <dgm:prSet presAssocID="{6364A771-2598-4141-ABDC-406548046144}" presName="Child2" presStyleLbl="node1" presStyleIdx="1" presStyleCnt="6">
        <dgm:presLayoutVars>
          <dgm:chMax val="0"/>
          <dgm:chPref val="0"/>
          <dgm:bulletEnabled val="1"/>
        </dgm:presLayoutVars>
      </dgm:prSet>
      <dgm:spPr/>
      <dgm:t>
        <a:bodyPr/>
        <a:lstStyle/>
        <a:p>
          <a:endParaRPr lang="en-US"/>
        </a:p>
      </dgm:t>
    </dgm:pt>
    <dgm:pt modelId="{BC5020D8-16E7-4545-8674-74E9862F560E}" type="pres">
      <dgm:prSet presAssocID="{538B7B3A-9806-4F8C-8948-6AFC9CFDD608}" presName="Accent3" presStyleCnt="0"/>
      <dgm:spPr/>
    </dgm:pt>
    <dgm:pt modelId="{D91B0858-15BA-4126-98C9-98E112CFCCDD}" type="pres">
      <dgm:prSet presAssocID="{538B7B3A-9806-4F8C-8948-6AFC9CFDD608}" presName="Accent" presStyleLbl="bgShp" presStyleIdx="2" presStyleCnt="6"/>
      <dgm:spPr/>
    </dgm:pt>
    <dgm:pt modelId="{FBE177FE-3F8A-41E2-8F49-C73522AF9C05}" type="pres">
      <dgm:prSet presAssocID="{538B7B3A-9806-4F8C-8948-6AFC9CFDD608}" presName="Child3" presStyleLbl="node1" presStyleIdx="2" presStyleCnt="6">
        <dgm:presLayoutVars>
          <dgm:chMax val="0"/>
          <dgm:chPref val="0"/>
          <dgm:bulletEnabled val="1"/>
        </dgm:presLayoutVars>
      </dgm:prSet>
      <dgm:spPr/>
      <dgm:t>
        <a:bodyPr/>
        <a:lstStyle/>
        <a:p>
          <a:endParaRPr lang="en-US"/>
        </a:p>
      </dgm:t>
    </dgm:pt>
    <dgm:pt modelId="{B60EC8E7-D64D-4979-8109-241DDAB6E94C}" type="pres">
      <dgm:prSet presAssocID="{3BFB5D4A-5AD4-4D9E-A761-2967BAD1D77F}" presName="Accent4" presStyleCnt="0"/>
      <dgm:spPr/>
    </dgm:pt>
    <dgm:pt modelId="{E840F4B9-0F54-407E-BBD3-0526A6AB6C8E}" type="pres">
      <dgm:prSet presAssocID="{3BFB5D4A-5AD4-4D9E-A761-2967BAD1D77F}" presName="Accent" presStyleLbl="bgShp" presStyleIdx="3" presStyleCnt="6"/>
      <dgm:spPr/>
    </dgm:pt>
    <dgm:pt modelId="{1927D7CA-B8DC-4F5D-8F9F-9D2866E8E832}" type="pres">
      <dgm:prSet presAssocID="{3BFB5D4A-5AD4-4D9E-A761-2967BAD1D77F}" presName="Child4" presStyleLbl="node1" presStyleIdx="3" presStyleCnt="6">
        <dgm:presLayoutVars>
          <dgm:chMax val="0"/>
          <dgm:chPref val="0"/>
          <dgm:bulletEnabled val="1"/>
        </dgm:presLayoutVars>
      </dgm:prSet>
      <dgm:spPr/>
      <dgm:t>
        <a:bodyPr/>
        <a:lstStyle/>
        <a:p>
          <a:endParaRPr lang="en-US"/>
        </a:p>
      </dgm:t>
    </dgm:pt>
    <dgm:pt modelId="{73377AC7-CCD9-4569-9845-C0120AC77ACD}" type="pres">
      <dgm:prSet presAssocID="{C05249EE-DCAB-41BA-BD06-7C0CF26AEF4A}" presName="Accent5" presStyleCnt="0"/>
      <dgm:spPr/>
    </dgm:pt>
    <dgm:pt modelId="{8A65C409-C65D-43B9-809E-B7BB819AD2D9}" type="pres">
      <dgm:prSet presAssocID="{C05249EE-DCAB-41BA-BD06-7C0CF26AEF4A}" presName="Accent" presStyleLbl="bgShp" presStyleIdx="4" presStyleCnt="6"/>
      <dgm:spPr/>
    </dgm:pt>
    <dgm:pt modelId="{633B28A9-540F-426E-808D-4D9701CD37D3}" type="pres">
      <dgm:prSet presAssocID="{C05249EE-DCAB-41BA-BD06-7C0CF26AEF4A}" presName="Child5" presStyleLbl="node1" presStyleIdx="4" presStyleCnt="6">
        <dgm:presLayoutVars>
          <dgm:chMax val="0"/>
          <dgm:chPref val="0"/>
          <dgm:bulletEnabled val="1"/>
        </dgm:presLayoutVars>
      </dgm:prSet>
      <dgm:spPr/>
      <dgm:t>
        <a:bodyPr/>
        <a:lstStyle/>
        <a:p>
          <a:endParaRPr lang="en-US"/>
        </a:p>
      </dgm:t>
    </dgm:pt>
    <dgm:pt modelId="{C0CE5731-2BBA-4E03-BB43-FEA35E90BB89}" type="pres">
      <dgm:prSet presAssocID="{E1E6DC23-D26F-4E7F-9FB1-3B1D64827E27}" presName="Accent6" presStyleCnt="0"/>
      <dgm:spPr/>
    </dgm:pt>
    <dgm:pt modelId="{8E43B251-8CA8-439B-8A0D-7318502EC884}" type="pres">
      <dgm:prSet presAssocID="{E1E6DC23-D26F-4E7F-9FB1-3B1D64827E27}" presName="Accent" presStyleLbl="bgShp" presStyleIdx="5" presStyleCnt="6"/>
      <dgm:spPr/>
    </dgm:pt>
    <dgm:pt modelId="{6B730FAE-35CF-43EB-9B63-5F618AF99C26}" type="pres">
      <dgm:prSet presAssocID="{E1E6DC23-D26F-4E7F-9FB1-3B1D64827E27}" presName="Child6" presStyleLbl="node1" presStyleIdx="5" presStyleCnt="6">
        <dgm:presLayoutVars>
          <dgm:chMax val="0"/>
          <dgm:chPref val="0"/>
          <dgm:bulletEnabled val="1"/>
        </dgm:presLayoutVars>
      </dgm:prSet>
      <dgm:spPr/>
      <dgm:t>
        <a:bodyPr/>
        <a:lstStyle/>
        <a:p>
          <a:endParaRPr lang="en-US"/>
        </a:p>
      </dgm:t>
    </dgm:pt>
  </dgm:ptLst>
  <dgm:cxnLst>
    <dgm:cxn modelId="{894C6A3A-DCAD-4763-85D8-D736255578E4}" srcId="{1ACFF5CD-C29D-4153-9628-B71A260682AF}" destId="{3BFB5D4A-5AD4-4D9E-A761-2967BAD1D77F}" srcOrd="3" destOrd="0" parTransId="{935564B2-A3AE-4040-9A3F-2683773303F7}" sibTransId="{2740648B-D243-4EC5-9D26-67E3967E4B92}"/>
    <dgm:cxn modelId="{4D249DE6-CEA9-493A-A06F-43E2BDB42817}" srcId="{1ACFF5CD-C29D-4153-9628-B71A260682AF}" destId="{C05249EE-DCAB-41BA-BD06-7C0CF26AEF4A}" srcOrd="4" destOrd="0" parTransId="{E38F38CF-97FE-4F10-B31E-803FBAEFCDFD}" sibTransId="{47C31FE2-7DFC-4FCD-AB1E-C044D3EFD2EC}"/>
    <dgm:cxn modelId="{33E2F907-5858-4894-A42E-62C8056A04C5}" srcId="{1ACFF5CD-C29D-4153-9628-B71A260682AF}" destId="{6364A771-2598-4141-ABDC-406548046144}" srcOrd="1" destOrd="0" parTransId="{55E3CC18-E610-4E5A-AF9D-ACDAF7E6C874}" sibTransId="{33115EAC-529A-4357-99B0-917EE540B7F2}"/>
    <dgm:cxn modelId="{09F70707-B5BF-46C3-ADB3-C08C8C02EC69}" srcId="{030B0873-9B1E-46CC-8116-4F40CC77A5FD}" destId="{1ACFF5CD-C29D-4153-9628-B71A260682AF}" srcOrd="0" destOrd="0" parTransId="{AA8F1B67-9888-430B-B5A5-A544DDEB083C}" sibTransId="{8714AA4D-1C35-48CF-8ABB-F3F1E649BC7A}"/>
    <dgm:cxn modelId="{B0838279-6A71-4C7F-92FF-D821FB188A48}" type="presOf" srcId="{1ACFF5CD-C29D-4153-9628-B71A260682AF}" destId="{2C0FEA22-9C5A-4C37-A66A-A21F7CBDAD73}" srcOrd="0" destOrd="0" presId="urn:microsoft.com/office/officeart/2011/layout/HexagonRadial"/>
    <dgm:cxn modelId="{15D885E1-22A6-4BB4-A237-EC88E9F97D60}" type="presOf" srcId="{6364A771-2598-4141-ABDC-406548046144}" destId="{41218239-F92E-4D3E-9E6B-3654C2C844D5}" srcOrd="0" destOrd="0" presId="urn:microsoft.com/office/officeart/2011/layout/HexagonRadial"/>
    <dgm:cxn modelId="{D55869C5-2312-4251-9F2C-8EA0A0894CEF}" type="presOf" srcId="{3BFB5D4A-5AD4-4D9E-A761-2967BAD1D77F}" destId="{1927D7CA-B8DC-4F5D-8F9F-9D2866E8E832}" srcOrd="0" destOrd="0" presId="urn:microsoft.com/office/officeart/2011/layout/HexagonRadial"/>
    <dgm:cxn modelId="{01D4E5EC-835C-44CF-AADB-E917F5B5B93C}" type="presOf" srcId="{C05249EE-DCAB-41BA-BD06-7C0CF26AEF4A}" destId="{633B28A9-540F-426E-808D-4D9701CD37D3}" srcOrd="0" destOrd="0" presId="urn:microsoft.com/office/officeart/2011/layout/HexagonRadial"/>
    <dgm:cxn modelId="{1EB368E1-271D-4122-884F-F706BD816828}" srcId="{1ACFF5CD-C29D-4153-9628-B71A260682AF}" destId="{E1E6DC23-D26F-4E7F-9FB1-3B1D64827E27}" srcOrd="5" destOrd="0" parTransId="{4A5012BD-BBE5-428D-8E3D-013133BB98C5}" sibTransId="{EA89AE10-6F2C-4EFA-86A5-29FF71697972}"/>
    <dgm:cxn modelId="{7FD9012F-ED6B-4C0B-A8AF-9276C19C69D9}" srcId="{1ACFF5CD-C29D-4153-9628-B71A260682AF}" destId="{538B7B3A-9806-4F8C-8948-6AFC9CFDD608}" srcOrd="2" destOrd="0" parTransId="{EBC1E55E-FBA7-409C-8791-9253E2CE494A}" sibTransId="{D4D86151-030B-4AC4-A449-9A29D273EC28}"/>
    <dgm:cxn modelId="{7168C32F-EA79-4A91-BD0D-9B5BFE26AE5F}" type="presOf" srcId="{030B0873-9B1E-46CC-8116-4F40CC77A5FD}" destId="{A13BAD76-2B1E-4EE4-8E7A-C2135F0195BF}" srcOrd="0" destOrd="0" presId="urn:microsoft.com/office/officeart/2011/layout/HexagonRadial"/>
    <dgm:cxn modelId="{D6CD2532-CE14-4B9A-AA74-8E4383F944D5}" type="presOf" srcId="{E1E6DC23-D26F-4E7F-9FB1-3B1D64827E27}" destId="{6B730FAE-35CF-43EB-9B63-5F618AF99C26}" srcOrd="0" destOrd="0" presId="urn:microsoft.com/office/officeart/2011/layout/HexagonRadial"/>
    <dgm:cxn modelId="{C1151CB5-48C4-4D94-AADB-43F1F50CCEDF}" type="presOf" srcId="{810D83FC-429E-4138-B1AE-D59C160B6001}" destId="{F8462B30-242B-4AD9-A54B-7EECE73644A2}" srcOrd="0" destOrd="0" presId="urn:microsoft.com/office/officeart/2011/layout/HexagonRadial"/>
    <dgm:cxn modelId="{8521EA6D-4AC0-4D02-A92F-A05E45198672}" srcId="{1ACFF5CD-C29D-4153-9628-B71A260682AF}" destId="{810D83FC-429E-4138-B1AE-D59C160B6001}" srcOrd="0" destOrd="0" parTransId="{2CB86DBF-1DF1-451D-B441-82997EE45C1E}" sibTransId="{933A9765-D470-4CA9-A5FD-C09DB3A8A376}"/>
    <dgm:cxn modelId="{FD81DF3D-468A-4751-900A-0EE0F248A8D7}" type="presOf" srcId="{538B7B3A-9806-4F8C-8948-6AFC9CFDD608}" destId="{FBE177FE-3F8A-41E2-8F49-C73522AF9C05}" srcOrd="0" destOrd="0" presId="urn:microsoft.com/office/officeart/2011/layout/HexagonRadial"/>
    <dgm:cxn modelId="{25F38D5E-EB36-48E5-9DEA-BFC58100E92E}" type="presParOf" srcId="{A13BAD76-2B1E-4EE4-8E7A-C2135F0195BF}" destId="{2C0FEA22-9C5A-4C37-A66A-A21F7CBDAD73}" srcOrd="0" destOrd="0" presId="urn:microsoft.com/office/officeart/2011/layout/HexagonRadial"/>
    <dgm:cxn modelId="{5E12E356-4B19-459A-A425-BBF72F1D5BA9}" type="presParOf" srcId="{A13BAD76-2B1E-4EE4-8E7A-C2135F0195BF}" destId="{879F0AD8-5D34-478C-A3F9-BC553B7670F8}" srcOrd="1" destOrd="0" presId="urn:microsoft.com/office/officeart/2011/layout/HexagonRadial"/>
    <dgm:cxn modelId="{BE6CAD75-5D7F-40FB-BDCB-370BA321ABB4}" type="presParOf" srcId="{879F0AD8-5D34-478C-A3F9-BC553B7670F8}" destId="{65CEF654-8CE0-42C0-AC71-49E22B83E703}" srcOrd="0" destOrd="0" presId="urn:microsoft.com/office/officeart/2011/layout/HexagonRadial"/>
    <dgm:cxn modelId="{64E98020-F80A-4828-87C5-1FD41FF2E64A}" type="presParOf" srcId="{A13BAD76-2B1E-4EE4-8E7A-C2135F0195BF}" destId="{F8462B30-242B-4AD9-A54B-7EECE73644A2}" srcOrd="2" destOrd="0" presId="urn:microsoft.com/office/officeart/2011/layout/HexagonRadial"/>
    <dgm:cxn modelId="{F4A950BA-4DD3-414A-96C2-F333FAEE8681}" type="presParOf" srcId="{A13BAD76-2B1E-4EE4-8E7A-C2135F0195BF}" destId="{81BDC044-4AFB-4FC1-AE0F-16F065E340B0}" srcOrd="3" destOrd="0" presId="urn:microsoft.com/office/officeart/2011/layout/HexagonRadial"/>
    <dgm:cxn modelId="{C204E28E-778A-495D-BBEB-A6824B21803A}" type="presParOf" srcId="{81BDC044-4AFB-4FC1-AE0F-16F065E340B0}" destId="{D2B601D7-5784-4A0F-8343-BAFC3AFBEA9B}" srcOrd="0" destOrd="0" presId="urn:microsoft.com/office/officeart/2011/layout/HexagonRadial"/>
    <dgm:cxn modelId="{E02C7AB6-2885-4BD8-8F13-25B996C390D4}" type="presParOf" srcId="{A13BAD76-2B1E-4EE4-8E7A-C2135F0195BF}" destId="{41218239-F92E-4D3E-9E6B-3654C2C844D5}" srcOrd="4" destOrd="0" presId="urn:microsoft.com/office/officeart/2011/layout/HexagonRadial"/>
    <dgm:cxn modelId="{6C519678-76B8-471F-B6D3-72B0F143B0B3}" type="presParOf" srcId="{A13BAD76-2B1E-4EE4-8E7A-C2135F0195BF}" destId="{BC5020D8-16E7-4545-8674-74E9862F560E}" srcOrd="5" destOrd="0" presId="urn:microsoft.com/office/officeart/2011/layout/HexagonRadial"/>
    <dgm:cxn modelId="{5370F048-A2F2-4198-A28D-37AA774542A9}" type="presParOf" srcId="{BC5020D8-16E7-4545-8674-74E9862F560E}" destId="{D91B0858-15BA-4126-98C9-98E112CFCCDD}" srcOrd="0" destOrd="0" presId="urn:microsoft.com/office/officeart/2011/layout/HexagonRadial"/>
    <dgm:cxn modelId="{493B5C93-3B3F-4F2C-A9DD-558872D43B04}" type="presParOf" srcId="{A13BAD76-2B1E-4EE4-8E7A-C2135F0195BF}" destId="{FBE177FE-3F8A-41E2-8F49-C73522AF9C05}" srcOrd="6" destOrd="0" presId="urn:microsoft.com/office/officeart/2011/layout/HexagonRadial"/>
    <dgm:cxn modelId="{EF440032-955F-45D1-8BEA-A474FD36D721}" type="presParOf" srcId="{A13BAD76-2B1E-4EE4-8E7A-C2135F0195BF}" destId="{B60EC8E7-D64D-4979-8109-241DDAB6E94C}" srcOrd="7" destOrd="0" presId="urn:microsoft.com/office/officeart/2011/layout/HexagonRadial"/>
    <dgm:cxn modelId="{D4D47E37-AA17-4543-B107-0F277F5C8D60}" type="presParOf" srcId="{B60EC8E7-D64D-4979-8109-241DDAB6E94C}" destId="{E840F4B9-0F54-407E-BBD3-0526A6AB6C8E}" srcOrd="0" destOrd="0" presId="urn:microsoft.com/office/officeart/2011/layout/HexagonRadial"/>
    <dgm:cxn modelId="{EA3E0AD7-FB42-4936-88B7-DD762BCBBA95}" type="presParOf" srcId="{A13BAD76-2B1E-4EE4-8E7A-C2135F0195BF}" destId="{1927D7CA-B8DC-4F5D-8F9F-9D2866E8E832}" srcOrd="8" destOrd="0" presId="urn:microsoft.com/office/officeart/2011/layout/HexagonRadial"/>
    <dgm:cxn modelId="{48696638-69D2-44E1-94CE-67E520BE9851}" type="presParOf" srcId="{A13BAD76-2B1E-4EE4-8E7A-C2135F0195BF}" destId="{73377AC7-CCD9-4569-9845-C0120AC77ACD}" srcOrd="9" destOrd="0" presId="urn:microsoft.com/office/officeart/2011/layout/HexagonRadial"/>
    <dgm:cxn modelId="{59309A1A-EAF1-4404-AD60-D823351D5515}" type="presParOf" srcId="{73377AC7-CCD9-4569-9845-C0120AC77ACD}" destId="{8A65C409-C65D-43B9-809E-B7BB819AD2D9}" srcOrd="0" destOrd="0" presId="urn:microsoft.com/office/officeart/2011/layout/HexagonRadial"/>
    <dgm:cxn modelId="{946BBF7C-172E-4613-9830-C0B73EA01FFE}" type="presParOf" srcId="{A13BAD76-2B1E-4EE4-8E7A-C2135F0195BF}" destId="{633B28A9-540F-426E-808D-4D9701CD37D3}" srcOrd="10" destOrd="0" presId="urn:microsoft.com/office/officeart/2011/layout/HexagonRadial"/>
    <dgm:cxn modelId="{48C02CB6-E412-4525-B322-94BD58ADDFCB}" type="presParOf" srcId="{A13BAD76-2B1E-4EE4-8E7A-C2135F0195BF}" destId="{C0CE5731-2BBA-4E03-BB43-FEA35E90BB89}" srcOrd="11" destOrd="0" presId="urn:microsoft.com/office/officeart/2011/layout/HexagonRadial"/>
    <dgm:cxn modelId="{B14CFA78-CF86-4A5B-8288-612D4E6F451E}" type="presParOf" srcId="{C0CE5731-2BBA-4E03-BB43-FEA35E90BB89}" destId="{8E43B251-8CA8-439B-8A0D-7318502EC884}" srcOrd="0" destOrd="0" presId="urn:microsoft.com/office/officeart/2011/layout/HexagonRadial"/>
    <dgm:cxn modelId="{3AD7B3A9-AF18-4DCD-B38B-1B50B50FD9A0}" type="presParOf" srcId="{A13BAD76-2B1E-4EE4-8E7A-C2135F0195BF}" destId="{6B730FAE-35CF-43EB-9B63-5F618AF99C26}"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FEA22-9C5A-4C37-A66A-A21F7CBDAD73}">
      <dsp:nvSpPr>
        <dsp:cNvPr id="0" name=""/>
        <dsp:cNvSpPr/>
      </dsp:nvSpPr>
      <dsp:spPr>
        <a:xfrm>
          <a:off x="2952810" y="1748061"/>
          <a:ext cx="2221862" cy="1922001"/>
        </a:xfrm>
        <a:prstGeom prst="hexagon">
          <a:avLst>
            <a:gd name="adj" fmla="val 28570"/>
            <a:gd name="vf" fmla="val 1154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ESB</a:t>
          </a:r>
          <a:endParaRPr lang="en-US" sz="1400" kern="1200" dirty="0"/>
        </a:p>
      </dsp:txBody>
      <dsp:txXfrm>
        <a:off x="3321004" y="2066564"/>
        <a:ext cx="1485474" cy="1284995"/>
      </dsp:txXfrm>
    </dsp:sp>
    <dsp:sp modelId="{D2B601D7-5784-4A0F-8343-BAFC3AFBEA9B}">
      <dsp:nvSpPr>
        <dsp:cNvPr id="0" name=""/>
        <dsp:cNvSpPr/>
      </dsp:nvSpPr>
      <dsp:spPr>
        <a:xfrm>
          <a:off x="4344123" y="828514"/>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62B30-242B-4AD9-A54B-7EECE73644A2}">
      <dsp:nvSpPr>
        <dsp:cNvPr id="0" name=""/>
        <dsp:cNvSpPr/>
      </dsp:nvSpPr>
      <dsp:spPr>
        <a:xfrm>
          <a:off x="3157475" y="0"/>
          <a:ext cx="1820800" cy="1575206"/>
        </a:xfrm>
        <a:prstGeom prst="hexagon">
          <a:avLst>
            <a:gd name="adj" fmla="val 28570"/>
            <a:gd name="vf" fmla="val 11547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i="0" kern="1200" dirty="0" smtClean="0"/>
            <a:t>Routing</a:t>
          </a:r>
          <a:endParaRPr lang="en-US" sz="1400" kern="1200" dirty="0"/>
        </a:p>
      </dsp:txBody>
      <dsp:txXfrm>
        <a:off x="3459220" y="261045"/>
        <a:ext cx="1217310" cy="1053116"/>
      </dsp:txXfrm>
    </dsp:sp>
    <dsp:sp modelId="{D91B0858-15BA-4126-98C9-98E112CFCCDD}">
      <dsp:nvSpPr>
        <dsp:cNvPr id="0" name=""/>
        <dsp:cNvSpPr/>
      </dsp:nvSpPr>
      <dsp:spPr>
        <a:xfrm>
          <a:off x="5322487" y="2178846"/>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18239-F92E-4D3E-9E6B-3654C2C844D5}">
      <dsp:nvSpPr>
        <dsp:cNvPr id="0" name=""/>
        <dsp:cNvSpPr/>
      </dsp:nvSpPr>
      <dsp:spPr>
        <a:xfrm>
          <a:off x="4827361" y="968857"/>
          <a:ext cx="1820800" cy="1575206"/>
        </a:xfrm>
        <a:prstGeom prst="hexagon">
          <a:avLst>
            <a:gd name="adj" fmla="val 28570"/>
            <a:gd name="vf" fmla="val 115470"/>
          </a:avLst>
        </a:prstGeom>
        <a:solidFill>
          <a:schemeClr val="accent3">
            <a:hueOff val="3284374"/>
            <a:satOff val="-852"/>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i="0" kern="1200" dirty="0" smtClean="0"/>
            <a:t>Orchestration</a:t>
          </a:r>
          <a:endParaRPr lang="en-US" sz="1400" kern="1200" dirty="0"/>
        </a:p>
      </dsp:txBody>
      <dsp:txXfrm>
        <a:off x="5129106" y="1229902"/>
        <a:ext cx="1217310" cy="1053116"/>
      </dsp:txXfrm>
    </dsp:sp>
    <dsp:sp modelId="{E840F4B9-0F54-407E-BBD3-0526A6AB6C8E}">
      <dsp:nvSpPr>
        <dsp:cNvPr id="0" name=""/>
        <dsp:cNvSpPr/>
      </dsp:nvSpPr>
      <dsp:spPr>
        <a:xfrm>
          <a:off x="4642852" y="3703117"/>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177FE-3F8A-41E2-8F49-C73522AF9C05}">
      <dsp:nvSpPr>
        <dsp:cNvPr id="0" name=""/>
        <dsp:cNvSpPr/>
      </dsp:nvSpPr>
      <dsp:spPr>
        <a:xfrm>
          <a:off x="4827361" y="2873519"/>
          <a:ext cx="1820800" cy="1575206"/>
        </a:xfrm>
        <a:prstGeom prst="hexagon">
          <a:avLst>
            <a:gd name="adj" fmla="val 28570"/>
            <a:gd name="vf" fmla="val 115470"/>
          </a:avLst>
        </a:prstGeom>
        <a:solidFill>
          <a:schemeClr val="accent3">
            <a:hueOff val="6568748"/>
            <a:satOff val="-1704"/>
            <a:lumOff val="1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i="0" kern="1200" dirty="0" smtClean="0"/>
            <a:t>Transformation</a:t>
          </a:r>
          <a:endParaRPr lang="en-US" sz="1400" kern="1200" dirty="0"/>
        </a:p>
      </dsp:txBody>
      <dsp:txXfrm>
        <a:off x="5129106" y="3134564"/>
        <a:ext cx="1217310" cy="1053116"/>
      </dsp:txXfrm>
    </dsp:sp>
    <dsp:sp modelId="{8A65C409-C65D-43B9-809E-B7BB819AD2D9}">
      <dsp:nvSpPr>
        <dsp:cNvPr id="0" name=""/>
        <dsp:cNvSpPr/>
      </dsp:nvSpPr>
      <dsp:spPr>
        <a:xfrm>
          <a:off x="2956944" y="3861342"/>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7D7CA-B8DC-4F5D-8F9F-9D2866E8E832}">
      <dsp:nvSpPr>
        <dsp:cNvPr id="0" name=""/>
        <dsp:cNvSpPr/>
      </dsp:nvSpPr>
      <dsp:spPr>
        <a:xfrm>
          <a:off x="3157475" y="3843460"/>
          <a:ext cx="1820800" cy="1575206"/>
        </a:xfrm>
        <a:prstGeom prst="hexagon">
          <a:avLst>
            <a:gd name="adj" fmla="val 28570"/>
            <a:gd name="vf" fmla="val 115470"/>
          </a:avLst>
        </a:prstGeom>
        <a:solidFill>
          <a:schemeClr val="accent3">
            <a:hueOff val="9853121"/>
            <a:satOff val="-2556"/>
            <a:lumOff val="2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i="0" kern="1200" dirty="0" smtClean="0"/>
            <a:t>Mediation</a:t>
          </a:r>
          <a:endParaRPr lang="en-US" sz="1400" kern="1200" dirty="0"/>
        </a:p>
      </dsp:txBody>
      <dsp:txXfrm>
        <a:off x="3459220" y="4104505"/>
        <a:ext cx="1217310" cy="1053116"/>
      </dsp:txXfrm>
    </dsp:sp>
    <dsp:sp modelId="{8E43B251-8CA8-439B-8A0D-7318502EC884}">
      <dsp:nvSpPr>
        <dsp:cNvPr id="0" name=""/>
        <dsp:cNvSpPr/>
      </dsp:nvSpPr>
      <dsp:spPr>
        <a:xfrm>
          <a:off x="1962559" y="2511552"/>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B28A9-540F-426E-808D-4D9701CD37D3}">
      <dsp:nvSpPr>
        <dsp:cNvPr id="0" name=""/>
        <dsp:cNvSpPr/>
      </dsp:nvSpPr>
      <dsp:spPr>
        <a:xfrm>
          <a:off x="1479837" y="2874602"/>
          <a:ext cx="1820800" cy="1575206"/>
        </a:xfrm>
        <a:prstGeom prst="hexagon">
          <a:avLst>
            <a:gd name="adj" fmla="val 28570"/>
            <a:gd name="vf" fmla="val 115470"/>
          </a:avLst>
        </a:prstGeom>
        <a:solidFill>
          <a:schemeClr val="accent3">
            <a:hueOff val="13137495"/>
            <a:satOff val="-3408"/>
            <a:lumOff val="3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i="0" kern="1200" dirty="0" smtClean="0"/>
            <a:t>Transportation</a:t>
          </a:r>
          <a:endParaRPr lang="en-US" sz="1400" kern="1200" dirty="0"/>
        </a:p>
      </dsp:txBody>
      <dsp:txXfrm>
        <a:off x="1781582" y="3135647"/>
        <a:ext cx="1217310" cy="1053116"/>
      </dsp:txXfrm>
    </dsp:sp>
    <dsp:sp modelId="{6B730FAE-35CF-43EB-9B63-5F618AF99C26}">
      <dsp:nvSpPr>
        <dsp:cNvPr id="0" name=""/>
        <dsp:cNvSpPr/>
      </dsp:nvSpPr>
      <dsp:spPr>
        <a:xfrm>
          <a:off x="1479837" y="966690"/>
          <a:ext cx="1820800" cy="1575206"/>
        </a:xfrm>
        <a:prstGeom prst="hexagon">
          <a:avLst>
            <a:gd name="adj" fmla="val 28570"/>
            <a:gd name="vf" fmla="val 115470"/>
          </a:avLst>
        </a:prstGeom>
        <a:solidFill>
          <a:schemeClr val="accent3">
            <a:hueOff val="16421869"/>
            <a:satOff val="-4260"/>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i="0" kern="1200" dirty="0" smtClean="0"/>
            <a:t>Non-Functional Consistency</a:t>
          </a:r>
          <a:endParaRPr lang="en-US" sz="1400" kern="1200" dirty="0"/>
        </a:p>
      </dsp:txBody>
      <dsp:txXfrm>
        <a:off x="1781582"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AD0E68E-5B92-4354-8AB2-6C2BDA9A22A3}" type="datetimeFigureOut">
              <a:rPr lang="en-IN" smtClean="0"/>
              <a:t>28-09-2022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27005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0E68E-5B92-4354-8AB2-6C2BDA9A22A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38272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0E68E-5B92-4354-8AB2-6C2BDA9A22A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2698315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0E68E-5B92-4354-8AB2-6C2BDA9A22A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1A595-2F48-48E3-8858-4FDBC58CEF8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7264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0E68E-5B92-4354-8AB2-6C2BDA9A22A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2229871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AD0E68E-5B92-4354-8AB2-6C2BDA9A22A3}"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2528112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AD0E68E-5B92-4354-8AB2-6C2BDA9A22A3}"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154413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D0E68E-5B92-4354-8AB2-6C2BDA9A22A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218879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D0E68E-5B92-4354-8AB2-6C2BDA9A22A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37308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D0E68E-5B92-4354-8AB2-6C2BDA9A22A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258821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D0E68E-5B92-4354-8AB2-6C2BDA9A22A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16477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D0E68E-5B92-4354-8AB2-6C2BDA9A22A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388942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D0E68E-5B92-4354-8AB2-6C2BDA9A22A3}"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45480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D0E68E-5B92-4354-8AB2-6C2BDA9A22A3}"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388773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0E68E-5B92-4354-8AB2-6C2BDA9A22A3}"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114532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0E68E-5B92-4354-8AB2-6C2BDA9A22A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300901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D0E68E-5B92-4354-8AB2-6C2BDA9A22A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1A595-2F48-48E3-8858-4FDBC58CEF84}" type="slidenum">
              <a:rPr lang="en-IN" smtClean="0"/>
              <a:t>‹#›</a:t>
            </a:fld>
            <a:endParaRPr lang="en-IN"/>
          </a:p>
        </p:txBody>
      </p:sp>
    </p:spTree>
    <p:extLst>
      <p:ext uri="{BB962C8B-B14F-4D97-AF65-F5344CB8AC3E}">
        <p14:creationId xmlns:p14="http://schemas.microsoft.com/office/powerpoint/2010/main" val="112037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D0E68E-5B92-4354-8AB2-6C2BDA9A22A3}" type="datetimeFigureOut">
              <a:rPr lang="en-IN" smtClean="0"/>
              <a:t>28-09-2022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11A595-2F48-48E3-8858-4FDBC58CEF84}" type="slidenum">
              <a:rPr lang="en-IN" smtClean="0"/>
              <a:t>‹#›</a:t>
            </a:fld>
            <a:endParaRPr lang="en-IN"/>
          </a:p>
        </p:txBody>
      </p:sp>
    </p:spTree>
    <p:extLst>
      <p:ext uri="{BB962C8B-B14F-4D97-AF65-F5344CB8AC3E}">
        <p14:creationId xmlns:p14="http://schemas.microsoft.com/office/powerpoint/2010/main" val="1200136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ESB</a:t>
            </a:r>
            <a:endParaRPr lang="en-IN" dirty="0"/>
          </a:p>
        </p:txBody>
      </p:sp>
      <p:sp>
        <p:nvSpPr>
          <p:cNvPr id="3" name="Subtitle 2"/>
          <p:cNvSpPr>
            <a:spLocks noGrp="1"/>
          </p:cNvSpPr>
          <p:nvPr>
            <p:ph type="subTitle" idx="1"/>
          </p:nvPr>
        </p:nvSpPr>
        <p:spPr/>
        <p:txBody>
          <a:bodyPr/>
          <a:lstStyle/>
          <a:p>
            <a:r>
              <a:rPr lang="en-US" dirty="0" smtClean="0"/>
              <a:t>Enterprise Service Bus</a:t>
            </a:r>
            <a:endParaRPr lang="en-IN" dirty="0"/>
          </a:p>
        </p:txBody>
      </p:sp>
    </p:spTree>
    <p:extLst>
      <p:ext uri="{BB962C8B-B14F-4D97-AF65-F5344CB8AC3E}">
        <p14:creationId xmlns:p14="http://schemas.microsoft.com/office/powerpoint/2010/main" val="240638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use an ESB</a:t>
            </a:r>
            <a:r>
              <a:rPr lang="en-IN" dirty="0" smtClean="0"/>
              <a:t>?</a:t>
            </a:r>
            <a:endParaRPr lang="en-IN" dirty="0"/>
          </a:p>
        </p:txBody>
      </p:sp>
      <p:sp>
        <p:nvSpPr>
          <p:cNvPr id="3" name="Content Placeholder 2"/>
          <p:cNvSpPr>
            <a:spLocks noGrp="1"/>
          </p:cNvSpPr>
          <p:nvPr>
            <p:ph idx="1"/>
          </p:nvPr>
        </p:nvSpPr>
        <p:spPr>
          <a:xfrm>
            <a:off x="1141413" y="2097087"/>
            <a:ext cx="6340043" cy="3971203"/>
          </a:xfrm>
        </p:spPr>
        <p:txBody>
          <a:bodyPr>
            <a:normAutofit fontScale="92500" lnSpcReduction="10000"/>
          </a:bodyPr>
          <a:lstStyle/>
          <a:p>
            <a:r>
              <a:rPr lang="en-US" dirty="0"/>
              <a:t>Increasing organizational agility by reducing time to market for new initiatives is one of the most common reasons that companies implement an ESB as the backbone of their IT infrastructure. An ESB architecture facilitates this by providing a simple, well defined, "pluggable" system that scales really well. Additionally, an ESB provides a way to leverage your existing systems and expose them to new applications using its communication and transformation capabilities.</a:t>
            </a:r>
            <a:endParaRPr lang="en-IN" dirty="0"/>
          </a:p>
        </p:txBody>
      </p:sp>
      <p:pic>
        <p:nvPicPr>
          <p:cNvPr id="2050" name="Picture 2" descr="What is an E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646" y="1810615"/>
            <a:ext cx="3457575" cy="42576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8918069" y="3586161"/>
            <a:ext cx="780112" cy="667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ESB</a:t>
            </a:r>
            <a:endParaRPr lang="en-IN" dirty="0"/>
          </a:p>
        </p:txBody>
      </p:sp>
    </p:spTree>
    <p:extLst>
      <p:ext uri="{BB962C8B-B14F-4D97-AF65-F5344CB8AC3E}">
        <p14:creationId xmlns:p14="http://schemas.microsoft.com/office/powerpoint/2010/main" val="150055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t>
            </a:r>
            <a:r>
              <a:rPr lang="en-IN" dirty="0" smtClean="0"/>
              <a:t>ESB</a:t>
            </a:r>
            <a:endParaRPr lang="en-IN" dirty="0"/>
          </a:p>
        </p:txBody>
      </p:sp>
      <p:sp>
        <p:nvSpPr>
          <p:cNvPr id="3" name="Content Placeholder 2"/>
          <p:cNvSpPr>
            <a:spLocks noGrp="1"/>
          </p:cNvSpPr>
          <p:nvPr>
            <p:ph idx="1"/>
          </p:nvPr>
        </p:nvSpPr>
        <p:spPr>
          <a:xfrm>
            <a:off x="1141412" y="2097088"/>
            <a:ext cx="9905999" cy="4317567"/>
          </a:xfrm>
        </p:spPr>
        <p:txBody>
          <a:bodyPr>
            <a:normAutofit/>
          </a:bodyPr>
          <a:lstStyle/>
          <a:p>
            <a:r>
              <a:rPr lang="en-US" dirty="0"/>
              <a:t>The main focus of ESB architecture is to decouple the systems from each other and allow them to communicate in a steady and controllable way</a:t>
            </a:r>
            <a:r>
              <a:rPr lang="en-US" dirty="0" smtClean="0"/>
              <a:t>.</a:t>
            </a:r>
          </a:p>
          <a:p>
            <a:r>
              <a:rPr lang="en-US" dirty="0"/>
              <a:t>ESB’s implementation can be done with the help of </a:t>
            </a:r>
            <a:r>
              <a:rPr lang="en-US" b="1" dirty="0"/>
              <a:t>‘Bus’</a:t>
            </a:r>
            <a:r>
              <a:rPr lang="en-US" dirty="0"/>
              <a:t> and </a:t>
            </a:r>
            <a:r>
              <a:rPr lang="en-US" b="1" dirty="0"/>
              <a:t>‘Adapter</a:t>
            </a:r>
            <a:r>
              <a:rPr lang="en-US" b="1" dirty="0" smtClean="0"/>
              <a:t>’</a:t>
            </a:r>
          </a:p>
          <a:p>
            <a:r>
              <a:rPr lang="en-US" b="1" dirty="0" smtClean="0"/>
              <a:t>Ways:</a:t>
            </a:r>
          </a:p>
          <a:p>
            <a:pPr lvl="1">
              <a:buFont typeface="Wingdings" panose="05000000000000000000" pitchFamily="2" charset="2"/>
              <a:buChar char="Ø"/>
            </a:pPr>
            <a:r>
              <a:rPr lang="en-US" b="1" dirty="0"/>
              <a:t>The concept of “bus”, which is achieved through a messaging server like JMS or AMQP, is used to decouple different applications from one another.</a:t>
            </a:r>
          </a:p>
          <a:p>
            <a:pPr lvl="1">
              <a:buFont typeface="Wingdings" panose="05000000000000000000" pitchFamily="2" charset="2"/>
              <a:buChar char="Ø"/>
            </a:pPr>
            <a:r>
              <a:rPr lang="en-US" b="1" dirty="0"/>
              <a:t>The concept of “adapter”, responsible for communicating with backend application and transforming data from application format to bus format, is used between applications and bus.</a:t>
            </a:r>
          </a:p>
          <a:p>
            <a:pPr lvl="1"/>
            <a:endParaRPr lang="en-IN" sz="2200" b="1" dirty="0"/>
          </a:p>
        </p:txBody>
      </p:sp>
    </p:spTree>
    <p:extLst>
      <p:ext uri="{BB962C8B-B14F-4D97-AF65-F5344CB8AC3E}">
        <p14:creationId xmlns:p14="http://schemas.microsoft.com/office/powerpoint/2010/main" val="230119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ESB</a:t>
            </a:r>
          </a:p>
        </p:txBody>
      </p:sp>
      <p:sp>
        <p:nvSpPr>
          <p:cNvPr id="3" name="Content Placeholder 2"/>
          <p:cNvSpPr>
            <a:spLocks noGrp="1"/>
          </p:cNvSpPr>
          <p:nvPr>
            <p:ph idx="1"/>
          </p:nvPr>
        </p:nvSpPr>
        <p:spPr/>
        <p:txBody>
          <a:bodyPr/>
          <a:lstStyle/>
          <a:p>
            <a:r>
              <a:rPr lang="en-US" dirty="0"/>
              <a:t>The data or message passing from one application to another through the bus is in a canonical format which means there would be one consistent message format.</a:t>
            </a:r>
          </a:p>
          <a:p>
            <a:r>
              <a:rPr lang="en-US" dirty="0"/>
              <a:t>The adapter can also perform other activities like security, monitoring, error handling and message routing management.</a:t>
            </a:r>
          </a:p>
          <a:p>
            <a:pPr marL="0" indent="0">
              <a:buNone/>
            </a:pPr>
            <a:endParaRPr lang="en-IN" dirty="0"/>
          </a:p>
        </p:txBody>
      </p:sp>
    </p:spTree>
    <p:extLst>
      <p:ext uri="{BB962C8B-B14F-4D97-AF65-F5344CB8AC3E}">
        <p14:creationId xmlns:p14="http://schemas.microsoft.com/office/powerpoint/2010/main" val="316648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ESB’s Guiding </a:t>
            </a:r>
            <a:r>
              <a:rPr lang="en-IN" dirty="0" smtClean="0"/>
              <a:t>Principles</a:t>
            </a:r>
            <a:endParaRPr lang="en-IN" dirty="0"/>
          </a:p>
        </p:txBody>
      </p:sp>
      <p:sp>
        <p:nvSpPr>
          <p:cNvPr id="3" name="Content Placeholder 2"/>
          <p:cNvSpPr>
            <a:spLocks noGrp="1"/>
          </p:cNvSpPr>
          <p:nvPr>
            <p:ph idx="1"/>
          </p:nvPr>
        </p:nvSpPr>
        <p:spPr>
          <a:xfrm>
            <a:off x="1141412" y="2249487"/>
            <a:ext cx="9905999" cy="3971204"/>
          </a:xfrm>
        </p:spPr>
        <p:txBody>
          <a:bodyPr>
            <a:normAutofit fontScale="92500" lnSpcReduction="10000"/>
          </a:bodyPr>
          <a:lstStyle/>
          <a:p>
            <a:r>
              <a:rPr lang="en-US" b="1" dirty="0"/>
              <a:t>Orchestration</a:t>
            </a:r>
            <a:r>
              <a:rPr lang="en-US" dirty="0"/>
              <a:t> − Integration of two or more services to achieve synchronization between data and process.</a:t>
            </a:r>
          </a:p>
          <a:p>
            <a:r>
              <a:rPr lang="en-US" b="1" dirty="0"/>
              <a:t>Transformation</a:t>
            </a:r>
            <a:r>
              <a:rPr lang="en-US" dirty="0"/>
              <a:t> − Transforming data from canonical format to application specific format.</a:t>
            </a:r>
          </a:p>
          <a:p>
            <a:r>
              <a:rPr lang="en-US" b="1" dirty="0"/>
              <a:t>Transportation</a:t>
            </a:r>
            <a:r>
              <a:rPr lang="en-US" dirty="0"/>
              <a:t> − Handling protocol negotiation between formats like FTP, HTTP, JMS, etc.</a:t>
            </a:r>
          </a:p>
          <a:p>
            <a:r>
              <a:rPr lang="en-US" b="1" dirty="0"/>
              <a:t>Mediation</a:t>
            </a:r>
            <a:r>
              <a:rPr lang="en-US" dirty="0"/>
              <a:t> − Providing multiple interfaces to support multiple versions of a service.</a:t>
            </a:r>
          </a:p>
          <a:p>
            <a:r>
              <a:rPr lang="en-US" b="1" dirty="0"/>
              <a:t>Non-functional consistency</a:t>
            </a:r>
            <a:r>
              <a:rPr lang="en-US" dirty="0"/>
              <a:t> − Providing mechanism for managing transactions and security also</a:t>
            </a:r>
            <a:r>
              <a:rPr lang="en-US" dirty="0" smtClean="0"/>
              <a:t>.</a:t>
            </a:r>
            <a:endParaRPr lang="en-US" dirty="0"/>
          </a:p>
        </p:txBody>
      </p:sp>
    </p:spTree>
    <p:extLst>
      <p:ext uri="{BB962C8B-B14F-4D97-AF65-F5344CB8AC3E}">
        <p14:creationId xmlns:p14="http://schemas.microsoft.com/office/powerpoint/2010/main" val="103616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Best Enterprise Service Bus (ESB) Solutions</a:t>
            </a:r>
            <a:endParaRPr lang="en-IN" dirty="0"/>
          </a:p>
        </p:txBody>
      </p:sp>
      <p:sp>
        <p:nvSpPr>
          <p:cNvPr id="3" name="Content Placeholder 2"/>
          <p:cNvSpPr>
            <a:spLocks noGrp="1"/>
          </p:cNvSpPr>
          <p:nvPr>
            <p:ph idx="1"/>
          </p:nvPr>
        </p:nvSpPr>
        <p:spPr/>
        <p:txBody>
          <a:bodyPr/>
          <a:lstStyle/>
          <a:p>
            <a:r>
              <a:rPr lang="en-IN" dirty="0" smtClean="0"/>
              <a:t>Web Methods </a:t>
            </a:r>
            <a:r>
              <a:rPr lang="en-IN" dirty="0"/>
              <a:t>Integration </a:t>
            </a:r>
            <a:r>
              <a:rPr lang="en-IN" dirty="0" smtClean="0"/>
              <a:t>Server</a:t>
            </a:r>
          </a:p>
          <a:p>
            <a:r>
              <a:rPr lang="en-US" dirty="0" smtClean="0"/>
              <a:t>Mule ESB</a:t>
            </a:r>
          </a:p>
          <a:p>
            <a:r>
              <a:rPr lang="en-US" dirty="0" smtClean="0"/>
              <a:t>IBM Integration Bus</a:t>
            </a:r>
          </a:p>
          <a:p>
            <a:r>
              <a:rPr lang="en-US" dirty="0" smtClean="0"/>
              <a:t>TIBCO cloud Integration</a:t>
            </a:r>
          </a:p>
          <a:p>
            <a:r>
              <a:rPr lang="en-US" dirty="0" smtClean="0"/>
              <a:t>Red Hat Fuse</a:t>
            </a:r>
          </a:p>
          <a:p>
            <a:r>
              <a:rPr lang="en-US" dirty="0" smtClean="0"/>
              <a:t>Oracle Service Bus</a:t>
            </a:r>
          </a:p>
        </p:txBody>
      </p:sp>
    </p:spTree>
    <p:extLst>
      <p:ext uri="{BB962C8B-B14F-4D97-AF65-F5344CB8AC3E}">
        <p14:creationId xmlns:p14="http://schemas.microsoft.com/office/powerpoint/2010/main" val="395863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Mule ESB? </a:t>
            </a:r>
            <a:endParaRPr lang="en-IN" dirty="0"/>
          </a:p>
        </p:txBody>
      </p:sp>
      <p:sp>
        <p:nvSpPr>
          <p:cNvPr id="3" name="Content Placeholder 2"/>
          <p:cNvSpPr>
            <a:spLocks noGrp="1"/>
          </p:cNvSpPr>
          <p:nvPr>
            <p:ph idx="1"/>
          </p:nvPr>
        </p:nvSpPr>
        <p:spPr/>
        <p:txBody>
          <a:bodyPr>
            <a:normAutofit/>
          </a:bodyPr>
          <a:lstStyle/>
          <a:p>
            <a:r>
              <a:rPr lang="en-US" b="1" dirty="0"/>
              <a:t>It Scales Effectively, Both Up and Down</a:t>
            </a:r>
            <a:endParaRPr lang="en-US" dirty="0"/>
          </a:p>
          <a:p>
            <a:r>
              <a:rPr lang="en-US" b="1" dirty="0"/>
              <a:t>It Perfectly Integrates All Components, Irrespective of the Technology Used</a:t>
            </a:r>
            <a:endParaRPr lang="en-US" dirty="0"/>
          </a:p>
          <a:p>
            <a:r>
              <a:rPr lang="en-US" b="1" dirty="0"/>
              <a:t>It's Highly Accessible, Supporting a Wide Variety of Code Languages</a:t>
            </a:r>
            <a:endParaRPr lang="en-US" dirty="0"/>
          </a:p>
          <a:p>
            <a:r>
              <a:rPr lang="en-US" b="1" dirty="0"/>
              <a:t>It  Enables You to Reuse Your Components</a:t>
            </a:r>
            <a:endParaRPr lang="en-US" dirty="0"/>
          </a:p>
          <a:p>
            <a:r>
              <a:rPr lang="en-IN" b="1" dirty="0"/>
              <a:t>It's Ideally </a:t>
            </a:r>
            <a:r>
              <a:rPr lang="en-IN" b="1" dirty="0" smtClean="0"/>
              <a:t>Lightweight</a:t>
            </a:r>
            <a:endParaRPr lang="en-IN" dirty="0"/>
          </a:p>
        </p:txBody>
      </p:sp>
    </p:spTree>
    <p:extLst>
      <p:ext uri="{BB962C8B-B14F-4D97-AF65-F5344CB8AC3E}">
        <p14:creationId xmlns:p14="http://schemas.microsoft.com/office/powerpoint/2010/main" val="39255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P2P </a:t>
            </a:r>
            <a:r>
              <a:rPr lang="en-IN" dirty="0" smtClean="0"/>
              <a:t>integration</a:t>
            </a:r>
            <a:endParaRPr lang="en-IN" dirty="0"/>
          </a:p>
        </p:txBody>
      </p:sp>
      <p:pic>
        <p:nvPicPr>
          <p:cNvPr id="3076" name="Picture 4" descr="Middleware V/S Point-to-point - INTEGRT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419639"/>
            <a:ext cx="5813569" cy="336180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4" name="Rectangle 3"/>
          <p:cNvSpPr/>
          <p:nvPr/>
        </p:nvSpPr>
        <p:spPr>
          <a:xfrm>
            <a:off x="7786255" y="2308802"/>
            <a:ext cx="3726873" cy="2308324"/>
          </a:xfrm>
          <a:prstGeom prst="rect">
            <a:avLst/>
          </a:prstGeom>
        </p:spPr>
        <p:txBody>
          <a:bodyPr wrap="square">
            <a:spAutoFit/>
          </a:bodyPr>
          <a:lstStyle/>
          <a:p>
            <a:pPr defTabSz="914400">
              <a:lnSpc>
                <a:spcPct val="120000"/>
              </a:lnSpc>
              <a:spcBef>
                <a:spcPts val="1000"/>
              </a:spcBef>
              <a:buSzPct val="125000"/>
            </a:pPr>
            <a:r>
              <a:rPr lang="en-US" sz="2400" dirty="0"/>
              <a:t>Rigidity is </a:t>
            </a:r>
            <a:r>
              <a:rPr lang="en-US" sz="2400" dirty="0" smtClean="0"/>
              <a:t>the drawback </a:t>
            </a:r>
            <a:r>
              <a:rPr lang="en-US" sz="2400" dirty="0"/>
              <a:t>of point-to-point integration. </a:t>
            </a:r>
            <a:r>
              <a:rPr lang="en-US" sz="2400" dirty="0"/>
              <a:t>The complexity increases with the increased number of connections and interfaces.</a:t>
            </a:r>
            <a:endParaRPr lang="en-IN" sz="2400" dirty="0"/>
          </a:p>
        </p:txBody>
      </p:sp>
    </p:spTree>
    <p:extLst>
      <p:ext uri="{BB962C8B-B14F-4D97-AF65-F5344CB8AC3E}">
        <p14:creationId xmlns:p14="http://schemas.microsoft.com/office/powerpoint/2010/main" val="205142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ESB </a:t>
            </a:r>
            <a:r>
              <a:rPr lang="en-IN" dirty="0" smtClean="0"/>
              <a:t>integration</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5562326" cy="3901930"/>
          </a:xfrm>
        </p:spPr>
      </p:pic>
      <p:sp>
        <p:nvSpPr>
          <p:cNvPr id="9" name="Rectangle 8"/>
          <p:cNvSpPr/>
          <p:nvPr/>
        </p:nvSpPr>
        <p:spPr>
          <a:xfrm>
            <a:off x="6968837" y="1912761"/>
            <a:ext cx="4696691" cy="3734356"/>
          </a:xfrm>
          <a:prstGeom prst="rect">
            <a:avLst/>
          </a:prstGeom>
        </p:spPr>
        <p:txBody>
          <a:bodyPr wrap="square">
            <a:spAutoFit/>
          </a:bodyPr>
          <a:lstStyle/>
          <a:p>
            <a:pPr marL="285750" indent="-285750" defTabSz="914400">
              <a:lnSpc>
                <a:spcPct val="120000"/>
              </a:lnSpc>
              <a:spcBef>
                <a:spcPts val="1000"/>
              </a:spcBef>
              <a:buSzPct val="125000"/>
              <a:buFont typeface="Arial" panose="020B0604020202020204" pitchFamily="34" charset="0"/>
              <a:buChar char="•"/>
            </a:pPr>
            <a:r>
              <a:rPr lang="en-US" sz="2400" dirty="0" smtClean="0"/>
              <a:t>flexible </a:t>
            </a:r>
            <a:r>
              <a:rPr lang="en-US" sz="2400" dirty="0"/>
              <a:t>approach to application integration. </a:t>
            </a:r>
            <a:r>
              <a:rPr lang="en-US" sz="2400" dirty="0" smtClean="0"/>
              <a:t>encapsulates </a:t>
            </a:r>
            <a:r>
              <a:rPr lang="en-US" sz="2400" dirty="0"/>
              <a:t>and exposes each application functionality as a set of discrete reusable capabilities. </a:t>
            </a:r>
            <a:endParaRPr lang="en-US" sz="2400" dirty="0" smtClean="0"/>
          </a:p>
          <a:p>
            <a:pPr marL="285750" indent="-285750" defTabSz="914400">
              <a:lnSpc>
                <a:spcPct val="120000"/>
              </a:lnSpc>
              <a:spcBef>
                <a:spcPts val="1000"/>
              </a:spcBef>
              <a:buSzPct val="125000"/>
              <a:buFont typeface="Arial" panose="020B0604020202020204" pitchFamily="34" charset="0"/>
              <a:buChar char="•"/>
            </a:pPr>
            <a:r>
              <a:rPr lang="en-US" sz="2400" dirty="0" smtClean="0"/>
              <a:t>No </a:t>
            </a:r>
            <a:r>
              <a:rPr lang="en-US" sz="2400" dirty="0"/>
              <a:t>application directly integrates with other, instead they integrate through an ESB</a:t>
            </a:r>
            <a:endParaRPr lang="en-IN" sz="3200" dirty="0"/>
          </a:p>
        </p:txBody>
      </p:sp>
    </p:spTree>
    <p:extLst>
      <p:ext uri="{BB962C8B-B14F-4D97-AF65-F5344CB8AC3E}">
        <p14:creationId xmlns:p14="http://schemas.microsoft.com/office/powerpoint/2010/main" val="203815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an ESB</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r>
              <a:rPr lang="en-US" dirty="0"/>
              <a:t>ESB (</a:t>
            </a:r>
            <a:r>
              <a:rPr lang="en-US" dirty="0" err="1"/>
              <a:t>Enterpise</a:t>
            </a:r>
            <a:r>
              <a:rPr lang="en-US" dirty="0"/>
              <a:t> Service Bus) is a Bus based architecture to enable integration of multiple heterogeneous systems in an efficient manner. ESB architecture is a sophistication over traditional P2P (Point to Point) and Hub/Spoke </a:t>
            </a:r>
            <a:r>
              <a:rPr lang="en-US" dirty="0" smtClean="0"/>
              <a:t>integration </a:t>
            </a:r>
            <a:r>
              <a:rPr lang="en-US" dirty="0"/>
              <a:t>styles</a:t>
            </a:r>
            <a:r>
              <a:rPr lang="en-US" dirty="0" smtClean="0"/>
              <a:t>.</a:t>
            </a:r>
          </a:p>
          <a:p>
            <a:r>
              <a:rPr lang="en-US" dirty="0"/>
              <a:t>ESB acts as an intelligent middleware to enable communication among different systems &amp; applications analogous to a traditional bus transit system where all nearby areas are connected to  central bus stations to transport passengers to connected destinations.</a:t>
            </a:r>
            <a:endParaRPr lang="en-IN" dirty="0"/>
          </a:p>
        </p:txBody>
      </p:sp>
    </p:spTree>
    <p:extLst>
      <p:ext uri="{BB962C8B-B14F-4D97-AF65-F5344CB8AC3E}">
        <p14:creationId xmlns:p14="http://schemas.microsoft.com/office/powerpoint/2010/main" val="398152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ESB architecture</a:t>
            </a:r>
          </a:p>
        </p:txBody>
      </p:sp>
      <p:pic>
        <p:nvPicPr>
          <p:cNvPr id="1026" name="Picture 2" descr="https://tutorialspedia.com/wp-content/uploads/2020/08/esb-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r="7174"/>
          <a:stretch/>
        </p:blipFill>
        <p:spPr bwMode="auto">
          <a:xfrm>
            <a:off x="2067503" y="2272145"/>
            <a:ext cx="6577734" cy="33250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61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282"/>
            <a:ext cx="9905998" cy="1478570"/>
          </a:xfrm>
        </p:spPr>
        <p:txBody>
          <a:bodyPr/>
          <a:lstStyle/>
          <a:p>
            <a:r>
              <a:rPr lang="en-IN" b="1" dirty="0"/>
              <a:t>ESB Functionality</a:t>
            </a:r>
            <a:endParaRPr lang="en-IN" dirty="0"/>
          </a:p>
        </p:txBody>
      </p:sp>
      <p:sp>
        <p:nvSpPr>
          <p:cNvPr id="3" name="Content Placeholder 2"/>
          <p:cNvSpPr>
            <a:spLocks noGrp="1"/>
          </p:cNvSpPr>
          <p:nvPr>
            <p:ph idx="1"/>
          </p:nvPr>
        </p:nvSpPr>
        <p:spPr>
          <a:xfrm>
            <a:off x="1141413" y="2000106"/>
            <a:ext cx="9905999" cy="4428404"/>
          </a:xfrm>
        </p:spPr>
        <p:txBody>
          <a:bodyPr>
            <a:normAutofit fontScale="85000" lnSpcReduction="10000"/>
          </a:bodyPr>
          <a:lstStyle/>
          <a:p>
            <a:r>
              <a:rPr lang="en-US" dirty="0"/>
              <a:t>VETRO abbreviation is generally used to summarize the functionality of ESB</a:t>
            </a:r>
            <a:r>
              <a:rPr lang="en-US" dirty="0" smtClean="0"/>
              <a:t>.</a:t>
            </a:r>
          </a:p>
          <a:p>
            <a:r>
              <a:rPr lang="en-US" b="1" dirty="0"/>
              <a:t>V</a:t>
            </a:r>
            <a:r>
              <a:rPr lang="en-US" dirty="0"/>
              <a:t>(Validate) − As the name implies, it validates the schema validation. It requires a validating parser and up-to-date schema. One example is an XML document confirming to an up-to-date schema.</a:t>
            </a:r>
          </a:p>
          <a:p>
            <a:r>
              <a:rPr lang="en-US" b="1" dirty="0"/>
              <a:t>E</a:t>
            </a:r>
            <a:r>
              <a:rPr lang="en-US" dirty="0"/>
              <a:t>(Enrich) − It adds additional data to a message. The purpose is to make message more meaningful and useful to a target service.</a:t>
            </a:r>
          </a:p>
          <a:p>
            <a:r>
              <a:rPr lang="en-US" b="1" dirty="0"/>
              <a:t>T</a:t>
            </a:r>
            <a:r>
              <a:rPr lang="en-US" dirty="0"/>
              <a:t>(Transform) − It converts the data structure to a canonical format or from a canonical format. Examples are conversion of date/time, currency, etc.</a:t>
            </a:r>
          </a:p>
          <a:p>
            <a:r>
              <a:rPr lang="en-US" b="1" dirty="0"/>
              <a:t>R(</a:t>
            </a:r>
            <a:r>
              <a:rPr lang="en-US" dirty="0"/>
              <a:t>Routing) − It will route the message and act as a gatekeeper of the endpoint of a service.</a:t>
            </a:r>
          </a:p>
          <a:p>
            <a:r>
              <a:rPr lang="en-US" b="1" dirty="0"/>
              <a:t>O</a:t>
            </a:r>
            <a:r>
              <a:rPr lang="en-US" dirty="0"/>
              <a:t>(Operate) − The main job of this function is to invoke the target service or interacts with the target app. They run at the backend.</a:t>
            </a:r>
          </a:p>
          <a:p>
            <a:endParaRPr lang="en-IN" dirty="0"/>
          </a:p>
        </p:txBody>
      </p:sp>
    </p:spTree>
    <p:extLst>
      <p:ext uri="{BB962C8B-B14F-4D97-AF65-F5344CB8AC3E}">
        <p14:creationId xmlns:p14="http://schemas.microsoft.com/office/powerpoint/2010/main" val="348126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IN" b="1" dirty="0"/>
              <a:t>Capabilities of an </a:t>
            </a:r>
            <a:r>
              <a:rPr lang="en-IN" b="1" dirty="0" smtClean="0"/>
              <a:t>ESB</a:t>
            </a:r>
            <a:endParaRPr lang="en-IN" dirty="0"/>
          </a:p>
        </p:txBody>
      </p:sp>
      <p:graphicFrame>
        <p:nvGraphicFramePr>
          <p:cNvPr id="4" name="Diagram 3"/>
          <p:cNvGraphicFramePr/>
          <p:nvPr>
            <p:extLst>
              <p:ext uri="{D42A27DB-BD31-4B8C-83A1-F6EECF244321}">
                <p14:modId xmlns:p14="http://schemas.microsoft.com/office/powerpoint/2010/main" val="3223214487"/>
              </p:ext>
            </p:extLst>
          </p:nvPr>
        </p:nvGraphicFramePr>
        <p:xfrm>
          <a:off x="2032000" y="124537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82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ESB is Important for Any Organization</a:t>
            </a:r>
            <a:r>
              <a:rPr lang="en-US" b="1" dirty="0" smtClean="0"/>
              <a:t>?</a:t>
            </a:r>
            <a:endParaRPr lang="en-IN" dirty="0"/>
          </a:p>
        </p:txBody>
      </p:sp>
      <p:sp>
        <p:nvSpPr>
          <p:cNvPr id="3" name="Content Placeholder 2"/>
          <p:cNvSpPr>
            <a:spLocks noGrp="1"/>
          </p:cNvSpPr>
          <p:nvPr>
            <p:ph idx="1"/>
          </p:nvPr>
        </p:nvSpPr>
        <p:spPr/>
        <p:txBody>
          <a:bodyPr>
            <a:normAutofit lnSpcReduction="10000"/>
          </a:bodyPr>
          <a:lstStyle/>
          <a:p>
            <a:r>
              <a:rPr lang="en-US" dirty="0" smtClean="0"/>
              <a:t>Plays a </a:t>
            </a:r>
            <a:r>
              <a:rPr lang="en-US" dirty="0"/>
              <a:t>role of a central layer as </a:t>
            </a:r>
            <a:r>
              <a:rPr lang="en-US" dirty="0" smtClean="0"/>
              <a:t>middleware</a:t>
            </a:r>
          </a:p>
          <a:p>
            <a:r>
              <a:rPr lang="en-US" dirty="0" smtClean="0"/>
              <a:t>Rightly decouples (or loosely couples) different systems in an organization with all routing, transformation, translation, orchestration responsibilities</a:t>
            </a:r>
          </a:p>
          <a:p>
            <a:r>
              <a:rPr lang="en-US" dirty="0" smtClean="0"/>
              <a:t>Available in the market provide a rich set of pre-built, ready to use connectors, plugins, adapters</a:t>
            </a:r>
          </a:p>
          <a:p>
            <a:r>
              <a:rPr lang="en-US" dirty="0" smtClean="0"/>
              <a:t>Acting as an integration backbone in any organization, upgrades, maintenance and scaling of the environment</a:t>
            </a:r>
            <a:endParaRPr lang="en-IN" dirty="0"/>
          </a:p>
        </p:txBody>
      </p:sp>
    </p:spTree>
    <p:extLst>
      <p:ext uri="{BB962C8B-B14F-4D97-AF65-F5344CB8AC3E}">
        <p14:creationId xmlns:p14="http://schemas.microsoft.com/office/powerpoint/2010/main" val="31782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Challenges with ESBs</a:t>
            </a:r>
            <a:r>
              <a:rPr lang="en-US" b="1" dirty="0" smtClean="0"/>
              <a:t>?</a:t>
            </a:r>
            <a:endParaRPr lang="en-IN" dirty="0"/>
          </a:p>
        </p:txBody>
      </p:sp>
      <p:sp>
        <p:nvSpPr>
          <p:cNvPr id="3" name="Content Placeholder 2"/>
          <p:cNvSpPr>
            <a:spLocks noGrp="1"/>
          </p:cNvSpPr>
          <p:nvPr>
            <p:ph idx="1"/>
          </p:nvPr>
        </p:nvSpPr>
        <p:spPr/>
        <p:txBody>
          <a:bodyPr/>
          <a:lstStyle/>
          <a:p>
            <a:r>
              <a:rPr lang="en-US" dirty="0"/>
              <a:t>ESB as a middleware with all integrated parties relying on it heavily for integration flows,  It can itself become a single point of failure or a bottleneck</a:t>
            </a:r>
            <a:r>
              <a:rPr lang="en-US" dirty="0" smtClean="0"/>
              <a:t>.</a:t>
            </a:r>
          </a:p>
          <a:p>
            <a:r>
              <a:rPr lang="en-US" dirty="0"/>
              <a:t>Performance issues with ESB layer can directly affect business </a:t>
            </a:r>
            <a:r>
              <a:rPr lang="en-US" dirty="0" smtClean="0"/>
              <a:t>functionalities</a:t>
            </a:r>
          </a:p>
          <a:p>
            <a:r>
              <a:rPr lang="en-IN" dirty="0" smtClean="0"/>
              <a:t>Regression risk.</a:t>
            </a:r>
          </a:p>
        </p:txBody>
      </p:sp>
    </p:spTree>
    <p:extLst>
      <p:ext uri="{BB962C8B-B14F-4D97-AF65-F5344CB8AC3E}">
        <p14:creationId xmlns:p14="http://schemas.microsoft.com/office/powerpoint/2010/main" val="3355948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614</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Tw Cen MT</vt:lpstr>
      <vt:lpstr>Wingdings</vt:lpstr>
      <vt:lpstr>Circuit</vt:lpstr>
      <vt:lpstr>ESB</vt:lpstr>
      <vt:lpstr>P2P integration</vt:lpstr>
      <vt:lpstr>ESB integration</vt:lpstr>
      <vt:lpstr>What is an ESB?</vt:lpstr>
      <vt:lpstr>ESB architecture</vt:lpstr>
      <vt:lpstr>ESB Functionality</vt:lpstr>
      <vt:lpstr>Capabilities of an ESB</vt:lpstr>
      <vt:lpstr>Why ESB is Important for Any Organization?</vt:lpstr>
      <vt:lpstr>What are the Challenges with ESBs?</vt:lpstr>
      <vt:lpstr>Why use an ESB?</vt:lpstr>
      <vt:lpstr>Implementing ESB</vt:lpstr>
      <vt:lpstr>Implementing ESB</vt:lpstr>
      <vt:lpstr>ESB’s Guiding Principles</vt:lpstr>
      <vt:lpstr>Best Enterprise Service Bus (ESB) Solutions</vt:lpstr>
      <vt:lpstr>Why Mule ESB?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ESB</dc:title>
  <dc:creator>Sonam Soni</dc:creator>
  <cp:lastModifiedBy>Sonam Soni</cp:lastModifiedBy>
  <cp:revision>9</cp:revision>
  <dcterms:created xsi:type="dcterms:W3CDTF">2022-09-28T04:51:21Z</dcterms:created>
  <dcterms:modified xsi:type="dcterms:W3CDTF">2022-09-28T05:39:37Z</dcterms:modified>
</cp:coreProperties>
</file>