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897898-5BF3-413E-ADC8-45CF8669784C}" type="datetimeFigureOut">
              <a:rPr lang="en-US" smtClean="0"/>
              <a:t>9/28/2022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119928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93647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230922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5462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4242402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0897898-5BF3-413E-ADC8-45CF8669784C}"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235280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0897898-5BF3-413E-ADC8-45CF8669784C}"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4292919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897898-5BF3-413E-ADC8-45CF8669784C}"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292263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897898-5BF3-413E-ADC8-45CF8669784C}"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67065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897898-5BF3-413E-ADC8-45CF8669784C}"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257957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897898-5BF3-413E-ADC8-45CF8669784C}"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402829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34429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897898-5BF3-413E-ADC8-45CF8669784C}"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427134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897898-5BF3-413E-ADC8-45CF8669784C}"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40192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97898-5BF3-413E-ADC8-45CF8669784C}"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60898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295992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897898-5BF3-413E-ADC8-45CF8669784C}"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C1808-5518-40B2-ABAC-424BCF16F19B}" type="slidenum">
              <a:rPr lang="en-US" smtClean="0"/>
              <a:t>‹#›</a:t>
            </a:fld>
            <a:endParaRPr lang="en-US"/>
          </a:p>
        </p:txBody>
      </p:sp>
    </p:spTree>
    <p:extLst>
      <p:ext uri="{BB962C8B-B14F-4D97-AF65-F5344CB8AC3E}">
        <p14:creationId xmlns:p14="http://schemas.microsoft.com/office/powerpoint/2010/main" val="69248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897898-5BF3-413E-ADC8-45CF8669784C}" type="datetimeFigureOut">
              <a:rPr lang="en-US" smtClean="0"/>
              <a:t>9/28/2022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DC1808-5518-40B2-ABAC-424BCF16F19B}" type="slidenum">
              <a:rPr lang="en-US" smtClean="0"/>
              <a:t>‹#›</a:t>
            </a:fld>
            <a:endParaRPr lang="en-US"/>
          </a:p>
        </p:txBody>
      </p:sp>
    </p:spTree>
    <p:extLst>
      <p:ext uri="{BB962C8B-B14F-4D97-AF65-F5344CB8AC3E}">
        <p14:creationId xmlns:p14="http://schemas.microsoft.com/office/powerpoint/2010/main" val="3584720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What's </a:t>
            </a:r>
            <a:r>
              <a:rPr lang="en-US" b="1" dirty="0"/>
              <a:t>the Difference Between ESB and API Gateway?</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153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18072"/>
            <a:ext cx="9905998" cy="1478570"/>
          </a:xfrm>
        </p:spPr>
        <p:txBody>
          <a:bodyPr>
            <a:normAutofit fontScale="90000"/>
          </a:bodyPr>
          <a:lstStyle/>
          <a:p>
            <a:r>
              <a:rPr lang="en-US" b="1" dirty="0"/>
              <a:t>API Gateway vs. ESB For Service Orchestration</a:t>
            </a:r>
            <a:br>
              <a:rPr lang="en-US" b="1" dirty="0"/>
            </a:br>
            <a:endParaRPr lang="en-US" dirty="0"/>
          </a:p>
        </p:txBody>
      </p:sp>
      <p:sp>
        <p:nvSpPr>
          <p:cNvPr id="3" name="Content Placeholder 2"/>
          <p:cNvSpPr>
            <a:spLocks noGrp="1"/>
          </p:cNvSpPr>
          <p:nvPr>
            <p:ph idx="1"/>
          </p:nvPr>
        </p:nvSpPr>
        <p:spPr>
          <a:xfrm>
            <a:off x="1141412" y="1515292"/>
            <a:ext cx="9905999" cy="4820194"/>
          </a:xfrm>
        </p:spPr>
        <p:txBody>
          <a:bodyPr>
            <a:normAutofit fontScale="92500" lnSpcReduction="20000"/>
          </a:bodyPr>
          <a:lstStyle/>
          <a:p>
            <a:r>
              <a:rPr lang="en-US" dirty="0"/>
              <a:t>An API gateway is better suited to orchestrating digital services, databases, or applications than ESBs</a:t>
            </a:r>
            <a:r>
              <a:rPr lang="en-US" dirty="0" smtClean="0"/>
              <a:t>.</a:t>
            </a:r>
          </a:p>
          <a:p>
            <a:r>
              <a:rPr lang="en-US" dirty="0"/>
              <a:t>API gateways are simply more flexible and platform-agnostic. Likewise, they align with how critical APIs have become in achieving digital transformation in the modern enterprise</a:t>
            </a:r>
            <a:r>
              <a:rPr lang="en-US" dirty="0" smtClean="0"/>
              <a:t>.</a:t>
            </a:r>
          </a:p>
          <a:p>
            <a:pPr lvl="1">
              <a:buFont typeface="Wingdings" panose="05000000000000000000" pitchFamily="2" charset="2"/>
              <a:buChar char="Ø"/>
            </a:pPr>
            <a:r>
              <a:rPr lang="en-US" dirty="0"/>
              <a:t>An API gateway enables </a:t>
            </a:r>
            <a:r>
              <a:rPr lang="en-US" dirty="0" smtClean="0"/>
              <a:t>API Orchestration, </a:t>
            </a:r>
            <a:r>
              <a:rPr lang="en-US" dirty="0"/>
              <a:t>which ESBs simply cannot achieve. </a:t>
            </a:r>
            <a:endParaRPr lang="en-US" sz="1600" dirty="0"/>
          </a:p>
          <a:p>
            <a:pPr lvl="1">
              <a:buFont typeface="Wingdings" panose="05000000000000000000" pitchFamily="2" charset="2"/>
              <a:buChar char="Ø"/>
            </a:pPr>
            <a:r>
              <a:rPr lang="en-US" dirty="0"/>
              <a:t>This creates a higher-level business service that offers meaningful capabilities to consumers. </a:t>
            </a:r>
            <a:endParaRPr lang="en-US" sz="1600" dirty="0"/>
          </a:p>
          <a:p>
            <a:pPr lvl="1">
              <a:buFont typeface="Wingdings" panose="05000000000000000000" pitchFamily="2" charset="2"/>
              <a:buChar char="Ø"/>
            </a:pPr>
            <a:r>
              <a:rPr lang="en-US" dirty="0"/>
              <a:t>API gateways offer an abstraction layer, via APIs, further enhancing security and mitigating risk. </a:t>
            </a:r>
            <a:endParaRPr lang="en-US" sz="1600" dirty="0"/>
          </a:p>
          <a:p>
            <a:pPr lvl="1">
              <a:buFont typeface="Wingdings" panose="05000000000000000000" pitchFamily="2" charset="2"/>
              <a:buChar char="Ø"/>
            </a:pPr>
            <a:r>
              <a:rPr lang="en-US" dirty="0"/>
              <a:t>API gateways are purpose-built for a modern organization looking to scale digital transformation using APIs as a central mechanism. </a:t>
            </a:r>
            <a:endParaRPr lang="en-US" sz="1600" dirty="0"/>
          </a:p>
          <a:p>
            <a:pPr lvl="1">
              <a:buFont typeface="Wingdings" panose="05000000000000000000" pitchFamily="2" charset="2"/>
              <a:buChar char="Ø"/>
            </a:pPr>
            <a:r>
              <a:rPr lang="en-US" dirty="0"/>
              <a:t>API gateways are perfect for </a:t>
            </a:r>
            <a:r>
              <a:rPr lang="en-US" dirty="0" err="1"/>
              <a:t>microservices</a:t>
            </a:r>
            <a:r>
              <a:rPr lang="en-US" dirty="0"/>
              <a:t> architectures, whereas ESBs do not align with </a:t>
            </a:r>
            <a:r>
              <a:rPr lang="en-US" dirty="0" err="1"/>
              <a:t>microservices</a:t>
            </a:r>
            <a:r>
              <a:rPr lang="en-US" dirty="0"/>
              <a:t>. </a:t>
            </a:r>
            <a:endParaRPr lang="en-US" sz="1600" dirty="0"/>
          </a:p>
          <a:p>
            <a:pPr lvl="1"/>
            <a:endParaRPr lang="en-US" dirty="0"/>
          </a:p>
        </p:txBody>
      </p:sp>
    </p:spTree>
    <p:extLst>
      <p:ext uri="{BB962C8B-B14F-4D97-AF65-F5344CB8AC3E}">
        <p14:creationId xmlns:p14="http://schemas.microsoft.com/office/powerpoint/2010/main" val="226295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 Gateway vs. ESB For </a:t>
            </a:r>
            <a:r>
              <a:rPr lang="en-US" b="1" dirty="0" smtClean="0"/>
              <a:t>Integration</a:t>
            </a:r>
            <a:endParaRPr lang="en-US" dirty="0"/>
          </a:p>
        </p:txBody>
      </p:sp>
      <p:sp>
        <p:nvSpPr>
          <p:cNvPr id="3" name="Content Placeholder 2"/>
          <p:cNvSpPr>
            <a:spLocks noGrp="1"/>
          </p:cNvSpPr>
          <p:nvPr>
            <p:ph idx="1"/>
          </p:nvPr>
        </p:nvSpPr>
        <p:spPr>
          <a:xfrm>
            <a:off x="1141412" y="2249487"/>
            <a:ext cx="9905999" cy="3772490"/>
          </a:xfrm>
        </p:spPr>
        <p:txBody>
          <a:bodyPr>
            <a:normAutofit fontScale="85000" lnSpcReduction="10000"/>
          </a:bodyPr>
          <a:lstStyle/>
          <a:p>
            <a:r>
              <a:rPr lang="en-US" dirty="0"/>
              <a:t>API gateways provide stronger integration capabilities than </a:t>
            </a:r>
            <a:r>
              <a:rPr lang="en-US" dirty="0" smtClean="0"/>
              <a:t>ESBs</a:t>
            </a:r>
          </a:p>
          <a:p>
            <a:r>
              <a:rPr lang="en-US" dirty="0" smtClean="0"/>
              <a:t>Consider we have some </a:t>
            </a:r>
            <a:r>
              <a:rPr lang="en-US" dirty="0"/>
              <a:t>customer data. In many cases, data about customers is distributed across multiple applications. </a:t>
            </a:r>
            <a:r>
              <a:rPr lang="en-US" dirty="0" smtClean="0"/>
              <a:t>Take an example of Banking where you have </a:t>
            </a:r>
            <a:r>
              <a:rPr lang="en-US" dirty="0" err="1" smtClean="0"/>
              <a:t>have</a:t>
            </a:r>
            <a:r>
              <a:rPr lang="en-US" dirty="0" smtClean="0"/>
              <a:t> </a:t>
            </a:r>
            <a:r>
              <a:rPr lang="en-US" dirty="0"/>
              <a:t>checking, savings, investment, mortgage, and maybe many other linked accounts</a:t>
            </a:r>
            <a:r>
              <a:rPr lang="en-US" dirty="0" smtClean="0"/>
              <a:t>.</a:t>
            </a:r>
          </a:p>
          <a:p>
            <a:r>
              <a:rPr lang="en-US" dirty="0" smtClean="0"/>
              <a:t> </a:t>
            </a:r>
            <a:r>
              <a:rPr lang="en-US" dirty="0"/>
              <a:t>These are most likely not managed by the same backend applications. But your web or mobile application wants to be able to make a single API call to retrieve balance and status information for all these accounts.</a:t>
            </a:r>
          </a:p>
          <a:p>
            <a:r>
              <a:rPr lang="en-US" dirty="0"/>
              <a:t>You could do this in an ESB, but these capabilities are often more easily and efficiently provided by your API gateway solution. </a:t>
            </a:r>
            <a:endParaRPr lang="en-US" dirty="0"/>
          </a:p>
        </p:txBody>
      </p:sp>
    </p:spTree>
    <p:extLst>
      <p:ext uri="{BB962C8B-B14F-4D97-AF65-F5344CB8AC3E}">
        <p14:creationId xmlns:p14="http://schemas.microsoft.com/office/powerpoint/2010/main" val="263778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ESB Is Not API </a:t>
            </a:r>
            <a:r>
              <a:rPr lang="en-US" b="1" dirty="0" smtClean="0"/>
              <a:t>Native</a:t>
            </a:r>
            <a:endParaRPr lang="en-US" dirty="0"/>
          </a:p>
        </p:txBody>
      </p:sp>
      <p:sp>
        <p:nvSpPr>
          <p:cNvPr id="3" name="Content Placeholder 2"/>
          <p:cNvSpPr>
            <a:spLocks noGrp="1"/>
          </p:cNvSpPr>
          <p:nvPr>
            <p:ph idx="1"/>
          </p:nvPr>
        </p:nvSpPr>
        <p:spPr>
          <a:xfrm>
            <a:off x="1141412" y="1907177"/>
            <a:ext cx="9905999" cy="3884024"/>
          </a:xfrm>
        </p:spPr>
        <p:txBody>
          <a:bodyPr>
            <a:normAutofit/>
          </a:bodyPr>
          <a:lstStyle/>
          <a:p>
            <a:r>
              <a:rPr lang="en-US" dirty="0"/>
              <a:t>Most ESBs come from a time where SOAP was dominant. ESBs still use it as a primary communication protocol, often with RESTful capabilities loosely-bolted on.</a:t>
            </a:r>
          </a:p>
          <a:p>
            <a:pPr lvl="0"/>
            <a:r>
              <a:rPr lang="en-US" dirty="0" smtClean="0"/>
              <a:t>Modern </a:t>
            </a:r>
            <a:r>
              <a:rPr lang="en-US" dirty="0"/>
              <a:t>API protocols.</a:t>
            </a:r>
          </a:p>
          <a:p>
            <a:pPr lvl="1"/>
            <a:r>
              <a:rPr lang="en-US" dirty="0"/>
              <a:t>Content types.</a:t>
            </a:r>
          </a:p>
          <a:p>
            <a:pPr lvl="1"/>
            <a:r>
              <a:rPr lang="en-US" dirty="0"/>
              <a:t>Security standards and approaches.</a:t>
            </a:r>
          </a:p>
          <a:p>
            <a:pPr lvl="1"/>
            <a:r>
              <a:rPr lang="en-US" dirty="0"/>
              <a:t>Definition languages.</a:t>
            </a:r>
          </a:p>
          <a:p>
            <a:pPr lvl="1"/>
            <a:r>
              <a:rPr lang="en-US" dirty="0"/>
              <a:t>An API gateway delivers on all that — and more. </a:t>
            </a:r>
          </a:p>
          <a:p>
            <a:endParaRPr lang="en-US" dirty="0"/>
          </a:p>
        </p:txBody>
      </p:sp>
    </p:spTree>
    <p:extLst>
      <p:ext uri="{BB962C8B-B14F-4D97-AF65-F5344CB8AC3E}">
        <p14:creationId xmlns:p14="http://schemas.microsoft.com/office/powerpoint/2010/main" val="2059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ESB Is Prescriptive; API Gateways Are Declarative</a:t>
            </a:r>
            <a:endParaRPr lang="en-US" dirty="0"/>
          </a:p>
        </p:txBody>
      </p:sp>
      <p:sp>
        <p:nvSpPr>
          <p:cNvPr id="3" name="Content Placeholder 2"/>
          <p:cNvSpPr>
            <a:spLocks noGrp="1"/>
          </p:cNvSpPr>
          <p:nvPr>
            <p:ph idx="1"/>
          </p:nvPr>
        </p:nvSpPr>
        <p:spPr/>
        <p:txBody>
          <a:bodyPr/>
          <a:lstStyle/>
          <a:p>
            <a:r>
              <a:rPr lang="en-US" dirty="0"/>
              <a:t>ESBs tend to require developers to write code to manage even fairly simple mediation tasks. ESBs act in a prescriptive manner, doing exactly what they are instructed to do.</a:t>
            </a:r>
          </a:p>
          <a:p>
            <a:r>
              <a:rPr lang="en-US" dirty="0"/>
              <a:t>A good API Gateway abstracts interfaces from implementations. It further abstracts policies allowing for a configuration-driven approach to integration. This makes it declarative.</a:t>
            </a:r>
            <a:endParaRPr lang="en-US" dirty="0"/>
          </a:p>
        </p:txBody>
      </p:sp>
    </p:spTree>
    <p:extLst>
      <p:ext uri="{BB962C8B-B14F-4D97-AF65-F5344CB8AC3E}">
        <p14:creationId xmlns:p14="http://schemas.microsoft.com/office/powerpoint/2010/main" val="172753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API Gateways &gt; ESB For Network Edge </a:t>
            </a:r>
            <a:r>
              <a:rPr lang="en-US" b="1" dirty="0" smtClean="0"/>
              <a:t>Deployments</a:t>
            </a:r>
            <a:endParaRPr lang="en-US" dirty="0"/>
          </a:p>
        </p:txBody>
      </p:sp>
      <p:sp>
        <p:nvSpPr>
          <p:cNvPr id="3" name="Content Placeholder 2"/>
          <p:cNvSpPr>
            <a:spLocks noGrp="1"/>
          </p:cNvSpPr>
          <p:nvPr>
            <p:ph idx="1"/>
          </p:nvPr>
        </p:nvSpPr>
        <p:spPr/>
        <p:txBody>
          <a:bodyPr>
            <a:normAutofit/>
          </a:bodyPr>
          <a:lstStyle/>
          <a:p>
            <a:r>
              <a:rPr lang="en-US" dirty="0"/>
              <a:t>API gateways are better than ESB for network edge deployments.</a:t>
            </a:r>
          </a:p>
          <a:p>
            <a:r>
              <a:rPr lang="en-US" dirty="0"/>
              <a:t>A core function of an API gateway is threat management and prevention. API gateways provide extensive security capabilities that are typically missing from an ESB. This means that an ESB is not suitable for network edge (DMZ) </a:t>
            </a:r>
            <a:r>
              <a:rPr lang="en-US"/>
              <a:t>deployment</a:t>
            </a:r>
            <a:r>
              <a:rPr lang="en-US" smtClean="0"/>
              <a:t>.</a:t>
            </a:r>
            <a:endParaRPr lang="en-US" dirty="0"/>
          </a:p>
        </p:txBody>
      </p:sp>
    </p:spTree>
    <p:extLst>
      <p:ext uri="{BB962C8B-B14F-4D97-AF65-F5344CB8AC3E}">
        <p14:creationId xmlns:p14="http://schemas.microsoft.com/office/powerpoint/2010/main" val="1481388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TotalTime>
  <Words>463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Tw Cen MT</vt:lpstr>
      <vt:lpstr>Wingdings</vt:lpstr>
      <vt:lpstr>Circuit</vt:lpstr>
      <vt:lpstr>What's the Difference Between ESB and API Gateway? </vt:lpstr>
      <vt:lpstr>API Gateway vs. ESB For Service Orchestration </vt:lpstr>
      <vt:lpstr>API Gateway vs. ESB For Integration</vt:lpstr>
      <vt:lpstr>ESB Is Not API Native</vt:lpstr>
      <vt:lpstr>ESB Is Prescriptive; API Gateways Are Declarative</vt:lpstr>
      <vt:lpstr>API Gateways &gt; ESB For Network Edge Deployments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Difference Between ESB and API Gateway?</dc:title>
  <dc:creator>Admin</dc:creator>
  <cp:lastModifiedBy>Admin</cp:lastModifiedBy>
  <cp:revision>3</cp:revision>
  <dcterms:created xsi:type="dcterms:W3CDTF">2022-09-28T12:57:16Z</dcterms:created>
  <dcterms:modified xsi:type="dcterms:W3CDTF">2022-09-28T13:11:22Z</dcterms:modified>
</cp:coreProperties>
</file>