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97BEE-A7B7-436A-ACDB-CCC07D36A8EC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241674-9011-439A-A767-14619FF5D87E}">
      <dgm:prSet phldrT="[Text]" custT="1"/>
      <dgm:spPr/>
      <dgm:t>
        <a:bodyPr/>
        <a:lstStyle/>
        <a:p>
          <a:pPr rtl="0"/>
          <a:r>
            <a:rPr lang="en-US" sz="2200" kern="1200" dirty="0" smtClean="0">
              <a:latin typeface="+mn-lt"/>
              <a:ea typeface="+mn-ea"/>
              <a:cs typeface="+mn-cs"/>
              <a:sym typeface="Open Sans"/>
            </a:rPr>
            <a:t>Import the @angular/common/http package and inject it into the component or service </a:t>
          </a:r>
          <a:endParaRPr lang="en-US" sz="2200" kern="1200" dirty="0">
            <a:latin typeface="+mn-lt"/>
            <a:ea typeface="+mn-ea"/>
            <a:cs typeface="+mn-cs"/>
          </a:endParaRPr>
        </a:p>
      </dgm:t>
    </dgm:pt>
    <dgm:pt modelId="{0914A148-F076-446C-8D92-DCE622AD7D46}" type="parTrans" cxnId="{0B5FDF9F-EA23-4CA0-BA8F-2C608B048D5B}">
      <dgm:prSet/>
      <dgm:spPr/>
      <dgm:t>
        <a:bodyPr/>
        <a:lstStyle/>
        <a:p>
          <a:endParaRPr lang="en-US"/>
        </a:p>
      </dgm:t>
    </dgm:pt>
    <dgm:pt modelId="{82118D2E-36B0-4A20-A665-454E23B20840}" type="sibTrans" cxnId="{0B5FDF9F-EA23-4CA0-BA8F-2C608B048D5B}">
      <dgm:prSet/>
      <dgm:spPr/>
      <dgm:t>
        <a:bodyPr/>
        <a:lstStyle/>
        <a:p>
          <a:endParaRPr lang="en-US"/>
        </a:p>
      </dgm:t>
    </dgm:pt>
    <dgm:pt modelId="{509FAAA2-4E87-430C-AE8C-0E16C5E20869}">
      <dgm:prSet phldrT="[Text]" custT="1"/>
      <dgm:spPr/>
      <dgm:t>
        <a:bodyPr/>
        <a:lstStyle/>
        <a:p>
          <a:pPr rtl="0"/>
          <a:r>
            <a:rPr lang="en-US" sz="2200" kern="1200" smtClean="0">
              <a:latin typeface="+mn-lt"/>
              <a:ea typeface="+mn-ea"/>
              <a:cs typeface="+mn-cs"/>
              <a:sym typeface="Open Sans"/>
            </a:rPr>
            <a:t>Use get method to send an HTTP request and subscribe to the response asynchronously</a:t>
          </a:r>
          <a:endParaRPr lang="en-US" sz="2200" kern="1200" dirty="0">
            <a:latin typeface="+mn-lt"/>
            <a:ea typeface="+mn-ea"/>
            <a:cs typeface="+mn-cs"/>
          </a:endParaRPr>
        </a:p>
      </dgm:t>
    </dgm:pt>
    <dgm:pt modelId="{2C617D51-2337-4D96-9C7E-681C20115165}" type="parTrans" cxnId="{F2B58A04-5679-4FB2-BBCF-6BD673ACE8E5}">
      <dgm:prSet/>
      <dgm:spPr/>
      <dgm:t>
        <a:bodyPr/>
        <a:lstStyle/>
        <a:p>
          <a:endParaRPr lang="en-US"/>
        </a:p>
      </dgm:t>
    </dgm:pt>
    <dgm:pt modelId="{79401B8B-5D90-425F-A9FD-0F4DB8FB494A}" type="sibTrans" cxnId="{F2B58A04-5679-4FB2-BBCF-6BD673ACE8E5}">
      <dgm:prSet/>
      <dgm:spPr/>
      <dgm:t>
        <a:bodyPr/>
        <a:lstStyle/>
        <a:p>
          <a:endParaRPr lang="en-US"/>
        </a:p>
      </dgm:t>
    </dgm:pt>
    <dgm:pt modelId="{B0BBC07C-40E1-4A68-9B46-0BC02C53A224}">
      <dgm:prSet phldrT="[Text]" custT="1"/>
      <dgm:spPr/>
      <dgm:t>
        <a:bodyPr/>
        <a:lstStyle/>
        <a:p>
          <a:pPr rtl="0"/>
          <a:r>
            <a:rPr lang="en-US" sz="2200" kern="1200" smtClean="0">
              <a:latin typeface="+mn-lt"/>
              <a:ea typeface="+mn-ea"/>
              <a:cs typeface="+mn-cs"/>
              <a:sym typeface="Open Sans"/>
            </a:rPr>
            <a:t>When the response arrives, map it to the desired object and display the result</a:t>
          </a:r>
          <a:endParaRPr lang="en-US" sz="2200" kern="1200" dirty="0">
            <a:latin typeface="+mn-lt"/>
            <a:ea typeface="+mn-ea"/>
            <a:cs typeface="+mn-cs"/>
          </a:endParaRPr>
        </a:p>
      </dgm:t>
    </dgm:pt>
    <dgm:pt modelId="{B69D5B02-C6D2-480D-A906-FAECF69AC62F}" type="parTrans" cxnId="{3C536F34-E308-4989-81A1-EDFEC07C86C6}">
      <dgm:prSet/>
      <dgm:spPr/>
      <dgm:t>
        <a:bodyPr/>
        <a:lstStyle/>
        <a:p>
          <a:endParaRPr lang="en-US"/>
        </a:p>
      </dgm:t>
    </dgm:pt>
    <dgm:pt modelId="{C14F790D-8734-4845-8DBF-2CBB4EEAB709}" type="sibTrans" cxnId="{3C536F34-E308-4989-81A1-EDFEC07C86C6}">
      <dgm:prSet/>
      <dgm:spPr/>
      <dgm:t>
        <a:bodyPr/>
        <a:lstStyle/>
        <a:p>
          <a:endParaRPr lang="en-US"/>
        </a:p>
      </dgm:t>
    </dgm:pt>
    <dgm:pt modelId="{674595D0-0912-4B0A-8E04-9A43624F1CCA}" type="pres">
      <dgm:prSet presAssocID="{44F97BEE-A7B7-436A-ACDB-CCC07D36A8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5E50B8-03DA-4AFE-8DC0-97D31BD00023}" type="pres">
      <dgm:prSet presAssocID="{B0BBC07C-40E1-4A68-9B46-0BC02C53A224}" presName="boxAndChildren" presStyleCnt="0"/>
      <dgm:spPr/>
      <dgm:t>
        <a:bodyPr/>
        <a:lstStyle/>
        <a:p>
          <a:endParaRPr lang="en-US"/>
        </a:p>
      </dgm:t>
    </dgm:pt>
    <dgm:pt modelId="{DF55DB69-6869-41F0-AE80-EAF473613CAA}" type="pres">
      <dgm:prSet presAssocID="{B0BBC07C-40E1-4A68-9B46-0BC02C53A224}" presName="parentTextBox" presStyleLbl="node1" presStyleIdx="0" presStyleCnt="3" custLinFactNeighborX="3103"/>
      <dgm:spPr/>
      <dgm:t>
        <a:bodyPr/>
        <a:lstStyle/>
        <a:p>
          <a:endParaRPr lang="en-US"/>
        </a:p>
      </dgm:t>
    </dgm:pt>
    <dgm:pt modelId="{6439EDC4-7AA7-44B5-ABB7-AACE03CE6221}" type="pres">
      <dgm:prSet presAssocID="{79401B8B-5D90-425F-A9FD-0F4DB8FB494A}" presName="sp" presStyleCnt="0"/>
      <dgm:spPr/>
      <dgm:t>
        <a:bodyPr/>
        <a:lstStyle/>
        <a:p>
          <a:endParaRPr lang="en-US"/>
        </a:p>
      </dgm:t>
    </dgm:pt>
    <dgm:pt modelId="{A048BADA-4338-43E4-9942-C79F1E02329D}" type="pres">
      <dgm:prSet presAssocID="{509FAAA2-4E87-430C-AE8C-0E16C5E20869}" presName="arrowAndChildren" presStyleCnt="0"/>
      <dgm:spPr/>
      <dgm:t>
        <a:bodyPr/>
        <a:lstStyle/>
        <a:p>
          <a:endParaRPr lang="en-US"/>
        </a:p>
      </dgm:t>
    </dgm:pt>
    <dgm:pt modelId="{0C7AE0FE-5451-4DBE-8A02-199991CE2AD5}" type="pres">
      <dgm:prSet presAssocID="{509FAAA2-4E87-430C-AE8C-0E16C5E20869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E2BBE387-3057-430E-90AB-E22C6D0C98C1}" type="pres">
      <dgm:prSet presAssocID="{82118D2E-36B0-4A20-A665-454E23B20840}" presName="sp" presStyleCnt="0"/>
      <dgm:spPr/>
      <dgm:t>
        <a:bodyPr/>
        <a:lstStyle/>
        <a:p>
          <a:endParaRPr lang="en-US"/>
        </a:p>
      </dgm:t>
    </dgm:pt>
    <dgm:pt modelId="{D780F008-E8FA-4850-B2ED-341FF3D4613D}" type="pres">
      <dgm:prSet presAssocID="{26241674-9011-439A-A767-14619FF5D87E}" presName="arrowAndChildren" presStyleCnt="0"/>
      <dgm:spPr/>
      <dgm:t>
        <a:bodyPr/>
        <a:lstStyle/>
        <a:p>
          <a:endParaRPr lang="en-US"/>
        </a:p>
      </dgm:t>
    </dgm:pt>
    <dgm:pt modelId="{FED98078-8847-4A47-B47F-0644BAC2035B}" type="pres">
      <dgm:prSet presAssocID="{26241674-9011-439A-A767-14619FF5D87E}" presName="parentTextArrow" presStyleLbl="node1" presStyleIdx="2" presStyleCnt="3" custLinFactNeighborX="720" custLinFactNeighborY="-63752"/>
      <dgm:spPr/>
      <dgm:t>
        <a:bodyPr/>
        <a:lstStyle/>
        <a:p>
          <a:endParaRPr lang="en-US"/>
        </a:p>
      </dgm:t>
    </dgm:pt>
  </dgm:ptLst>
  <dgm:cxnLst>
    <dgm:cxn modelId="{44DAB4EF-FA19-464F-93A1-07D69A8C8959}" type="presOf" srcId="{B0BBC07C-40E1-4A68-9B46-0BC02C53A224}" destId="{DF55DB69-6869-41F0-AE80-EAF473613CAA}" srcOrd="0" destOrd="0" presId="urn:microsoft.com/office/officeart/2005/8/layout/process4"/>
    <dgm:cxn modelId="{176A2FCA-3711-418D-9AFC-2069E682671C}" type="presOf" srcId="{44F97BEE-A7B7-436A-ACDB-CCC07D36A8EC}" destId="{674595D0-0912-4B0A-8E04-9A43624F1CCA}" srcOrd="0" destOrd="0" presId="urn:microsoft.com/office/officeart/2005/8/layout/process4"/>
    <dgm:cxn modelId="{F2B58A04-5679-4FB2-BBCF-6BD673ACE8E5}" srcId="{44F97BEE-A7B7-436A-ACDB-CCC07D36A8EC}" destId="{509FAAA2-4E87-430C-AE8C-0E16C5E20869}" srcOrd="1" destOrd="0" parTransId="{2C617D51-2337-4D96-9C7E-681C20115165}" sibTransId="{79401B8B-5D90-425F-A9FD-0F4DB8FB494A}"/>
    <dgm:cxn modelId="{CD13B385-CAFD-4516-A015-9BB11B102B3A}" type="presOf" srcId="{509FAAA2-4E87-430C-AE8C-0E16C5E20869}" destId="{0C7AE0FE-5451-4DBE-8A02-199991CE2AD5}" srcOrd="0" destOrd="0" presId="urn:microsoft.com/office/officeart/2005/8/layout/process4"/>
    <dgm:cxn modelId="{0B5FDF9F-EA23-4CA0-BA8F-2C608B048D5B}" srcId="{44F97BEE-A7B7-436A-ACDB-CCC07D36A8EC}" destId="{26241674-9011-439A-A767-14619FF5D87E}" srcOrd="0" destOrd="0" parTransId="{0914A148-F076-446C-8D92-DCE622AD7D46}" sibTransId="{82118D2E-36B0-4A20-A665-454E23B20840}"/>
    <dgm:cxn modelId="{3C536F34-E308-4989-81A1-EDFEC07C86C6}" srcId="{44F97BEE-A7B7-436A-ACDB-CCC07D36A8EC}" destId="{B0BBC07C-40E1-4A68-9B46-0BC02C53A224}" srcOrd="2" destOrd="0" parTransId="{B69D5B02-C6D2-480D-A906-FAECF69AC62F}" sibTransId="{C14F790D-8734-4845-8DBF-2CBB4EEAB709}"/>
    <dgm:cxn modelId="{9F5771A6-DBAA-4D46-9467-581D83F6E8E2}" type="presOf" srcId="{26241674-9011-439A-A767-14619FF5D87E}" destId="{FED98078-8847-4A47-B47F-0644BAC2035B}" srcOrd="0" destOrd="0" presId="urn:microsoft.com/office/officeart/2005/8/layout/process4"/>
    <dgm:cxn modelId="{5F9A1FD4-CDB3-4A96-8C52-9914AF33BEFB}" type="presParOf" srcId="{674595D0-0912-4B0A-8E04-9A43624F1CCA}" destId="{475E50B8-03DA-4AFE-8DC0-97D31BD00023}" srcOrd="0" destOrd="0" presId="urn:microsoft.com/office/officeart/2005/8/layout/process4"/>
    <dgm:cxn modelId="{63CF5BC1-94CA-4402-A269-EC2EBEAC0866}" type="presParOf" srcId="{475E50B8-03DA-4AFE-8DC0-97D31BD00023}" destId="{DF55DB69-6869-41F0-AE80-EAF473613CAA}" srcOrd="0" destOrd="0" presId="urn:microsoft.com/office/officeart/2005/8/layout/process4"/>
    <dgm:cxn modelId="{6D6284C7-D11B-4BBF-B56A-CD6611A8539F}" type="presParOf" srcId="{674595D0-0912-4B0A-8E04-9A43624F1CCA}" destId="{6439EDC4-7AA7-44B5-ABB7-AACE03CE6221}" srcOrd="1" destOrd="0" presId="urn:microsoft.com/office/officeart/2005/8/layout/process4"/>
    <dgm:cxn modelId="{AC6B2875-6894-4177-87BC-E1328C6A345A}" type="presParOf" srcId="{674595D0-0912-4B0A-8E04-9A43624F1CCA}" destId="{A048BADA-4338-43E4-9942-C79F1E02329D}" srcOrd="2" destOrd="0" presId="urn:microsoft.com/office/officeart/2005/8/layout/process4"/>
    <dgm:cxn modelId="{86248D33-0FEC-4074-9092-6833E0AB271C}" type="presParOf" srcId="{A048BADA-4338-43E4-9942-C79F1E02329D}" destId="{0C7AE0FE-5451-4DBE-8A02-199991CE2AD5}" srcOrd="0" destOrd="0" presId="urn:microsoft.com/office/officeart/2005/8/layout/process4"/>
    <dgm:cxn modelId="{D4FBEDAB-47F1-4F07-9EFD-7A460F7EFF1E}" type="presParOf" srcId="{674595D0-0912-4B0A-8E04-9A43624F1CCA}" destId="{E2BBE387-3057-430E-90AB-E22C6D0C98C1}" srcOrd="3" destOrd="0" presId="urn:microsoft.com/office/officeart/2005/8/layout/process4"/>
    <dgm:cxn modelId="{1EFD071F-5804-44D3-B6B8-1A83B453978B}" type="presParOf" srcId="{674595D0-0912-4B0A-8E04-9A43624F1CCA}" destId="{D780F008-E8FA-4850-B2ED-341FF3D4613D}" srcOrd="4" destOrd="0" presId="urn:microsoft.com/office/officeart/2005/8/layout/process4"/>
    <dgm:cxn modelId="{D690DC07-17EE-4F7A-A9AF-29D7E9915FF8}" type="presParOf" srcId="{D780F008-E8FA-4850-B2ED-341FF3D4613D}" destId="{FED98078-8847-4A47-B47F-0644BAC2035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DB69-6869-41F0-AE80-EAF473613CAA}">
      <dsp:nvSpPr>
        <dsp:cNvPr id="0" name=""/>
        <dsp:cNvSpPr/>
      </dsp:nvSpPr>
      <dsp:spPr>
        <a:xfrm>
          <a:off x="0" y="2453654"/>
          <a:ext cx="8527473" cy="805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+mn-lt"/>
              <a:ea typeface="+mn-ea"/>
              <a:cs typeface="+mn-cs"/>
              <a:sym typeface="Open Sans"/>
            </a:rPr>
            <a:t>When the response arrives, map it to the desired object and display the result</a:t>
          </a:r>
          <a:endParaRPr lang="en-US" sz="2200" kern="1200" dirty="0">
            <a:latin typeface="+mn-lt"/>
            <a:ea typeface="+mn-ea"/>
            <a:cs typeface="+mn-cs"/>
          </a:endParaRPr>
        </a:p>
      </dsp:txBody>
      <dsp:txXfrm>
        <a:off x="0" y="2453654"/>
        <a:ext cx="8527473" cy="805344"/>
      </dsp:txXfrm>
    </dsp:sp>
    <dsp:sp modelId="{0C7AE0FE-5451-4DBE-8A02-199991CE2AD5}">
      <dsp:nvSpPr>
        <dsp:cNvPr id="0" name=""/>
        <dsp:cNvSpPr/>
      </dsp:nvSpPr>
      <dsp:spPr>
        <a:xfrm rot="10800000">
          <a:off x="0" y="1227115"/>
          <a:ext cx="8527473" cy="1238619"/>
        </a:xfrm>
        <a:prstGeom prst="upArrowCallout">
          <a:avLst/>
        </a:prstGeom>
        <a:solidFill>
          <a:schemeClr val="accent4">
            <a:hueOff val="2374804"/>
            <a:satOff val="6006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+mn-lt"/>
              <a:ea typeface="+mn-ea"/>
              <a:cs typeface="+mn-cs"/>
              <a:sym typeface="Open Sans"/>
            </a:rPr>
            <a:t>Use get method to send an HTTP request and subscribe to the response asynchronously</a:t>
          </a:r>
          <a:endParaRPr lang="en-US" sz="2200" kern="1200" dirty="0">
            <a:latin typeface="+mn-lt"/>
            <a:ea typeface="+mn-ea"/>
            <a:cs typeface="+mn-cs"/>
          </a:endParaRPr>
        </a:p>
      </dsp:txBody>
      <dsp:txXfrm rot="10800000">
        <a:off x="0" y="1227115"/>
        <a:ext cx="8527473" cy="804817"/>
      </dsp:txXfrm>
    </dsp:sp>
    <dsp:sp modelId="{FED98078-8847-4A47-B47F-0644BAC2035B}">
      <dsp:nvSpPr>
        <dsp:cNvPr id="0" name=""/>
        <dsp:cNvSpPr/>
      </dsp:nvSpPr>
      <dsp:spPr>
        <a:xfrm rot="10800000">
          <a:off x="0" y="0"/>
          <a:ext cx="8527473" cy="1238619"/>
        </a:xfrm>
        <a:prstGeom prst="upArrowCallout">
          <a:avLst/>
        </a:prstGeom>
        <a:solidFill>
          <a:schemeClr val="accent4">
            <a:hueOff val="4749608"/>
            <a:satOff val="12011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+mn-lt"/>
              <a:ea typeface="+mn-ea"/>
              <a:cs typeface="+mn-cs"/>
              <a:sym typeface="Open Sans"/>
            </a:rPr>
            <a:t>Import the @angular/common/http package and inject it into the component or service </a:t>
          </a:r>
          <a:endParaRPr lang="en-US" sz="2200" kern="1200" dirty="0">
            <a:latin typeface="+mn-lt"/>
            <a:ea typeface="+mn-ea"/>
            <a:cs typeface="+mn-cs"/>
          </a:endParaRPr>
        </a:p>
      </dsp:txBody>
      <dsp:txXfrm rot="10800000">
        <a:off x="0" y="0"/>
        <a:ext cx="8527473" cy="80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6377d3802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6377d38028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g6377d38028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0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-7620" y="172409"/>
            <a:ext cx="12207240" cy="51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1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1426569" y="1356218"/>
            <a:ext cx="9338863" cy="41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3429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 sz="165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7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HTTP </a:t>
            </a:r>
            <a:r>
              <a:rPr lang="en-IN" cap="none" dirty="0" smtClean="0"/>
              <a:t>in Angular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67438"/>
            <a:ext cx="2368639" cy="631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52740" y="1867438"/>
            <a:ext cx="2368639" cy="631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Analytics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67280" y="1867438"/>
            <a:ext cx="2368639" cy="631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838200" y="3297141"/>
            <a:ext cx="8710902" cy="216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messages instantly</a:t>
            </a:r>
          </a:p>
          <a:p>
            <a:r>
              <a:rPr lang="en-US" dirty="0"/>
              <a:t>Absolute latest data</a:t>
            </a:r>
          </a:p>
          <a:p>
            <a:r>
              <a:rPr lang="en-US" dirty="0"/>
              <a:t>Constant updates on all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IN" dirty="0"/>
          </a:p>
        </p:txBody>
      </p:sp>
      <p:sp>
        <p:nvSpPr>
          <p:cNvPr id="1332" name="Google Shape;1332;g6377d38028_0_127"/>
          <p:cNvSpPr txBox="1">
            <a:spLocks noGrp="1"/>
          </p:cNvSpPr>
          <p:nvPr>
            <p:ph idx="1"/>
          </p:nvPr>
        </p:nvSpPr>
        <p:spPr>
          <a:xfrm>
            <a:off x="685800" y="1814945"/>
            <a:ext cx="10820400" cy="484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support to handle asynchronous tasks or operations.</a:t>
            </a:r>
            <a:endParaRPr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thought of as a data source like user input events, or HTTP requests.</a:t>
            </a:r>
            <a:endParaRPr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objects we import from a third-party package: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rxjs</a:t>
            </a:r>
            <a:endParaRPr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Observable pattern</a:t>
            </a:r>
            <a:endParaRPr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228600">
              <a:spcBef>
                <a:spcPts val="500"/>
              </a:spcBef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Open Sans"/>
              </a:rPr>
              <a:t>Stream: Multiple events or data packages emitted by the observable, depending on the data source</a:t>
            </a:r>
            <a:endParaRPr sz="2400" b="1" dirty="0">
              <a:solidFill>
                <a:schemeClr val="accent5">
                  <a:lumMod val="60000"/>
                  <a:lumOff val="40000"/>
                </a:schemeClr>
              </a:solidFill>
              <a:sym typeface="Open Sans"/>
            </a:endParaRPr>
          </a:p>
          <a:p>
            <a:pPr lvl="1" indent="-228600">
              <a:spcBef>
                <a:spcPts val="500"/>
              </a:spcBef>
            </a:pPr>
            <a:r>
              <a:rPr lang="en-US" sz="2400" b="1" dirty="0">
                <a:solidFill>
                  <a:srgbClr val="92D050"/>
                </a:solidFill>
              </a:rPr>
              <a:t>Observer: your code</a:t>
            </a:r>
            <a:endParaRPr sz="2400" b="1" dirty="0">
              <a:solidFill>
                <a:srgbClr val="92D050"/>
              </a:solidFill>
            </a:endParaRPr>
          </a:p>
          <a:p>
            <a:pPr marL="228600" indent="-228600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three ways of handling data packages:</a:t>
            </a:r>
            <a:endParaRPr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ts val="500"/>
              </a:spcBef>
            </a:pPr>
            <a:r>
              <a:rPr lang="en-US" sz="2000" b="1" dirty="0">
                <a:solidFill>
                  <a:srgbClr val="FFC000"/>
                </a:solidFill>
                <a:sym typeface="Open Sans"/>
              </a:rPr>
              <a:t>Handle Data</a:t>
            </a:r>
            <a:endParaRPr sz="2000" b="1" dirty="0">
              <a:solidFill>
                <a:srgbClr val="FFC000"/>
              </a:solidFill>
              <a:sym typeface="Open Sans"/>
            </a:endParaRPr>
          </a:p>
          <a:p>
            <a:pPr marL="1143000" lvl="2" indent="-228600">
              <a:spcBef>
                <a:spcPts val="500"/>
              </a:spcBef>
            </a:pPr>
            <a:r>
              <a:rPr lang="en-US" sz="2000" b="1" dirty="0">
                <a:solidFill>
                  <a:srgbClr val="92D050"/>
                </a:solidFill>
                <a:sym typeface="Open Sans"/>
              </a:rPr>
              <a:t>Handle Error</a:t>
            </a:r>
            <a:endParaRPr sz="2000" b="1" dirty="0">
              <a:solidFill>
                <a:srgbClr val="92D050"/>
              </a:solidFill>
              <a:sym typeface="Open Sans"/>
            </a:endParaRPr>
          </a:p>
          <a:p>
            <a:pPr marL="1143000" lvl="2" indent="-228600">
              <a:spcBef>
                <a:spcPts val="500"/>
              </a:spcBef>
            </a:pPr>
            <a:r>
              <a:rPr lang="en-US" sz="2000" b="1" dirty="0">
                <a:solidFill>
                  <a:srgbClr val="FFC000"/>
                </a:solidFill>
                <a:sym typeface="Open Sans"/>
              </a:rPr>
              <a:t>Handle Completion</a:t>
            </a:r>
            <a:endParaRPr sz="2000" b="1" dirty="0">
              <a:solidFill>
                <a:srgbClr val="FFC000"/>
              </a:solidFill>
              <a:sym typeface="Open Sans"/>
            </a:endParaRPr>
          </a:p>
          <a:p>
            <a:pPr marL="228600" indent="-228600">
              <a:spcBef>
                <a:spcPts val="1000"/>
              </a:spcBef>
            </a:pPr>
            <a:endParaRPr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5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07" t="18764" r="17077" b="58821"/>
          <a:stretch/>
        </p:blipFill>
        <p:spPr>
          <a:xfrm>
            <a:off x="838200" y="1803043"/>
            <a:ext cx="8777532" cy="2172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007" t="40955" r="17077" b="38774"/>
          <a:stretch/>
        </p:blipFill>
        <p:spPr>
          <a:xfrm>
            <a:off x="838200" y="4220528"/>
            <a:ext cx="8378580" cy="18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7384" y="3624937"/>
            <a:ext cx="3167130" cy="58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9pPr>
          </a:lstStyle>
          <a:p>
            <a:pPr marL="0" indent="0">
              <a:buNone/>
            </a:pPr>
            <a:r>
              <a:rPr lang="en-US" dirty="0"/>
              <a:t>Event Driven 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73510" y="4803820"/>
            <a:ext cx="1918952" cy="605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93448" y="3862252"/>
            <a:ext cx="1726841" cy="58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Observer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28963" y="4739557"/>
            <a:ext cx="1726841" cy="58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Observer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050647" y="4289624"/>
            <a:ext cx="1726841" cy="58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Observer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61409" y="5204024"/>
            <a:ext cx="1726841" cy="58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Observer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65921" y="5767761"/>
            <a:ext cx="1726841" cy="58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Observer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5692462" y="4154687"/>
            <a:ext cx="900986" cy="9517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 flipV="1">
            <a:off x="5692462" y="4582059"/>
            <a:ext cx="1358185" cy="524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1"/>
          </p:cNvCxnSpPr>
          <p:nvPr/>
        </p:nvCxnSpPr>
        <p:spPr>
          <a:xfrm flipV="1">
            <a:off x="5692462" y="5031992"/>
            <a:ext cx="1736501" cy="74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5692462" y="5106474"/>
            <a:ext cx="1068947" cy="389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5692462" y="5106474"/>
            <a:ext cx="811369" cy="866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9"/>
          <p:cNvSpPr txBox="1">
            <a:spLocks/>
          </p:cNvSpPr>
          <p:nvPr/>
        </p:nvSpPr>
        <p:spPr>
          <a:xfrm>
            <a:off x="921326" y="1925910"/>
            <a:ext cx="10397837" cy="112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software pattern in which object called as subject which maintains the list of dependencies called Observers, and notify them automatically when its state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 smtClean="0"/>
              <a:t>Reactive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0405"/>
            <a:ext cx="8826305" cy="20637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 </a:t>
            </a:r>
            <a:r>
              <a:rPr lang="en-US" sz="2400" dirty="0"/>
              <a:t>lets explore: </a:t>
            </a:r>
            <a:r>
              <a:rPr lang="en-US" sz="2400" dirty="0">
                <a:hlinkClick r:id="rId2"/>
              </a:rPr>
              <a:t>http://reactivex.io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err="1" smtClean="0"/>
              <a:t>Debounce</a:t>
            </a:r>
            <a:r>
              <a:rPr lang="en-US" sz="2400" dirty="0" smtClean="0"/>
              <a:t>: </a:t>
            </a:r>
            <a:r>
              <a:rPr lang="en-US" sz="2400" dirty="0"/>
              <a:t>Discard emitted values that take less than the specified time, based on selector function, between </a:t>
            </a:r>
            <a:r>
              <a:rPr lang="en-US" sz="2400" dirty="0" smtClean="0"/>
              <a:t>output</a:t>
            </a:r>
          </a:p>
          <a:p>
            <a:r>
              <a:rPr lang="en-US" sz="2400" dirty="0" smtClean="0"/>
              <a:t>We can explore more on: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reactivex.io/rxjs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67449"/>
            <a:ext cx="10515600" cy="610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 </a:t>
            </a:r>
            <a:r>
              <a:rPr lang="en-US" sz="3600" dirty="0">
                <a:solidFill>
                  <a:schemeClr val="accent1"/>
                </a:solidFill>
              </a:rPr>
              <a:t>Observable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50768"/>
            <a:ext cx="10515600" cy="2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9pPr>
          </a:lstStyle>
          <a:p>
            <a:r>
              <a:rPr lang="en-US" dirty="0"/>
              <a:t>Real time data</a:t>
            </a:r>
          </a:p>
          <a:p>
            <a:r>
              <a:rPr lang="en-US" dirty="0"/>
              <a:t>Database notify us when anything is going to change.</a:t>
            </a:r>
          </a:p>
          <a:p>
            <a:r>
              <a:rPr lang="en-US" dirty="0"/>
              <a:t>Data Stream: we are listening for dynamic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751215"/>
            <a:ext cx="10820400" cy="1172095"/>
          </a:xfrm>
        </p:spPr>
        <p:txBody>
          <a:bodyPr/>
          <a:lstStyle/>
          <a:p>
            <a:r>
              <a:rPr lang="en-US" dirty="0"/>
              <a:t>HTTP is a separate model in Angular available under the @angular/common/http package. </a:t>
            </a:r>
          </a:p>
          <a:p>
            <a:r>
              <a:rPr lang="en-US" dirty="0"/>
              <a:t>To use HTTP in Angular: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70410353"/>
              </p:ext>
            </p:extLst>
          </p:nvPr>
        </p:nvGraphicFramePr>
        <p:xfrm>
          <a:off x="935182" y="3044243"/>
          <a:ext cx="8527473" cy="325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54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HTTP in 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776749"/>
          </a:xfrm>
        </p:spPr>
        <p:txBody>
          <a:bodyPr>
            <a:normAutofit/>
          </a:bodyPr>
          <a:lstStyle/>
          <a:p>
            <a:r>
              <a:rPr lang="en-US" dirty="0"/>
              <a:t>To use the new HTTP module in the components, you have to import </a:t>
            </a:r>
            <a:r>
              <a:rPr lang="en-US" b="1" dirty="0" err="1" smtClean="0">
                <a:solidFill>
                  <a:srgbClr val="92D050"/>
                </a:solidFill>
              </a:rPr>
              <a:t>HTTPClientModule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inject </a:t>
            </a:r>
            <a:r>
              <a:rPr lang="en-US" b="1" dirty="0" err="1" smtClean="0">
                <a:solidFill>
                  <a:srgbClr val="FFC000"/>
                </a:solidFill>
              </a:rPr>
              <a:t>HTTPClient</a:t>
            </a:r>
            <a:r>
              <a:rPr lang="en-US" dirty="0" smtClean="0"/>
              <a:t> dependency in </a:t>
            </a:r>
            <a:r>
              <a:rPr lang="en-US" dirty="0"/>
              <a:t>the </a:t>
            </a:r>
            <a:r>
              <a:rPr lang="en-US" dirty="0" smtClean="0"/>
              <a:t>constructor in your service. </a:t>
            </a:r>
          </a:p>
          <a:p>
            <a:endParaRPr lang="en-US" dirty="0"/>
          </a:p>
          <a:p>
            <a:r>
              <a:rPr lang="en-US" dirty="0" smtClean="0"/>
              <a:t>Using http reference we can call any method like get, post, put, delete, patch etc..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85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RxJs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RxJS</a:t>
            </a:r>
            <a:r>
              <a:rPr lang="en-US" dirty="0"/>
              <a:t> JavaScript library is designed for reactive programming using observables.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observables, you "watch" the data stream, passively listening for an event. </a:t>
            </a:r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can detect changes instantly—in real time—without unnecessary network calls.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1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and Reactive Basics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Asynchronous JavaScript.</a:t>
            </a:r>
          </a:p>
          <a:p>
            <a:r>
              <a:rPr lang="en-US" dirty="0"/>
              <a:t>Asynchronous: not occurring at a same time.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/>
              <a:t>Function1 ()</a:t>
            </a:r>
          </a:p>
          <a:p>
            <a:pPr marL="914400" lvl="2" indent="0">
              <a:buNone/>
            </a:pPr>
            <a:r>
              <a:rPr lang="en-US" sz="2800" dirty="0"/>
              <a:t>Function2 ()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2800" dirty="0" smtClean="0"/>
              <a:t>  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Function3 ()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Function4 ()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800" dirty="0"/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4870" y="3342391"/>
            <a:ext cx="0" cy="22280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Two way binding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895" t="19891" r="13908" b="18789"/>
          <a:stretch/>
        </p:blipFill>
        <p:spPr>
          <a:xfrm>
            <a:off x="226178" y="1804232"/>
            <a:ext cx="6557494" cy="4392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655" t="22334" r="10634" b="19234"/>
          <a:stretch/>
        </p:blipFill>
        <p:spPr>
          <a:xfrm>
            <a:off x="6977008" y="1804232"/>
            <a:ext cx="4952172" cy="3086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7008" y="5117643"/>
            <a:ext cx="4952172" cy="576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Resultant page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0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79367"/>
          </a:xfrm>
        </p:spPr>
        <p:txBody>
          <a:bodyPr/>
          <a:lstStyle/>
          <a:p>
            <a:r>
              <a:rPr lang="en-US" dirty="0"/>
              <a:t>Callbacks: wait for this code to complete before continuing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01" t="18952" r="11690" b="35580"/>
          <a:stretch/>
        </p:blipFill>
        <p:spPr>
          <a:xfrm>
            <a:off x="685800" y="2811086"/>
            <a:ext cx="8315726" cy="3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4" y="2194561"/>
            <a:ext cx="5063836" cy="368317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Disadvantages:</a:t>
            </a:r>
          </a:p>
          <a:p>
            <a:r>
              <a:rPr lang="en-US" dirty="0"/>
              <a:t>We couldn't return values from a callback</a:t>
            </a:r>
          </a:p>
          <a:p>
            <a:r>
              <a:rPr lang="en-US" dirty="0"/>
              <a:t>Error handling was very difficult</a:t>
            </a:r>
          </a:p>
          <a:p>
            <a:endParaRPr lang="en-IN" dirty="0"/>
          </a:p>
        </p:txBody>
      </p:sp>
      <p:pic>
        <p:nvPicPr>
          <p:cNvPr id="4" name="Picture 2" descr="https://miro.medium.com/max/700/0*dcS--RdIWbccmWX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20378" r="6334" b="16845"/>
          <a:stretch/>
        </p:blipFill>
        <p:spPr bwMode="auto">
          <a:xfrm>
            <a:off x="598624" y="2194560"/>
            <a:ext cx="5393788" cy="368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9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5679" y="2232950"/>
            <a:ext cx="1777284" cy="59242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4169" y="2236832"/>
            <a:ext cx="1777284" cy="59242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332963" y="2529164"/>
            <a:ext cx="2831206" cy="38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0957" y="3297141"/>
            <a:ext cx="8368145" cy="2161309"/>
          </a:xfrm>
        </p:spPr>
        <p:txBody>
          <a:bodyPr/>
          <a:lstStyle/>
          <a:p>
            <a:r>
              <a:rPr lang="en-US" dirty="0"/>
              <a:t>Error handling very easy</a:t>
            </a:r>
          </a:p>
          <a:p>
            <a:r>
              <a:rPr lang="en-US" dirty="0"/>
              <a:t>We can return values</a:t>
            </a:r>
          </a:p>
          <a:p>
            <a:r>
              <a:rPr lang="en-US" dirty="0"/>
              <a:t>We can chain promises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746066" y="5222388"/>
            <a:ext cx="1777284" cy="59242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06710" y="5201997"/>
            <a:ext cx="1777284" cy="59242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76388" y="5222388"/>
            <a:ext cx="1777284" cy="59242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3523350" y="5518602"/>
            <a:ext cx="953038" cy="0"/>
          </a:xfrm>
          <a:prstGeom prst="line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6253672" y="5498211"/>
            <a:ext cx="953038" cy="20391"/>
          </a:xfrm>
          <a:prstGeom prst="line">
            <a:avLst/>
          </a:prstGeom>
          <a:ln w="381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48474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420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Times New Roman</vt:lpstr>
      <vt:lpstr>Wingdings</vt:lpstr>
      <vt:lpstr>Vapor Trail</vt:lpstr>
      <vt:lpstr>HTTP in Angular</vt:lpstr>
      <vt:lpstr>HTTP</vt:lpstr>
      <vt:lpstr>Setup HTTP in Angular</vt:lpstr>
      <vt:lpstr>Learning RxJs</vt:lpstr>
      <vt:lpstr>Async and Reactive Basics </vt:lpstr>
      <vt:lpstr>Angular Two way binding</vt:lpstr>
      <vt:lpstr>What is the solution?</vt:lpstr>
      <vt:lpstr>Callback Hell</vt:lpstr>
      <vt:lpstr>Promises</vt:lpstr>
      <vt:lpstr>Real Time</vt:lpstr>
      <vt:lpstr>Observables</vt:lpstr>
      <vt:lpstr>Observable</vt:lpstr>
      <vt:lpstr>Observer Pattern</vt:lpstr>
      <vt:lpstr>Reactive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164</cp:revision>
  <dcterms:created xsi:type="dcterms:W3CDTF">2022-12-15T13:18:03Z</dcterms:created>
  <dcterms:modified xsi:type="dcterms:W3CDTF">2023-02-24T05:13:14Z</dcterms:modified>
</cp:coreProperties>
</file>