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sldIdLst>
    <p:sldId id="256" r:id="rId2"/>
    <p:sldId id="302" r:id="rId3"/>
    <p:sldId id="257" r:id="rId4"/>
    <p:sldId id="258" r:id="rId5"/>
    <p:sldId id="303" r:id="rId6"/>
    <p:sldId id="305" r:id="rId7"/>
    <p:sldId id="306" r:id="rId8"/>
    <p:sldId id="308" r:id="rId9"/>
    <p:sldId id="309" r:id="rId10"/>
    <p:sldId id="310" r:id="rId11"/>
    <p:sldId id="311" r:id="rId12"/>
    <p:sldId id="312" r:id="rId13"/>
    <p:sldId id="313" r:id="rId14"/>
    <p:sldId id="315" r:id="rId15"/>
    <p:sldId id="320" r:id="rId16"/>
    <p:sldId id="325" r:id="rId17"/>
    <p:sldId id="32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574FF-827F-4375-B792-4C74461B58F4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AF1FF-6F57-4713-BEF8-DF377956D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14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Some of you might find these examples interesting…  Just wait until you had to fix someone else bug in their script</a:t>
            </a:r>
          </a:p>
          <a:p>
            <a:endParaRPr lang="en-A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do it with VS.NET 2010, but there are manual bits involved.  Installer doesn't help you.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E1EAB-6DB9-4D11-A5F6-D6F18735A406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52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This is my largest, 1500 line file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.  TS will complain though, because it thinks you can be more specific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E1EAB-6DB9-4D11-A5F6-D6F18735A406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4986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If you are already using JavaScript, and you see yourself using more JavaScript.  You have to look at </a:t>
            </a:r>
            <a:r>
              <a:rPr lang="en-AU" dirty="0" err="1" smtClean="0"/>
              <a:t>TypeScript</a:t>
            </a:r>
            <a:r>
              <a:rPr lang="en-AU" dirty="0" smtClean="0"/>
              <a:t>.</a:t>
            </a:r>
          </a:p>
          <a:p>
            <a:r>
              <a:rPr lang="en-AU" dirty="0" smtClean="0"/>
              <a:t>The strong tooling in Visual Studio is a key differentiator for Microsoft.  TS will be here at least until </a:t>
            </a:r>
            <a:r>
              <a:rPr lang="en-AU" dirty="0" err="1" smtClean="0"/>
              <a:t>ECMAScript</a:t>
            </a:r>
            <a:r>
              <a:rPr lang="en-AU" dirty="0" smtClean="0"/>
              <a:t> v6 comes out, whenever that is.  Even then, old browsers won't support most of it so you'll still need a way to compile down to plain-old-JavaScript</a:t>
            </a:r>
          </a:p>
          <a:p>
            <a:r>
              <a:rPr lang="en-AU" dirty="0" smtClean="0"/>
              <a:t>Once you've done the initial hard work and converted a project.  There is no going back.  It'd be like going back to the dark ages.</a:t>
            </a:r>
          </a:p>
          <a:p>
            <a:r>
              <a:rPr lang="en-AU" dirty="0" err="1" smtClean="0"/>
              <a:t>TypeScript</a:t>
            </a:r>
            <a:r>
              <a:rPr lang="en-AU" dirty="0" smtClean="0"/>
              <a:t> is currently in beta.  v0.9 will give us generics!  I expect as TS matures and more and more Microsoft teams migrate to it internally, we'll see a lot more TS in one year than now.</a:t>
            </a:r>
          </a:p>
          <a:p>
            <a:r>
              <a:rPr lang="en-AU" dirty="0" smtClean="0"/>
              <a:t>You can use </a:t>
            </a:r>
            <a:r>
              <a:rPr lang="en-AU" dirty="0" err="1" smtClean="0"/>
              <a:t>TypeScript</a:t>
            </a:r>
            <a:r>
              <a:rPr lang="en-AU" dirty="0" smtClean="0"/>
              <a:t> for ASP.NET / MVC / SharePoint as well as Windows Apps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E1EAB-6DB9-4D11-A5F6-D6F18735A406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7513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C7D21DF-F03E-48F4-86EC-0DED4E7CDB15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922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62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C7D21DF-F03E-48F4-86EC-0DED4E7CDB15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392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C7D21DF-F03E-48F4-86EC-0DED4E7CDB15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8007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C7D21DF-F03E-48F4-86EC-0DED4E7CDB15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972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683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704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299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C7D21DF-F03E-48F4-86EC-0DED4E7CDB15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82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15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C7D21DF-F03E-48F4-86EC-0DED4E7CDB15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39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5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81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04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27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72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1DF-F03E-48F4-86EC-0DED4E7CDB15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18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D21DF-F03E-48F4-86EC-0DED4E7CDB15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7671D-20AD-4221-926E-858CD1BF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507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typescriptlang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visualstudiogallery.msdn.microsoft.com/07d54d12-7133-4e15-becb-6f451ea3bea6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23107"/>
            <a:ext cx="9448800" cy="1825096"/>
          </a:xfrm>
        </p:spPr>
        <p:txBody>
          <a:bodyPr/>
          <a:lstStyle/>
          <a:p>
            <a:r>
              <a:rPr lang="en-IN" cap="none" dirty="0" smtClean="0"/>
              <a:t>Typescript</a:t>
            </a:r>
            <a:endParaRPr lang="en-IN" cap="none" dirty="0"/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6730432" y="3825924"/>
            <a:ext cx="6652848" cy="933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By Sonam Soni(B.E.I.T.)</a:t>
            </a:r>
            <a:endParaRPr lang="en-IN" dirty="0"/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4724400" y="3628617"/>
            <a:ext cx="7467600" cy="9338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JAVA </a:t>
            </a:r>
            <a:r>
              <a:rPr lang="en-US" sz="2000" dirty="0" smtClean="0"/>
              <a:t>FSD/MERN/MEAN (Expert &amp; Instructor)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7886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Problem - multiple files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064312"/>
            <a:ext cx="8573488" cy="1607034"/>
          </a:xfrm>
        </p:spPr>
        <p:txBody>
          <a:bodyPr>
            <a:normAutofit/>
          </a:bodyPr>
          <a:lstStyle/>
          <a:p>
            <a:r>
              <a:rPr lang="en-AU" dirty="0" smtClean="0">
                <a:effectLst/>
              </a:rPr>
              <a:t>Last </a:t>
            </a:r>
            <a:r>
              <a:rPr lang="en-AU" dirty="0">
                <a:effectLst/>
              </a:rPr>
              <a:t>problem for today</a:t>
            </a:r>
            <a:r>
              <a:rPr lang="en-AU" dirty="0" smtClean="0">
                <a:effectLst/>
              </a:rPr>
              <a:t>.</a:t>
            </a:r>
            <a:endParaRPr lang="en-AU" dirty="0">
              <a:effectLst/>
            </a:endParaRPr>
          </a:p>
          <a:p>
            <a:r>
              <a:rPr lang="en-AU" dirty="0">
                <a:effectLst/>
              </a:rPr>
              <a:t>JavaScript doesn't understand multiple files.  </a:t>
            </a:r>
            <a:endParaRPr lang="en-AU" dirty="0" smtClean="0">
              <a:effectLst/>
            </a:endParaRPr>
          </a:p>
          <a:p>
            <a:r>
              <a:rPr lang="en-AU" dirty="0" smtClean="0">
                <a:effectLst/>
              </a:rPr>
              <a:t>VS.NET helps </a:t>
            </a:r>
            <a:r>
              <a:rPr lang="en-AU" dirty="0">
                <a:effectLst/>
              </a:rPr>
              <a:t>with &lt;reference&gt;, but </a:t>
            </a:r>
            <a:r>
              <a:rPr lang="en-AU" dirty="0" smtClean="0">
                <a:effectLst/>
              </a:rPr>
              <a:t>doesn't </a:t>
            </a:r>
            <a:r>
              <a:rPr lang="en-AU" dirty="0">
                <a:effectLst/>
              </a:rPr>
              <a:t>help you check the correctness of your </a:t>
            </a:r>
            <a:r>
              <a:rPr lang="en-AU" dirty="0" smtClean="0">
                <a:effectLst/>
              </a:rPr>
              <a:t>reference code</a:t>
            </a:r>
            <a:endParaRPr lang="en-AU" dirty="0">
              <a:effectLst/>
            </a:endParaRPr>
          </a:p>
          <a:p>
            <a:endParaRPr lang="en-AU" dirty="0"/>
          </a:p>
        </p:txBody>
      </p:sp>
      <p:pic>
        <p:nvPicPr>
          <p:cNvPr id="1028" name="Picture 4" descr="Ff798328.d3abb77b-866e-4d13-a266-35e2195c86e4(en-us,PandP.1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276" y="3969785"/>
            <a:ext cx="6572250" cy="205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4539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Let's look at TypeScript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effectLst/>
              </a:rPr>
              <a:t>To get started with </a:t>
            </a:r>
            <a:r>
              <a:rPr lang="en-AU" dirty="0" err="1" smtClean="0">
                <a:effectLst/>
              </a:rPr>
              <a:t>TypeScript</a:t>
            </a:r>
            <a:r>
              <a:rPr lang="en-AU" dirty="0" smtClean="0">
                <a:effectLst/>
              </a:rPr>
              <a:t>, grab it from </a:t>
            </a:r>
            <a:r>
              <a:rPr lang="en-AU" dirty="0" smtClean="0">
                <a:effectLst/>
                <a:hlinkClick r:id="rId3"/>
              </a:rPr>
              <a:t>http://typescriptlang.org</a:t>
            </a:r>
            <a:r>
              <a:rPr lang="en-AU" dirty="0" smtClean="0">
                <a:effectLst/>
              </a:rPr>
              <a:t> this includes VS2012 extensions </a:t>
            </a:r>
          </a:p>
          <a:p>
            <a:r>
              <a:rPr lang="en-AU" dirty="0" smtClean="0">
                <a:effectLst/>
              </a:rPr>
              <a:t>Next, grab Web Essentials 2012 VS Extension. </a:t>
            </a:r>
            <a:r>
              <a:rPr lang="en-AU" dirty="0">
                <a:hlinkClick r:id="rId4"/>
              </a:rPr>
              <a:t>http://visualstudiogallery.msdn.microsoft.com/07d54d12-7133-4e15-becb-6f451ea3bea6</a:t>
            </a:r>
            <a:r>
              <a:rPr lang="en-AU" dirty="0" smtClean="0">
                <a:effectLst/>
              </a:rPr>
              <a:t/>
            </a:r>
            <a:br>
              <a:rPr lang="en-AU" dirty="0" smtClean="0">
                <a:effectLst/>
              </a:rPr>
            </a:br>
            <a:r>
              <a:rPr lang="en-AU" dirty="0" smtClean="0"/>
              <a:t/>
            </a:r>
            <a:br>
              <a:rPr lang="en-AU" dirty="0" smtClean="0"/>
            </a:br>
            <a:endParaRPr lang="en-AU" dirty="0" smtClean="0"/>
          </a:p>
        </p:txBody>
      </p:sp>
      <p:pic>
        <p:nvPicPr>
          <p:cNvPr id="1026" name="Picture 2" descr="http://i1.visualstudiogallery.msdn.s-msft.com/07d54d12-7133-4e15-becb-6f451ea3bea6/image/file/85648/1/typescript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69"/>
          <a:stretch/>
        </p:blipFill>
        <p:spPr bwMode="auto">
          <a:xfrm>
            <a:off x="3779529" y="3720262"/>
            <a:ext cx="5715000" cy="29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28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 smtClean="0"/>
              <a:t>TypeScript</a:t>
            </a:r>
            <a:r>
              <a:rPr lang="en-AU" dirty="0" smtClean="0"/>
              <a:t> - first glance - optional strong type checking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4811" y="2112744"/>
            <a:ext cx="8366321" cy="3696934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>
                <a:effectLst/>
              </a:rPr>
              <a:t>// </a:t>
            </a:r>
            <a:r>
              <a:rPr lang="en-AU" dirty="0" err="1" smtClean="0">
                <a:effectLst/>
              </a:rPr>
              <a:t>js</a:t>
            </a:r>
            <a:r>
              <a:rPr lang="en-AU" dirty="0" smtClean="0">
                <a:effectLst/>
              </a:rPr>
              <a:t/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function f(x, y) {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   return x * y;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}</a:t>
            </a:r>
            <a:br>
              <a:rPr lang="en-AU" dirty="0" smtClean="0">
                <a:effectLst/>
              </a:rPr>
            </a:br>
            <a:endParaRPr lang="en-AU" dirty="0" smtClean="0">
              <a:effectLst/>
            </a:endParaRPr>
          </a:p>
          <a:p>
            <a:r>
              <a:rPr lang="en-AU" dirty="0" smtClean="0">
                <a:effectLst/>
              </a:rPr>
              <a:t>// </a:t>
            </a:r>
            <a:r>
              <a:rPr lang="en-AU" dirty="0" err="1" smtClean="0">
                <a:effectLst/>
              </a:rPr>
              <a:t>ts</a:t>
            </a:r>
            <a:r>
              <a:rPr lang="en-AU" dirty="0" smtClean="0">
                <a:effectLst/>
              </a:rPr>
              <a:t/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function f(x </a:t>
            </a:r>
            <a:r>
              <a:rPr lang="en-AU" dirty="0" smtClean="0">
                <a:solidFill>
                  <a:srgbClr val="0070C0"/>
                </a:solidFill>
                <a:effectLst/>
              </a:rPr>
              <a:t>: number</a:t>
            </a:r>
            <a:r>
              <a:rPr lang="en-AU" dirty="0" smtClean="0">
                <a:effectLst/>
              </a:rPr>
              <a:t>, y </a:t>
            </a:r>
            <a:r>
              <a:rPr lang="en-AU" dirty="0" smtClean="0">
                <a:solidFill>
                  <a:srgbClr val="0070C0"/>
                </a:solidFill>
                <a:effectLst/>
              </a:rPr>
              <a:t>: number</a:t>
            </a:r>
            <a:r>
              <a:rPr lang="en-AU" dirty="0" smtClean="0">
                <a:effectLst/>
              </a:rPr>
              <a:t>) </a:t>
            </a:r>
            <a:r>
              <a:rPr lang="en-AU" dirty="0" smtClean="0">
                <a:solidFill>
                  <a:srgbClr val="0070C0"/>
                </a:solidFill>
                <a:effectLst/>
              </a:rPr>
              <a:t>: number </a:t>
            </a:r>
            <a:r>
              <a:rPr lang="en-AU" dirty="0" smtClean="0">
                <a:effectLst/>
              </a:rPr>
              <a:t>{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    return x * y;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}</a:t>
            </a:r>
            <a:endParaRPr lang="en-AU" dirty="0">
              <a:effectLst/>
            </a:endParaRPr>
          </a:p>
          <a:p>
            <a:pPr marL="0" indent="0">
              <a:buNone/>
            </a:pPr>
            <a:endParaRPr lang="en-AU" dirty="0" smtClean="0">
              <a:effectLst/>
            </a:endParaRPr>
          </a:p>
          <a:p>
            <a:pPr marL="0" indent="0">
              <a:buNone/>
            </a:pPr>
            <a:r>
              <a:rPr lang="en-AU" dirty="0" smtClean="0">
                <a:effectLst/>
              </a:rPr>
              <a:t>// Type information is enforced in design and</a:t>
            </a:r>
          </a:p>
          <a:p>
            <a:pPr marL="0" indent="0">
              <a:buNone/>
            </a:pPr>
            <a:r>
              <a:rPr lang="en-AU" dirty="0" smtClean="0">
                <a:effectLst/>
              </a:rPr>
              <a:t>// compile time, but removed at runtime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078" y="2603465"/>
            <a:ext cx="4566108" cy="261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39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TypeScript</a:t>
            </a:r>
            <a:r>
              <a:rPr lang="en-AU" dirty="0" smtClean="0"/>
              <a:t> - </a:t>
            </a:r>
            <a:r>
              <a:rPr lang="en-AU" dirty="0" err="1" smtClean="0"/>
              <a:t>demo.ts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629" y="1943104"/>
            <a:ext cx="8366321" cy="3940339"/>
          </a:xfrm>
        </p:spPr>
        <p:txBody>
          <a:bodyPr>
            <a:normAutofit/>
          </a:bodyPr>
          <a:lstStyle/>
          <a:p>
            <a:r>
              <a:rPr lang="en-AU" dirty="0" smtClean="0">
                <a:effectLst/>
              </a:rPr>
              <a:t>Let's go see </a:t>
            </a:r>
            <a:r>
              <a:rPr lang="en-AU" dirty="0" err="1" smtClean="0">
                <a:effectLst/>
              </a:rPr>
              <a:t>demo.ts</a:t>
            </a:r>
            <a:r>
              <a:rPr lang="en-AU" dirty="0" smtClean="0">
                <a:effectLst/>
              </a:rPr>
              <a:t> in Visual Studio</a:t>
            </a:r>
          </a:p>
        </p:txBody>
      </p:sp>
    </p:spTree>
    <p:extLst>
      <p:ext uri="{BB962C8B-B14F-4D97-AF65-F5344CB8AC3E}">
        <p14:creationId xmlns:p14="http://schemas.microsoft.com/office/powerpoint/2010/main" val="160355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TypeScript</a:t>
            </a:r>
            <a:r>
              <a:rPr lang="en-AU" dirty="0" smtClean="0"/>
              <a:t> features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484" y="2057400"/>
            <a:ext cx="9667771" cy="4301835"/>
          </a:xfrm>
        </p:spPr>
        <p:txBody>
          <a:bodyPr>
            <a:normAutofit/>
          </a:bodyPr>
          <a:lstStyle/>
          <a:p>
            <a:r>
              <a:rPr lang="en-AU" dirty="0" smtClean="0"/>
              <a:t>S</a:t>
            </a:r>
            <a:r>
              <a:rPr lang="en-AU" baseline="0" dirty="0" smtClean="0"/>
              <a:t>tatic </a:t>
            </a:r>
            <a:r>
              <a:rPr lang="en-AU" baseline="0" dirty="0" smtClean="0">
                <a:solidFill>
                  <a:schemeClr val="tx2"/>
                </a:solidFill>
              </a:rPr>
              <a:t>Type </a:t>
            </a:r>
            <a:r>
              <a:rPr lang="en-AU" baseline="0" dirty="0" smtClean="0"/>
              <a:t>Checking</a:t>
            </a:r>
          </a:p>
          <a:p>
            <a:r>
              <a:rPr lang="en-AU" baseline="0" dirty="0" smtClean="0">
                <a:solidFill>
                  <a:schemeClr val="tx2"/>
                </a:solidFill>
              </a:rPr>
              <a:t>Modules </a:t>
            </a:r>
            <a:r>
              <a:rPr lang="en-AU" baseline="0" dirty="0" smtClean="0"/>
              <a:t>and </a:t>
            </a:r>
            <a:r>
              <a:rPr lang="en-AU" baseline="0" dirty="0" smtClean="0">
                <a:solidFill>
                  <a:schemeClr val="tx2"/>
                </a:solidFill>
              </a:rPr>
              <a:t>Export</a:t>
            </a:r>
            <a:endParaRPr lang="en-AU" dirty="0" smtClean="0"/>
          </a:p>
          <a:p>
            <a:r>
              <a:rPr lang="en-AU" baseline="0" dirty="0" smtClean="0">
                <a:solidFill>
                  <a:schemeClr val="tx2"/>
                </a:solidFill>
              </a:rPr>
              <a:t>Interface</a:t>
            </a:r>
            <a:r>
              <a:rPr lang="en-AU" baseline="0" dirty="0" smtClean="0">
                <a:solidFill>
                  <a:srgbClr val="C00000"/>
                </a:solidFill>
              </a:rPr>
              <a:t> </a:t>
            </a:r>
            <a:r>
              <a:rPr lang="en-AU" baseline="0" dirty="0" smtClean="0"/>
              <a:t>and </a:t>
            </a:r>
            <a:r>
              <a:rPr lang="en-AU" baseline="0" dirty="0" smtClean="0">
                <a:solidFill>
                  <a:schemeClr val="tx2"/>
                </a:solidFill>
              </a:rPr>
              <a:t>Class</a:t>
            </a:r>
            <a:r>
              <a:rPr lang="en-AU" baseline="0" dirty="0" smtClean="0">
                <a:solidFill>
                  <a:srgbClr val="C00000"/>
                </a:solidFill>
              </a:rPr>
              <a:t> </a:t>
            </a:r>
            <a:r>
              <a:rPr lang="en-AU" baseline="0" dirty="0" smtClean="0"/>
              <a:t>for </a:t>
            </a:r>
            <a:r>
              <a:rPr lang="en-AU" dirty="0" smtClean="0"/>
              <a:t>traditional Object Oriented Programming</a:t>
            </a:r>
            <a:endParaRPr lang="en-AU" baseline="0" dirty="0" smtClean="0"/>
          </a:p>
          <a:p>
            <a:endParaRPr lang="en-AU" baseline="0" dirty="0" smtClean="0"/>
          </a:p>
          <a:p>
            <a:r>
              <a:rPr lang="en-AU" baseline="0" dirty="0" smtClean="0"/>
              <a:t>Works with all your existing JavaScript libraries</a:t>
            </a:r>
          </a:p>
          <a:p>
            <a:r>
              <a:rPr lang="en-AU" dirty="0" smtClean="0"/>
              <a:t>Low</a:t>
            </a:r>
            <a:r>
              <a:rPr lang="en-AU" baseline="0" dirty="0" smtClean="0"/>
              <a:t> learning overhead compared to similar JavaScript systems (</a:t>
            </a:r>
            <a:r>
              <a:rPr lang="en-AU" baseline="0" dirty="0" err="1" smtClean="0"/>
              <a:t>CoffeeScript</a:t>
            </a:r>
            <a:r>
              <a:rPr lang="en-AU" baseline="0" dirty="0" smtClean="0"/>
              <a:t> or Dart)</a:t>
            </a:r>
          </a:p>
          <a:p>
            <a:endParaRPr lang="en-AU" dirty="0"/>
          </a:p>
          <a:p>
            <a:r>
              <a:rPr lang="en-AU" dirty="0" smtClean="0"/>
              <a:t>Outstanding team and refactoring scenarios</a:t>
            </a:r>
            <a:endParaRPr lang="en-AU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131561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How - existing projects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effectLst/>
              </a:rPr>
              <a:t>#1 copy the JS file and paste into a TS file.  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Remember: JS is subset of TS</a:t>
            </a:r>
            <a:r>
              <a:rPr lang="en-AU" dirty="0" smtClean="0"/>
              <a:t/>
            </a:r>
            <a:br>
              <a:rPr lang="en-AU" dirty="0" smtClean="0"/>
            </a:b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789" y="3228361"/>
            <a:ext cx="5227574" cy="323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5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 - why </a:t>
            </a:r>
            <a:r>
              <a:rPr lang="en-AU" dirty="0" err="1" smtClean="0"/>
              <a:t>TypeScript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41792" y="1956958"/>
            <a:ext cx="9543081" cy="4679369"/>
          </a:xfrm>
        </p:spPr>
        <p:txBody>
          <a:bodyPr>
            <a:normAutofit/>
          </a:bodyPr>
          <a:lstStyle/>
          <a:p>
            <a:r>
              <a:rPr lang="en-AU" dirty="0" smtClean="0"/>
              <a:t>Have to learn one more thing - there is a learning curve, very easy if you already know JavaScript.</a:t>
            </a:r>
          </a:p>
          <a:p>
            <a:r>
              <a:rPr lang="en-AU" dirty="0" smtClean="0"/>
              <a:t>You still have to </a:t>
            </a:r>
            <a:r>
              <a:rPr lang="en-AU" dirty="0" smtClean="0">
                <a:solidFill>
                  <a:schemeClr val="tx2"/>
                </a:solidFill>
              </a:rPr>
              <a:t>learn JavaScript </a:t>
            </a:r>
            <a:r>
              <a:rPr lang="en-AU" dirty="0" smtClean="0"/>
              <a:t>- Understanding how </a:t>
            </a:r>
            <a:r>
              <a:rPr lang="en-AU" dirty="0" err="1" smtClean="0"/>
              <a:t>TypeScript</a:t>
            </a:r>
            <a:r>
              <a:rPr lang="en-AU" dirty="0" smtClean="0"/>
              <a:t> converts to JavaScript will teach you better JavaScript</a:t>
            </a:r>
          </a:p>
          <a:p>
            <a:r>
              <a:rPr lang="en-AU" dirty="0" smtClean="0"/>
              <a:t>Some definition files don't exist or incomplete, but I think this will vanish very quickly.  These aren't hard to write if you really need something.</a:t>
            </a:r>
          </a:p>
          <a:p>
            <a:r>
              <a:rPr lang="en-AU" dirty="0" smtClean="0">
                <a:solidFill>
                  <a:schemeClr val="tx2"/>
                </a:solidFill>
              </a:rPr>
              <a:t>Modules </a:t>
            </a:r>
            <a:r>
              <a:rPr lang="en-AU" dirty="0" smtClean="0"/>
              <a:t>and </a:t>
            </a:r>
            <a:r>
              <a:rPr lang="en-AU" dirty="0" smtClean="0">
                <a:solidFill>
                  <a:schemeClr val="tx2"/>
                </a:solidFill>
              </a:rPr>
              <a:t>classes </a:t>
            </a:r>
            <a:r>
              <a:rPr lang="en-AU" dirty="0" smtClean="0"/>
              <a:t>enable large projects and code reuse</a:t>
            </a:r>
          </a:p>
          <a:p>
            <a:r>
              <a:rPr lang="en-AU" dirty="0" smtClean="0">
                <a:solidFill>
                  <a:schemeClr val="tx2"/>
                </a:solidFill>
              </a:rPr>
              <a:t>Compile-time </a:t>
            </a:r>
            <a:r>
              <a:rPr lang="en-AU" dirty="0" smtClean="0"/>
              <a:t>checking prevents errors</a:t>
            </a:r>
          </a:p>
          <a:p>
            <a:r>
              <a:rPr lang="en-AU" dirty="0" smtClean="0"/>
              <a:t>Definition files for </a:t>
            </a:r>
            <a:r>
              <a:rPr lang="en-AU" dirty="0" smtClean="0">
                <a:solidFill>
                  <a:schemeClr val="tx2"/>
                </a:solidFill>
              </a:rPr>
              <a:t>common JavaScript libraries </a:t>
            </a:r>
            <a:r>
              <a:rPr lang="en-AU" dirty="0" smtClean="0"/>
              <a:t>makes them very easy to work with, and provides strong type checking</a:t>
            </a:r>
          </a:p>
          <a:p>
            <a:r>
              <a:rPr lang="en-AU" dirty="0" smtClean="0"/>
              <a:t>Source map </a:t>
            </a:r>
            <a:r>
              <a:rPr lang="en-AU" dirty="0" smtClean="0">
                <a:solidFill>
                  <a:schemeClr val="tx2"/>
                </a:solidFill>
              </a:rPr>
              <a:t>debugging </a:t>
            </a:r>
            <a:r>
              <a:rPr lang="en-AU" dirty="0" smtClean="0"/>
              <a:t>makes debug easy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312876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Conclusion - if I have to make a decision for you…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8047" y="2247904"/>
            <a:ext cx="9556935" cy="4263732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If you see yourself </a:t>
            </a:r>
            <a:r>
              <a:rPr lang="en-AU" dirty="0" smtClean="0">
                <a:solidFill>
                  <a:schemeClr val="tx2"/>
                </a:solidFill>
              </a:rPr>
              <a:t>using more JavaScript</a:t>
            </a:r>
            <a:r>
              <a:rPr lang="en-AU" dirty="0" smtClean="0"/>
              <a:t>.  You have to look at </a:t>
            </a:r>
            <a:r>
              <a:rPr lang="en-AU" dirty="0" err="1" smtClean="0"/>
              <a:t>TypeScript</a:t>
            </a:r>
            <a:r>
              <a:rPr lang="en-AU" dirty="0" smtClean="0"/>
              <a:t>.</a:t>
            </a:r>
          </a:p>
          <a:p>
            <a:r>
              <a:rPr lang="en-AU" dirty="0" smtClean="0"/>
              <a:t>If you and your </a:t>
            </a:r>
            <a:r>
              <a:rPr lang="en-AU" dirty="0" smtClean="0">
                <a:solidFill>
                  <a:schemeClr val="tx2"/>
                </a:solidFill>
              </a:rPr>
              <a:t>team has to work on JavaScript </a:t>
            </a:r>
            <a:r>
              <a:rPr lang="en-AU" dirty="0" smtClean="0"/>
              <a:t>together, you have to look at </a:t>
            </a:r>
            <a:r>
              <a:rPr lang="en-AU" dirty="0" err="1" smtClean="0"/>
              <a:t>TypeScript</a:t>
            </a:r>
            <a:r>
              <a:rPr lang="en-AU" dirty="0" smtClean="0"/>
              <a:t>.</a:t>
            </a:r>
          </a:p>
          <a:p>
            <a:r>
              <a:rPr lang="en-AU" dirty="0" smtClean="0"/>
              <a:t>Once you've done the initial hard work and converted a project.  You can't stand going back.</a:t>
            </a:r>
          </a:p>
          <a:p>
            <a:r>
              <a:rPr lang="en-AU" dirty="0" err="1" smtClean="0"/>
              <a:t>TypeScript</a:t>
            </a:r>
            <a:r>
              <a:rPr lang="en-AU" dirty="0" smtClean="0"/>
              <a:t> is currently in beta.  There are occasionally bugs.  But the forums and support (in Stack Overflow) is very good.</a:t>
            </a:r>
            <a:endParaRPr lang="en-AU" dirty="0"/>
          </a:p>
          <a:p>
            <a:r>
              <a:rPr lang="en-AU" dirty="0" smtClean="0"/>
              <a:t>But they are moving very quickly.  v0.9 will give us generics!  I expect to see strong take-up of </a:t>
            </a:r>
            <a:r>
              <a:rPr lang="en-AU" dirty="0" err="1" smtClean="0"/>
              <a:t>TypeScript</a:t>
            </a:r>
            <a:r>
              <a:rPr lang="en-AU" dirty="0" smtClean="0"/>
              <a:t> in MS community.</a:t>
            </a:r>
          </a:p>
          <a:p>
            <a:r>
              <a:rPr lang="en-AU" dirty="0" smtClean="0"/>
              <a:t>You can use </a:t>
            </a:r>
            <a:r>
              <a:rPr lang="en-AU" dirty="0" err="1" smtClean="0"/>
              <a:t>TypeScript</a:t>
            </a:r>
            <a:r>
              <a:rPr lang="en-AU" dirty="0" smtClean="0"/>
              <a:t> for JAVA / MVC / SharePoint as well as Windows Apps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194461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is </a:t>
            </a:r>
            <a:r>
              <a:rPr lang="en-AU" dirty="0" err="1"/>
              <a:t>TypeScript</a:t>
            </a:r>
            <a:endParaRPr lang="en-AU" dirty="0"/>
          </a:p>
          <a:p>
            <a:r>
              <a:rPr lang="en-AU" dirty="0"/>
              <a:t>Why do we need </a:t>
            </a:r>
            <a:r>
              <a:rPr lang="en-AU" dirty="0" err="1"/>
              <a:t>TypeScript</a:t>
            </a:r>
            <a:endParaRPr lang="en-AU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865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and open source, strongly supported by Microsoft</a:t>
            </a:r>
          </a:p>
          <a:p>
            <a:r>
              <a:rPr lang="en-US" dirty="0"/>
              <a:t>Based on </a:t>
            </a:r>
            <a:r>
              <a:rPr lang="en-US" dirty="0" err="1"/>
              <a:t>ecmascript</a:t>
            </a:r>
            <a:r>
              <a:rPr lang="en-US" dirty="0"/>
              <a:t> 4 + </a:t>
            </a:r>
            <a:r>
              <a:rPr lang="en-US" dirty="0" err="1"/>
              <a:t>ecmascript</a:t>
            </a:r>
            <a:r>
              <a:rPr lang="en-US" dirty="0"/>
              <a:t> 6</a:t>
            </a:r>
          </a:p>
          <a:p>
            <a:r>
              <a:rPr lang="en-US" dirty="0"/>
              <a:t>Created by the father of C# Anders Hejlsberg</a:t>
            </a:r>
          </a:p>
          <a:p>
            <a:r>
              <a:rPr lang="en-US" b="1" dirty="0">
                <a:solidFill>
                  <a:srgbClr val="00B050"/>
                </a:solidFill>
              </a:rPr>
              <a:t>A superset of JavaScript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To answer why we need JavaScript+, we need to understand what's wrong with vanilla JavaScript</a:t>
            </a:r>
          </a:p>
        </p:txBody>
      </p:sp>
    </p:spTree>
    <p:extLst>
      <p:ext uri="{BB962C8B-B14F-4D97-AF65-F5344CB8AC3E}">
        <p14:creationId xmlns:p14="http://schemas.microsoft.com/office/powerpoint/2010/main" val="109428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the </a:t>
            </a:r>
            <a:r>
              <a:rPr lang="en-AU" dirty="0" smtClean="0"/>
              <a:t>problem with JS?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2163" y="2443942"/>
            <a:ext cx="9095510" cy="3935461"/>
          </a:xfrm>
        </p:spPr>
        <p:txBody>
          <a:bodyPr>
            <a:normAutofit/>
          </a:bodyPr>
          <a:lstStyle/>
          <a:p>
            <a:r>
              <a:rPr lang="en-AU" dirty="0"/>
              <a:t>JS is designed for small things</a:t>
            </a:r>
          </a:p>
          <a:p>
            <a:r>
              <a:rPr lang="en-AU" dirty="0"/>
              <a:t>We now use to do big things</a:t>
            </a:r>
          </a:p>
          <a:p>
            <a:r>
              <a:rPr lang="en-AU" dirty="0"/>
              <a:t>AJAX and REST = never refresh the page</a:t>
            </a:r>
            <a:br>
              <a:rPr lang="en-AU" dirty="0"/>
            </a:br>
            <a:endParaRPr lang="en-AU" dirty="0"/>
          </a:p>
          <a:p>
            <a:r>
              <a:rPr lang="en-AU" dirty="0"/>
              <a:t>But JavaScript is not suited for building large applications</a:t>
            </a:r>
          </a:p>
          <a:p>
            <a:r>
              <a:rPr lang="en-AU" dirty="0"/>
              <a:t>Your JavaScript code gets complex; it becomes extremely unwieldy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398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Problem - dynamic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455622"/>
          </a:xfrm>
        </p:spPr>
        <p:txBody>
          <a:bodyPr>
            <a:normAutofit/>
          </a:bodyPr>
          <a:lstStyle/>
          <a:p>
            <a:r>
              <a:rPr lang="en-AU" dirty="0"/>
              <a:t>Variables are </a:t>
            </a:r>
            <a:r>
              <a:rPr lang="en-AU" dirty="0" err="1"/>
              <a:t>untyped</a:t>
            </a:r>
            <a:r>
              <a:rPr lang="en-AU" dirty="0"/>
              <a:t> and dynamic.  They are flexible</a:t>
            </a:r>
          </a:p>
          <a:p>
            <a:r>
              <a:rPr lang="en-AU" b="1" dirty="0">
                <a:solidFill>
                  <a:srgbClr val="00B050"/>
                </a:solidFill>
              </a:rPr>
              <a:t>Bad because it is so easy to get wrong</a:t>
            </a:r>
          </a:p>
          <a:p>
            <a:r>
              <a:rPr lang="en-AU" dirty="0" err="1"/>
              <a:t>var</a:t>
            </a:r>
            <a:r>
              <a:rPr lang="en-AU" dirty="0"/>
              <a:t> x = 1; </a:t>
            </a:r>
            <a:r>
              <a:rPr lang="en-AU" dirty="0" err="1"/>
              <a:t>var</a:t>
            </a:r>
            <a:r>
              <a:rPr lang="en-AU" dirty="0"/>
              <a:t> y = x + 1; </a:t>
            </a:r>
            <a:br>
              <a:rPr lang="en-AU" dirty="0"/>
            </a:br>
            <a:r>
              <a:rPr lang="en-AU" dirty="0"/>
              <a:t>// OK, type is inferred. can assume x and y are both numbers.</a:t>
            </a:r>
            <a:br>
              <a:rPr lang="en-AU" dirty="0"/>
            </a:br>
            <a:endParaRPr lang="en-AU" dirty="0"/>
          </a:p>
          <a:p>
            <a:r>
              <a:rPr lang="en-AU" dirty="0" err="1"/>
              <a:t>var</a:t>
            </a:r>
            <a:r>
              <a:rPr lang="en-AU" dirty="0"/>
              <a:t> x = 1; x = "hello";</a:t>
            </a:r>
            <a:br>
              <a:rPr lang="en-AU" dirty="0"/>
            </a:br>
            <a:r>
              <a:rPr lang="en-AU" dirty="0"/>
              <a:t>// NOT OK, type is mixed up.  We can't assume what type is x.</a:t>
            </a:r>
            <a:br>
              <a:rPr lang="en-AU" dirty="0"/>
            </a:br>
            <a:endParaRPr lang="en-AU" dirty="0"/>
          </a:p>
          <a:p>
            <a:r>
              <a:rPr lang="en-AU" dirty="0"/>
              <a:t>// I am most guilty too - </a:t>
            </a:r>
            <a:r>
              <a:rPr lang="en-AU" dirty="0" err="1"/>
              <a:t>var</a:t>
            </a:r>
            <a:r>
              <a:rPr lang="en-AU" dirty="0"/>
              <a:t> </a:t>
            </a:r>
            <a:r>
              <a:rPr lang="en-AU" dirty="0" err="1"/>
              <a:t>i</a:t>
            </a:r>
            <a:r>
              <a:rPr lang="en-AU" dirty="0"/>
              <a:t>, j, k, x, y, z, a, b, c, i1, i2;  </a:t>
            </a:r>
            <a:br>
              <a:rPr lang="en-AU" dirty="0"/>
            </a:br>
            <a:r>
              <a:rPr lang="en-AU" dirty="0"/>
              <a:t>// JS is interpreted.  There are no design-time </a:t>
            </a:r>
            <a:r>
              <a:rPr lang="en-AU" dirty="0" err="1"/>
              <a:t>intellisense</a:t>
            </a:r>
            <a:r>
              <a:rPr lang="en-AU" dirty="0"/>
              <a:t> or compile-time assistance to help you point out errors</a:t>
            </a:r>
          </a:p>
        </p:txBody>
      </p:sp>
    </p:spTree>
    <p:extLst>
      <p:ext uri="{BB962C8B-B14F-4D97-AF65-F5344CB8AC3E}">
        <p14:creationId xmlns:p14="http://schemas.microsoft.com/office/powerpoint/2010/main" val="7188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4800600" cy="4400204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Define a function with arguments.  That is your contract with your caller.</a:t>
            </a:r>
            <a:br>
              <a:rPr lang="en-AU" dirty="0"/>
            </a:br>
            <a:r>
              <a:rPr lang="en-AU" dirty="0"/>
              <a:t>Unfortunately, in JavaScript, function parameters are more like </a:t>
            </a:r>
            <a:r>
              <a:rPr lang="en-AU" dirty="0">
                <a:solidFill>
                  <a:schemeClr val="accent1"/>
                </a:solidFill>
              </a:rPr>
              <a:t>guidelines, because callers don't take them seriously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function f(x) { return x + 1; }</a:t>
            </a:r>
          </a:p>
          <a:p>
            <a:r>
              <a:rPr lang="en-AU" dirty="0"/>
              <a:t>f("hello");</a:t>
            </a:r>
            <a:br>
              <a:rPr lang="en-AU" dirty="0"/>
            </a:br>
            <a:r>
              <a:rPr lang="en-AU" dirty="0"/>
              <a:t>f(1234);</a:t>
            </a:r>
            <a:br>
              <a:rPr lang="en-AU" dirty="0"/>
            </a:br>
            <a:r>
              <a:rPr lang="en-AU" dirty="0"/>
              <a:t>f();</a:t>
            </a:r>
            <a:br>
              <a:rPr lang="en-AU" dirty="0"/>
            </a:br>
            <a:r>
              <a:rPr lang="en-AU" dirty="0"/>
              <a:t>f(function(){});</a:t>
            </a:r>
            <a:br>
              <a:rPr lang="en-AU" dirty="0"/>
            </a:br>
            <a:r>
              <a:rPr lang="en-AU" dirty="0"/>
              <a:t>f([4]);</a:t>
            </a:r>
            <a:br>
              <a:rPr lang="en-AU" dirty="0"/>
            </a:br>
            <a:r>
              <a:rPr lang="en-AU" dirty="0"/>
              <a:t>f("hello", "world");</a:t>
            </a:r>
            <a:br>
              <a:rPr lang="en-AU" dirty="0"/>
            </a:br>
            <a:endParaRPr lang="en-AU" dirty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770418" y="222781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000" dirty="0"/>
              <a:t>// and then we have this magic object.  </a:t>
            </a:r>
            <a:br>
              <a:rPr lang="en-AU" sz="2000" dirty="0"/>
            </a:br>
            <a:r>
              <a:rPr lang="en-AU" sz="2000" dirty="0"/>
              <a:t>function f() { console.log(</a:t>
            </a:r>
            <a:r>
              <a:rPr lang="en-AU" sz="2000" dirty="0" err="1"/>
              <a:t>arguments.length</a:t>
            </a:r>
            <a:r>
              <a:rPr lang="en-AU" sz="2000" dirty="0"/>
              <a:t>); }</a:t>
            </a:r>
            <a:br>
              <a:rPr lang="en-AU" sz="2000" dirty="0"/>
            </a:br>
            <a:r>
              <a:rPr lang="en-AU" sz="2000" dirty="0"/>
              <a:t>f(1,1,2,2);</a:t>
            </a:r>
            <a:br>
              <a:rPr lang="en-AU" sz="2000" dirty="0"/>
            </a:br>
            <a:endParaRPr lang="en-AU" sz="2000" dirty="0"/>
          </a:p>
          <a:p>
            <a:r>
              <a:rPr lang="en-AU" sz="2000" dirty="0"/>
              <a:t>// Where did </a:t>
            </a:r>
            <a:r>
              <a:rPr lang="en-AU" sz="2000" i="1" dirty="0"/>
              <a:t>arguments</a:t>
            </a:r>
            <a:r>
              <a:rPr lang="en-AU" sz="2000" dirty="0"/>
              <a:t> come from?</a:t>
            </a:r>
            <a:br>
              <a:rPr lang="en-AU" sz="2000" dirty="0"/>
            </a:br>
            <a:r>
              <a:rPr lang="en-AU" sz="2000" dirty="0"/>
              <a:t>// Caller can still do whatever they want.  </a:t>
            </a:r>
            <a:r>
              <a:rPr lang="en-AU" sz="2000" dirty="0" err="1"/>
              <a:t>Callee</a:t>
            </a:r>
            <a:r>
              <a:rPr lang="en-AU" sz="2000" dirty="0"/>
              <a:t> has to be defensive and check everything.</a:t>
            </a:r>
          </a:p>
          <a:p>
            <a:r>
              <a:rPr lang="en-AU" sz="2000" dirty="0">
                <a:solidFill>
                  <a:schemeClr val="accent1"/>
                </a:solidFill>
              </a:rPr>
              <a:t>// It is so easy to get wrong</a:t>
            </a:r>
          </a:p>
        </p:txBody>
      </p:sp>
    </p:spTree>
    <p:extLst>
      <p:ext uri="{BB962C8B-B14F-4D97-AF65-F5344CB8AC3E}">
        <p14:creationId xmlns:p14="http://schemas.microsoft.com/office/powerpoint/2010/main" val="205705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84218"/>
            <a:ext cx="10820400" cy="4973782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JavaScript's scope looks like C#, but does not work at a block level.  </a:t>
            </a:r>
          </a:p>
          <a:p>
            <a:r>
              <a:rPr lang="en-AU" dirty="0" smtClean="0"/>
              <a:t>It </a:t>
            </a:r>
            <a:r>
              <a:rPr lang="en-AU" dirty="0"/>
              <a:t>is at the function level.</a:t>
            </a:r>
          </a:p>
          <a:p>
            <a:r>
              <a:rPr lang="en-AU" dirty="0"/>
              <a:t>It is so easy to get wrong</a:t>
            </a:r>
          </a:p>
          <a:p>
            <a:endParaRPr lang="en-AU" dirty="0"/>
          </a:p>
          <a:p>
            <a:r>
              <a:rPr lang="en-AU" dirty="0" err="1"/>
              <a:t>var</a:t>
            </a:r>
            <a:r>
              <a:rPr lang="en-AU" dirty="0"/>
              <a:t> </a:t>
            </a:r>
            <a:r>
              <a:rPr lang="en-AU" dirty="0" err="1"/>
              <a:t>i</a:t>
            </a:r>
            <a:r>
              <a:rPr lang="en-AU" dirty="0"/>
              <a:t> = 1;</a:t>
            </a:r>
            <a:br>
              <a:rPr lang="en-AU" dirty="0"/>
            </a:br>
            <a:r>
              <a:rPr lang="en-AU" dirty="0"/>
              <a:t>if (</a:t>
            </a:r>
            <a:r>
              <a:rPr lang="en-AU" dirty="0" err="1"/>
              <a:t>i</a:t>
            </a:r>
            <a:r>
              <a:rPr lang="en-AU" dirty="0"/>
              <a:t> == 1) {</a:t>
            </a:r>
            <a:br>
              <a:rPr lang="en-AU" dirty="0"/>
            </a:br>
            <a:r>
              <a:rPr lang="en-AU" dirty="0"/>
              <a:t>   </a:t>
            </a:r>
            <a:r>
              <a:rPr lang="en-AU" dirty="0" err="1"/>
              <a:t>var</a:t>
            </a:r>
            <a:r>
              <a:rPr lang="en-AU" dirty="0"/>
              <a:t> </a:t>
            </a:r>
            <a:r>
              <a:rPr lang="en-AU" dirty="0" err="1"/>
              <a:t>i</a:t>
            </a:r>
            <a:r>
              <a:rPr lang="en-AU" dirty="0"/>
              <a:t> = 2;</a:t>
            </a:r>
            <a:br>
              <a:rPr lang="en-AU" dirty="0"/>
            </a:br>
            <a:r>
              <a:rPr lang="en-AU" dirty="0"/>
              <a:t>}</a:t>
            </a:r>
            <a:br>
              <a:rPr lang="en-AU" dirty="0"/>
            </a:br>
            <a:r>
              <a:rPr lang="en-AU" dirty="0"/>
              <a:t>function x() { </a:t>
            </a:r>
            <a:r>
              <a:rPr lang="en-AU" dirty="0" err="1"/>
              <a:t>var</a:t>
            </a:r>
            <a:r>
              <a:rPr lang="en-AU" dirty="0"/>
              <a:t> </a:t>
            </a:r>
            <a:r>
              <a:rPr lang="en-AU" dirty="0" err="1"/>
              <a:t>i</a:t>
            </a:r>
            <a:r>
              <a:rPr lang="en-AU" dirty="0"/>
              <a:t> = 3; }</a:t>
            </a:r>
            <a:br>
              <a:rPr lang="en-AU" dirty="0"/>
            </a:br>
            <a:r>
              <a:rPr lang="en-AU" dirty="0"/>
              <a:t>x();</a:t>
            </a:r>
            <a:br>
              <a:rPr lang="en-AU" dirty="0"/>
            </a:br>
            <a:r>
              <a:rPr lang="en-AU" dirty="0"/>
              <a:t>console.log(</a:t>
            </a:r>
            <a:r>
              <a:rPr lang="en-AU" dirty="0" err="1"/>
              <a:t>i</a:t>
            </a:r>
            <a:r>
              <a:rPr lang="en-AU" dirty="0"/>
              <a:t>);</a:t>
            </a:r>
            <a:br>
              <a:rPr lang="en-AU" dirty="0"/>
            </a:br>
            <a:endParaRPr lang="en-AU" dirty="0"/>
          </a:p>
          <a:p>
            <a:r>
              <a:rPr lang="en-AU" dirty="0" err="1"/>
              <a:t>var</a:t>
            </a:r>
            <a:r>
              <a:rPr lang="en-AU" dirty="0"/>
              <a:t> foo = 1;</a:t>
            </a:r>
            <a:br>
              <a:rPr lang="en-AU" dirty="0"/>
            </a:br>
            <a:r>
              <a:rPr lang="en-AU" dirty="0" err="1"/>
              <a:t>var</a:t>
            </a:r>
            <a:r>
              <a:rPr lang="en-AU" dirty="0"/>
              <a:t> y;</a:t>
            </a:r>
            <a:br>
              <a:rPr lang="en-AU" dirty="0"/>
            </a:br>
            <a:r>
              <a:rPr lang="en-AU" dirty="0"/>
              <a:t>function x() { </a:t>
            </a:r>
            <a:r>
              <a:rPr lang="en-AU" dirty="0" err="1"/>
              <a:t>var</a:t>
            </a:r>
            <a:r>
              <a:rPr lang="en-AU" dirty="0"/>
              <a:t> foo = 2; y = function(){ foo = 3; } }</a:t>
            </a:r>
            <a:br>
              <a:rPr lang="en-AU" dirty="0"/>
            </a:br>
            <a:r>
              <a:rPr lang="en-AU" dirty="0"/>
              <a:t>x(); y();</a:t>
            </a:r>
            <a:br>
              <a:rPr lang="en-AU" dirty="0"/>
            </a:br>
            <a:r>
              <a:rPr lang="en-AU" dirty="0"/>
              <a:t>console.log(foo</a:t>
            </a:r>
            <a:r>
              <a:rPr lang="en-AU" dirty="0" smtClean="0"/>
              <a:t>);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40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718" y="1083027"/>
            <a:ext cx="10328564" cy="1293028"/>
          </a:xfrm>
        </p:spPr>
        <p:txBody>
          <a:bodyPr/>
          <a:lstStyle/>
          <a:p>
            <a:r>
              <a:rPr lang="en-US" dirty="0"/>
              <a:t>Problem - object inheritance is hard</a:t>
            </a:r>
            <a:endParaRPr lang="en-IN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Based on object extension.  Not class inheritance (at a syntax level)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animal =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name;</a:t>
            </a:r>
            <a:br>
              <a:rPr lang="en-US" dirty="0" smtClean="0"/>
            </a:br>
            <a:r>
              <a:rPr lang="en-US" dirty="0" smtClean="0"/>
              <a:t>};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 cat = </a:t>
            </a:r>
            <a:r>
              <a:rPr lang="en-US" dirty="0" err="1" smtClean="0"/>
              <a:t>jQuery.extend</a:t>
            </a:r>
            <a:r>
              <a:rPr lang="en-US" dirty="0" smtClean="0"/>
              <a:t>( animal,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claw = function() { /*claw*/ };</a:t>
            </a:r>
            <a:br>
              <a:rPr lang="en-US" dirty="0" smtClean="0"/>
            </a:br>
            <a:r>
              <a:rPr lang="en-US" dirty="0" smtClean="0"/>
              <a:t>});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tx2"/>
                </a:solidFill>
              </a:rPr>
              <a:t>//Syntax complicated, so nobody really does it.</a:t>
            </a:r>
            <a:endParaRPr lang="en-A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87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Problem - hoisting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511040"/>
          </a:xfrm>
        </p:spPr>
        <p:txBody>
          <a:bodyPr>
            <a:normAutofit fontScale="77500" lnSpcReduction="20000"/>
          </a:bodyPr>
          <a:lstStyle/>
          <a:p>
            <a:r>
              <a:rPr lang="en-AU" dirty="0"/>
              <a:t>Hoisting is essentially a scoping problem, </a:t>
            </a:r>
          </a:p>
          <a:p>
            <a:r>
              <a:rPr lang="en-AU" b="1" dirty="0">
                <a:solidFill>
                  <a:srgbClr val="00B050"/>
                </a:solidFill>
              </a:rPr>
              <a:t>nearly all cases, the behaviour is completely wrong.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  <a:p>
            <a:r>
              <a:rPr lang="en-AU" dirty="0" err="1"/>
              <a:t>var</a:t>
            </a:r>
            <a:r>
              <a:rPr lang="en-AU" dirty="0"/>
              <a:t> foo = 1;</a:t>
            </a:r>
            <a:br>
              <a:rPr lang="en-AU" dirty="0"/>
            </a:br>
            <a:r>
              <a:rPr lang="en-AU" dirty="0"/>
              <a:t>function x() {</a:t>
            </a:r>
            <a:br>
              <a:rPr lang="en-AU" dirty="0"/>
            </a:br>
            <a:r>
              <a:rPr lang="en-AU" dirty="0"/>
              <a:t>    foo = 2;</a:t>
            </a:r>
            <a:br>
              <a:rPr lang="en-AU" dirty="0"/>
            </a:br>
            <a:r>
              <a:rPr lang="en-AU" dirty="0"/>
              <a:t>    </a:t>
            </a:r>
            <a:r>
              <a:rPr lang="en-AU" dirty="0" err="1"/>
              <a:t>var</a:t>
            </a:r>
            <a:r>
              <a:rPr lang="en-AU" dirty="0"/>
              <a:t> foo = 3;</a:t>
            </a:r>
            <a:br>
              <a:rPr lang="en-AU" dirty="0"/>
            </a:br>
            <a:r>
              <a:rPr lang="en-AU" dirty="0"/>
              <a:t>}</a:t>
            </a:r>
            <a:br>
              <a:rPr lang="en-AU" dirty="0"/>
            </a:br>
            <a:r>
              <a:rPr lang="en-AU" dirty="0"/>
              <a:t>console.log(foo);</a:t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/>
              <a:t>// what is foo?</a:t>
            </a:r>
            <a:br>
              <a:rPr lang="en-AU" dirty="0"/>
            </a:br>
            <a:r>
              <a:rPr lang="en-AU" dirty="0"/>
              <a:t>// what is </a:t>
            </a:r>
            <a:r>
              <a:rPr lang="en-AU" dirty="0" err="1"/>
              <a:t>x.foo</a:t>
            </a:r>
            <a:r>
              <a:rPr lang="en-AU" dirty="0"/>
              <a:t>?</a:t>
            </a:r>
            <a:br>
              <a:rPr lang="en-AU" dirty="0"/>
            </a:br>
            <a:endParaRPr lang="en-AU" dirty="0"/>
          </a:p>
          <a:p>
            <a:r>
              <a:rPr lang="en-AU" dirty="0" err="1"/>
              <a:t>var</a:t>
            </a:r>
            <a:r>
              <a:rPr lang="en-AU" dirty="0"/>
              <a:t> foo = 1;</a:t>
            </a:r>
            <a:br>
              <a:rPr lang="en-AU" dirty="0"/>
            </a:br>
            <a:r>
              <a:rPr lang="en-AU" dirty="0"/>
              <a:t>function x() {</a:t>
            </a:r>
            <a:br>
              <a:rPr lang="en-AU" dirty="0"/>
            </a:br>
            <a:r>
              <a:rPr lang="en-AU" dirty="0"/>
              <a:t>    </a:t>
            </a:r>
            <a:r>
              <a:rPr lang="en-AU" dirty="0" err="1"/>
              <a:t>var</a:t>
            </a:r>
            <a:r>
              <a:rPr lang="en-AU" dirty="0"/>
              <a:t> foo;</a:t>
            </a:r>
            <a:br>
              <a:rPr lang="en-AU" dirty="0"/>
            </a:br>
            <a:r>
              <a:rPr lang="en-AU" dirty="0"/>
              <a:t>    foo = 2;</a:t>
            </a:r>
            <a:br>
              <a:rPr lang="en-AU" dirty="0"/>
            </a:br>
            <a:r>
              <a:rPr lang="en-AU" dirty="0"/>
              <a:t>    foo = 3;</a:t>
            </a:r>
            <a:br>
              <a:rPr lang="en-AU" dirty="0"/>
            </a:br>
            <a:r>
              <a:rPr lang="en-AU" dirty="0"/>
              <a:t>}</a:t>
            </a:r>
            <a:br>
              <a:rPr lang="en-AU" dirty="0"/>
            </a:br>
            <a:endParaRPr lang="en-AU" dirty="0"/>
          </a:p>
          <a:p>
            <a:r>
              <a:rPr lang="en-AU" dirty="0"/>
              <a:t>// example of where </a:t>
            </a:r>
            <a:r>
              <a:rPr lang="en-AU" dirty="0" err="1"/>
              <a:t>Javascript</a:t>
            </a:r>
            <a:r>
              <a:rPr lang="en-AU" dirty="0"/>
              <a:t> just give you weird results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340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1594</TotalTime>
  <Words>781</Words>
  <Application>Microsoft Office PowerPoint</Application>
  <PresentationFormat>Widescreen</PresentationFormat>
  <Paragraphs>107</Paragraphs>
  <Slides>17</Slides>
  <Notes>3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Century Gothic</vt:lpstr>
      <vt:lpstr>Vapor Trail</vt:lpstr>
      <vt:lpstr>Typescript</vt:lpstr>
      <vt:lpstr>Content</vt:lpstr>
      <vt:lpstr>INTRODUCTION</vt:lpstr>
      <vt:lpstr>What is the problem with JS?</vt:lpstr>
      <vt:lpstr>Problem - dynamic types</vt:lpstr>
      <vt:lpstr>Problem with parameters</vt:lpstr>
      <vt:lpstr>Problem Scope</vt:lpstr>
      <vt:lpstr>Problem - object inheritance is hard</vt:lpstr>
      <vt:lpstr>Problem - hoisting</vt:lpstr>
      <vt:lpstr>Problem - multiple files</vt:lpstr>
      <vt:lpstr>Let's look at TypeScript</vt:lpstr>
      <vt:lpstr>TypeScript - first glance - optional strong type checking</vt:lpstr>
      <vt:lpstr>TypeScript - demo.ts</vt:lpstr>
      <vt:lpstr>TypeScript features</vt:lpstr>
      <vt:lpstr>How - existing projects</vt:lpstr>
      <vt:lpstr>Summary - why TypeScript</vt:lpstr>
      <vt:lpstr>Conclusion - if I have to make a decision for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</dc:title>
  <dc:creator>Sonam Soni</dc:creator>
  <cp:lastModifiedBy>Sonam Soni</cp:lastModifiedBy>
  <cp:revision>71</cp:revision>
  <dcterms:created xsi:type="dcterms:W3CDTF">2022-12-15T13:18:03Z</dcterms:created>
  <dcterms:modified xsi:type="dcterms:W3CDTF">2023-02-20T13:56:05Z</dcterms:modified>
</cp:coreProperties>
</file>