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7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3061F-15A4-40B8-A473-E00C81FD9DC6}"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IN"/>
        </a:p>
      </dgm:t>
    </dgm:pt>
    <dgm:pt modelId="{0C3E46B0-BA41-4CDC-BCA0-A274215CD7AB}">
      <dgm:prSet/>
      <dgm:spPr/>
      <dgm:t>
        <a:bodyPr/>
        <a:lstStyle/>
        <a:p>
          <a:pPr rtl="0"/>
          <a:r>
            <a:rPr lang="en-IN" b="1" smtClean="0"/>
            <a:t>Compute Services</a:t>
          </a:r>
          <a:r>
            <a:rPr lang="en-IN" smtClean="0"/>
            <a:t>:</a:t>
          </a:r>
          <a:endParaRPr lang="en-IN"/>
        </a:p>
      </dgm:t>
    </dgm:pt>
    <dgm:pt modelId="{E0BE5E2B-81EB-4E9F-A81C-B975AB3FDB55}" type="parTrans" cxnId="{0CAB8EC5-D8EF-45F5-9E01-EB734D7AFBBD}">
      <dgm:prSet/>
      <dgm:spPr/>
      <dgm:t>
        <a:bodyPr/>
        <a:lstStyle/>
        <a:p>
          <a:endParaRPr lang="en-IN"/>
        </a:p>
      </dgm:t>
    </dgm:pt>
    <dgm:pt modelId="{E95C4187-4B9F-4326-8CBC-8D9DE93F1626}" type="sibTrans" cxnId="{0CAB8EC5-D8EF-45F5-9E01-EB734D7AFBBD}">
      <dgm:prSet/>
      <dgm:spPr/>
      <dgm:t>
        <a:bodyPr/>
        <a:lstStyle/>
        <a:p>
          <a:endParaRPr lang="en-IN"/>
        </a:p>
      </dgm:t>
    </dgm:pt>
    <dgm:pt modelId="{A5DE5A01-DF4D-4D3D-A7DA-526AA21B4A57}">
      <dgm:prSet/>
      <dgm:spPr/>
      <dgm:t>
        <a:bodyPr/>
        <a:lstStyle/>
        <a:p>
          <a:pPr rtl="0"/>
          <a:r>
            <a:rPr lang="en-IN" b="1" dirty="0" smtClean="0"/>
            <a:t>Amazon EC2 (Elastic </a:t>
          </a:r>
          <a:r>
            <a:rPr lang="en-IN" b="1" smtClean="0"/>
            <a:t>Compute Cloud)</a:t>
          </a:r>
          <a:r>
            <a:rPr lang="en-IN" smtClean="0"/>
            <a:t>: Provides scalable virtual servers for rent.</a:t>
          </a:r>
          <a:endParaRPr lang="en-IN" dirty="0"/>
        </a:p>
      </dgm:t>
    </dgm:pt>
    <dgm:pt modelId="{B5336232-8406-4464-966F-4FDA120EF24B}" type="parTrans" cxnId="{BC4B1FDC-9063-4EFC-881D-3FCC741FF452}">
      <dgm:prSet/>
      <dgm:spPr/>
      <dgm:t>
        <a:bodyPr/>
        <a:lstStyle/>
        <a:p>
          <a:endParaRPr lang="en-IN"/>
        </a:p>
      </dgm:t>
    </dgm:pt>
    <dgm:pt modelId="{499BF09C-3E17-4389-8400-D59B9740050A}" type="sibTrans" cxnId="{BC4B1FDC-9063-4EFC-881D-3FCC741FF452}">
      <dgm:prSet/>
      <dgm:spPr/>
      <dgm:t>
        <a:bodyPr/>
        <a:lstStyle/>
        <a:p>
          <a:endParaRPr lang="en-IN"/>
        </a:p>
      </dgm:t>
    </dgm:pt>
    <dgm:pt modelId="{17A6E4D1-A02E-4DA9-AA8E-B74C6B4AB6CD}">
      <dgm:prSet/>
      <dgm:spPr/>
      <dgm:t>
        <a:bodyPr/>
        <a:lstStyle/>
        <a:p>
          <a:pPr rtl="0"/>
          <a:r>
            <a:rPr lang="en-IN" b="1" dirty="0" smtClean="0"/>
            <a:t>Amazon S3 (Simple Storage Service)</a:t>
          </a:r>
          <a:r>
            <a:rPr lang="en-IN" dirty="0" smtClean="0"/>
            <a:t>: Scalable object storage for data backup and archival.</a:t>
          </a:r>
          <a:endParaRPr lang="en-IN" dirty="0"/>
        </a:p>
      </dgm:t>
    </dgm:pt>
    <dgm:pt modelId="{0F22B8B4-908A-4F8F-B343-26420D856AD3}" type="parTrans" cxnId="{60AEE5C9-8AB7-4232-92DD-60732EC49A62}">
      <dgm:prSet/>
      <dgm:spPr/>
      <dgm:t>
        <a:bodyPr/>
        <a:lstStyle/>
        <a:p>
          <a:endParaRPr lang="en-IN"/>
        </a:p>
      </dgm:t>
    </dgm:pt>
    <dgm:pt modelId="{1CEF8A26-BBD6-471B-80D7-167B5E611C19}" type="sibTrans" cxnId="{60AEE5C9-8AB7-4232-92DD-60732EC49A62}">
      <dgm:prSet/>
      <dgm:spPr/>
      <dgm:t>
        <a:bodyPr/>
        <a:lstStyle/>
        <a:p>
          <a:endParaRPr lang="en-IN"/>
        </a:p>
      </dgm:t>
    </dgm:pt>
    <dgm:pt modelId="{4B755F96-EA16-436A-8C40-5610E8812016}">
      <dgm:prSet/>
      <dgm:spPr/>
      <dgm:t>
        <a:bodyPr/>
        <a:lstStyle/>
        <a:p>
          <a:pPr rtl="0"/>
          <a:r>
            <a:rPr lang="en-IN" b="1" smtClean="0"/>
            <a:t>Amazon EBS (Elastic Block Store)</a:t>
          </a:r>
          <a:r>
            <a:rPr lang="en-IN" smtClean="0"/>
            <a:t>: Block storage for use with Amazon EC2.</a:t>
          </a:r>
          <a:endParaRPr lang="en-IN"/>
        </a:p>
      </dgm:t>
    </dgm:pt>
    <dgm:pt modelId="{DE1A02FA-49AC-4818-B46B-14926DC3C48B}" type="parTrans" cxnId="{76AC24DC-AF43-46B1-80A3-30B1014BC8CD}">
      <dgm:prSet/>
      <dgm:spPr/>
      <dgm:t>
        <a:bodyPr/>
        <a:lstStyle/>
        <a:p>
          <a:endParaRPr lang="en-IN"/>
        </a:p>
      </dgm:t>
    </dgm:pt>
    <dgm:pt modelId="{0BB858BF-A492-4F37-83CA-4EF98473A20A}" type="sibTrans" cxnId="{76AC24DC-AF43-46B1-80A3-30B1014BC8CD}">
      <dgm:prSet/>
      <dgm:spPr/>
      <dgm:t>
        <a:bodyPr/>
        <a:lstStyle/>
        <a:p>
          <a:endParaRPr lang="en-IN"/>
        </a:p>
      </dgm:t>
    </dgm:pt>
    <dgm:pt modelId="{42FF06FA-3DAE-4CCF-8380-6FA96454D9FC}">
      <dgm:prSet/>
      <dgm:spPr/>
      <dgm:t>
        <a:bodyPr/>
        <a:lstStyle/>
        <a:p>
          <a:pPr rtl="0"/>
          <a:r>
            <a:rPr lang="en-IN" b="1" smtClean="0"/>
            <a:t>Database Services</a:t>
          </a:r>
          <a:r>
            <a:rPr lang="en-IN" smtClean="0"/>
            <a:t>:</a:t>
          </a:r>
          <a:endParaRPr lang="en-IN"/>
        </a:p>
      </dgm:t>
    </dgm:pt>
    <dgm:pt modelId="{900398EA-A508-4DF2-9214-D52E2AFD092D}" type="parTrans" cxnId="{E7F2483B-7D9F-4D43-8375-008FB1189469}">
      <dgm:prSet/>
      <dgm:spPr/>
      <dgm:t>
        <a:bodyPr/>
        <a:lstStyle/>
        <a:p>
          <a:endParaRPr lang="en-IN"/>
        </a:p>
      </dgm:t>
    </dgm:pt>
    <dgm:pt modelId="{2B4B9D6C-1869-4A30-8337-0E6CB1198E30}" type="sibTrans" cxnId="{E7F2483B-7D9F-4D43-8375-008FB1189469}">
      <dgm:prSet/>
      <dgm:spPr/>
      <dgm:t>
        <a:bodyPr/>
        <a:lstStyle/>
        <a:p>
          <a:endParaRPr lang="en-IN"/>
        </a:p>
      </dgm:t>
    </dgm:pt>
    <dgm:pt modelId="{2F7E9F49-1FAE-4F10-B03E-18E2BDA1A4A8}">
      <dgm:prSet/>
      <dgm:spPr/>
      <dgm:t>
        <a:bodyPr/>
        <a:lstStyle/>
        <a:p>
          <a:pPr rtl="0"/>
          <a:r>
            <a:rPr lang="en-IN" b="1" smtClean="0"/>
            <a:t>Amazon RDS (Relational Database Service)</a:t>
          </a:r>
          <a:r>
            <a:rPr lang="en-IN" smtClean="0"/>
            <a:t>: Managed relational databases.</a:t>
          </a:r>
          <a:endParaRPr lang="en-IN"/>
        </a:p>
      </dgm:t>
    </dgm:pt>
    <dgm:pt modelId="{0B37F64D-B821-480E-B1E4-702BDA70CF7F}" type="parTrans" cxnId="{5C67AB70-C010-4EEF-B46A-32418CD5FCA7}">
      <dgm:prSet/>
      <dgm:spPr/>
      <dgm:t>
        <a:bodyPr/>
        <a:lstStyle/>
        <a:p>
          <a:endParaRPr lang="en-IN"/>
        </a:p>
      </dgm:t>
    </dgm:pt>
    <dgm:pt modelId="{CF4629B0-E54D-4D07-8B59-8400D097A15F}" type="sibTrans" cxnId="{5C67AB70-C010-4EEF-B46A-32418CD5FCA7}">
      <dgm:prSet/>
      <dgm:spPr/>
      <dgm:t>
        <a:bodyPr/>
        <a:lstStyle/>
        <a:p>
          <a:endParaRPr lang="en-IN"/>
        </a:p>
      </dgm:t>
    </dgm:pt>
    <dgm:pt modelId="{7756CDF2-8D36-44B2-AF0F-4D7830859506}">
      <dgm:prSet/>
      <dgm:spPr/>
      <dgm:t>
        <a:bodyPr/>
        <a:lstStyle/>
        <a:p>
          <a:pPr rtl="0"/>
          <a:r>
            <a:rPr lang="en-IN" b="1" smtClean="0"/>
            <a:t>Amazon DynamoDB</a:t>
          </a:r>
          <a:r>
            <a:rPr lang="en-IN" smtClean="0"/>
            <a:t>: Fully managed NoSQL database service.</a:t>
          </a:r>
          <a:endParaRPr lang="en-IN"/>
        </a:p>
      </dgm:t>
    </dgm:pt>
    <dgm:pt modelId="{F095D1F8-19EE-46F6-A41B-6DD825306FB9}" type="parTrans" cxnId="{BA18B5A4-2C21-4847-B69A-DD00E88576CC}">
      <dgm:prSet/>
      <dgm:spPr/>
      <dgm:t>
        <a:bodyPr/>
        <a:lstStyle/>
        <a:p>
          <a:endParaRPr lang="en-IN"/>
        </a:p>
      </dgm:t>
    </dgm:pt>
    <dgm:pt modelId="{4EFE31BA-DA1B-4D57-8A46-06618E70B925}" type="sibTrans" cxnId="{BA18B5A4-2C21-4847-B69A-DD00E88576CC}">
      <dgm:prSet/>
      <dgm:spPr/>
      <dgm:t>
        <a:bodyPr/>
        <a:lstStyle/>
        <a:p>
          <a:endParaRPr lang="en-IN"/>
        </a:p>
      </dgm:t>
    </dgm:pt>
    <dgm:pt modelId="{4B9BB13D-E2C1-4E9F-A130-FD58243EA2E6}">
      <dgm:prSet/>
      <dgm:spPr/>
      <dgm:t>
        <a:bodyPr/>
        <a:lstStyle/>
        <a:p>
          <a:pPr rtl="0"/>
          <a:r>
            <a:rPr lang="en-IN" b="1" smtClean="0"/>
            <a:t>Networking</a:t>
          </a:r>
          <a:r>
            <a:rPr lang="en-IN" smtClean="0"/>
            <a:t>:</a:t>
          </a:r>
          <a:endParaRPr lang="en-IN"/>
        </a:p>
      </dgm:t>
    </dgm:pt>
    <dgm:pt modelId="{AF6FEB18-F141-46E4-B1D8-6E6ECF3F2E08}" type="parTrans" cxnId="{FCDEBDB5-73CC-4D0C-8698-F51E0C40C7B3}">
      <dgm:prSet/>
      <dgm:spPr/>
      <dgm:t>
        <a:bodyPr/>
        <a:lstStyle/>
        <a:p>
          <a:endParaRPr lang="en-IN"/>
        </a:p>
      </dgm:t>
    </dgm:pt>
    <dgm:pt modelId="{E5488BDB-299C-4AF8-9D73-46A5A12C371F}" type="sibTrans" cxnId="{FCDEBDB5-73CC-4D0C-8698-F51E0C40C7B3}">
      <dgm:prSet/>
      <dgm:spPr/>
      <dgm:t>
        <a:bodyPr/>
        <a:lstStyle/>
        <a:p>
          <a:endParaRPr lang="en-IN"/>
        </a:p>
      </dgm:t>
    </dgm:pt>
    <dgm:pt modelId="{E37AB7BF-A9A4-4E06-BCEE-982E4D7AA546}">
      <dgm:prSet/>
      <dgm:spPr/>
      <dgm:t>
        <a:bodyPr/>
        <a:lstStyle/>
        <a:p>
          <a:pPr rtl="0"/>
          <a:r>
            <a:rPr lang="en-IN" b="1" smtClean="0"/>
            <a:t>Amazon VPC (Virtual Private Cloud)</a:t>
          </a:r>
          <a:r>
            <a:rPr lang="en-IN" smtClean="0"/>
            <a:t>: Enables you to launch AWS resources in a virtual network.</a:t>
          </a:r>
          <a:endParaRPr lang="en-IN"/>
        </a:p>
      </dgm:t>
    </dgm:pt>
    <dgm:pt modelId="{2194CC24-80F3-4FD6-B95C-0B4BF758AF50}" type="parTrans" cxnId="{F3CEDB10-2442-4994-AD5A-44BB6E028618}">
      <dgm:prSet/>
      <dgm:spPr/>
      <dgm:t>
        <a:bodyPr/>
        <a:lstStyle/>
        <a:p>
          <a:endParaRPr lang="en-IN"/>
        </a:p>
      </dgm:t>
    </dgm:pt>
    <dgm:pt modelId="{C5A1A58B-64EA-4995-9CBC-441ABBAED6A8}" type="sibTrans" cxnId="{F3CEDB10-2442-4994-AD5A-44BB6E028618}">
      <dgm:prSet/>
      <dgm:spPr/>
      <dgm:t>
        <a:bodyPr/>
        <a:lstStyle/>
        <a:p>
          <a:endParaRPr lang="en-IN"/>
        </a:p>
      </dgm:t>
    </dgm:pt>
    <dgm:pt modelId="{8DB806EA-CF92-4A29-B9E5-62A80A11DA6B}">
      <dgm:prSet/>
      <dgm:spPr/>
      <dgm:t>
        <a:bodyPr/>
        <a:lstStyle/>
        <a:p>
          <a:pPr rtl="0"/>
          <a:r>
            <a:rPr lang="en-IN" b="1" smtClean="0"/>
            <a:t>AWS Direct Connect</a:t>
          </a:r>
          <a:r>
            <a:rPr lang="en-IN" smtClean="0"/>
            <a:t>: Establishes a dedicated network connection from your premises to AWS.</a:t>
          </a:r>
          <a:endParaRPr lang="en-IN"/>
        </a:p>
      </dgm:t>
    </dgm:pt>
    <dgm:pt modelId="{5119D109-A144-475B-9628-C41DBDD8EC75}" type="parTrans" cxnId="{A93BE6BF-7CDF-408B-9B80-452F15548E22}">
      <dgm:prSet/>
      <dgm:spPr/>
      <dgm:t>
        <a:bodyPr/>
        <a:lstStyle/>
        <a:p>
          <a:endParaRPr lang="en-IN"/>
        </a:p>
      </dgm:t>
    </dgm:pt>
    <dgm:pt modelId="{E236043F-7CC8-4FAF-B0C5-35404DF33A00}" type="sibTrans" cxnId="{A93BE6BF-7CDF-408B-9B80-452F15548E22}">
      <dgm:prSet/>
      <dgm:spPr/>
      <dgm:t>
        <a:bodyPr/>
        <a:lstStyle/>
        <a:p>
          <a:endParaRPr lang="en-IN"/>
        </a:p>
      </dgm:t>
    </dgm:pt>
    <dgm:pt modelId="{0AAC1130-7095-4910-9346-36D5EA9F1A5B}">
      <dgm:prSet/>
      <dgm:spPr/>
      <dgm:t>
        <a:bodyPr/>
        <a:lstStyle/>
        <a:p>
          <a:pPr rtl="0"/>
          <a:r>
            <a:rPr lang="en-IN" b="1" smtClean="0"/>
            <a:t>Storage Services</a:t>
          </a:r>
          <a:r>
            <a:rPr lang="en-IN" smtClean="0"/>
            <a:t>:</a:t>
          </a:r>
          <a:endParaRPr lang="en-IN"/>
        </a:p>
      </dgm:t>
    </dgm:pt>
    <dgm:pt modelId="{FB77A991-D627-410B-BDE3-DF30FF7394CA}" type="sibTrans" cxnId="{3B1D267E-1672-4B56-99F5-B126EAAD0E13}">
      <dgm:prSet/>
      <dgm:spPr/>
      <dgm:t>
        <a:bodyPr/>
        <a:lstStyle/>
        <a:p>
          <a:endParaRPr lang="en-IN"/>
        </a:p>
      </dgm:t>
    </dgm:pt>
    <dgm:pt modelId="{F9A1226C-87C7-4FC4-A7C3-2C2DF2FC84CE}" type="parTrans" cxnId="{3B1D267E-1672-4B56-99F5-B126EAAD0E13}">
      <dgm:prSet/>
      <dgm:spPr/>
      <dgm:t>
        <a:bodyPr/>
        <a:lstStyle/>
        <a:p>
          <a:endParaRPr lang="en-IN"/>
        </a:p>
      </dgm:t>
    </dgm:pt>
    <dgm:pt modelId="{5BF1C9DA-822F-4DF8-A58E-EF9BA8975830}">
      <dgm:prSet/>
      <dgm:spPr/>
      <dgm:t>
        <a:bodyPr/>
        <a:lstStyle/>
        <a:p>
          <a:pPr rtl="0"/>
          <a:r>
            <a:rPr lang="en-IN" b="1" smtClean="0"/>
            <a:t>AWS Lambda</a:t>
          </a:r>
          <a:r>
            <a:rPr lang="en-IN" smtClean="0"/>
            <a:t>: Allows you to run code without provisioning or managing servers.</a:t>
          </a:r>
          <a:endParaRPr lang="en-IN"/>
        </a:p>
      </dgm:t>
    </dgm:pt>
    <dgm:pt modelId="{44C1A4B1-362C-47DD-BAE6-AB66C06195BD}" type="sibTrans" cxnId="{97557543-74A6-49BE-8DFE-F5189CCFA2AD}">
      <dgm:prSet/>
      <dgm:spPr/>
      <dgm:t>
        <a:bodyPr/>
        <a:lstStyle/>
        <a:p>
          <a:endParaRPr lang="en-IN"/>
        </a:p>
      </dgm:t>
    </dgm:pt>
    <dgm:pt modelId="{64422192-2C55-46B4-9844-87F3879DA0D4}" type="parTrans" cxnId="{97557543-74A6-49BE-8DFE-F5189CCFA2AD}">
      <dgm:prSet/>
      <dgm:spPr/>
      <dgm:t>
        <a:bodyPr/>
        <a:lstStyle/>
        <a:p>
          <a:endParaRPr lang="en-IN"/>
        </a:p>
      </dgm:t>
    </dgm:pt>
    <dgm:pt modelId="{F47DB316-CC15-47C4-941F-CE46E3ACA2A0}" type="pres">
      <dgm:prSet presAssocID="{1133061F-15A4-40B8-A473-E00C81FD9DC6}" presName="linearFlow" presStyleCnt="0">
        <dgm:presLayoutVars>
          <dgm:dir/>
          <dgm:animLvl val="lvl"/>
          <dgm:resizeHandles val="exact"/>
        </dgm:presLayoutVars>
      </dgm:prSet>
      <dgm:spPr/>
      <dgm:t>
        <a:bodyPr/>
        <a:lstStyle/>
        <a:p>
          <a:endParaRPr lang="en-IN"/>
        </a:p>
      </dgm:t>
    </dgm:pt>
    <dgm:pt modelId="{566E95CC-AAD0-4793-BD13-D178118BC354}" type="pres">
      <dgm:prSet presAssocID="{0C3E46B0-BA41-4CDC-BCA0-A274215CD7AB}" presName="composite" presStyleCnt="0"/>
      <dgm:spPr/>
    </dgm:pt>
    <dgm:pt modelId="{4C95F0EA-7245-455F-AC23-B992EC3F1B0C}" type="pres">
      <dgm:prSet presAssocID="{0C3E46B0-BA41-4CDC-BCA0-A274215CD7AB}" presName="parentText" presStyleLbl="alignNode1" presStyleIdx="0" presStyleCnt="4">
        <dgm:presLayoutVars>
          <dgm:chMax val="1"/>
          <dgm:bulletEnabled val="1"/>
        </dgm:presLayoutVars>
      </dgm:prSet>
      <dgm:spPr/>
      <dgm:t>
        <a:bodyPr/>
        <a:lstStyle/>
        <a:p>
          <a:endParaRPr lang="en-IN"/>
        </a:p>
      </dgm:t>
    </dgm:pt>
    <dgm:pt modelId="{AB9DED1B-0D74-4A3B-AD59-B75AFBE28DE7}" type="pres">
      <dgm:prSet presAssocID="{0C3E46B0-BA41-4CDC-BCA0-A274215CD7AB}" presName="descendantText" presStyleLbl="alignAcc1" presStyleIdx="0" presStyleCnt="4">
        <dgm:presLayoutVars>
          <dgm:bulletEnabled val="1"/>
        </dgm:presLayoutVars>
      </dgm:prSet>
      <dgm:spPr/>
      <dgm:t>
        <a:bodyPr/>
        <a:lstStyle/>
        <a:p>
          <a:endParaRPr lang="en-IN"/>
        </a:p>
      </dgm:t>
    </dgm:pt>
    <dgm:pt modelId="{1A5C6E9A-6819-4E29-B6D9-3E9D89BB73B4}" type="pres">
      <dgm:prSet presAssocID="{E95C4187-4B9F-4326-8CBC-8D9DE93F1626}" presName="sp" presStyleCnt="0"/>
      <dgm:spPr/>
    </dgm:pt>
    <dgm:pt modelId="{051674AD-6D95-4C45-A2AA-76A824B9EC07}" type="pres">
      <dgm:prSet presAssocID="{0AAC1130-7095-4910-9346-36D5EA9F1A5B}" presName="composite" presStyleCnt="0"/>
      <dgm:spPr/>
    </dgm:pt>
    <dgm:pt modelId="{77A97814-3A5B-47F6-BC33-630CBDCFFCD1}" type="pres">
      <dgm:prSet presAssocID="{0AAC1130-7095-4910-9346-36D5EA9F1A5B}" presName="parentText" presStyleLbl="alignNode1" presStyleIdx="1" presStyleCnt="4">
        <dgm:presLayoutVars>
          <dgm:chMax val="1"/>
          <dgm:bulletEnabled val="1"/>
        </dgm:presLayoutVars>
      </dgm:prSet>
      <dgm:spPr/>
      <dgm:t>
        <a:bodyPr/>
        <a:lstStyle/>
        <a:p>
          <a:endParaRPr lang="en-IN"/>
        </a:p>
      </dgm:t>
    </dgm:pt>
    <dgm:pt modelId="{35CCF33E-04D4-4DBE-8443-28B28AEA51D5}" type="pres">
      <dgm:prSet presAssocID="{0AAC1130-7095-4910-9346-36D5EA9F1A5B}" presName="descendantText" presStyleLbl="alignAcc1" presStyleIdx="1" presStyleCnt="4">
        <dgm:presLayoutVars>
          <dgm:bulletEnabled val="1"/>
        </dgm:presLayoutVars>
      </dgm:prSet>
      <dgm:spPr/>
      <dgm:t>
        <a:bodyPr/>
        <a:lstStyle/>
        <a:p>
          <a:endParaRPr lang="en-IN"/>
        </a:p>
      </dgm:t>
    </dgm:pt>
    <dgm:pt modelId="{A7B29719-F86E-4060-829F-6693C331FCEE}" type="pres">
      <dgm:prSet presAssocID="{FB77A991-D627-410B-BDE3-DF30FF7394CA}" presName="sp" presStyleCnt="0"/>
      <dgm:spPr/>
    </dgm:pt>
    <dgm:pt modelId="{4FB8A5F9-5761-491B-AB76-E71876C55EAD}" type="pres">
      <dgm:prSet presAssocID="{42FF06FA-3DAE-4CCF-8380-6FA96454D9FC}" presName="composite" presStyleCnt="0"/>
      <dgm:spPr/>
    </dgm:pt>
    <dgm:pt modelId="{8AD2DD6F-D4C9-4A2E-884E-D07B130016F2}" type="pres">
      <dgm:prSet presAssocID="{42FF06FA-3DAE-4CCF-8380-6FA96454D9FC}" presName="parentText" presStyleLbl="alignNode1" presStyleIdx="2" presStyleCnt="4">
        <dgm:presLayoutVars>
          <dgm:chMax val="1"/>
          <dgm:bulletEnabled val="1"/>
        </dgm:presLayoutVars>
      </dgm:prSet>
      <dgm:spPr/>
      <dgm:t>
        <a:bodyPr/>
        <a:lstStyle/>
        <a:p>
          <a:endParaRPr lang="en-IN"/>
        </a:p>
      </dgm:t>
    </dgm:pt>
    <dgm:pt modelId="{544F6196-1E16-45B3-A076-D8276E42E094}" type="pres">
      <dgm:prSet presAssocID="{42FF06FA-3DAE-4CCF-8380-6FA96454D9FC}" presName="descendantText" presStyleLbl="alignAcc1" presStyleIdx="2" presStyleCnt="4">
        <dgm:presLayoutVars>
          <dgm:bulletEnabled val="1"/>
        </dgm:presLayoutVars>
      </dgm:prSet>
      <dgm:spPr/>
      <dgm:t>
        <a:bodyPr/>
        <a:lstStyle/>
        <a:p>
          <a:endParaRPr lang="en-IN"/>
        </a:p>
      </dgm:t>
    </dgm:pt>
    <dgm:pt modelId="{1D91DBCE-372D-4CE1-A515-EF9B7231DE52}" type="pres">
      <dgm:prSet presAssocID="{2B4B9D6C-1869-4A30-8337-0E6CB1198E30}" presName="sp" presStyleCnt="0"/>
      <dgm:spPr/>
    </dgm:pt>
    <dgm:pt modelId="{39B521A6-29F7-4A84-A7AE-DEC4A33892B8}" type="pres">
      <dgm:prSet presAssocID="{4B9BB13D-E2C1-4E9F-A130-FD58243EA2E6}" presName="composite" presStyleCnt="0"/>
      <dgm:spPr/>
    </dgm:pt>
    <dgm:pt modelId="{90B04365-7194-42C7-B66A-70C57BE7111C}" type="pres">
      <dgm:prSet presAssocID="{4B9BB13D-E2C1-4E9F-A130-FD58243EA2E6}" presName="parentText" presStyleLbl="alignNode1" presStyleIdx="3" presStyleCnt="4">
        <dgm:presLayoutVars>
          <dgm:chMax val="1"/>
          <dgm:bulletEnabled val="1"/>
        </dgm:presLayoutVars>
      </dgm:prSet>
      <dgm:spPr/>
      <dgm:t>
        <a:bodyPr/>
        <a:lstStyle/>
        <a:p>
          <a:endParaRPr lang="en-IN"/>
        </a:p>
      </dgm:t>
    </dgm:pt>
    <dgm:pt modelId="{112FD969-389E-4BA7-814A-A7A0D1C75BB4}" type="pres">
      <dgm:prSet presAssocID="{4B9BB13D-E2C1-4E9F-A130-FD58243EA2E6}" presName="descendantText" presStyleLbl="alignAcc1" presStyleIdx="3" presStyleCnt="4">
        <dgm:presLayoutVars>
          <dgm:bulletEnabled val="1"/>
        </dgm:presLayoutVars>
      </dgm:prSet>
      <dgm:spPr/>
      <dgm:t>
        <a:bodyPr/>
        <a:lstStyle/>
        <a:p>
          <a:endParaRPr lang="en-IN"/>
        </a:p>
      </dgm:t>
    </dgm:pt>
  </dgm:ptLst>
  <dgm:cxnLst>
    <dgm:cxn modelId="{FBDDFAAC-D81E-46D4-A47B-C7C1BEE561D4}" type="presOf" srcId="{8DB806EA-CF92-4A29-B9E5-62A80A11DA6B}" destId="{112FD969-389E-4BA7-814A-A7A0D1C75BB4}" srcOrd="0" destOrd="1" presId="urn:microsoft.com/office/officeart/2005/8/layout/chevron2"/>
    <dgm:cxn modelId="{2AAE7337-80EF-4108-9C67-95DF16FB223D}" type="presOf" srcId="{7756CDF2-8D36-44B2-AF0F-4D7830859506}" destId="{544F6196-1E16-45B3-A076-D8276E42E094}" srcOrd="0" destOrd="1" presId="urn:microsoft.com/office/officeart/2005/8/layout/chevron2"/>
    <dgm:cxn modelId="{A93BE6BF-7CDF-408B-9B80-452F15548E22}" srcId="{4B9BB13D-E2C1-4E9F-A130-FD58243EA2E6}" destId="{8DB806EA-CF92-4A29-B9E5-62A80A11DA6B}" srcOrd="1" destOrd="0" parTransId="{5119D109-A144-475B-9628-C41DBDD8EC75}" sibTransId="{E236043F-7CC8-4FAF-B0C5-35404DF33A00}"/>
    <dgm:cxn modelId="{7659C42E-D8DA-4CAB-BDAB-7B2B6999946A}" type="presOf" srcId="{0C3E46B0-BA41-4CDC-BCA0-A274215CD7AB}" destId="{4C95F0EA-7245-455F-AC23-B992EC3F1B0C}" srcOrd="0" destOrd="0" presId="urn:microsoft.com/office/officeart/2005/8/layout/chevron2"/>
    <dgm:cxn modelId="{5E9D9590-18BA-4CFC-AA5E-43A6F778F82F}" type="presOf" srcId="{2F7E9F49-1FAE-4F10-B03E-18E2BDA1A4A8}" destId="{544F6196-1E16-45B3-A076-D8276E42E094}" srcOrd="0" destOrd="0" presId="urn:microsoft.com/office/officeart/2005/8/layout/chevron2"/>
    <dgm:cxn modelId="{1C727C95-8352-48EF-8BE5-DD57A55DF54C}" type="presOf" srcId="{17A6E4D1-A02E-4DA9-AA8E-B74C6B4AB6CD}" destId="{35CCF33E-04D4-4DBE-8443-28B28AEA51D5}" srcOrd="0" destOrd="0" presId="urn:microsoft.com/office/officeart/2005/8/layout/chevron2"/>
    <dgm:cxn modelId="{E7F2483B-7D9F-4D43-8375-008FB1189469}" srcId="{1133061F-15A4-40B8-A473-E00C81FD9DC6}" destId="{42FF06FA-3DAE-4CCF-8380-6FA96454D9FC}" srcOrd="2" destOrd="0" parTransId="{900398EA-A508-4DF2-9214-D52E2AFD092D}" sibTransId="{2B4B9D6C-1869-4A30-8337-0E6CB1198E30}"/>
    <dgm:cxn modelId="{97557543-74A6-49BE-8DFE-F5189CCFA2AD}" srcId="{0C3E46B0-BA41-4CDC-BCA0-A274215CD7AB}" destId="{5BF1C9DA-822F-4DF8-A58E-EF9BA8975830}" srcOrd="1" destOrd="0" parTransId="{64422192-2C55-46B4-9844-87F3879DA0D4}" sibTransId="{44C1A4B1-362C-47DD-BAE6-AB66C06195BD}"/>
    <dgm:cxn modelId="{F3CEDB10-2442-4994-AD5A-44BB6E028618}" srcId="{4B9BB13D-E2C1-4E9F-A130-FD58243EA2E6}" destId="{E37AB7BF-A9A4-4E06-BCEE-982E4D7AA546}" srcOrd="0" destOrd="0" parTransId="{2194CC24-80F3-4FD6-B95C-0B4BF758AF50}" sibTransId="{C5A1A58B-64EA-4995-9CBC-441ABBAED6A8}"/>
    <dgm:cxn modelId="{3B1D267E-1672-4B56-99F5-B126EAAD0E13}" srcId="{1133061F-15A4-40B8-A473-E00C81FD9DC6}" destId="{0AAC1130-7095-4910-9346-36D5EA9F1A5B}" srcOrd="1" destOrd="0" parTransId="{F9A1226C-87C7-4FC4-A7C3-2C2DF2FC84CE}" sibTransId="{FB77A991-D627-410B-BDE3-DF30FF7394CA}"/>
    <dgm:cxn modelId="{D20FB27F-A0D4-41AA-A389-1367007584FD}" type="presOf" srcId="{4B755F96-EA16-436A-8C40-5610E8812016}" destId="{35CCF33E-04D4-4DBE-8443-28B28AEA51D5}" srcOrd="0" destOrd="1" presId="urn:microsoft.com/office/officeart/2005/8/layout/chevron2"/>
    <dgm:cxn modelId="{BC4B1FDC-9063-4EFC-881D-3FCC741FF452}" srcId="{0C3E46B0-BA41-4CDC-BCA0-A274215CD7AB}" destId="{A5DE5A01-DF4D-4D3D-A7DA-526AA21B4A57}" srcOrd="0" destOrd="0" parTransId="{B5336232-8406-4464-966F-4FDA120EF24B}" sibTransId="{499BF09C-3E17-4389-8400-D59B9740050A}"/>
    <dgm:cxn modelId="{76AC24DC-AF43-46B1-80A3-30B1014BC8CD}" srcId="{0AAC1130-7095-4910-9346-36D5EA9F1A5B}" destId="{4B755F96-EA16-436A-8C40-5610E8812016}" srcOrd="1" destOrd="0" parTransId="{DE1A02FA-49AC-4818-B46B-14926DC3C48B}" sibTransId="{0BB858BF-A492-4F37-83CA-4EF98473A20A}"/>
    <dgm:cxn modelId="{CC4ABCF0-56FD-4821-85EC-F6A0639F86A4}" type="presOf" srcId="{E37AB7BF-A9A4-4E06-BCEE-982E4D7AA546}" destId="{112FD969-389E-4BA7-814A-A7A0D1C75BB4}" srcOrd="0" destOrd="0" presId="urn:microsoft.com/office/officeart/2005/8/layout/chevron2"/>
    <dgm:cxn modelId="{40BA8D2D-343C-4E4E-B181-BC92779258E1}" type="presOf" srcId="{1133061F-15A4-40B8-A473-E00C81FD9DC6}" destId="{F47DB316-CC15-47C4-941F-CE46E3ACA2A0}" srcOrd="0" destOrd="0" presId="urn:microsoft.com/office/officeart/2005/8/layout/chevron2"/>
    <dgm:cxn modelId="{60AEE5C9-8AB7-4232-92DD-60732EC49A62}" srcId="{0AAC1130-7095-4910-9346-36D5EA9F1A5B}" destId="{17A6E4D1-A02E-4DA9-AA8E-B74C6B4AB6CD}" srcOrd="0" destOrd="0" parTransId="{0F22B8B4-908A-4F8F-B343-26420D856AD3}" sibTransId="{1CEF8A26-BBD6-471B-80D7-167B5E611C19}"/>
    <dgm:cxn modelId="{8A335E1D-92D8-4CF7-8508-D1671A8C7DBC}" type="presOf" srcId="{A5DE5A01-DF4D-4D3D-A7DA-526AA21B4A57}" destId="{AB9DED1B-0D74-4A3B-AD59-B75AFBE28DE7}" srcOrd="0" destOrd="0" presId="urn:microsoft.com/office/officeart/2005/8/layout/chevron2"/>
    <dgm:cxn modelId="{6C4E53EC-DAD7-436F-A2FE-9641BB4A04A5}" type="presOf" srcId="{5BF1C9DA-822F-4DF8-A58E-EF9BA8975830}" destId="{AB9DED1B-0D74-4A3B-AD59-B75AFBE28DE7}" srcOrd="0" destOrd="1" presId="urn:microsoft.com/office/officeart/2005/8/layout/chevron2"/>
    <dgm:cxn modelId="{1F9FA9B8-9752-4024-A122-4BE2B32BA04F}" type="presOf" srcId="{0AAC1130-7095-4910-9346-36D5EA9F1A5B}" destId="{77A97814-3A5B-47F6-BC33-630CBDCFFCD1}" srcOrd="0" destOrd="0" presId="urn:microsoft.com/office/officeart/2005/8/layout/chevron2"/>
    <dgm:cxn modelId="{0CAB8EC5-D8EF-45F5-9E01-EB734D7AFBBD}" srcId="{1133061F-15A4-40B8-A473-E00C81FD9DC6}" destId="{0C3E46B0-BA41-4CDC-BCA0-A274215CD7AB}" srcOrd="0" destOrd="0" parTransId="{E0BE5E2B-81EB-4E9F-A81C-B975AB3FDB55}" sibTransId="{E95C4187-4B9F-4326-8CBC-8D9DE93F1626}"/>
    <dgm:cxn modelId="{5C67AB70-C010-4EEF-B46A-32418CD5FCA7}" srcId="{42FF06FA-3DAE-4CCF-8380-6FA96454D9FC}" destId="{2F7E9F49-1FAE-4F10-B03E-18E2BDA1A4A8}" srcOrd="0" destOrd="0" parTransId="{0B37F64D-B821-480E-B1E4-702BDA70CF7F}" sibTransId="{CF4629B0-E54D-4D07-8B59-8400D097A15F}"/>
    <dgm:cxn modelId="{23427207-CE00-4CCC-ABBA-B250E5E09855}" type="presOf" srcId="{4B9BB13D-E2C1-4E9F-A130-FD58243EA2E6}" destId="{90B04365-7194-42C7-B66A-70C57BE7111C}" srcOrd="0" destOrd="0" presId="urn:microsoft.com/office/officeart/2005/8/layout/chevron2"/>
    <dgm:cxn modelId="{FCDEBDB5-73CC-4D0C-8698-F51E0C40C7B3}" srcId="{1133061F-15A4-40B8-A473-E00C81FD9DC6}" destId="{4B9BB13D-E2C1-4E9F-A130-FD58243EA2E6}" srcOrd="3" destOrd="0" parTransId="{AF6FEB18-F141-46E4-B1D8-6E6ECF3F2E08}" sibTransId="{E5488BDB-299C-4AF8-9D73-46A5A12C371F}"/>
    <dgm:cxn modelId="{8E9E6EA8-3EE7-48D5-887C-F21726A67613}" type="presOf" srcId="{42FF06FA-3DAE-4CCF-8380-6FA96454D9FC}" destId="{8AD2DD6F-D4C9-4A2E-884E-D07B130016F2}" srcOrd="0" destOrd="0" presId="urn:microsoft.com/office/officeart/2005/8/layout/chevron2"/>
    <dgm:cxn modelId="{BA18B5A4-2C21-4847-B69A-DD00E88576CC}" srcId="{42FF06FA-3DAE-4CCF-8380-6FA96454D9FC}" destId="{7756CDF2-8D36-44B2-AF0F-4D7830859506}" srcOrd="1" destOrd="0" parTransId="{F095D1F8-19EE-46F6-A41B-6DD825306FB9}" sibTransId="{4EFE31BA-DA1B-4D57-8A46-06618E70B925}"/>
    <dgm:cxn modelId="{86D7876B-40A4-499F-90DF-1615F8A02537}" type="presParOf" srcId="{F47DB316-CC15-47C4-941F-CE46E3ACA2A0}" destId="{566E95CC-AAD0-4793-BD13-D178118BC354}" srcOrd="0" destOrd="0" presId="urn:microsoft.com/office/officeart/2005/8/layout/chevron2"/>
    <dgm:cxn modelId="{EEB86A4C-F024-4E36-993A-1240574D3C20}" type="presParOf" srcId="{566E95CC-AAD0-4793-BD13-D178118BC354}" destId="{4C95F0EA-7245-455F-AC23-B992EC3F1B0C}" srcOrd="0" destOrd="0" presId="urn:microsoft.com/office/officeart/2005/8/layout/chevron2"/>
    <dgm:cxn modelId="{4DF650B3-BAF8-4681-8673-C8C3A0E56BBA}" type="presParOf" srcId="{566E95CC-AAD0-4793-BD13-D178118BC354}" destId="{AB9DED1B-0D74-4A3B-AD59-B75AFBE28DE7}" srcOrd="1" destOrd="0" presId="urn:microsoft.com/office/officeart/2005/8/layout/chevron2"/>
    <dgm:cxn modelId="{4F0D0136-4F3B-4468-AB22-4A97D5CB4573}" type="presParOf" srcId="{F47DB316-CC15-47C4-941F-CE46E3ACA2A0}" destId="{1A5C6E9A-6819-4E29-B6D9-3E9D89BB73B4}" srcOrd="1" destOrd="0" presId="urn:microsoft.com/office/officeart/2005/8/layout/chevron2"/>
    <dgm:cxn modelId="{5374FF45-3DD0-4B14-A778-6FCFDD3A6FEC}" type="presParOf" srcId="{F47DB316-CC15-47C4-941F-CE46E3ACA2A0}" destId="{051674AD-6D95-4C45-A2AA-76A824B9EC07}" srcOrd="2" destOrd="0" presId="urn:microsoft.com/office/officeart/2005/8/layout/chevron2"/>
    <dgm:cxn modelId="{D60E67D0-C894-4F35-B4C4-EDB1E73727C5}" type="presParOf" srcId="{051674AD-6D95-4C45-A2AA-76A824B9EC07}" destId="{77A97814-3A5B-47F6-BC33-630CBDCFFCD1}" srcOrd="0" destOrd="0" presId="urn:microsoft.com/office/officeart/2005/8/layout/chevron2"/>
    <dgm:cxn modelId="{3D8E2A8E-5B8C-4437-BD67-B6F6CA1DBC89}" type="presParOf" srcId="{051674AD-6D95-4C45-A2AA-76A824B9EC07}" destId="{35CCF33E-04D4-4DBE-8443-28B28AEA51D5}" srcOrd="1" destOrd="0" presId="urn:microsoft.com/office/officeart/2005/8/layout/chevron2"/>
    <dgm:cxn modelId="{B483E003-C714-45C1-B11A-B9FC6102CBC2}" type="presParOf" srcId="{F47DB316-CC15-47C4-941F-CE46E3ACA2A0}" destId="{A7B29719-F86E-4060-829F-6693C331FCEE}" srcOrd="3" destOrd="0" presId="urn:microsoft.com/office/officeart/2005/8/layout/chevron2"/>
    <dgm:cxn modelId="{34647639-AC12-4DC5-A910-D78CB1FDE4F1}" type="presParOf" srcId="{F47DB316-CC15-47C4-941F-CE46E3ACA2A0}" destId="{4FB8A5F9-5761-491B-AB76-E71876C55EAD}" srcOrd="4" destOrd="0" presId="urn:microsoft.com/office/officeart/2005/8/layout/chevron2"/>
    <dgm:cxn modelId="{71862ED0-5D1E-4CFB-B7A8-D7A85B02A5A4}" type="presParOf" srcId="{4FB8A5F9-5761-491B-AB76-E71876C55EAD}" destId="{8AD2DD6F-D4C9-4A2E-884E-D07B130016F2}" srcOrd="0" destOrd="0" presId="urn:microsoft.com/office/officeart/2005/8/layout/chevron2"/>
    <dgm:cxn modelId="{B0BB531B-5305-4983-964B-3D5093442F31}" type="presParOf" srcId="{4FB8A5F9-5761-491B-AB76-E71876C55EAD}" destId="{544F6196-1E16-45B3-A076-D8276E42E094}" srcOrd="1" destOrd="0" presId="urn:microsoft.com/office/officeart/2005/8/layout/chevron2"/>
    <dgm:cxn modelId="{2F4C5AD4-CB93-4C5F-93F9-6FDC2402411A}" type="presParOf" srcId="{F47DB316-CC15-47C4-941F-CE46E3ACA2A0}" destId="{1D91DBCE-372D-4CE1-A515-EF9B7231DE52}" srcOrd="5" destOrd="0" presId="urn:microsoft.com/office/officeart/2005/8/layout/chevron2"/>
    <dgm:cxn modelId="{5549D64D-FB35-45BD-B006-CD006FA5C1B1}" type="presParOf" srcId="{F47DB316-CC15-47C4-941F-CE46E3ACA2A0}" destId="{39B521A6-29F7-4A84-A7AE-DEC4A33892B8}" srcOrd="6" destOrd="0" presId="urn:microsoft.com/office/officeart/2005/8/layout/chevron2"/>
    <dgm:cxn modelId="{5DDA816E-5CBA-4021-AB3D-BD558E57D116}" type="presParOf" srcId="{39B521A6-29F7-4A84-A7AE-DEC4A33892B8}" destId="{90B04365-7194-42C7-B66A-70C57BE7111C}" srcOrd="0" destOrd="0" presId="urn:microsoft.com/office/officeart/2005/8/layout/chevron2"/>
    <dgm:cxn modelId="{667641CA-1C1C-4B8E-8357-1E60D278AB08}" type="presParOf" srcId="{39B521A6-29F7-4A84-A7AE-DEC4A33892B8}" destId="{112FD969-389E-4BA7-814A-A7A0D1C75BB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ABEC2-B6E0-4E26-AE39-968EB2AA36D0}" type="doc">
      <dgm:prSet loTypeId="urn:microsoft.com/office/officeart/2005/8/layout/lProcess3" loCatId="process" qsTypeId="urn:microsoft.com/office/officeart/2005/8/quickstyle/simple1" qsCatId="simple" csTypeId="urn:microsoft.com/office/officeart/2005/8/colors/colorful2" csCatId="colorful"/>
      <dgm:spPr/>
      <dgm:t>
        <a:bodyPr/>
        <a:lstStyle/>
        <a:p>
          <a:endParaRPr lang="en-IN"/>
        </a:p>
      </dgm:t>
    </dgm:pt>
    <dgm:pt modelId="{38DF7A15-9D76-4400-9C29-A403743929C8}">
      <dgm:prSet/>
      <dgm:spPr/>
      <dgm:t>
        <a:bodyPr/>
        <a:lstStyle/>
        <a:p>
          <a:pPr rtl="0"/>
          <a:r>
            <a:rPr lang="en-IN" b="1" smtClean="0"/>
            <a:t>Security and Identity</a:t>
          </a:r>
          <a:r>
            <a:rPr lang="en-IN" smtClean="0"/>
            <a:t>:</a:t>
          </a:r>
          <a:endParaRPr lang="en-IN"/>
        </a:p>
      </dgm:t>
    </dgm:pt>
    <dgm:pt modelId="{6869221A-B935-4D70-B38E-C729A2752C1D}" type="parTrans" cxnId="{AC626022-5EE4-4E21-8D0A-C3986575D2C2}">
      <dgm:prSet/>
      <dgm:spPr/>
      <dgm:t>
        <a:bodyPr/>
        <a:lstStyle/>
        <a:p>
          <a:endParaRPr lang="en-IN"/>
        </a:p>
      </dgm:t>
    </dgm:pt>
    <dgm:pt modelId="{CA5A2754-C368-4A26-9FBB-FE2A3222BC50}" type="sibTrans" cxnId="{AC626022-5EE4-4E21-8D0A-C3986575D2C2}">
      <dgm:prSet/>
      <dgm:spPr/>
      <dgm:t>
        <a:bodyPr/>
        <a:lstStyle/>
        <a:p>
          <a:endParaRPr lang="en-IN"/>
        </a:p>
      </dgm:t>
    </dgm:pt>
    <dgm:pt modelId="{64766AA8-6258-40E0-9F5D-A0C452BD93CD}">
      <dgm:prSet/>
      <dgm:spPr/>
      <dgm:t>
        <a:bodyPr/>
        <a:lstStyle/>
        <a:p>
          <a:pPr rtl="0"/>
          <a:r>
            <a:rPr lang="en-IN" b="1" smtClean="0"/>
            <a:t>AWS IAM (Identity and Access Management)</a:t>
          </a:r>
          <a:r>
            <a:rPr lang="en-IN" smtClean="0"/>
            <a:t>: Controls access to AWS services and resources.</a:t>
          </a:r>
          <a:endParaRPr lang="en-IN"/>
        </a:p>
      </dgm:t>
    </dgm:pt>
    <dgm:pt modelId="{555ADB2C-F045-442B-B91D-4579026A3549}" type="parTrans" cxnId="{2943C0FD-7EBE-4735-A648-915232375EDA}">
      <dgm:prSet/>
      <dgm:spPr/>
      <dgm:t>
        <a:bodyPr/>
        <a:lstStyle/>
        <a:p>
          <a:endParaRPr lang="en-IN"/>
        </a:p>
      </dgm:t>
    </dgm:pt>
    <dgm:pt modelId="{9C8D7061-468C-466F-A1F7-CD7B15A6C5FB}" type="sibTrans" cxnId="{2943C0FD-7EBE-4735-A648-915232375EDA}">
      <dgm:prSet/>
      <dgm:spPr/>
      <dgm:t>
        <a:bodyPr/>
        <a:lstStyle/>
        <a:p>
          <a:endParaRPr lang="en-IN"/>
        </a:p>
      </dgm:t>
    </dgm:pt>
    <dgm:pt modelId="{19629D29-1BB8-4B7A-AFE7-A2D7C8F52D5F}">
      <dgm:prSet/>
      <dgm:spPr/>
      <dgm:t>
        <a:bodyPr/>
        <a:lstStyle/>
        <a:p>
          <a:pPr rtl="0"/>
          <a:r>
            <a:rPr lang="en-IN" b="1" smtClean="0"/>
            <a:t>AWS KMS (Key Management Service)</a:t>
          </a:r>
          <a:r>
            <a:rPr lang="en-IN" smtClean="0"/>
            <a:t>: Creates and controls encryption keys.</a:t>
          </a:r>
          <a:endParaRPr lang="en-IN"/>
        </a:p>
      </dgm:t>
    </dgm:pt>
    <dgm:pt modelId="{12F9F6B9-754C-4C67-A4B4-B9B209808850}" type="parTrans" cxnId="{B0F819EC-2E77-4F1A-8AB0-D790B5002BB8}">
      <dgm:prSet/>
      <dgm:spPr/>
      <dgm:t>
        <a:bodyPr/>
        <a:lstStyle/>
        <a:p>
          <a:endParaRPr lang="en-IN"/>
        </a:p>
      </dgm:t>
    </dgm:pt>
    <dgm:pt modelId="{C49CF0BB-9516-4C71-9AB9-4B2FB386D24B}" type="sibTrans" cxnId="{B0F819EC-2E77-4F1A-8AB0-D790B5002BB8}">
      <dgm:prSet/>
      <dgm:spPr/>
      <dgm:t>
        <a:bodyPr/>
        <a:lstStyle/>
        <a:p>
          <a:endParaRPr lang="en-IN"/>
        </a:p>
      </dgm:t>
    </dgm:pt>
    <dgm:pt modelId="{93996AF7-2E7E-41CA-88AE-6FC1D4ACBC33}">
      <dgm:prSet/>
      <dgm:spPr/>
      <dgm:t>
        <a:bodyPr/>
        <a:lstStyle/>
        <a:p>
          <a:pPr rtl="0"/>
          <a:r>
            <a:rPr lang="en-IN" b="1" smtClean="0"/>
            <a:t>Developer Tools</a:t>
          </a:r>
          <a:r>
            <a:rPr lang="en-IN" smtClean="0"/>
            <a:t>:</a:t>
          </a:r>
          <a:endParaRPr lang="en-IN"/>
        </a:p>
      </dgm:t>
    </dgm:pt>
    <dgm:pt modelId="{A2ACE162-D030-489E-958C-6132BDB62DBB}" type="parTrans" cxnId="{B95FE9C4-57D6-4DF6-8CF6-5EDB7EADB9E7}">
      <dgm:prSet/>
      <dgm:spPr/>
      <dgm:t>
        <a:bodyPr/>
        <a:lstStyle/>
        <a:p>
          <a:endParaRPr lang="en-IN"/>
        </a:p>
      </dgm:t>
    </dgm:pt>
    <dgm:pt modelId="{C051E174-7A94-40C7-9AE1-FB02157BD92E}" type="sibTrans" cxnId="{B95FE9C4-57D6-4DF6-8CF6-5EDB7EADB9E7}">
      <dgm:prSet/>
      <dgm:spPr/>
      <dgm:t>
        <a:bodyPr/>
        <a:lstStyle/>
        <a:p>
          <a:endParaRPr lang="en-IN"/>
        </a:p>
      </dgm:t>
    </dgm:pt>
    <dgm:pt modelId="{A8C4EA39-D786-4D38-A496-B7E87CBD4A3D}">
      <dgm:prSet/>
      <dgm:spPr/>
      <dgm:t>
        <a:bodyPr/>
        <a:lstStyle/>
        <a:p>
          <a:pPr rtl="0"/>
          <a:r>
            <a:rPr lang="en-IN" b="1" smtClean="0"/>
            <a:t>AWS CodeCommit</a:t>
          </a:r>
          <a:r>
            <a:rPr lang="en-IN" smtClean="0"/>
            <a:t>: Managed source control service.</a:t>
          </a:r>
          <a:endParaRPr lang="en-IN"/>
        </a:p>
      </dgm:t>
    </dgm:pt>
    <dgm:pt modelId="{B4401A8A-79B4-4A3F-B9C2-FB0464B0FD09}" type="parTrans" cxnId="{61A93F18-83B1-494D-9A75-6BE5CE8DD5A6}">
      <dgm:prSet/>
      <dgm:spPr/>
      <dgm:t>
        <a:bodyPr/>
        <a:lstStyle/>
        <a:p>
          <a:endParaRPr lang="en-IN"/>
        </a:p>
      </dgm:t>
    </dgm:pt>
    <dgm:pt modelId="{C2BB1DFD-32CC-4442-8DDA-B10CCF51B269}" type="sibTrans" cxnId="{61A93F18-83B1-494D-9A75-6BE5CE8DD5A6}">
      <dgm:prSet/>
      <dgm:spPr/>
      <dgm:t>
        <a:bodyPr/>
        <a:lstStyle/>
        <a:p>
          <a:endParaRPr lang="en-IN"/>
        </a:p>
      </dgm:t>
    </dgm:pt>
    <dgm:pt modelId="{6C74BCA8-0792-4DE4-B7F5-96642CA2C3F8}">
      <dgm:prSet/>
      <dgm:spPr/>
      <dgm:t>
        <a:bodyPr/>
        <a:lstStyle/>
        <a:p>
          <a:pPr rtl="0"/>
          <a:r>
            <a:rPr lang="en-IN" b="1" smtClean="0"/>
            <a:t>AWS CodeBuild</a:t>
          </a:r>
          <a:r>
            <a:rPr lang="en-IN" smtClean="0"/>
            <a:t>: Compiles source code, runs tests, and produces software packages.</a:t>
          </a:r>
          <a:endParaRPr lang="en-IN"/>
        </a:p>
      </dgm:t>
    </dgm:pt>
    <dgm:pt modelId="{719306E9-3BA3-4EEC-95BC-D13509A775FC}" type="parTrans" cxnId="{700AE21D-76A4-4820-A5BA-74A856819AB4}">
      <dgm:prSet/>
      <dgm:spPr/>
      <dgm:t>
        <a:bodyPr/>
        <a:lstStyle/>
        <a:p>
          <a:endParaRPr lang="en-IN"/>
        </a:p>
      </dgm:t>
    </dgm:pt>
    <dgm:pt modelId="{BAFAE57B-2287-402B-9E1F-8FB2FCDF64A8}" type="sibTrans" cxnId="{700AE21D-76A4-4820-A5BA-74A856819AB4}">
      <dgm:prSet/>
      <dgm:spPr/>
      <dgm:t>
        <a:bodyPr/>
        <a:lstStyle/>
        <a:p>
          <a:endParaRPr lang="en-IN"/>
        </a:p>
      </dgm:t>
    </dgm:pt>
    <dgm:pt modelId="{D173D642-6AAE-4287-96F1-784765E36260}">
      <dgm:prSet/>
      <dgm:spPr/>
      <dgm:t>
        <a:bodyPr/>
        <a:lstStyle/>
        <a:p>
          <a:pPr rtl="0"/>
          <a:r>
            <a:rPr lang="en-IN" b="1" smtClean="0"/>
            <a:t>Management and Monitoring</a:t>
          </a:r>
          <a:r>
            <a:rPr lang="en-IN" smtClean="0"/>
            <a:t>:</a:t>
          </a:r>
          <a:endParaRPr lang="en-IN"/>
        </a:p>
      </dgm:t>
    </dgm:pt>
    <dgm:pt modelId="{30DB050B-B6E4-4529-8B94-D3B9D406270A}" type="parTrans" cxnId="{6A399E00-0AC6-4375-B45F-729DBF14DDB7}">
      <dgm:prSet/>
      <dgm:spPr/>
      <dgm:t>
        <a:bodyPr/>
        <a:lstStyle/>
        <a:p>
          <a:endParaRPr lang="en-IN"/>
        </a:p>
      </dgm:t>
    </dgm:pt>
    <dgm:pt modelId="{8AF1D641-9047-4272-92E1-DB2C3C0CE914}" type="sibTrans" cxnId="{6A399E00-0AC6-4375-B45F-729DBF14DDB7}">
      <dgm:prSet/>
      <dgm:spPr/>
      <dgm:t>
        <a:bodyPr/>
        <a:lstStyle/>
        <a:p>
          <a:endParaRPr lang="en-IN"/>
        </a:p>
      </dgm:t>
    </dgm:pt>
    <dgm:pt modelId="{EC324F6A-B0EF-4FA4-9AF6-E815947F6D3C}">
      <dgm:prSet/>
      <dgm:spPr/>
      <dgm:t>
        <a:bodyPr/>
        <a:lstStyle/>
        <a:p>
          <a:pPr rtl="0"/>
          <a:r>
            <a:rPr lang="en-IN" b="1" smtClean="0"/>
            <a:t>Amazon CloudWatch</a:t>
          </a:r>
          <a:r>
            <a:rPr lang="en-IN" smtClean="0"/>
            <a:t>: Monitoring and logging service for AWS resources and applications.</a:t>
          </a:r>
          <a:endParaRPr lang="en-IN"/>
        </a:p>
      </dgm:t>
    </dgm:pt>
    <dgm:pt modelId="{FB0EA519-3590-4133-AA20-681CA76B8C5C}" type="parTrans" cxnId="{759E310C-C46F-4C0D-8B9E-1AB69353347E}">
      <dgm:prSet/>
      <dgm:spPr/>
      <dgm:t>
        <a:bodyPr/>
        <a:lstStyle/>
        <a:p>
          <a:endParaRPr lang="en-IN"/>
        </a:p>
      </dgm:t>
    </dgm:pt>
    <dgm:pt modelId="{CCB3F1C2-7F91-4FB3-8DD3-9323EF0DA455}" type="sibTrans" cxnId="{759E310C-C46F-4C0D-8B9E-1AB69353347E}">
      <dgm:prSet/>
      <dgm:spPr/>
      <dgm:t>
        <a:bodyPr/>
        <a:lstStyle/>
        <a:p>
          <a:endParaRPr lang="en-IN"/>
        </a:p>
      </dgm:t>
    </dgm:pt>
    <dgm:pt modelId="{5E0C63B5-B074-43EC-A6F2-4BD3E263FDF0}">
      <dgm:prSet/>
      <dgm:spPr/>
      <dgm:t>
        <a:bodyPr/>
        <a:lstStyle/>
        <a:p>
          <a:pPr rtl="0"/>
          <a:r>
            <a:rPr lang="en-IN" b="1" smtClean="0"/>
            <a:t>AWS CloudFormation</a:t>
          </a:r>
          <a:r>
            <a:rPr lang="en-IN" smtClean="0"/>
            <a:t>: Defines and provisions infrastructure as code.</a:t>
          </a:r>
          <a:endParaRPr lang="en-IN"/>
        </a:p>
      </dgm:t>
    </dgm:pt>
    <dgm:pt modelId="{CA3FB03A-B6DD-4D36-9D5D-E26852358A83}" type="parTrans" cxnId="{3293E69E-8C22-4218-9673-1D0D9BEBDDBB}">
      <dgm:prSet/>
      <dgm:spPr/>
      <dgm:t>
        <a:bodyPr/>
        <a:lstStyle/>
        <a:p>
          <a:endParaRPr lang="en-IN"/>
        </a:p>
      </dgm:t>
    </dgm:pt>
    <dgm:pt modelId="{4B4388FD-75FF-4991-B19D-8A8983A76FB8}" type="sibTrans" cxnId="{3293E69E-8C22-4218-9673-1D0D9BEBDDBB}">
      <dgm:prSet/>
      <dgm:spPr/>
      <dgm:t>
        <a:bodyPr/>
        <a:lstStyle/>
        <a:p>
          <a:endParaRPr lang="en-IN"/>
        </a:p>
      </dgm:t>
    </dgm:pt>
    <dgm:pt modelId="{EA4F5F97-12BD-4970-B6CE-D5B761CA2C7F}" type="pres">
      <dgm:prSet presAssocID="{6C9ABEC2-B6E0-4E26-AE39-968EB2AA36D0}" presName="Name0" presStyleCnt="0">
        <dgm:presLayoutVars>
          <dgm:chPref val="3"/>
          <dgm:dir/>
          <dgm:animLvl val="lvl"/>
          <dgm:resizeHandles/>
        </dgm:presLayoutVars>
      </dgm:prSet>
      <dgm:spPr/>
      <dgm:t>
        <a:bodyPr/>
        <a:lstStyle/>
        <a:p>
          <a:endParaRPr lang="en-IN"/>
        </a:p>
      </dgm:t>
    </dgm:pt>
    <dgm:pt modelId="{46519F4D-6E44-4027-9C2C-9C113F69D79D}" type="pres">
      <dgm:prSet presAssocID="{38DF7A15-9D76-4400-9C29-A403743929C8}" presName="horFlow" presStyleCnt="0"/>
      <dgm:spPr/>
    </dgm:pt>
    <dgm:pt modelId="{59585187-72D4-4485-A0C0-98BC3223BC96}" type="pres">
      <dgm:prSet presAssocID="{38DF7A15-9D76-4400-9C29-A403743929C8}" presName="bigChev" presStyleLbl="node1" presStyleIdx="0" presStyleCnt="3"/>
      <dgm:spPr/>
      <dgm:t>
        <a:bodyPr/>
        <a:lstStyle/>
        <a:p>
          <a:endParaRPr lang="en-IN"/>
        </a:p>
      </dgm:t>
    </dgm:pt>
    <dgm:pt modelId="{D1208BFB-3F67-4854-9F57-C6E9BAB25D95}" type="pres">
      <dgm:prSet presAssocID="{555ADB2C-F045-442B-B91D-4579026A3549}" presName="parTrans" presStyleCnt="0"/>
      <dgm:spPr/>
    </dgm:pt>
    <dgm:pt modelId="{C77FBE90-E23B-4A8B-9388-081ED9DB085A}" type="pres">
      <dgm:prSet presAssocID="{64766AA8-6258-40E0-9F5D-A0C452BD93CD}" presName="node" presStyleLbl="alignAccFollowNode1" presStyleIdx="0" presStyleCnt="6">
        <dgm:presLayoutVars>
          <dgm:bulletEnabled val="1"/>
        </dgm:presLayoutVars>
      </dgm:prSet>
      <dgm:spPr/>
      <dgm:t>
        <a:bodyPr/>
        <a:lstStyle/>
        <a:p>
          <a:endParaRPr lang="en-IN"/>
        </a:p>
      </dgm:t>
    </dgm:pt>
    <dgm:pt modelId="{37465037-6BFC-498F-93D2-883A84CA0C39}" type="pres">
      <dgm:prSet presAssocID="{9C8D7061-468C-466F-A1F7-CD7B15A6C5FB}" presName="sibTrans" presStyleCnt="0"/>
      <dgm:spPr/>
    </dgm:pt>
    <dgm:pt modelId="{64DD2616-2144-4318-8680-3FF3971DCD3A}" type="pres">
      <dgm:prSet presAssocID="{19629D29-1BB8-4B7A-AFE7-A2D7C8F52D5F}" presName="node" presStyleLbl="alignAccFollowNode1" presStyleIdx="1" presStyleCnt="6">
        <dgm:presLayoutVars>
          <dgm:bulletEnabled val="1"/>
        </dgm:presLayoutVars>
      </dgm:prSet>
      <dgm:spPr/>
      <dgm:t>
        <a:bodyPr/>
        <a:lstStyle/>
        <a:p>
          <a:endParaRPr lang="en-IN"/>
        </a:p>
      </dgm:t>
    </dgm:pt>
    <dgm:pt modelId="{66236EFE-E4E9-4F23-920D-911DDB340B9B}" type="pres">
      <dgm:prSet presAssocID="{38DF7A15-9D76-4400-9C29-A403743929C8}" presName="vSp" presStyleCnt="0"/>
      <dgm:spPr/>
    </dgm:pt>
    <dgm:pt modelId="{9F2CA69E-D247-486A-90E9-3649FFEBC03E}" type="pres">
      <dgm:prSet presAssocID="{93996AF7-2E7E-41CA-88AE-6FC1D4ACBC33}" presName="horFlow" presStyleCnt="0"/>
      <dgm:spPr/>
    </dgm:pt>
    <dgm:pt modelId="{29C3A9F6-D8D3-4DAE-B68B-A56352965460}" type="pres">
      <dgm:prSet presAssocID="{93996AF7-2E7E-41CA-88AE-6FC1D4ACBC33}" presName="bigChev" presStyleLbl="node1" presStyleIdx="1" presStyleCnt="3"/>
      <dgm:spPr/>
      <dgm:t>
        <a:bodyPr/>
        <a:lstStyle/>
        <a:p>
          <a:endParaRPr lang="en-IN"/>
        </a:p>
      </dgm:t>
    </dgm:pt>
    <dgm:pt modelId="{E19E2812-9470-4DF8-A245-571324EFA412}" type="pres">
      <dgm:prSet presAssocID="{B4401A8A-79B4-4A3F-B9C2-FB0464B0FD09}" presName="parTrans" presStyleCnt="0"/>
      <dgm:spPr/>
    </dgm:pt>
    <dgm:pt modelId="{7B51E2DB-09F0-4418-BFE5-B7A11E238C69}" type="pres">
      <dgm:prSet presAssocID="{A8C4EA39-D786-4D38-A496-B7E87CBD4A3D}" presName="node" presStyleLbl="alignAccFollowNode1" presStyleIdx="2" presStyleCnt="6">
        <dgm:presLayoutVars>
          <dgm:bulletEnabled val="1"/>
        </dgm:presLayoutVars>
      </dgm:prSet>
      <dgm:spPr/>
      <dgm:t>
        <a:bodyPr/>
        <a:lstStyle/>
        <a:p>
          <a:endParaRPr lang="en-IN"/>
        </a:p>
      </dgm:t>
    </dgm:pt>
    <dgm:pt modelId="{D3408405-6056-4541-A794-6EFEDA3CF25B}" type="pres">
      <dgm:prSet presAssocID="{C2BB1DFD-32CC-4442-8DDA-B10CCF51B269}" presName="sibTrans" presStyleCnt="0"/>
      <dgm:spPr/>
    </dgm:pt>
    <dgm:pt modelId="{AEB4B861-34B7-40DF-A9B8-62D1F0503FD2}" type="pres">
      <dgm:prSet presAssocID="{6C74BCA8-0792-4DE4-B7F5-96642CA2C3F8}" presName="node" presStyleLbl="alignAccFollowNode1" presStyleIdx="3" presStyleCnt="6">
        <dgm:presLayoutVars>
          <dgm:bulletEnabled val="1"/>
        </dgm:presLayoutVars>
      </dgm:prSet>
      <dgm:spPr/>
      <dgm:t>
        <a:bodyPr/>
        <a:lstStyle/>
        <a:p>
          <a:endParaRPr lang="en-IN"/>
        </a:p>
      </dgm:t>
    </dgm:pt>
    <dgm:pt modelId="{41980AC8-7252-41FC-A9AF-8FF9D0EA8A24}" type="pres">
      <dgm:prSet presAssocID="{93996AF7-2E7E-41CA-88AE-6FC1D4ACBC33}" presName="vSp" presStyleCnt="0"/>
      <dgm:spPr/>
    </dgm:pt>
    <dgm:pt modelId="{7B7C658E-31CD-4275-B3E2-5BC1ACB039CF}" type="pres">
      <dgm:prSet presAssocID="{D173D642-6AAE-4287-96F1-784765E36260}" presName="horFlow" presStyleCnt="0"/>
      <dgm:spPr/>
    </dgm:pt>
    <dgm:pt modelId="{FFB273F9-98D2-48AC-9A56-8D73CF596AA5}" type="pres">
      <dgm:prSet presAssocID="{D173D642-6AAE-4287-96F1-784765E36260}" presName="bigChev" presStyleLbl="node1" presStyleIdx="2" presStyleCnt="3"/>
      <dgm:spPr/>
      <dgm:t>
        <a:bodyPr/>
        <a:lstStyle/>
        <a:p>
          <a:endParaRPr lang="en-IN"/>
        </a:p>
      </dgm:t>
    </dgm:pt>
    <dgm:pt modelId="{F2B84250-7CF9-4B8F-8FA8-9C0AE079C711}" type="pres">
      <dgm:prSet presAssocID="{FB0EA519-3590-4133-AA20-681CA76B8C5C}" presName="parTrans" presStyleCnt="0"/>
      <dgm:spPr/>
    </dgm:pt>
    <dgm:pt modelId="{35185061-7B57-4E53-97EB-B64D6C8A9548}" type="pres">
      <dgm:prSet presAssocID="{EC324F6A-B0EF-4FA4-9AF6-E815947F6D3C}" presName="node" presStyleLbl="alignAccFollowNode1" presStyleIdx="4" presStyleCnt="6">
        <dgm:presLayoutVars>
          <dgm:bulletEnabled val="1"/>
        </dgm:presLayoutVars>
      </dgm:prSet>
      <dgm:spPr/>
      <dgm:t>
        <a:bodyPr/>
        <a:lstStyle/>
        <a:p>
          <a:endParaRPr lang="en-IN"/>
        </a:p>
      </dgm:t>
    </dgm:pt>
    <dgm:pt modelId="{2986DC19-D069-4948-9DB0-0115D1B0061D}" type="pres">
      <dgm:prSet presAssocID="{CCB3F1C2-7F91-4FB3-8DD3-9323EF0DA455}" presName="sibTrans" presStyleCnt="0"/>
      <dgm:spPr/>
    </dgm:pt>
    <dgm:pt modelId="{C12D1848-3625-452D-99F4-F1825117F360}" type="pres">
      <dgm:prSet presAssocID="{5E0C63B5-B074-43EC-A6F2-4BD3E263FDF0}" presName="node" presStyleLbl="alignAccFollowNode1" presStyleIdx="5" presStyleCnt="6">
        <dgm:presLayoutVars>
          <dgm:bulletEnabled val="1"/>
        </dgm:presLayoutVars>
      </dgm:prSet>
      <dgm:spPr/>
      <dgm:t>
        <a:bodyPr/>
        <a:lstStyle/>
        <a:p>
          <a:endParaRPr lang="en-IN"/>
        </a:p>
      </dgm:t>
    </dgm:pt>
  </dgm:ptLst>
  <dgm:cxnLst>
    <dgm:cxn modelId="{CC4C8571-E61B-4D41-94C0-ECF1E8300831}" type="presOf" srcId="{A8C4EA39-D786-4D38-A496-B7E87CBD4A3D}" destId="{7B51E2DB-09F0-4418-BFE5-B7A11E238C69}" srcOrd="0" destOrd="0" presId="urn:microsoft.com/office/officeart/2005/8/layout/lProcess3"/>
    <dgm:cxn modelId="{B95FE9C4-57D6-4DF6-8CF6-5EDB7EADB9E7}" srcId="{6C9ABEC2-B6E0-4E26-AE39-968EB2AA36D0}" destId="{93996AF7-2E7E-41CA-88AE-6FC1D4ACBC33}" srcOrd="1" destOrd="0" parTransId="{A2ACE162-D030-489E-958C-6132BDB62DBB}" sibTransId="{C051E174-7A94-40C7-9AE1-FB02157BD92E}"/>
    <dgm:cxn modelId="{759E310C-C46F-4C0D-8B9E-1AB69353347E}" srcId="{D173D642-6AAE-4287-96F1-784765E36260}" destId="{EC324F6A-B0EF-4FA4-9AF6-E815947F6D3C}" srcOrd="0" destOrd="0" parTransId="{FB0EA519-3590-4133-AA20-681CA76B8C5C}" sibTransId="{CCB3F1C2-7F91-4FB3-8DD3-9323EF0DA455}"/>
    <dgm:cxn modelId="{FEC19B2B-448E-4A50-8CE5-4417DF6ED057}" type="presOf" srcId="{64766AA8-6258-40E0-9F5D-A0C452BD93CD}" destId="{C77FBE90-E23B-4A8B-9388-081ED9DB085A}" srcOrd="0" destOrd="0" presId="urn:microsoft.com/office/officeart/2005/8/layout/lProcess3"/>
    <dgm:cxn modelId="{2943C0FD-7EBE-4735-A648-915232375EDA}" srcId="{38DF7A15-9D76-4400-9C29-A403743929C8}" destId="{64766AA8-6258-40E0-9F5D-A0C452BD93CD}" srcOrd="0" destOrd="0" parTransId="{555ADB2C-F045-442B-B91D-4579026A3549}" sibTransId="{9C8D7061-468C-466F-A1F7-CD7B15A6C5FB}"/>
    <dgm:cxn modelId="{700AE21D-76A4-4820-A5BA-74A856819AB4}" srcId="{93996AF7-2E7E-41CA-88AE-6FC1D4ACBC33}" destId="{6C74BCA8-0792-4DE4-B7F5-96642CA2C3F8}" srcOrd="1" destOrd="0" parTransId="{719306E9-3BA3-4EEC-95BC-D13509A775FC}" sibTransId="{BAFAE57B-2287-402B-9E1F-8FB2FCDF64A8}"/>
    <dgm:cxn modelId="{7BAC2A04-4A66-48BD-83BB-498E3628053B}" type="presOf" srcId="{5E0C63B5-B074-43EC-A6F2-4BD3E263FDF0}" destId="{C12D1848-3625-452D-99F4-F1825117F360}" srcOrd="0" destOrd="0" presId="urn:microsoft.com/office/officeart/2005/8/layout/lProcess3"/>
    <dgm:cxn modelId="{AC626022-5EE4-4E21-8D0A-C3986575D2C2}" srcId="{6C9ABEC2-B6E0-4E26-AE39-968EB2AA36D0}" destId="{38DF7A15-9D76-4400-9C29-A403743929C8}" srcOrd="0" destOrd="0" parTransId="{6869221A-B935-4D70-B38E-C729A2752C1D}" sibTransId="{CA5A2754-C368-4A26-9FBB-FE2A3222BC50}"/>
    <dgm:cxn modelId="{51B4B84C-DC16-4735-918E-84ED7ED255C5}" type="presOf" srcId="{38DF7A15-9D76-4400-9C29-A403743929C8}" destId="{59585187-72D4-4485-A0C0-98BC3223BC96}" srcOrd="0" destOrd="0" presId="urn:microsoft.com/office/officeart/2005/8/layout/lProcess3"/>
    <dgm:cxn modelId="{838E4E4B-2299-4E3E-9926-489950EA69C2}" type="presOf" srcId="{6C74BCA8-0792-4DE4-B7F5-96642CA2C3F8}" destId="{AEB4B861-34B7-40DF-A9B8-62D1F0503FD2}" srcOrd="0" destOrd="0" presId="urn:microsoft.com/office/officeart/2005/8/layout/lProcess3"/>
    <dgm:cxn modelId="{7EBFA70E-5F79-4D58-908B-66DB755693C4}" type="presOf" srcId="{EC324F6A-B0EF-4FA4-9AF6-E815947F6D3C}" destId="{35185061-7B57-4E53-97EB-B64D6C8A9548}" srcOrd="0" destOrd="0" presId="urn:microsoft.com/office/officeart/2005/8/layout/lProcess3"/>
    <dgm:cxn modelId="{3293E69E-8C22-4218-9673-1D0D9BEBDDBB}" srcId="{D173D642-6AAE-4287-96F1-784765E36260}" destId="{5E0C63B5-B074-43EC-A6F2-4BD3E263FDF0}" srcOrd="1" destOrd="0" parTransId="{CA3FB03A-B6DD-4D36-9D5D-E26852358A83}" sibTransId="{4B4388FD-75FF-4991-B19D-8A8983A76FB8}"/>
    <dgm:cxn modelId="{6A399E00-0AC6-4375-B45F-729DBF14DDB7}" srcId="{6C9ABEC2-B6E0-4E26-AE39-968EB2AA36D0}" destId="{D173D642-6AAE-4287-96F1-784765E36260}" srcOrd="2" destOrd="0" parTransId="{30DB050B-B6E4-4529-8B94-D3B9D406270A}" sibTransId="{8AF1D641-9047-4272-92E1-DB2C3C0CE914}"/>
    <dgm:cxn modelId="{13A2F543-027F-4FF1-8611-E735C3C19333}" type="presOf" srcId="{19629D29-1BB8-4B7A-AFE7-A2D7C8F52D5F}" destId="{64DD2616-2144-4318-8680-3FF3971DCD3A}" srcOrd="0" destOrd="0" presId="urn:microsoft.com/office/officeart/2005/8/layout/lProcess3"/>
    <dgm:cxn modelId="{FBCC9963-A7D0-414C-B138-60F9EAA66605}" type="presOf" srcId="{D173D642-6AAE-4287-96F1-784765E36260}" destId="{FFB273F9-98D2-48AC-9A56-8D73CF596AA5}" srcOrd="0" destOrd="0" presId="urn:microsoft.com/office/officeart/2005/8/layout/lProcess3"/>
    <dgm:cxn modelId="{B0F819EC-2E77-4F1A-8AB0-D790B5002BB8}" srcId="{38DF7A15-9D76-4400-9C29-A403743929C8}" destId="{19629D29-1BB8-4B7A-AFE7-A2D7C8F52D5F}" srcOrd="1" destOrd="0" parTransId="{12F9F6B9-754C-4C67-A4B4-B9B209808850}" sibTransId="{C49CF0BB-9516-4C71-9AB9-4B2FB386D24B}"/>
    <dgm:cxn modelId="{E3290499-3B8C-4405-9AB3-617675AD2FDD}" type="presOf" srcId="{6C9ABEC2-B6E0-4E26-AE39-968EB2AA36D0}" destId="{EA4F5F97-12BD-4970-B6CE-D5B761CA2C7F}" srcOrd="0" destOrd="0" presId="urn:microsoft.com/office/officeart/2005/8/layout/lProcess3"/>
    <dgm:cxn modelId="{61A93F18-83B1-494D-9A75-6BE5CE8DD5A6}" srcId="{93996AF7-2E7E-41CA-88AE-6FC1D4ACBC33}" destId="{A8C4EA39-D786-4D38-A496-B7E87CBD4A3D}" srcOrd="0" destOrd="0" parTransId="{B4401A8A-79B4-4A3F-B9C2-FB0464B0FD09}" sibTransId="{C2BB1DFD-32CC-4442-8DDA-B10CCF51B269}"/>
    <dgm:cxn modelId="{B74F1942-4605-49FA-8A5C-2E0283E12FA9}" type="presOf" srcId="{93996AF7-2E7E-41CA-88AE-6FC1D4ACBC33}" destId="{29C3A9F6-D8D3-4DAE-B68B-A56352965460}" srcOrd="0" destOrd="0" presId="urn:microsoft.com/office/officeart/2005/8/layout/lProcess3"/>
    <dgm:cxn modelId="{7B9278AD-4C3A-43D6-BCCB-784823CFCBB3}" type="presParOf" srcId="{EA4F5F97-12BD-4970-B6CE-D5B761CA2C7F}" destId="{46519F4D-6E44-4027-9C2C-9C113F69D79D}" srcOrd="0" destOrd="0" presId="urn:microsoft.com/office/officeart/2005/8/layout/lProcess3"/>
    <dgm:cxn modelId="{B05A3964-3D68-4AA6-B2EF-6E821672B808}" type="presParOf" srcId="{46519F4D-6E44-4027-9C2C-9C113F69D79D}" destId="{59585187-72D4-4485-A0C0-98BC3223BC96}" srcOrd="0" destOrd="0" presId="urn:microsoft.com/office/officeart/2005/8/layout/lProcess3"/>
    <dgm:cxn modelId="{F0180E69-4443-40DC-96E7-5D86717D57A2}" type="presParOf" srcId="{46519F4D-6E44-4027-9C2C-9C113F69D79D}" destId="{D1208BFB-3F67-4854-9F57-C6E9BAB25D95}" srcOrd="1" destOrd="0" presId="urn:microsoft.com/office/officeart/2005/8/layout/lProcess3"/>
    <dgm:cxn modelId="{771E053E-375E-451B-81EF-E780167F5EAE}" type="presParOf" srcId="{46519F4D-6E44-4027-9C2C-9C113F69D79D}" destId="{C77FBE90-E23B-4A8B-9388-081ED9DB085A}" srcOrd="2" destOrd="0" presId="urn:microsoft.com/office/officeart/2005/8/layout/lProcess3"/>
    <dgm:cxn modelId="{74814442-498C-47EC-BA22-68F569DA88B3}" type="presParOf" srcId="{46519F4D-6E44-4027-9C2C-9C113F69D79D}" destId="{37465037-6BFC-498F-93D2-883A84CA0C39}" srcOrd="3" destOrd="0" presId="urn:microsoft.com/office/officeart/2005/8/layout/lProcess3"/>
    <dgm:cxn modelId="{DF8C288A-3CA2-4F97-8698-19FFE4FBFC63}" type="presParOf" srcId="{46519F4D-6E44-4027-9C2C-9C113F69D79D}" destId="{64DD2616-2144-4318-8680-3FF3971DCD3A}" srcOrd="4" destOrd="0" presId="urn:microsoft.com/office/officeart/2005/8/layout/lProcess3"/>
    <dgm:cxn modelId="{54909529-6E11-4DAA-B2DF-7E9428C874CD}" type="presParOf" srcId="{EA4F5F97-12BD-4970-B6CE-D5B761CA2C7F}" destId="{66236EFE-E4E9-4F23-920D-911DDB340B9B}" srcOrd="1" destOrd="0" presId="urn:microsoft.com/office/officeart/2005/8/layout/lProcess3"/>
    <dgm:cxn modelId="{CF4ADBAF-14D6-4578-B003-E48C46E56CCB}" type="presParOf" srcId="{EA4F5F97-12BD-4970-B6CE-D5B761CA2C7F}" destId="{9F2CA69E-D247-486A-90E9-3649FFEBC03E}" srcOrd="2" destOrd="0" presId="urn:microsoft.com/office/officeart/2005/8/layout/lProcess3"/>
    <dgm:cxn modelId="{97FB4974-0793-40C2-B31B-80CA43182141}" type="presParOf" srcId="{9F2CA69E-D247-486A-90E9-3649FFEBC03E}" destId="{29C3A9F6-D8D3-4DAE-B68B-A56352965460}" srcOrd="0" destOrd="0" presId="urn:microsoft.com/office/officeart/2005/8/layout/lProcess3"/>
    <dgm:cxn modelId="{9D8D3F24-DB41-4795-96CF-2D1DC4BBCEF5}" type="presParOf" srcId="{9F2CA69E-D247-486A-90E9-3649FFEBC03E}" destId="{E19E2812-9470-4DF8-A245-571324EFA412}" srcOrd="1" destOrd="0" presId="urn:microsoft.com/office/officeart/2005/8/layout/lProcess3"/>
    <dgm:cxn modelId="{164A01F0-41CA-444F-A827-7F31AEF4E48D}" type="presParOf" srcId="{9F2CA69E-D247-486A-90E9-3649FFEBC03E}" destId="{7B51E2DB-09F0-4418-BFE5-B7A11E238C69}" srcOrd="2" destOrd="0" presId="urn:microsoft.com/office/officeart/2005/8/layout/lProcess3"/>
    <dgm:cxn modelId="{26AA9A66-9730-4924-BC91-560331D83691}" type="presParOf" srcId="{9F2CA69E-D247-486A-90E9-3649FFEBC03E}" destId="{D3408405-6056-4541-A794-6EFEDA3CF25B}" srcOrd="3" destOrd="0" presId="urn:microsoft.com/office/officeart/2005/8/layout/lProcess3"/>
    <dgm:cxn modelId="{3B88BF04-F417-4F13-A5D0-9D8AC3832BD6}" type="presParOf" srcId="{9F2CA69E-D247-486A-90E9-3649FFEBC03E}" destId="{AEB4B861-34B7-40DF-A9B8-62D1F0503FD2}" srcOrd="4" destOrd="0" presId="urn:microsoft.com/office/officeart/2005/8/layout/lProcess3"/>
    <dgm:cxn modelId="{C4F410D2-D505-4FA5-9F39-065ACE148E21}" type="presParOf" srcId="{EA4F5F97-12BD-4970-B6CE-D5B761CA2C7F}" destId="{41980AC8-7252-41FC-A9AF-8FF9D0EA8A24}" srcOrd="3" destOrd="0" presId="urn:microsoft.com/office/officeart/2005/8/layout/lProcess3"/>
    <dgm:cxn modelId="{B12A5986-30A2-4036-8025-06CBB9CA2934}" type="presParOf" srcId="{EA4F5F97-12BD-4970-B6CE-D5B761CA2C7F}" destId="{7B7C658E-31CD-4275-B3E2-5BC1ACB039CF}" srcOrd="4" destOrd="0" presId="urn:microsoft.com/office/officeart/2005/8/layout/lProcess3"/>
    <dgm:cxn modelId="{148C4C0F-DA4A-438B-83F9-8544F9FAE7D6}" type="presParOf" srcId="{7B7C658E-31CD-4275-B3E2-5BC1ACB039CF}" destId="{FFB273F9-98D2-48AC-9A56-8D73CF596AA5}" srcOrd="0" destOrd="0" presId="urn:microsoft.com/office/officeart/2005/8/layout/lProcess3"/>
    <dgm:cxn modelId="{70F1CBC5-23F7-4AE5-A4CD-0FA76AFCDD18}" type="presParOf" srcId="{7B7C658E-31CD-4275-B3E2-5BC1ACB039CF}" destId="{F2B84250-7CF9-4B8F-8FA8-9C0AE079C711}" srcOrd="1" destOrd="0" presId="urn:microsoft.com/office/officeart/2005/8/layout/lProcess3"/>
    <dgm:cxn modelId="{B95E4D45-4BDB-4A7D-9F35-27029BE892D0}" type="presParOf" srcId="{7B7C658E-31CD-4275-B3E2-5BC1ACB039CF}" destId="{35185061-7B57-4E53-97EB-B64D6C8A9548}" srcOrd="2" destOrd="0" presId="urn:microsoft.com/office/officeart/2005/8/layout/lProcess3"/>
    <dgm:cxn modelId="{21B9403B-DD44-474C-A5A6-34686E459D71}" type="presParOf" srcId="{7B7C658E-31CD-4275-B3E2-5BC1ACB039CF}" destId="{2986DC19-D069-4948-9DB0-0115D1B0061D}" srcOrd="3" destOrd="0" presId="urn:microsoft.com/office/officeart/2005/8/layout/lProcess3"/>
    <dgm:cxn modelId="{648B8CA4-908F-4BE2-9B09-36182820DB9B}" type="presParOf" srcId="{7B7C658E-31CD-4275-B3E2-5BC1ACB039CF}" destId="{C12D1848-3625-452D-99F4-F1825117F360}"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8F7072-D26B-4F0D-BD79-D5727B84CA9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IN"/>
        </a:p>
      </dgm:t>
    </dgm:pt>
    <dgm:pt modelId="{41E898D0-E955-4DA8-83E7-2829D1560239}">
      <dgm:prSet/>
      <dgm:spPr/>
      <dgm:t>
        <a:bodyPr/>
        <a:lstStyle/>
        <a:p>
          <a:pPr rtl="0"/>
          <a:r>
            <a:rPr lang="en-US" dirty="0" smtClean="0"/>
            <a:t>Default Security Group:</a:t>
          </a:r>
          <a:endParaRPr lang="en-IN" dirty="0"/>
        </a:p>
      </dgm:t>
    </dgm:pt>
    <dgm:pt modelId="{16AA57BA-73CA-4087-98C9-BCE99C73290B}" type="parTrans" cxnId="{7352920C-669C-45DE-8ABF-81312E91FB92}">
      <dgm:prSet/>
      <dgm:spPr/>
      <dgm:t>
        <a:bodyPr/>
        <a:lstStyle/>
        <a:p>
          <a:endParaRPr lang="en-IN"/>
        </a:p>
      </dgm:t>
    </dgm:pt>
    <dgm:pt modelId="{A51651C6-2AC5-45CB-BA26-27A3588EB11B}" type="sibTrans" cxnId="{7352920C-669C-45DE-8ABF-81312E91FB92}">
      <dgm:prSet/>
      <dgm:spPr/>
      <dgm:t>
        <a:bodyPr/>
        <a:lstStyle/>
        <a:p>
          <a:endParaRPr lang="en-IN"/>
        </a:p>
      </dgm:t>
    </dgm:pt>
    <dgm:pt modelId="{A41F6C43-5020-4AB8-A603-E7456A83D200}">
      <dgm:prSet/>
      <dgm:spPr/>
      <dgm:t>
        <a:bodyPr/>
        <a:lstStyle/>
        <a:p>
          <a:pPr rtl="0"/>
          <a:r>
            <a:rPr lang="en-US" smtClean="0"/>
            <a:t>Your AWS account has a default security group for the default Virtual Private Cloud (VPC) in each region.</a:t>
          </a:r>
          <a:endParaRPr lang="en-IN"/>
        </a:p>
      </dgm:t>
    </dgm:pt>
    <dgm:pt modelId="{D775B8C8-8FC0-492F-9202-1811BE2A1C84}" type="parTrans" cxnId="{587056DD-9A49-4026-9095-92643C85E1A4}">
      <dgm:prSet/>
      <dgm:spPr/>
      <dgm:t>
        <a:bodyPr/>
        <a:lstStyle/>
        <a:p>
          <a:endParaRPr lang="en-IN"/>
        </a:p>
      </dgm:t>
    </dgm:pt>
    <dgm:pt modelId="{A8BCBE09-CF38-4F3E-8947-BBB1C126F485}" type="sibTrans" cxnId="{587056DD-9A49-4026-9095-92643C85E1A4}">
      <dgm:prSet/>
      <dgm:spPr/>
      <dgm:t>
        <a:bodyPr/>
        <a:lstStyle/>
        <a:p>
          <a:endParaRPr lang="en-IN"/>
        </a:p>
      </dgm:t>
    </dgm:pt>
    <dgm:pt modelId="{734E3A17-4037-4B82-8CA4-335A401834F2}">
      <dgm:prSet/>
      <dgm:spPr/>
      <dgm:t>
        <a:bodyPr/>
        <a:lstStyle/>
        <a:p>
          <a:pPr rtl="0"/>
          <a:r>
            <a:rPr lang="en-US" smtClean="0"/>
            <a:t>It allows inbound traffic from all instances which are associated with it.</a:t>
          </a:r>
          <a:endParaRPr lang="en-IN"/>
        </a:p>
      </dgm:t>
    </dgm:pt>
    <dgm:pt modelId="{D24FADFA-2697-4D71-B27D-8B75BBE0F4D0}" type="parTrans" cxnId="{5DE9C6F1-80F1-48C2-9F4C-C6F8B5A6F699}">
      <dgm:prSet/>
      <dgm:spPr/>
      <dgm:t>
        <a:bodyPr/>
        <a:lstStyle/>
        <a:p>
          <a:endParaRPr lang="en-IN"/>
        </a:p>
      </dgm:t>
    </dgm:pt>
    <dgm:pt modelId="{9362432D-41CE-4F55-BBCE-11F8BB0BDFE0}" type="sibTrans" cxnId="{5DE9C6F1-80F1-48C2-9F4C-C6F8B5A6F699}">
      <dgm:prSet/>
      <dgm:spPr/>
      <dgm:t>
        <a:bodyPr/>
        <a:lstStyle/>
        <a:p>
          <a:endParaRPr lang="en-IN"/>
        </a:p>
      </dgm:t>
    </dgm:pt>
    <dgm:pt modelId="{BB96A37A-D307-4AB3-8562-B9C3E2341113}">
      <dgm:prSet/>
      <dgm:spPr/>
      <dgm:t>
        <a:bodyPr/>
        <a:lstStyle/>
        <a:p>
          <a:pPr rtl="0"/>
          <a:r>
            <a:rPr lang="en-US" smtClean="0"/>
            <a:t>It allows outbound traffic from all instances.</a:t>
          </a:r>
          <a:endParaRPr lang="en-IN"/>
        </a:p>
      </dgm:t>
    </dgm:pt>
    <dgm:pt modelId="{2BFEA9B2-FA9C-4039-BD16-9A6A32459B87}" type="parTrans" cxnId="{8BE35744-645E-4084-97C0-9B25D0148396}">
      <dgm:prSet/>
      <dgm:spPr/>
      <dgm:t>
        <a:bodyPr/>
        <a:lstStyle/>
        <a:p>
          <a:endParaRPr lang="en-IN"/>
        </a:p>
      </dgm:t>
    </dgm:pt>
    <dgm:pt modelId="{7FEEDD80-6BC6-4183-9493-145425CC61F0}" type="sibTrans" cxnId="{8BE35744-645E-4084-97C0-9B25D0148396}">
      <dgm:prSet/>
      <dgm:spPr/>
      <dgm:t>
        <a:bodyPr/>
        <a:lstStyle/>
        <a:p>
          <a:endParaRPr lang="en-IN"/>
        </a:p>
      </dgm:t>
    </dgm:pt>
    <dgm:pt modelId="{163CD17C-8E27-43A9-86D2-1CBEEDEC2AE8}">
      <dgm:prSet/>
      <dgm:spPr/>
      <dgm:t>
        <a:bodyPr/>
        <a:lstStyle/>
        <a:p>
          <a:pPr rtl="0"/>
          <a:r>
            <a:rPr lang="en-US" smtClean="0"/>
            <a:t>Custom Security Group:</a:t>
          </a:r>
          <a:endParaRPr lang="en-IN"/>
        </a:p>
      </dgm:t>
    </dgm:pt>
    <dgm:pt modelId="{A0F8DD25-60DD-40DB-A1CC-59315F65BFF0}" type="parTrans" cxnId="{BB580C12-D0B6-4173-93EF-CF2C1B5910E4}">
      <dgm:prSet/>
      <dgm:spPr/>
      <dgm:t>
        <a:bodyPr/>
        <a:lstStyle/>
        <a:p>
          <a:endParaRPr lang="en-IN"/>
        </a:p>
      </dgm:t>
    </dgm:pt>
    <dgm:pt modelId="{441CA40F-89F2-48A5-B5E4-38BAC01AD7AE}" type="sibTrans" cxnId="{BB580C12-D0B6-4173-93EF-CF2C1B5910E4}">
      <dgm:prSet/>
      <dgm:spPr/>
      <dgm:t>
        <a:bodyPr/>
        <a:lstStyle/>
        <a:p>
          <a:endParaRPr lang="en-IN"/>
        </a:p>
      </dgm:t>
    </dgm:pt>
    <dgm:pt modelId="{916F93BB-9339-49B8-ADE9-B42940890AA3}">
      <dgm:prSet/>
      <dgm:spPr/>
      <dgm:t>
        <a:bodyPr/>
        <a:lstStyle/>
        <a:p>
          <a:pPr rtl="0"/>
          <a:r>
            <a:rPr lang="en-US" smtClean="0"/>
            <a:t>You can create your own security group and specify it when you launch your instances. You must provide a name and a description.</a:t>
          </a:r>
          <a:endParaRPr lang="en-IN"/>
        </a:p>
      </dgm:t>
    </dgm:pt>
    <dgm:pt modelId="{822C1BB5-A618-439D-91EC-13E856BDE0EF}" type="parTrans" cxnId="{F2842B3E-E3F3-4948-A67D-88773FF564E9}">
      <dgm:prSet/>
      <dgm:spPr/>
      <dgm:t>
        <a:bodyPr/>
        <a:lstStyle/>
        <a:p>
          <a:endParaRPr lang="en-IN"/>
        </a:p>
      </dgm:t>
    </dgm:pt>
    <dgm:pt modelId="{25983FA6-9BA1-4A07-9F98-A733818459AA}" type="sibTrans" cxnId="{F2842B3E-E3F3-4948-A67D-88773FF564E9}">
      <dgm:prSet/>
      <dgm:spPr/>
      <dgm:t>
        <a:bodyPr/>
        <a:lstStyle/>
        <a:p>
          <a:endParaRPr lang="en-IN"/>
        </a:p>
      </dgm:t>
    </dgm:pt>
    <dgm:pt modelId="{BB86CAD0-2316-4C32-8375-C5B5EA9BE012}">
      <dgm:prSet/>
      <dgm:spPr/>
      <dgm:t>
        <a:bodyPr/>
        <a:lstStyle/>
        <a:p>
          <a:pPr rtl="0"/>
          <a:r>
            <a:rPr lang="en-US" smtClean="0"/>
            <a:t>It allows no inbound traffic.</a:t>
          </a:r>
          <a:endParaRPr lang="en-IN"/>
        </a:p>
      </dgm:t>
    </dgm:pt>
    <dgm:pt modelId="{62447CE0-A2BD-44C3-8061-2A69DC1395F1}" type="parTrans" cxnId="{8085DA28-5C9B-4306-B23F-BA102C54A00B}">
      <dgm:prSet/>
      <dgm:spPr/>
      <dgm:t>
        <a:bodyPr/>
        <a:lstStyle/>
        <a:p>
          <a:endParaRPr lang="en-IN"/>
        </a:p>
      </dgm:t>
    </dgm:pt>
    <dgm:pt modelId="{862FC49D-3E01-450C-B90C-4AD98D1F1E85}" type="sibTrans" cxnId="{8085DA28-5C9B-4306-B23F-BA102C54A00B}">
      <dgm:prSet/>
      <dgm:spPr/>
      <dgm:t>
        <a:bodyPr/>
        <a:lstStyle/>
        <a:p>
          <a:endParaRPr lang="en-IN"/>
        </a:p>
      </dgm:t>
    </dgm:pt>
    <dgm:pt modelId="{BCEFA134-FE82-4A40-917A-A9E90310A5F1}">
      <dgm:prSet/>
      <dgm:spPr/>
      <dgm:t>
        <a:bodyPr/>
        <a:lstStyle/>
        <a:p>
          <a:pPr rtl="0"/>
          <a:r>
            <a:rPr lang="en-US" smtClean="0"/>
            <a:t>It allows all outbound traffic.</a:t>
          </a:r>
          <a:endParaRPr lang="en-IN"/>
        </a:p>
      </dgm:t>
    </dgm:pt>
    <dgm:pt modelId="{12F09741-E8B5-4296-8DF4-1066D0CF58BE}" type="parTrans" cxnId="{28772784-35CF-4843-ADA8-1C090007C44E}">
      <dgm:prSet/>
      <dgm:spPr/>
      <dgm:t>
        <a:bodyPr/>
        <a:lstStyle/>
        <a:p>
          <a:endParaRPr lang="en-IN"/>
        </a:p>
      </dgm:t>
    </dgm:pt>
    <dgm:pt modelId="{E1F3DB78-2AD4-4228-87A1-1A094F1E4F94}" type="sibTrans" cxnId="{28772784-35CF-4843-ADA8-1C090007C44E}">
      <dgm:prSet/>
      <dgm:spPr/>
      <dgm:t>
        <a:bodyPr/>
        <a:lstStyle/>
        <a:p>
          <a:endParaRPr lang="en-IN"/>
        </a:p>
      </dgm:t>
    </dgm:pt>
    <dgm:pt modelId="{EF7F3150-ACC1-4C98-96C7-55F9EEB92462}" type="pres">
      <dgm:prSet presAssocID="{758F7072-D26B-4F0D-BD79-D5727B84CA9E}" presName="Name0" presStyleCnt="0">
        <dgm:presLayoutVars>
          <dgm:dir/>
          <dgm:animLvl val="lvl"/>
          <dgm:resizeHandles val="exact"/>
        </dgm:presLayoutVars>
      </dgm:prSet>
      <dgm:spPr/>
      <dgm:t>
        <a:bodyPr/>
        <a:lstStyle/>
        <a:p>
          <a:endParaRPr lang="en-IN"/>
        </a:p>
      </dgm:t>
    </dgm:pt>
    <dgm:pt modelId="{C962E6DE-E3C7-4EE6-B8B5-08DB5266D773}" type="pres">
      <dgm:prSet presAssocID="{41E898D0-E955-4DA8-83E7-2829D1560239}" presName="linNode" presStyleCnt="0"/>
      <dgm:spPr/>
    </dgm:pt>
    <dgm:pt modelId="{DDB9C8CB-6B41-4764-8A0B-DC1682D8FE04}" type="pres">
      <dgm:prSet presAssocID="{41E898D0-E955-4DA8-83E7-2829D1560239}" presName="parentText" presStyleLbl="node1" presStyleIdx="0" presStyleCnt="2">
        <dgm:presLayoutVars>
          <dgm:chMax val="1"/>
          <dgm:bulletEnabled val="1"/>
        </dgm:presLayoutVars>
      </dgm:prSet>
      <dgm:spPr/>
      <dgm:t>
        <a:bodyPr/>
        <a:lstStyle/>
        <a:p>
          <a:endParaRPr lang="en-IN"/>
        </a:p>
      </dgm:t>
    </dgm:pt>
    <dgm:pt modelId="{2BAA4A3A-A6B2-4B83-85CD-472478720B5B}" type="pres">
      <dgm:prSet presAssocID="{41E898D0-E955-4DA8-83E7-2829D1560239}" presName="descendantText" presStyleLbl="alignAccFollowNode1" presStyleIdx="0" presStyleCnt="2">
        <dgm:presLayoutVars>
          <dgm:bulletEnabled val="1"/>
        </dgm:presLayoutVars>
      </dgm:prSet>
      <dgm:spPr/>
      <dgm:t>
        <a:bodyPr/>
        <a:lstStyle/>
        <a:p>
          <a:endParaRPr lang="en-IN"/>
        </a:p>
      </dgm:t>
    </dgm:pt>
    <dgm:pt modelId="{BB96D679-EB67-4290-A4BD-58F266E4A3AD}" type="pres">
      <dgm:prSet presAssocID="{A51651C6-2AC5-45CB-BA26-27A3588EB11B}" presName="sp" presStyleCnt="0"/>
      <dgm:spPr/>
    </dgm:pt>
    <dgm:pt modelId="{A5455E62-17B6-45D6-AB53-B33F431295AB}" type="pres">
      <dgm:prSet presAssocID="{163CD17C-8E27-43A9-86D2-1CBEEDEC2AE8}" presName="linNode" presStyleCnt="0"/>
      <dgm:spPr/>
    </dgm:pt>
    <dgm:pt modelId="{CB0900DB-2F20-4BC9-851A-5CCB096D6269}" type="pres">
      <dgm:prSet presAssocID="{163CD17C-8E27-43A9-86D2-1CBEEDEC2AE8}" presName="parentText" presStyleLbl="node1" presStyleIdx="1" presStyleCnt="2">
        <dgm:presLayoutVars>
          <dgm:chMax val="1"/>
          <dgm:bulletEnabled val="1"/>
        </dgm:presLayoutVars>
      </dgm:prSet>
      <dgm:spPr/>
      <dgm:t>
        <a:bodyPr/>
        <a:lstStyle/>
        <a:p>
          <a:endParaRPr lang="en-IN"/>
        </a:p>
      </dgm:t>
    </dgm:pt>
    <dgm:pt modelId="{309B324B-DF4D-49FE-95AD-A1CB747E492D}" type="pres">
      <dgm:prSet presAssocID="{163CD17C-8E27-43A9-86D2-1CBEEDEC2AE8}" presName="descendantText" presStyleLbl="alignAccFollowNode1" presStyleIdx="1" presStyleCnt="2">
        <dgm:presLayoutVars>
          <dgm:bulletEnabled val="1"/>
        </dgm:presLayoutVars>
      </dgm:prSet>
      <dgm:spPr/>
      <dgm:t>
        <a:bodyPr/>
        <a:lstStyle/>
        <a:p>
          <a:endParaRPr lang="en-IN"/>
        </a:p>
      </dgm:t>
    </dgm:pt>
  </dgm:ptLst>
  <dgm:cxnLst>
    <dgm:cxn modelId="{7CB45AED-AF7B-4287-92BD-8785CB72BA19}" type="presOf" srcId="{41E898D0-E955-4DA8-83E7-2829D1560239}" destId="{DDB9C8CB-6B41-4764-8A0B-DC1682D8FE04}" srcOrd="0" destOrd="0" presId="urn:microsoft.com/office/officeart/2005/8/layout/vList5"/>
    <dgm:cxn modelId="{6E41ED98-059E-40D4-A77A-0705944136F8}" type="presOf" srcId="{916F93BB-9339-49B8-ADE9-B42940890AA3}" destId="{309B324B-DF4D-49FE-95AD-A1CB747E492D}" srcOrd="0" destOrd="0" presId="urn:microsoft.com/office/officeart/2005/8/layout/vList5"/>
    <dgm:cxn modelId="{587056DD-9A49-4026-9095-92643C85E1A4}" srcId="{41E898D0-E955-4DA8-83E7-2829D1560239}" destId="{A41F6C43-5020-4AB8-A603-E7456A83D200}" srcOrd="0" destOrd="0" parTransId="{D775B8C8-8FC0-492F-9202-1811BE2A1C84}" sibTransId="{A8BCBE09-CF38-4F3E-8947-BBB1C126F485}"/>
    <dgm:cxn modelId="{AB0E9547-B2EE-443C-BB76-8E622F893AA6}" type="presOf" srcId="{BB86CAD0-2316-4C32-8375-C5B5EA9BE012}" destId="{309B324B-DF4D-49FE-95AD-A1CB747E492D}" srcOrd="0" destOrd="1" presId="urn:microsoft.com/office/officeart/2005/8/layout/vList5"/>
    <dgm:cxn modelId="{BB580C12-D0B6-4173-93EF-CF2C1B5910E4}" srcId="{758F7072-D26B-4F0D-BD79-D5727B84CA9E}" destId="{163CD17C-8E27-43A9-86D2-1CBEEDEC2AE8}" srcOrd="1" destOrd="0" parTransId="{A0F8DD25-60DD-40DB-A1CC-59315F65BFF0}" sibTransId="{441CA40F-89F2-48A5-B5E4-38BAC01AD7AE}"/>
    <dgm:cxn modelId="{299882A3-01ED-47E9-8002-7829EC54E823}" type="presOf" srcId="{758F7072-D26B-4F0D-BD79-D5727B84CA9E}" destId="{EF7F3150-ACC1-4C98-96C7-55F9EEB92462}" srcOrd="0" destOrd="0" presId="urn:microsoft.com/office/officeart/2005/8/layout/vList5"/>
    <dgm:cxn modelId="{8085DA28-5C9B-4306-B23F-BA102C54A00B}" srcId="{163CD17C-8E27-43A9-86D2-1CBEEDEC2AE8}" destId="{BB86CAD0-2316-4C32-8375-C5B5EA9BE012}" srcOrd="1" destOrd="0" parTransId="{62447CE0-A2BD-44C3-8061-2A69DC1395F1}" sibTransId="{862FC49D-3E01-450C-B90C-4AD98D1F1E85}"/>
    <dgm:cxn modelId="{BAF36B90-B571-48B5-A15A-8E4A12CA9346}" type="presOf" srcId="{BCEFA134-FE82-4A40-917A-A9E90310A5F1}" destId="{309B324B-DF4D-49FE-95AD-A1CB747E492D}" srcOrd="0" destOrd="2" presId="urn:microsoft.com/office/officeart/2005/8/layout/vList5"/>
    <dgm:cxn modelId="{F40957B5-E912-4F77-8D87-E69BCB57302D}" type="presOf" srcId="{163CD17C-8E27-43A9-86D2-1CBEEDEC2AE8}" destId="{CB0900DB-2F20-4BC9-851A-5CCB096D6269}" srcOrd="0" destOrd="0" presId="urn:microsoft.com/office/officeart/2005/8/layout/vList5"/>
    <dgm:cxn modelId="{91FB0FD5-C1D9-4039-91B1-338640E88386}" type="presOf" srcId="{A41F6C43-5020-4AB8-A603-E7456A83D200}" destId="{2BAA4A3A-A6B2-4B83-85CD-472478720B5B}" srcOrd="0" destOrd="0" presId="urn:microsoft.com/office/officeart/2005/8/layout/vList5"/>
    <dgm:cxn modelId="{F2842B3E-E3F3-4948-A67D-88773FF564E9}" srcId="{163CD17C-8E27-43A9-86D2-1CBEEDEC2AE8}" destId="{916F93BB-9339-49B8-ADE9-B42940890AA3}" srcOrd="0" destOrd="0" parTransId="{822C1BB5-A618-439D-91EC-13E856BDE0EF}" sibTransId="{25983FA6-9BA1-4A07-9F98-A733818459AA}"/>
    <dgm:cxn modelId="{7352920C-669C-45DE-8ABF-81312E91FB92}" srcId="{758F7072-D26B-4F0D-BD79-D5727B84CA9E}" destId="{41E898D0-E955-4DA8-83E7-2829D1560239}" srcOrd="0" destOrd="0" parTransId="{16AA57BA-73CA-4087-98C9-BCE99C73290B}" sibTransId="{A51651C6-2AC5-45CB-BA26-27A3588EB11B}"/>
    <dgm:cxn modelId="{5DE9C6F1-80F1-48C2-9F4C-C6F8B5A6F699}" srcId="{41E898D0-E955-4DA8-83E7-2829D1560239}" destId="{734E3A17-4037-4B82-8CA4-335A401834F2}" srcOrd="1" destOrd="0" parTransId="{D24FADFA-2697-4D71-B27D-8B75BBE0F4D0}" sibTransId="{9362432D-41CE-4F55-BBCE-11F8BB0BDFE0}"/>
    <dgm:cxn modelId="{4BF3AA2D-E668-420D-9E5D-B846AF325F41}" type="presOf" srcId="{734E3A17-4037-4B82-8CA4-335A401834F2}" destId="{2BAA4A3A-A6B2-4B83-85CD-472478720B5B}" srcOrd="0" destOrd="1" presId="urn:microsoft.com/office/officeart/2005/8/layout/vList5"/>
    <dgm:cxn modelId="{8BE35744-645E-4084-97C0-9B25D0148396}" srcId="{41E898D0-E955-4DA8-83E7-2829D1560239}" destId="{BB96A37A-D307-4AB3-8562-B9C3E2341113}" srcOrd="2" destOrd="0" parTransId="{2BFEA9B2-FA9C-4039-BD16-9A6A32459B87}" sibTransId="{7FEEDD80-6BC6-4183-9493-145425CC61F0}"/>
    <dgm:cxn modelId="{D0F56A1E-7438-4B90-B9D2-2266E94899DC}" type="presOf" srcId="{BB96A37A-D307-4AB3-8562-B9C3E2341113}" destId="{2BAA4A3A-A6B2-4B83-85CD-472478720B5B}" srcOrd="0" destOrd="2" presId="urn:microsoft.com/office/officeart/2005/8/layout/vList5"/>
    <dgm:cxn modelId="{28772784-35CF-4843-ADA8-1C090007C44E}" srcId="{163CD17C-8E27-43A9-86D2-1CBEEDEC2AE8}" destId="{BCEFA134-FE82-4A40-917A-A9E90310A5F1}" srcOrd="2" destOrd="0" parTransId="{12F09741-E8B5-4296-8DF4-1066D0CF58BE}" sibTransId="{E1F3DB78-2AD4-4228-87A1-1A094F1E4F94}"/>
    <dgm:cxn modelId="{98E9D801-CD02-4138-AA7D-8D2F5450F18A}" type="presParOf" srcId="{EF7F3150-ACC1-4C98-96C7-55F9EEB92462}" destId="{C962E6DE-E3C7-4EE6-B8B5-08DB5266D773}" srcOrd="0" destOrd="0" presId="urn:microsoft.com/office/officeart/2005/8/layout/vList5"/>
    <dgm:cxn modelId="{0A29C2EF-8729-40BA-AD73-3EBF9934A6A0}" type="presParOf" srcId="{C962E6DE-E3C7-4EE6-B8B5-08DB5266D773}" destId="{DDB9C8CB-6B41-4764-8A0B-DC1682D8FE04}" srcOrd="0" destOrd="0" presId="urn:microsoft.com/office/officeart/2005/8/layout/vList5"/>
    <dgm:cxn modelId="{A253F42E-A0EF-46AB-A116-8B164F7899F0}" type="presParOf" srcId="{C962E6DE-E3C7-4EE6-B8B5-08DB5266D773}" destId="{2BAA4A3A-A6B2-4B83-85CD-472478720B5B}" srcOrd="1" destOrd="0" presId="urn:microsoft.com/office/officeart/2005/8/layout/vList5"/>
    <dgm:cxn modelId="{5C510045-ED02-4534-A8AB-42AA73F5243E}" type="presParOf" srcId="{EF7F3150-ACC1-4C98-96C7-55F9EEB92462}" destId="{BB96D679-EB67-4290-A4BD-58F266E4A3AD}" srcOrd="1" destOrd="0" presId="urn:microsoft.com/office/officeart/2005/8/layout/vList5"/>
    <dgm:cxn modelId="{26A16C01-7EB6-44D3-853D-A821D737141C}" type="presParOf" srcId="{EF7F3150-ACC1-4C98-96C7-55F9EEB92462}" destId="{A5455E62-17B6-45D6-AB53-B33F431295AB}" srcOrd="2" destOrd="0" presId="urn:microsoft.com/office/officeart/2005/8/layout/vList5"/>
    <dgm:cxn modelId="{1624B879-E60B-4FD6-9667-8BBE91C5B3ED}" type="presParOf" srcId="{A5455E62-17B6-45D6-AB53-B33F431295AB}" destId="{CB0900DB-2F20-4BC9-851A-5CCB096D6269}" srcOrd="0" destOrd="0" presId="urn:microsoft.com/office/officeart/2005/8/layout/vList5"/>
    <dgm:cxn modelId="{1E27FFCA-B2BD-4BC6-9A4A-9A607EFF5BAE}" type="presParOf" srcId="{A5455E62-17B6-45D6-AB53-B33F431295AB}" destId="{309B324B-DF4D-49FE-95AD-A1CB747E49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A1536A-BD56-4BDE-9BC2-A66514664A4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7DF27242-4872-47FC-ADE0-CDDAA1D3EE21}">
      <dgm:prSet/>
      <dgm:spPr/>
      <dgm:t>
        <a:bodyPr/>
        <a:lstStyle/>
        <a:p>
          <a:pPr rtl="0"/>
          <a:r>
            <a:rPr lang="en-US" b="1" smtClean="0"/>
            <a:t>Compute Services</a:t>
          </a:r>
          <a:r>
            <a:rPr lang="en-US" smtClean="0"/>
            <a:t>:</a:t>
          </a:r>
          <a:endParaRPr lang="en-IN"/>
        </a:p>
      </dgm:t>
    </dgm:pt>
    <dgm:pt modelId="{027B3F1A-89B8-4FC6-93D9-D668839A784A}" type="parTrans" cxnId="{BFEA3D32-07F9-4FE0-B5A7-2E793B20A19D}">
      <dgm:prSet/>
      <dgm:spPr/>
      <dgm:t>
        <a:bodyPr/>
        <a:lstStyle/>
        <a:p>
          <a:endParaRPr lang="en-IN"/>
        </a:p>
      </dgm:t>
    </dgm:pt>
    <dgm:pt modelId="{4638D538-2BA0-421E-89E0-A42FCEF40736}" type="sibTrans" cxnId="{BFEA3D32-07F9-4FE0-B5A7-2E793B20A19D}">
      <dgm:prSet/>
      <dgm:spPr/>
      <dgm:t>
        <a:bodyPr/>
        <a:lstStyle/>
        <a:p>
          <a:endParaRPr lang="en-IN"/>
        </a:p>
      </dgm:t>
    </dgm:pt>
    <dgm:pt modelId="{356C9E2E-04E8-4157-A10A-52865290C8F7}">
      <dgm:prSet/>
      <dgm:spPr/>
      <dgm:t>
        <a:bodyPr/>
        <a:lstStyle/>
        <a:p>
          <a:pPr rtl="0"/>
          <a:r>
            <a:rPr lang="en-US" b="1" smtClean="0"/>
            <a:t>Virtual Machines (VMs)</a:t>
          </a:r>
          <a:r>
            <a:rPr lang="en-US" smtClean="0"/>
            <a:t>: Scalable, on-demand computing resources for a variety of workloads.</a:t>
          </a:r>
          <a:endParaRPr lang="en-IN"/>
        </a:p>
      </dgm:t>
    </dgm:pt>
    <dgm:pt modelId="{FB2B6E88-7240-4B44-AA27-96319483A20A}" type="parTrans" cxnId="{83A9425E-3FE9-482D-AC33-766208CC7525}">
      <dgm:prSet/>
      <dgm:spPr/>
      <dgm:t>
        <a:bodyPr/>
        <a:lstStyle/>
        <a:p>
          <a:endParaRPr lang="en-IN"/>
        </a:p>
      </dgm:t>
    </dgm:pt>
    <dgm:pt modelId="{471004C6-93F2-4CFA-B602-8BCE2E519C1F}" type="sibTrans" cxnId="{83A9425E-3FE9-482D-AC33-766208CC7525}">
      <dgm:prSet/>
      <dgm:spPr/>
      <dgm:t>
        <a:bodyPr/>
        <a:lstStyle/>
        <a:p>
          <a:endParaRPr lang="en-IN"/>
        </a:p>
      </dgm:t>
    </dgm:pt>
    <dgm:pt modelId="{88083A01-DE5A-4016-BD67-1B0454AFB439}">
      <dgm:prSet/>
      <dgm:spPr/>
      <dgm:t>
        <a:bodyPr/>
        <a:lstStyle/>
        <a:p>
          <a:pPr rtl="0"/>
          <a:r>
            <a:rPr lang="en-US" b="1" smtClean="0"/>
            <a:t>Azure App Services</a:t>
          </a:r>
          <a:r>
            <a:rPr lang="en-US" smtClean="0"/>
            <a:t>: A fully managed platform for building, deploying, and scaling web apps and APIs.</a:t>
          </a:r>
          <a:endParaRPr lang="en-IN"/>
        </a:p>
      </dgm:t>
    </dgm:pt>
    <dgm:pt modelId="{3FD8900A-56C3-4B4C-B33F-566AF64C0A67}" type="parTrans" cxnId="{9AB49810-177C-4B56-BAED-370904719DC5}">
      <dgm:prSet/>
      <dgm:spPr/>
      <dgm:t>
        <a:bodyPr/>
        <a:lstStyle/>
        <a:p>
          <a:endParaRPr lang="en-IN"/>
        </a:p>
      </dgm:t>
    </dgm:pt>
    <dgm:pt modelId="{303CA3C3-8660-4CC1-A529-7186BCDA765D}" type="sibTrans" cxnId="{9AB49810-177C-4B56-BAED-370904719DC5}">
      <dgm:prSet/>
      <dgm:spPr/>
      <dgm:t>
        <a:bodyPr/>
        <a:lstStyle/>
        <a:p>
          <a:endParaRPr lang="en-IN"/>
        </a:p>
      </dgm:t>
    </dgm:pt>
    <dgm:pt modelId="{836C2560-7553-44F3-806B-03D7524BF3FF}">
      <dgm:prSet/>
      <dgm:spPr/>
      <dgm:t>
        <a:bodyPr/>
        <a:lstStyle/>
        <a:p>
          <a:pPr rtl="0"/>
          <a:r>
            <a:rPr lang="en-US" b="1" smtClean="0"/>
            <a:t>Azure Functions</a:t>
          </a:r>
          <a:r>
            <a:rPr lang="en-US" smtClean="0"/>
            <a:t>: Serverless compute service to run event-driven applications without managing infrastructure.</a:t>
          </a:r>
          <a:endParaRPr lang="en-IN"/>
        </a:p>
      </dgm:t>
    </dgm:pt>
    <dgm:pt modelId="{AFBC55D2-C0C4-4179-9D4D-F759D95E8D32}" type="parTrans" cxnId="{46ECD278-F5DF-4EC0-8093-AFBE592774CE}">
      <dgm:prSet/>
      <dgm:spPr/>
      <dgm:t>
        <a:bodyPr/>
        <a:lstStyle/>
        <a:p>
          <a:endParaRPr lang="en-IN"/>
        </a:p>
      </dgm:t>
    </dgm:pt>
    <dgm:pt modelId="{3F4EEAA6-74EC-456B-BB36-0D862A4FCB52}" type="sibTrans" cxnId="{46ECD278-F5DF-4EC0-8093-AFBE592774CE}">
      <dgm:prSet/>
      <dgm:spPr/>
      <dgm:t>
        <a:bodyPr/>
        <a:lstStyle/>
        <a:p>
          <a:endParaRPr lang="en-IN"/>
        </a:p>
      </dgm:t>
    </dgm:pt>
    <dgm:pt modelId="{2F3D8F00-DDAF-4FCF-8DFF-420E65F36D90}">
      <dgm:prSet/>
      <dgm:spPr/>
      <dgm:t>
        <a:bodyPr/>
        <a:lstStyle/>
        <a:p>
          <a:pPr rtl="0"/>
          <a:r>
            <a:rPr lang="en-IN" b="1" smtClean="0"/>
            <a:t>Storage Services</a:t>
          </a:r>
          <a:r>
            <a:rPr lang="en-IN" smtClean="0"/>
            <a:t>:</a:t>
          </a:r>
          <a:endParaRPr lang="en-IN"/>
        </a:p>
      </dgm:t>
    </dgm:pt>
    <dgm:pt modelId="{6B7618A9-D2A2-478B-843C-FEDAF671F115}" type="parTrans" cxnId="{FBC879B0-48EE-413D-9CE0-0E05C5F41098}">
      <dgm:prSet/>
      <dgm:spPr/>
      <dgm:t>
        <a:bodyPr/>
        <a:lstStyle/>
        <a:p>
          <a:endParaRPr lang="en-IN"/>
        </a:p>
      </dgm:t>
    </dgm:pt>
    <dgm:pt modelId="{82271978-AD08-423D-B538-C669968257A0}" type="sibTrans" cxnId="{FBC879B0-48EE-413D-9CE0-0E05C5F41098}">
      <dgm:prSet/>
      <dgm:spPr/>
      <dgm:t>
        <a:bodyPr/>
        <a:lstStyle/>
        <a:p>
          <a:endParaRPr lang="en-IN"/>
        </a:p>
      </dgm:t>
    </dgm:pt>
    <dgm:pt modelId="{CCB295C7-2404-4B38-9E20-DF6ACEE2C28B}">
      <dgm:prSet/>
      <dgm:spPr/>
      <dgm:t>
        <a:bodyPr/>
        <a:lstStyle/>
        <a:p>
          <a:pPr rtl="0"/>
          <a:r>
            <a:rPr lang="en-IN" b="1" smtClean="0"/>
            <a:t>Azure Blob Storage</a:t>
          </a:r>
          <a:r>
            <a:rPr lang="en-IN" smtClean="0"/>
            <a:t>: Massively scalable object storage for unstructured data.</a:t>
          </a:r>
          <a:endParaRPr lang="en-IN"/>
        </a:p>
      </dgm:t>
    </dgm:pt>
    <dgm:pt modelId="{378907A1-C7AE-453F-AE2C-AA55175F60D3}" type="parTrans" cxnId="{B146ADF5-9A10-4C33-9168-E62347CB5C50}">
      <dgm:prSet/>
      <dgm:spPr/>
      <dgm:t>
        <a:bodyPr/>
        <a:lstStyle/>
        <a:p>
          <a:endParaRPr lang="en-IN"/>
        </a:p>
      </dgm:t>
    </dgm:pt>
    <dgm:pt modelId="{FF361D60-8787-4E64-9DA8-6FAF3264C8A1}" type="sibTrans" cxnId="{B146ADF5-9A10-4C33-9168-E62347CB5C50}">
      <dgm:prSet/>
      <dgm:spPr/>
      <dgm:t>
        <a:bodyPr/>
        <a:lstStyle/>
        <a:p>
          <a:endParaRPr lang="en-IN"/>
        </a:p>
      </dgm:t>
    </dgm:pt>
    <dgm:pt modelId="{2C90C2B4-4030-4D9B-847E-BDF0C9E47620}">
      <dgm:prSet/>
      <dgm:spPr/>
      <dgm:t>
        <a:bodyPr/>
        <a:lstStyle/>
        <a:p>
          <a:pPr rtl="0"/>
          <a:r>
            <a:rPr lang="en-IN" b="1" smtClean="0"/>
            <a:t>Azure Files</a:t>
          </a:r>
          <a:r>
            <a:rPr lang="en-IN" smtClean="0"/>
            <a:t>: Fully managed file shares in the cloud.</a:t>
          </a:r>
          <a:endParaRPr lang="en-IN"/>
        </a:p>
      </dgm:t>
    </dgm:pt>
    <dgm:pt modelId="{5157EAEA-9D08-4D4E-B712-D22051A11201}" type="parTrans" cxnId="{C72FA5C2-17E6-4E28-A112-E6C3782A7E03}">
      <dgm:prSet/>
      <dgm:spPr/>
      <dgm:t>
        <a:bodyPr/>
        <a:lstStyle/>
        <a:p>
          <a:endParaRPr lang="en-IN"/>
        </a:p>
      </dgm:t>
    </dgm:pt>
    <dgm:pt modelId="{04F6B2E9-8F2D-494A-891A-8D933884E7BE}" type="sibTrans" cxnId="{C72FA5C2-17E6-4E28-A112-E6C3782A7E03}">
      <dgm:prSet/>
      <dgm:spPr/>
      <dgm:t>
        <a:bodyPr/>
        <a:lstStyle/>
        <a:p>
          <a:endParaRPr lang="en-IN"/>
        </a:p>
      </dgm:t>
    </dgm:pt>
    <dgm:pt modelId="{74E54601-BFE0-498E-A49D-9C814CB27BDD}">
      <dgm:prSet/>
      <dgm:spPr/>
      <dgm:t>
        <a:bodyPr/>
        <a:lstStyle/>
        <a:p>
          <a:pPr rtl="0"/>
          <a:r>
            <a:rPr lang="en-IN" b="1" smtClean="0"/>
            <a:t>Azure Disk Storage</a:t>
          </a:r>
          <a:r>
            <a:rPr lang="en-IN" smtClean="0"/>
            <a:t>: High-performance, durable block storage for Azure VMs.</a:t>
          </a:r>
          <a:endParaRPr lang="en-IN"/>
        </a:p>
      </dgm:t>
    </dgm:pt>
    <dgm:pt modelId="{529965B6-0433-4958-9FC5-A332234F89C2}" type="parTrans" cxnId="{6270B854-32E8-4511-B7D2-775DAC0ED390}">
      <dgm:prSet/>
      <dgm:spPr/>
      <dgm:t>
        <a:bodyPr/>
        <a:lstStyle/>
        <a:p>
          <a:endParaRPr lang="en-IN"/>
        </a:p>
      </dgm:t>
    </dgm:pt>
    <dgm:pt modelId="{A5C54EA8-5340-4B14-ACD0-784A1A1EE79C}" type="sibTrans" cxnId="{6270B854-32E8-4511-B7D2-775DAC0ED390}">
      <dgm:prSet/>
      <dgm:spPr/>
      <dgm:t>
        <a:bodyPr/>
        <a:lstStyle/>
        <a:p>
          <a:endParaRPr lang="en-IN"/>
        </a:p>
      </dgm:t>
    </dgm:pt>
    <dgm:pt modelId="{08E31DD8-08D0-4C07-BD5D-AE15AC503691}" type="pres">
      <dgm:prSet presAssocID="{96A1536A-BD56-4BDE-9BC2-A66514664A46}" presName="linear" presStyleCnt="0">
        <dgm:presLayoutVars>
          <dgm:animLvl val="lvl"/>
          <dgm:resizeHandles val="exact"/>
        </dgm:presLayoutVars>
      </dgm:prSet>
      <dgm:spPr/>
      <dgm:t>
        <a:bodyPr/>
        <a:lstStyle/>
        <a:p>
          <a:endParaRPr lang="en-IN"/>
        </a:p>
      </dgm:t>
    </dgm:pt>
    <dgm:pt modelId="{9FE37263-C9CE-4048-8893-DA52851AD6EA}" type="pres">
      <dgm:prSet presAssocID="{7DF27242-4872-47FC-ADE0-CDDAA1D3EE21}" presName="parentText" presStyleLbl="node1" presStyleIdx="0" presStyleCnt="2">
        <dgm:presLayoutVars>
          <dgm:chMax val="0"/>
          <dgm:bulletEnabled val="1"/>
        </dgm:presLayoutVars>
      </dgm:prSet>
      <dgm:spPr/>
      <dgm:t>
        <a:bodyPr/>
        <a:lstStyle/>
        <a:p>
          <a:endParaRPr lang="en-IN"/>
        </a:p>
      </dgm:t>
    </dgm:pt>
    <dgm:pt modelId="{FD0E9F00-57FF-4CF4-825C-EA248D46E0BF}" type="pres">
      <dgm:prSet presAssocID="{7DF27242-4872-47FC-ADE0-CDDAA1D3EE21}" presName="childText" presStyleLbl="revTx" presStyleIdx="0" presStyleCnt="2">
        <dgm:presLayoutVars>
          <dgm:bulletEnabled val="1"/>
        </dgm:presLayoutVars>
      </dgm:prSet>
      <dgm:spPr/>
      <dgm:t>
        <a:bodyPr/>
        <a:lstStyle/>
        <a:p>
          <a:endParaRPr lang="en-IN"/>
        </a:p>
      </dgm:t>
    </dgm:pt>
    <dgm:pt modelId="{D6B20649-D918-42FA-844E-F856D02865EC}" type="pres">
      <dgm:prSet presAssocID="{2F3D8F00-DDAF-4FCF-8DFF-420E65F36D90}" presName="parentText" presStyleLbl="node1" presStyleIdx="1" presStyleCnt="2">
        <dgm:presLayoutVars>
          <dgm:chMax val="0"/>
          <dgm:bulletEnabled val="1"/>
        </dgm:presLayoutVars>
      </dgm:prSet>
      <dgm:spPr/>
      <dgm:t>
        <a:bodyPr/>
        <a:lstStyle/>
        <a:p>
          <a:endParaRPr lang="en-IN"/>
        </a:p>
      </dgm:t>
    </dgm:pt>
    <dgm:pt modelId="{469E03BD-952E-4081-9A32-158A1FC34BB5}" type="pres">
      <dgm:prSet presAssocID="{2F3D8F00-DDAF-4FCF-8DFF-420E65F36D90}" presName="childText" presStyleLbl="revTx" presStyleIdx="1" presStyleCnt="2">
        <dgm:presLayoutVars>
          <dgm:bulletEnabled val="1"/>
        </dgm:presLayoutVars>
      </dgm:prSet>
      <dgm:spPr/>
      <dgm:t>
        <a:bodyPr/>
        <a:lstStyle/>
        <a:p>
          <a:endParaRPr lang="en-IN"/>
        </a:p>
      </dgm:t>
    </dgm:pt>
  </dgm:ptLst>
  <dgm:cxnLst>
    <dgm:cxn modelId="{E3CB0449-869B-436B-9529-AC8E0A8E2B4D}" type="presOf" srcId="{2F3D8F00-DDAF-4FCF-8DFF-420E65F36D90}" destId="{D6B20649-D918-42FA-844E-F856D02865EC}" srcOrd="0" destOrd="0" presId="urn:microsoft.com/office/officeart/2005/8/layout/vList2"/>
    <dgm:cxn modelId="{C72FA5C2-17E6-4E28-A112-E6C3782A7E03}" srcId="{2F3D8F00-DDAF-4FCF-8DFF-420E65F36D90}" destId="{2C90C2B4-4030-4D9B-847E-BDF0C9E47620}" srcOrd="1" destOrd="0" parTransId="{5157EAEA-9D08-4D4E-B712-D22051A11201}" sibTransId="{04F6B2E9-8F2D-494A-891A-8D933884E7BE}"/>
    <dgm:cxn modelId="{B146ADF5-9A10-4C33-9168-E62347CB5C50}" srcId="{2F3D8F00-DDAF-4FCF-8DFF-420E65F36D90}" destId="{CCB295C7-2404-4B38-9E20-DF6ACEE2C28B}" srcOrd="0" destOrd="0" parTransId="{378907A1-C7AE-453F-AE2C-AA55175F60D3}" sibTransId="{FF361D60-8787-4E64-9DA8-6FAF3264C8A1}"/>
    <dgm:cxn modelId="{FBC879B0-48EE-413D-9CE0-0E05C5F41098}" srcId="{96A1536A-BD56-4BDE-9BC2-A66514664A46}" destId="{2F3D8F00-DDAF-4FCF-8DFF-420E65F36D90}" srcOrd="1" destOrd="0" parTransId="{6B7618A9-D2A2-478B-843C-FEDAF671F115}" sibTransId="{82271978-AD08-423D-B538-C669968257A0}"/>
    <dgm:cxn modelId="{9AB49810-177C-4B56-BAED-370904719DC5}" srcId="{7DF27242-4872-47FC-ADE0-CDDAA1D3EE21}" destId="{88083A01-DE5A-4016-BD67-1B0454AFB439}" srcOrd="1" destOrd="0" parTransId="{3FD8900A-56C3-4B4C-B33F-566AF64C0A67}" sibTransId="{303CA3C3-8660-4CC1-A529-7186BCDA765D}"/>
    <dgm:cxn modelId="{83A9425E-3FE9-482D-AC33-766208CC7525}" srcId="{7DF27242-4872-47FC-ADE0-CDDAA1D3EE21}" destId="{356C9E2E-04E8-4157-A10A-52865290C8F7}" srcOrd="0" destOrd="0" parTransId="{FB2B6E88-7240-4B44-AA27-96319483A20A}" sibTransId="{471004C6-93F2-4CFA-B602-8BCE2E519C1F}"/>
    <dgm:cxn modelId="{0A2682A6-31E2-438F-A99C-27CFF07ADC6E}" type="presOf" srcId="{74E54601-BFE0-498E-A49D-9C814CB27BDD}" destId="{469E03BD-952E-4081-9A32-158A1FC34BB5}" srcOrd="0" destOrd="2" presId="urn:microsoft.com/office/officeart/2005/8/layout/vList2"/>
    <dgm:cxn modelId="{BFEA3D32-07F9-4FE0-B5A7-2E793B20A19D}" srcId="{96A1536A-BD56-4BDE-9BC2-A66514664A46}" destId="{7DF27242-4872-47FC-ADE0-CDDAA1D3EE21}" srcOrd="0" destOrd="0" parTransId="{027B3F1A-89B8-4FC6-93D9-D668839A784A}" sibTransId="{4638D538-2BA0-421E-89E0-A42FCEF40736}"/>
    <dgm:cxn modelId="{6270B854-32E8-4511-B7D2-775DAC0ED390}" srcId="{2F3D8F00-DDAF-4FCF-8DFF-420E65F36D90}" destId="{74E54601-BFE0-498E-A49D-9C814CB27BDD}" srcOrd="2" destOrd="0" parTransId="{529965B6-0433-4958-9FC5-A332234F89C2}" sibTransId="{A5C54EA8-5340-4B14-ACD0-784A1A1EE79C}"/>
    <dgm:cxn modelId="{FB2568F6-27E4-470D-BDD0-3C1775BC90A7}" type="presOf" srcId="{7DF27242-4872-47FC-ADE0-CDDAA1D3EE21}" destId="{9FE37263-C9CE-4048-8893-DA52851AD6EA}" srcOrd="0" destOrd="0" presId="urn:microsoft.com/office/officeart/2005/8/layout/vList2"/>
    <dgm:cxn modelId="{1505845F-8D77-48F8-8E91-F4E31D7D5C70}" type="presOf" srcId="{96A1536A-BD56-4BDE-9BC2-A66514664A46}" destId="{08E31DD8-08D0-4C07-BD5D-AE15AC503691}" srcOrd="0" destOrd="0" presId="urn:microsoft.com/office/officeart/2005/8/layout/vList2"/>
    <dgm:cxn modelId="{1750F1CE-C536-4D93-82A2-BFED35160EC1}" type="presOf" srcId="{836C2560-7553-44F3-806B-03D7524BF3FF}" destId="{FD0E9F00-57FF-4CF4-825C-EA248D46E0BF}" srcOrd="0" destOrd="2" presId="urn:microsoft.com/office/officeart/2005/8/layout/vList2"/>
    <dgm:cxn modelId="{47A8DFF7-E330-4090-A408-E40A68E44DD6}" type="presOf" srcId="{356C9E2E-04E8-4157-A10A-52865290C8F7}" destId="{FD0E9F00-57FF-4CF4-825C-EA248D46E0BF}" srcOrd="0" destOrd="0" presId="urn:microsoft.com/office/officeart/2005/8/layout/vList2"/>
    <dgm:cxn modelId="{A2241BA9-8EBD-4A11-BE7A-2F202ED4630D}" type="presOf" srcId="{88083A01-DE5A-4016-BD67-1B0454AFB439}" destId="{FD0E9F00-57FF-4CF4-825C-EA248D46E0BF}" srcOrd="0" destOrd="1" presId="urn:microsoft.com/office/officeart/2005/8/layout/vList2"/>
    <dgm:cxn modelId="{D549B052-E5DD-42AE-AABA-31E2794FB16D}" type="presOf" srcId="{2C90C2B4-4030-4D9B-847E-BDF0C9E47620}" destId="{469E03BD-952E-4081-9A32-158A1FC34BB5}" srcOrd="0" destOrd="1" presId="urn:microsoft.com/office/officeart/2005/8/layout/vList2"/>
    <dgm:cxn modelId="{72DAEACA-6D02-4C46-90AB-1639C18FF9EE}" type="presOf" srcId="{CCB295C7-2404-4B38-9E20-DF6ACEE2C28B}" destId="{469E03BD-952E-4081-9A32-158A1FC34BB5}" srcOrd="0" destOrd="0" presId="urn:microsoft.com/office/officeart/2005/8/layout/vList2"/>
    <dgm:cxn modelId="{46ECD278-F5DF-4EC0-8093-AFBE592774CE}" srcId="{7DF27242-4872-47FC-ADE0-CDDAA1D3EE21}" destId="{836C2560-7553-44F3-806B-03D7524BF3FF}" srcOrd="2" destOrd="0" parTransId="{AFBC55D2-C0C4-4179-9D4D-F759D95E8D32}" sibTransId="{3F4EEAA6-74EC-456B-BB36-0D862A4FCB52}"/>
    <dgm:cxn modelId="{C37BCE7F-E34A-4112-80A9-7D8AA074BE6B}" type="presParOf" srcId="{08E31DD8-08D0-4C07-BD5D-AE15AC503691}" destId="{9FE37263-C9CE-4048-8893-DA52851AD6EA}" srcOrd="0" destOrd="0" presId="urn:microsoft.com/office/officeart/2005/8/layout/vList2"/>
    <dgm:cxn modelId="{EAF3072E-EE82-47A5-B234-DE194E759B2A}" type="presParOf" srcId="{08E31DD8-08D0-4C07-BD5D-AE15AC503691}" destId="{FD0E9F00-57FF-4CF4-825C-EA248D46E0BF}" srcOrd="1" destOrd="0" presId="urn:microsoft.com/office/officeart/2005/8/layout/vList2"/>
    <dgm:cxn modelId="{82A81B17-1134-46FE-B5A4-B6BBC3C74805}" type="presParOf" srcId="{08E31DD8-08D0-4C07-BD5D-AE15AC503691}" destId="{D6B20649-D918-42FA-844E-F856D02865EC}" srcOrd="2" destOrd="0" presId="urn:microsoft.com/office/officeart/2005/8/layout/vList2"/>
    <dgm:cxn modelId="{C603B20C-A3FA-4DFE-A132-E787B82F951E}" type="presParOf" srcId="{08E31DD8-08D0-4C07-BD5D-AE15AC503691}" destId="{469E03BD-952E-4081-9A32-158A1FC34BB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924B06-69A2-4B32-87F6-BD5407E0FD0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BFCBBE52-0A6F-41F9-A685-0060C3FBB29D}">
      <dgm:prSet/>
      <dgm:spPr/>
      <dgm:t>
        <a:bodyPr/>
        <a:lstStyle/>
        <a:p>
          <a:pPr rtl="0"/>
          <a:r>
            <a:rPr lang="en-IN" b="1" smtClean="0"/>
            <a:t>Database Services</a:t>
          </a:r>
          <a:r>
            <a:rPr lang="en-IN" smtClean="0"/>
            <a:t>:</a:t>
          </a:r>
          <a:endParaRPr lang="en-IN"/>
        </a:p>
      </dgm:t>
    </dgm:pt>
    <dgm:pt modelId="{BB74554E-9959-4768-9112-31556161715A}" type="parTrans" cxnId="{7BF1FBAF-345E-4B51-94B5-1E0340AD86A8}">
      <dgm:prSet/>
      <dgm:spPr/>
      <dgm:t>
        <a:bodyPr/>
        <a:lstStyle/>
        <a:p>
          <a:endParaRPr lang="en-IN"/>
        </a:p>
      </dgm:t>
    </dgm:pt>
    <dgm:pt modelId="{BAD1FE5B-9441-4C16-96A9-BB34D7F25584}" type="sibTrans" cxnId="{7BF1FBAF-345E-4B51-94B5-1E0340AD86A8}">
      <dgm:prSet/>
      <dgm:spPr/>
      <dgm:t>
        <a:bodyPr/>
        <a:lstStyle/>
        <a:p>
          <a:endParaRPr lang="en-IN"/>
        </a:p>
      </dgm:t>
    </dgm:pt>
    <dgm:pt modelId="{E6302F0B-1574-4491-A004-8E8A7DEF1D88}">
      <dgm:prSet/>
      <dgm:spPr/>
      <dgm:t>
        <a:bodyPr/>
        <a:lstStyle/>
        <a:p>
          <a:pPr rtl="0"/>
          <a:r>
            <a:rPr lang="en-IN" b="1" smtClean="0"/>
            <a:t>Azure SQL Database</a:t>
          </a:r>
          <a:r>
            <a:rPr lang="en-IN" smtClean="0"/>
            <a:t>: Fully managed relational database with SQL Server capabilities.</a:t>
          </a:r>
          <a:endParaRPr lang="en-IN"/>
        </a:p>
      </dgm:t>
    </dgm:pt>
    <dgm:pt modelId="{9DDA8910-F63D-4656-B293-26428213AEF9}" type="parTrans" cxnId="{3DB60B80-9E93-44CD-98E8-565B95C3E828}">
      <dgm:prSet/>
      <dgm:spPr/>
      <dgm:t>
        <a:bodyPr/>
        <a:lstStyle/>
        <a:p>
          <a:endParaRPr lang="en-IN"/>
        </a:p>
      </dgm:t>
    </dgm:pt>
    <dgm:pt modelId="{2EDF5D1A-7228-4D78-A352-B37B74F4045C}" type="sibTrans" cxnId="{3DB60B80-9E93-44CD-98E8-565B95C3E828}">
      <dgm:prSet/>
      <dgm:spPr/>
      <dgm:t>
        <a:bodyPr/>
        <a:lstStyle/>
        <a:p>
          <a:endParaRPr lang="en-IN"/>
        </a:p>
      </dgm:t>
    </dgm:pt>
    <dgm:pt modelId="{429ACB35-A95C-4874-984E-5506E29E7206}">
      <dgm:prSet/>
      <dgm:spPr/>
      <dgm:t>
        <a:bodyPr/>
        <a:lstStyle/>
        <a:p>
          <a:pPr rtl="0"/>
          <a:r>
            <a:rPr lang="en-IN" b="1" smtClean="0"/>
            <a:t>Azure Cosmos DB</a:t>
          </a:r>
          <a:r>
            <a:rPr lang="en-IN" smtClean="0"/>
            <a:t>: Globally distributed, multi-model database service.</a:t>
          </a:r>
          <a:endParaRPr lang="en-IN"/>
        </a:p>
      </dgm:t>
    </dgm:pt>
    <dgm:pt modelId="{8819E1D6-700B-43DB-8FA1-98955C2B0E1D}" type="parTrans" cxnId="{6D724231-0633-4158-A7BE-5386B2B5B0FE}">
      <dgm:prSet/>
      <dgm:spPr/>
      <dgm:t>
        <a:bodyPr/>
        <a:lstStyle/>
        <a:p>
          <a:endParaRPr lang="en-IN"/>
        </a:p>
      </dgm:t>
    </dgm:pt>
    <dgm:pt modelId="{57B26E5B-4015-4B07-9CE4-D6B7957E0403}" type="sibTrans" cxnId="{6D724231-0633-4158-A7BE-5386B2B5B0FE}">
      <dgm:prSet/>
      <dgm:spPr/>
      <dgm:t>
        <a:bodyPr/>
        <a:lstStyle/>
        <a:p>
          <a:endParaRPr lang="en-IN"/>
        </a:p>
      </dgm:t>
    </dgm:pt>
    <dgm:pt modelId="{C49CA46D-FADC-4D10-9185-E7E66506D59E}">
      <dgm:prSet/>
      <dgm:spPr/>
      <dgm:t>
        <a:bodyPr/>
        <a:lstStyle/>
        <a:p>
          <a:pPr rtl="0"/>
          <a:r>
            <a:rPr lang="en-IN" b="1" smtClean="0"/>
            <a:t>Azure Database for MySQL/PostgreSQL</a:t>
          </a:r>
          <a:r>
            <a:rPr lang="en-IN" smtClean="0"/>
            <a:t>: Managed database services for open-source databases.</a:t>
          </a:r>
          <a:endParaRPr lang="en-IN"/>
        </a:p>
      </dgm:t>
    </dgm:pt>
    <dgm:pt modelId="{45054B8E-BD42-45FB-93BE-067282DAC267}" type="parTrans" cxnId="{4A1CBA87-EEA5-4249-8B63-B8AA5D9146AA}">
      <dgm:prSet/>
      <dgm:spPr/>
      <dgm:t>
        <a:bodyPr/>
        <a:lstStyle/>
        <a:p>
          <a:endParaRPr lang="en-IN"/>
        </a:p>
      </dgm:t>
    </dgm:pt>
    <dgm:pt modelId="{EC20E40C-FD6F-4A75-8318-346A17F37634}" type="sibTrans" cxnId="{4A1CBA87-EEA5-4249-8B63-B8AA5D9146AA}">
      <dgm:prSet/>
      <dgm:spPr/>
      <dgm:t>
        <a:bodyPr/>
        <a:lstStyle/>
        <a:p>
          <a:endParaRPr lang="en-IN"/>
        </a:p>
      </dgm:t>
    </dgm:pt>
    <dgm:pt modelId="{A38E44AA-8139-4F41-93A4-522A1BD97261}">
      <dgm:prSet/>
      <dgm:spPr/>
      <dgm:t>
        <a:bodyPr/>
        <a:lstStyle/>
        <a:p>
          <a:pPr rtl="0"/>
          <a:r>
            <a:rPr lang="en-IN" b="1" smtClean="0"/>
            <a:t>Networking</a:t>
          </a:r>
          <a:r>
            <a:rPr lang="en-IN" smtClean="0"/>
            <a:t>:</a:t>
          </a:r>
          <a:endParaRPr lang="en-IN"/>
        </a:p>
      </dgm:t>
    </dgm:pt>
    <dgm:pt modelId="{3A8AE1A5-8C69-4725-852C-DA1E36CED917}" type="parTrans" cxnId="{917DC699-D1F5-4D74-B86A-305D067C0AFF}">
      <dgm:prSet/>
      <dgm:spPr/>
      <dgm:t>
        <a:bodyPr/>
        <a:lstStyle/>
        <a:p>
          <a:endParaRPr lang="en-IN"/>
        </a:p>
      </dgm:t>
    </dgm:pt>
    <dgm:pt modelId="{62B03C98-3E30-4206-A62A-57774E35EDA4}" type="sibTrans" cxnId="{917DC699-D1F5-4D74-B86A-305D067C0AFF}">
      <dgm:prSet/>
      <dgm:spPr/>
      <dgm:t>
        <a:bodyPr/>
        <a:lstStyle/>
        <a:p>
          <a:endParaRPr lang="en-IN"/>
        </a:p>
      </dgm:t>
    </dgm:pt>
    <dgm:pt modelId="{2419DAF7-3583-4BCA-B27B-CE49630F9302}">
      <dgm:prSet/>
      <dgm:spPr/>
      <dgm:t>
        <a:bodyPr/>
        <a:lstStyle/>
        <a:p>
          <a:pPr rtl="0"/>
          <a:r>
            <a:rPr lang="en-IN" b="1" smtClean="0"/>
            <a:t>Azure Virtual Network</a:t>
          </a:r>
          <a:r>
            <a:rPr lang="en-IN" smtClean="0"/>
            <a:t>: Provides an isolated and secure environment to run VMs and applications.</a:t>
          </a:r>
          <a:endParaRPr lang="en-IN"/>
        </a:p>
      </dgm:t>
    </dgm:pt>
    <dgm:pt modelId="{2464D005-AEB8-41B5-B173-68BD42772725}" type="parTrans" cxnId="{490B65EB-7713-40D6-85C9-F0DA6A7C48DA}">
      <dgm:prSet/>
      <dgm:spPr/>
      <dgm:t>
        <a:bodyPr/>
        <a:lstStyle/>
        <a:p>
          <a:endParaRPr lang="en-IN"/>
        </a:p>
      </dgm:t>
    </dgm:pt>
    <dgm:pt modelId="{0AB0058D-2DDF-4DE8-A8F8-108655E4E55E}" type="sibTrans" cxnId="{490B65EB-7713-40D6-85C9-F0DA6A7C48DA}">
      <dgm:prSet/>
      <dgm:spPr/>
      <dgm:t>
        <a:bodyPr/>
        <a:lstStyle/>
        <a:p>
          <a:endParaRPr lang="en-IN"/>
        </a:p>
      </dgm:t>
    </dgm:pt>
    <dgm:pt modelId="{7A0EAAEB-FEB5-446E-B48C-6571418977AE}">
      <dgm:prSet/>
      <dgm:spPr/>
      <dgm:t>
        <a:bodyPr/>
        <a:lstStyle/>
        <a:p>
          <a:pPr rtl="0"/>
          <a:r>
            <a:rPr lang="en-IN" b="1" smtClean="0"/>
            <a:t>Azure Load Balancer</a:t>
          </a:r>
          <a:r>
            <a:rPr lang="en-IN" smtClean="0"/>
            <a:t>: Distributes incoming network traffic across multiple VMs.</a:t>
          </a:r>
          <a:endParaRPr lang="en-IN"/>
        </a:p>
      </dgm:t>
    </dgm:pt>
    <dgm:pt modelId="{E8801744-4ED9-4E88-B7BA-D05002573986}" type="parTrans" cxnId="{3965AE66-760B-43AA-9D2A-4428A31BBF24}">
      <dgm:prSet/>
      <dgm:spPr/>
      <dgm:t>
        <a:bodyPr/>
        <a:lstStyle/>
        <a:p>
          <a:endParaRPr lang="en-IN"/>
        </a:p>
      </dgm:t>
    </dgm:pt>
    <dgm:pt modelId="{ABFB8FA7-EF5F-4D2D-92D5-022BBE0B3A33}" type="sibTrans" cxnId="{3965AE66-760B-43AA-9D2A-4428A31BBF24}">
      <dgm:prSet/>
      <dgm:spPr/>
      <dgm:t>
        <a:bodyPr/>
        <a:lstStyle/>
        <a:p>
          <a:endParaRPr lang="en-IN"/>
        </a:p>
      </dgm:t>
    </dgm:pt>
    <dgm:pt modelId="{EA1B30C6-3C63-4B4B-ADCD-E2335194D76F}">
      <dgm:prSet/>
      <dgm:spPr/>
      <dgm:t>
        <a:bodyPr/>
        <a:lstStyle/>
        <a:p>
          <a:pPr rtl="0"/>
          <a:r>
            <a:rPr lang="en-IN" b="1" smtClean="0"/>
            <a:t>Azure VPN Gateway</a:t>
          </a:r>
          <a:r>
            <a:rPr lang="en-IN" smtClean="0"/>
            <a:t>: Securely connects on-premises networks to Azure</a:t>
          </a:r>
          <a:endParaRPr lang="en-IN"/>
        </a:p>
      </dgm:t>
    </dgm:pt>
    <dgm:pt modelId="{9EBF28D5-DCA0-45AD-B306-68D2B9567540}" type="parTrans" cxnId="{911C807B-E4B3-488C-82FE-F5083FAE71DA}">
      <dgm:prSet/>
      <dgm:spPr/>
      <dgm:t>
        <a:bodyPr/>
        <a:lstStyle/>
        <a:p>
          <a:endParaRPr lang="en-IN"/>
        </a:p>
      </dgm:t>
    </dgm:pt>
    <dgm:pt modelId="{85A1127D-63AF-4FB1-B444-1FD716371CCB}" type="sibTrans" cxnId="{911C807B-E4B3-488C-82FE-F5083FAE71DA}">
      <dgm:prSet/>
      <dgm:spPr/>
      <dgm:t>
        <a:bodyPr/>
        <a:lstStyle/>
        <a:p>
          <a:endParaRPr lang="en-IN"/>
        </a:p>
      </dgm:t>
    </dgm:pt>
    <dgm:pt modelId="{3AB10B81-CB53-4E43-975C-DEA9797CF457}" type="pres">
      <dgm:prSet presAssocID="{E6924B06-69A2-4B32-87F6-BD5407E0FD0E}" presName="linear" presStyleCnt="0">
        <dgm:presLayoutVars>
          <dgm:animLvl val="lvl"/>
          <dgm:resizeHandles val="exact"/>
        </dgm:presLayoutVars>
      </dgm:prSet>
      <dgm:spPr/>
      <dgm:t>
        <a:bodyPr/>
        <a:lstStyle/>
        <a:p>
          <a:endParaRPr lang="en-IN"/>
        </a:p>
      </dgm:t>
    </dgm:pt>
    <dgm:pt modelId="{ABD8440A-4038-40FD-89E9-EEBD312AF62F}" type="pres">
      <dgm:prSet presAssocID="{BFCBBE52-0A6F-41F9-A685-0060C3FBB29D}" presName="parentText" presStyleLbl="node1" presStyleIdx="0" presStyleCnt="2">
        <dgm:presLayoutVars>
          <dgm:chMax val="0"/>
          <dgm:bulletEnabled val="1"/>
        </dgm:presLayoutVars>
      </dgm:prSet>
      <dgm:spPr/>
      <dgm:t>
        <a:bodyPr/>
        <a:lstStyle/>
        <a:p>
          <a:endParaRPr lang="en-IN"/>
        </a:p>
      </dgm:t>
    </dgm:pt>
    <dgm:pt modelId="{2C6BFFE5-0FA7-4483-9CF7-C1C02CDC4F50}" type="pres">
      <dgm:prSet presAssocID="{BFCBBE52-0A6F-41F9-A685-0060C3FBB29D}" presName="childText" presStyleLbl="revTx" presStyleIdx="0" presStyleCnt="2">
        <dgm:presLayoutVars>
          <dgm:bulletEnabled val="1"/>
        </dgm:presLayoutVars>
      </dgm:prSet>
      <dgm:spPr/>
      <dgm:t>
        <a:bodyPr/>
        <a:lstStyle/>
        <a:p>
          <a:endParaRPr lang="en-IN"/>
        </a:p>
      </dgm:t>
    </dgm:pt>
    <dgm:pt modelId="{45A472C9-1F51-4925-97A3-47F0F88D2561}" type="pres">
      <dgm:prSet presAssocID="{A38E44AA-8139-4F41-93A4-522A1BD97261}" presName="parentText" presStyleLbl="node1" presStyleIdx="1" presStyleCnt="2">
        <dgm:presLayoutVars>
          <dgm:chMax val="0"/>
          <dgm:bulletEnabled val="1"/>
        </dgm:presLayoutVars>
      </dgm:prSet>
      <dgm:spPr/>
      <dgm:t>
        <a:bodyPr/>
        <a:lstStyle/>
        <a:p>
          <a:endParaRPr lang="en-IN"/>
        </a:p>
      </dgm:t>
    </dgm:pt>
    <dgm:pt modelId="{0B69FBCB-71A5-4F4B-B9CF-05394931EA75}" type="pres">
      <dgm:prSet presAssocID="{A38E44AA-8139-4F41-93A4-522A1BD97261}" presName="childText" presStyleLbl="revTx" presStyleIdx="1" presStyleCnt="2">
        <dgm:presLayoutVars>
          <dgm:bulletEnabled val="1"/>
        </dgm:presLayoutVars>
      </dgm:prSet>
      <dgm:spPr/>
      <dgm:t>
        <a:bodyPr/>
        <a:lstStyle/>
        <a:p>
          <a:endParaRPr lang="en-IN"/>
        </a:p>
      </dgm:t>
    </dgm:pt>
  </dgm:ptLst>
  <dgm:cxnLst>
    <dgm:cxn modelId="{08663F0E-A4D3-47D1-BE56-F88C6D0B9FD1}" type="presOf" srcId="{E6302F0B-1574-4491-A004-8E8A7DEF1D88}" destId="{2C6BFFE5-0FA7-4483-9CF7-C1C02CDC4F50}" srcOrd="0" destOrd="0" presId="urn:microsoft.com/office/officeart/2005/8/layout/vList2"/>
    <dgm:cxn modelId="{97BC4CAE-380C-4B3F-A7D0-12522A9E2C3A}" type="presOf" srcId="{429ACB35-A95C-4874-984E-5506E29E7206}" destId="{2C6BFFE5-0FA7-4483-9CF7-C1C02CDC4F50}" srcOrd="0" destOrd="1" presId="urn:microsoft.com/office/officeart/2005/8/layout/vList2"/>
    <dgm:cxn modelId="{7941BC59-CACA-4470-AC9E-CB00A04BBF0A}" type="presOf" srcId="{C49CA46D-FADC-4D10-9185-E7E66506D59E}" destId="{2C6BFFE5-0FA7-4483-9CF7-C1C02CDC4F50}" srcOrd="0" destOrd="2" presId="urn:microsoft.com/office/officeart/2005/8/layout/vList2"/>
    <dgm:cxn modelId="{911C807B-E4B3-488C-82FE-F5083FAE71DA}" srcId="{A38E44AA-8139-4F41-93A4-522A1BD97261}" destId="{EA1B30C6-3C63-4B4B-ADCD-E2335194D76F}" srcOrd="2" destOrd="0" parTransId="{9EBF28D5-DCA0-45AD-B306-68D2B9567540}" sibTransId="{85A1127D-63AF-4FB1-B444-1FD716371CCB}"/>
    <dgm:cxn modelId="{7BF1FBAF-345E-4B51-94B5-1E0340AD86A8}" srcId="{E6924B06-69A2-4B32-87F6-BD5407E0FD0E}" destId="{BFCBBE52-0A6F-41F9-A685-0060C3FBB29D}" srcOrd="0" destOrd="0" parTransId="{BB74554E-9959-4768-9112-31556161715A}" sibTransId="{BAD1FE5B-9441-4C16-96A9-BB34D7F25584}"/>
    <dgm:cxn modelId="{12279490-9E3A-4B7F-B3DB-C95BD04E00A9}" type="presOf" srcId="{A38E44AA-8139-4F41-93A4-522A1BD97261}" destId="{45A472C9-1F51-4925-97A3-47F0F88D2561}" srcOrd="0" destOrd="0" presId="urn:microsoft.com/office/officeart/2005/8/layout/vList2"/>
    <dgm:cxn modelId="{3DB60B80-9E93-44CD-98E8-565B95C3E828}" srcId="{BFCBBE52-0A6F-41F9-A685-0060C3FBB29D}" destId="{E6302F0B-1574-4491-A004-8E8A7DEF1D88}" srcOrd="0" destOrd="0" parTransId="{9DDA8910-F63D-4656-B293-26428213AEF9}" sibTransId="{2EDF5D1A-7228-4D78-A352-B37B74F4045C}"/>
    <dgm:cxn modelId="{F9ADD3CC-F048-4821-852D-56E1A1E98958}" type="presOf" srcId="{BFCBBE52-0A6F-41F9-A685-0060C3FBB29D}" destId="{ABD8440A-4038-40FD-89E9-EEBD312AF62F}" srcOrd="0" destOrd="0" presId="urn:microsoft.com/office/officeart/2005/8/layout/vList2"/>
    <dgm:cxn modelId="{490B65EB-7713-40D6-85C9-F0DA6A7C48DA}" srcId="{A38E44AA-8139-4F41-93A4-522A1BD97261}" destId="{2419DAF7-3583-4BCA-B27B-CE49630F9302}" srcOrd="0" destOrd="0" parTransId="{2464D005-AEB8-41B5-B173-68BD42772725}" sibTransId="{0AB0058D-2DDF-4DE8-A8F8-108655E4E55E}"/>
    <dgm:cxn modelId="{7CCE2A8C-BA17-46C9-8E88-D4A8AAA65B5B}" type="presOf" srcId="{EA1B30C6-3C63-4B4B-ADCD-E2335194D76F}" destId="{0B69FBCB-71A5-4F4B-B9CF-05394931EA75}" srcOrd="0" destOrd="2" presId="urn:microsoft.com/office/officeart/2005/8/layout/vList2"/>
    <dgm:cxn modelId="{EA0CDC55-8498-4B51-8F90-38BDEC095F28}" type="presOf" srcId="{E6924B06-69A2-4B32-87F6-BD5407E0FD0E}" destId="{3AB10B81-CB53-4E43-975C-DEA9797CF457}" srcOrd="0" destOrd="0" presId="urn:microsoft.com/office/officeart/2005/8/layout/vList2"/>
    <dgm:cxn modelId="{4A1CBA87-EEA5-4249-8B63-B8AA5D9146AA}" srcId="{BFCBBE52-0A6F-41F9-A685-0060C3FBB29D}" destId="{C49CA46D-FADC-4D10-9185-E7E66506D59E}" srcOrd="2" destOrd="0" parTransId="{45054B8E-BD42-45FB-93BE-067282DAC267}" sibTransId="{EC20E40C-FD6F-4A75-8318-346A17F37634}"/>
    <dgm:cxn modelId="{D0BCDD7E-8F96-4DC2-9021-8FCF8505EB09}" type="presOf" srcId="{7A0EAAEB-FEB5-446E-B48C-6571418977AE}" destId="{0B69FBCB-71A5-4F4B-B9CF-05394931EA75}" srcOrd="0" destOrd="1" presId="urn:microsoft.com/office/officeart/2005/8/layout/vList2"/>
    <dgm:cxn modelId="{6D724231-0633-4158-A7BE-5386B2B5B0FE}" srcId="{BFCBBE52-0A6F-41F9-A685-0060C3FBB29D}" destId="{429ACB35-A95C-4874-984E-5506E29E7206}" srcOrd="1" destOrd="0" parTransId="{8819E1D6-700B-43DB-8FA1-98955C2B0E1D}" sibTransId="{57B26E5B-4015-4B07-9CE4-D6B7957E0403}"/>
    <dgm:cxn modelId="{3965AE66-760B-43AA-9D2A-4428A31BBF24}" srcId="{A38E44AA-8139-4F41-93A4-522A1BD97261}" destId="{7A0EAAEB-FEB5-446E-B48C-6571418977AE}" srcOrd="1" destOrd="0" parTransId="{E8801744-4ED9-4E88-B7BA-D05002573986}" sibTransId="{ABFB8FA7-EF5F-4D2D-92D5-022BBE0B3A33}"/>
    <dgm:cxn modelId="{917DC699-D1F5-4D74-B86A-305D067C0AFF}" srcId="{E6924B06-69A2-4B32-87F6-BD5407E0FD0E}" destId="{A38E44AA-8139-4F41-93A4-522A1BD97261}" srcOrd="1" destOrd="0" parTransId="{3A8AE1A5-8C69-4725-852C-DA1E36CED917}" sibTransId="{62B03C98-3E30-4206-A62A-57774E35EDA4}"/>
    <dgm:cxn modelId="{90E482A0-6E35-4E3B-B840-01D8AD2536B2}" type="presOf" srcId="{2419DAF7-3583-4BCA-B27B-CE49630F9302}" destId="{0B69FBCB-71A5-4F4B-B9CF-05394931EA75}" srcOrd="0" destOrd="0" presId="urn:microsoft.com/office/officeart/2005/8/layout/vList2"/>
    <dgm:cxn modelId="{8DDBB6C6-60F4-4D2A-BEB9-931FE3482647}" type="presParOf" srcId="{3AB10B81-CB53-4E43-975C-DEA9797CF457}" destId="{ABD8440A-4038-40FD-89E9-EEBD312AF62F}" srcOrd="0" destOrd="0" presId="urn:microsoft.com/office/officeart/2005/8/layout/vList2"/>
    <dgm:cxn modelId="{202A5C09-31A9-44D2-ADF8-7D360FD23DFE}" type="presParOf" srcId="{3AB10B81-CB53-4E43-975C-DEA9797CF457}" destId="{2C6BFFE5-0FA7-4483-9CF7-C1C02CDC4F50}" srcOrd="1" destOrd="0" presId="urn:microsoft.com/office/officeart/2005/8/layout/vList2"/>
    <dgm:cxn modelId="{26CBB00A-72E8-49E3-9730-D4A78F0F0D16}" type="presParOf" srcId="{3AB10B81-CB53-4E43-975C-DEA9797CF457}" destId="{45A472C9-1F51-4925-97A3-47F0F88D2561}" srcOrd="2" destOrd="0" presId="urn:microsoft.com/office/officeart/2005/8/layout/vList2"/>
    <dgm:cxn modelId="{41E0D0A7-99FC-4DFC-86D3-D237FA895BFC}" type="presParOf" srcId="{3AB10B81-CB53-4E43-975C-DEA9797CF457}" destId="{0B69FBCB-71A5-4F4B-B9CF-05394931EA7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BC9509-8FB8-4382-89FB-896B89D2550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D2C4B20A-DF21-4D08-ACAC-B9B4396D1FEE}">
      <dgm:prSet/>
      <dgm:spPr/>
      <dgm:t>
        <a:bodyPr/>
        <a:lstStyle/>
        <a:p>
          <a:pPr rtl="0"/>
          <a:r>
            <a:rPr lang="en-IN" b="1" smtClean="0"/>
            <a:t>Analytics and Big Data</a:t>
          </a:r>
          <a:r>
            <a:rPr lang="en-IN" smtClean="0"/>
            <a:t>:</a:t>
          </a:r>
          <a:endParaRPr lang="en-IN"/>
        </a:p>
      </dgm:t>
    </dgm:pt>
    <dgm:pt modelId="{1308C121-4654-4319-A60B-D566C69B8383}" type="parTrans" cxnId="{FA672ED8-A2A9-46B3-B0FF-740FED1BDB98}">
      <dgm:prSet/>
      <dgm:spPr/>
      <dgm:t>
        <a:bodyPr/>
        <a:lstStyle/>
        <a:p>
          <a:endParaRPr lang="en-IN"/>
        </a:p>
      </dgm:t>
    </dgm:pt>
    <dgm:pt modelId="{70719931-F516-4071-BF12-BD443581166F}" type="sibTrans" cxnId="{FA672ED8-A2A9-46B3-B0FF-740FED1BDB98}">
      <dgm:prSet/>
      <dgm:spPr/>
      <dgm:t>
        <a:bodyPr/>
        <a:lstStyle/>
        <a:p>
          <a:endParaRPr lang="en-IN"/>
        </a:p>
      </dgm:t>
    </dgm:pt>
    <dgm:pt modelId="{55BF0D87-9280-4575-B953-6C0920776007}">
      <dgm:prSet/>
      <dgm:spPr/>
      <dgm:t>
        <a:bodyPr/>
        <a:lstStyle/>
        <a:p>
          <a:pPr rtl="0"/>
          <a:r>
            <a:rPr lang="en-IN" b="1" smtClean="0"/>
            <a:t>Azure Synapse Analytics</a:t>
          </a:r>
          <a:r>
            <a:rPr lang="en-IN" smtClean="0"/>
            <a:t>: Integrated analytics service for data integration, data warehousing, and big data analytics.</a:t>
          </a:r>
          <a:endParaRPr lang="en-IN"/>
        </a:p>
      </dgm:t>
    </dgm:pt>
    <dgm:pt modelId="{A2161B9D-D1F9-4AD6-829A-8A08C1BBE29D}" type="parTrans" cxnId="{1AD6BCC0-8A5F-4B25-B6E3-FF18AEB4A0D9}">
      <dgm:prSet/>
      <dgm:spPr/>
      <dgm:t>
        <a:bodyPr/>
        <a:lstStyle/>
        <a:p>
          <a:endParaRPr lang="en-IN"/>
        </a:p>
      </dgm:t>
    </dgm:pt>
    <dgm:pt modelId="{FFF54767-AC6E-48F5-96C2-5386DB8596B4}" type="sibTrans" cxnId="{1AD6BCC0-8A5F-4B25-B6E3-FF18AEB4A0D9}">
      <dgm:prSet/>
      <dgm:spPr/>
      <dgm:t>
        <a:bodyPr/>
        <a:lstStyle/>
        <a:p>
          <a:endParaRPr lang="en-IN"/>
        </a:p>
      </dgm:t>
    </dgm:pt>
    <dgm:pt modelId="{B8E9ED9F-7989-4122-A47C-65873762F56A}">
      <dgm:prSet/>
      <dgm:spPr/>
      <dgm:t>
        <a:bodyPr/>
        <a:lstStyle/>
        <a:p>
          <a:pPr rtl="0"/>
          <a:r>
            <a:rPr lang="en-IN" b="1" smtClean="0"/>
            <a:t>Azure HDInsight</a:t>
          </a:r>
          <a:r>
            <a:rPr lang="en-IN" smtClean="0"/>
            <a:t>: Fully managed Apache Hadoop and Spark clusters.</a:t>
          </a:r>
          <a:endParaRPr lang="en-IN"/>
        </a:p>
      </dgm:t>
    </dgm:pt>
    <dgm:pt modelId="{CB44791D-B215-43DA-BB37-56833BBB5CCA}" type="parTrans" cxnId="{B0AF0B5B-821D-4600-BBC3-4F4DFDDDBB51}">
      <dgm:prSet/>
      <dgm:spPr/>
      <dgm:t>
        <a:bodyPr/>
        <a:lstStyle/>
        <a:p>
          <a:endParaRPr lang="en-IN"/>
        </a:p>
      </dgm:t>
    </dgm:pt>
    <dgm:pt modelId="{A4CB7166-9970-40E7-9E21-608FB1A8E0E8}" type="sibTrans" cxnId="{B0AF0B5B-821D-4600-BBC3-4F4DFDDDBB51}">
      <dgm:prSet/>
      <dgm:spPr/>
      <dgm:t>
        <a:bodyPr/>
        <a:lstStyle/>
        <a:p>
          <a:endParaRPr lang="en-IN"/>
        </a:p>
      </dgm:t>
    </dgm:pt>
    <dgm:pt modelId="{11F89DBA-AAF3-4E71-8580-7DE13086D08A}">
      <dgm:prSet/>
      <dgm:spPr/>
      <dgm:t>
        <a:bodyPr/>
        <a:lstStyle/>
        <a:p>
          <a:pPr rtl="0"/>
          <a:r>
            <a:rPr lang="en-IN" b="1" smtClean="0"/>
            <a:t>Azure Databricks</a:t>
          </a:r>
          <a:r>
            <a:rPr lang="en-IN" smtClean="0"/>
            <a:t>: Collaborative Apache Spark-based analytics platform.</a:t>
          </a:r>
          <a:endParaRPr lang="en-IN"/>
        </a:p>
      </dgm:t>
    </dgm:pt>
    <dgm:pt modelId="{7A930E4D-C385-4478-8803-2B9D5B50E8A7}" type="parTrans" cxnId="{501A16AC-0DEB-4884-B186-03C1F92EC2F4}">
      <dgm:prSet/>
      <dgm:spPr/>
      <dgm:t>
        <a:bodyPr/>
        <a:lstStyle/>
        <a:p>
          <a:endParaRPr lang="en-IN"/>
        </a:p>
      </dgm:t>
    </dgm:pt>
    <dgm:pt modelId="{806F35D1-E8D2-42E1-B29D-7F01B3810FEC}" type="sibTrans" cxnId="{501A16AC-0DEB-4884-B186-03C1F92EC2F4}">
      <dgm:prSet/>
      <dgm:spPr/>
      <dgm:t>
        <a:bodyPr/>
        <a:lstStyle/>
        <a:p>
          <a:endParaRPr lang="en-IN"/>
        </a:p>
      </dgm:t>
    </dgm:pt>
    <dgm:pt modelId="{36D93693-4945-4253-851A-ACD986CCD252}">
      <dgm:prSet/>
      <dgm:spPr/>
      <dgm:t>
        <a:bodyPr/>
        <a:lstStyle/>
        <a:p>
          <a:pPr rtl="0"/>
          <a:r>
            <a:rPr lang="en-IN" b="1" smtClean="0"/>
            <a:t>AI and Machine Learning</a:t>
          </a:r>
          <a:r>
            <a:rPr lang="en-IN" smtClean="0"/>
            <a:t>:</a:t>
          </a:r>
          <a:endParaRPr lang="en-IN"/>
        </a:p>
      </dgm:t>
    </dgm:pt>
    <dgm:pt modelId="{08E1EB7E-E057-4B41-962A-2521CEC1C8A2}" type="parTrans" cxnId="{C913F25B-C3E7-4D2B-832E-5EB663AED7B5}">
      <dgm:prSet/>
      <dgm:spPr/>
      <dgm:t>
        <a:bodyPr/>
        <a:lstStyle/>
        <a:p>
          <a:endParaRPr lang="en-IN"/>
        </a:p>
      </dgm:t>
    </dgm:pt>
    <dgm:pt modelId="{06A27184-3E0A-433D-AE4A-41197577B541}" type="sibTrans" cxnId="{C913F25B-C3E7-4D2B-832E-5EB663AED7B5}">
      <dgm:prSet/>
      <dgm:spPr/>
      <dgm:t>
        <a:bodyPr/>
        <a:lstStyle/>
        <a:p>
          <a:endParaRPr lang="en-IN"/>
        </a:p>
      </dgm:t>
    </dgm:pt>
    <dgm:pt modelId="{40EE9D2D-7EAF-450E-A0A4-D7CC19123213}">
      <dgm:prSet/>
      <dgm:spPr/>
      <dgm:t>
        <a:bodyPr/>
        <a:lstStyle/>
        <a:p>
          <a:pPr rtl="0"/>
          <a:r>
            <a:rPr lang="en-IN" b="1" smtClean="0"/>
            <a:t>Azure Machine Learning</a:t>
          </a:r>
          <a:r>
            <a:rPr lang="en-IN" smtClean="0"/>
            <a:t>: Comprehensive service for building, training, and deploying machine learning models.</a:t>
          </a:r>
          <a:endParaRPr lang="en-IN"/>
        </a:p>
      </dgm:t>
    </dgm:pt>
    <dgm:pt modelId="{CA6F0AC4-81D1-4FFA-A5A3-A4DCD513A961}" type="parTrans" cxnId="{60D4181E-D444-457B-965E-2879D89F8A06}">
      <dgm:prSet/>
      <dgm:spPr/>
      <dgm:t>
        <a:bodyPr/>
        <a:lstStyle/>
        <a:p>
          <a:endParaRPr lang="en-IN"/>
        </a:p>
      </dgm:t>
    </dgm:pt>
    <dgm:pt modelId="{272BCC74-2CBE-4ED9-927F-87316FF38A76}" type="sibTrans" cxnId="{60D4181E-D444-457B-965E-2879D89F8A06}">
      <dgm:prSet/>
      <dgm:spPr/>
      <dgm:t>
        <a:bodyPr/>
        <a:lstStyle/>
        <a:p>
          <a:endParaRPr lang="en-IN"/>
        </a:p>
      </dgm:t>
    </dgm:pt>
    <dgm:pt modelId="{665F27C9-5158-4482-AB8C-C469EA3A7DEA}">
      <dgm:prSet/>
      <dgm:spPr/>
      <dgm:t>
        <a:bodyPr/>
        <a:lstStyle/>
        <a:p>
          <a:pPr rtl="0"/>
          <a:r>
            <a:rPr lang="en-IN" b="1" smtClean="0"/>
            <a:t>Azure Cognitive Services</a:t>
          </a:r>
          <a:r>
            <a:rPr lang="en-IN" smtClean="0"/>
            <a:t>: Pre-built APIs for vision, speech, language, and decision-making AI capabilities.</a:t>
          </a:r>
          <a:endParaRPr lang="en-IN"/>
        </a:p>
      </dgm:t>
    </dgm:pt>
    <dgm:pt modelId="{DA56FE76-14DF-4DD9-BCE5-E07833D52D7B}" type="parTrans" cxnId="{E1D0E58E-642C-4AA0-8214-C0A9E0997297}">
      <dgm:prSet/>
      <dgm:spPr/>
      <dgm:t>
        <a:bodyPr/>
        <a:lstStyle/>
        <a:p>
          <a:endParaRPr lang="en-IN"/>
        </a:p>
      </dgm:t>
    </dgm:pt>
    <dgm:pt modelId="{4A7A0664-8A25-4518-BAED-E64698B25A20}" type="sibTrans" cxnId="{E1D0E58E-642C-4AA0-8214-C0A9E0997297}">
      <dgm:prSet/>
      <dgm:spPr/>
      <dgm:t>
        <a:bodyPr/>
        <a:lstStyle/>
        <a:p>
          <a:endParaRPr lang="en-IN"/>
        </a:p>
      </dgm:t>
    </dgm:pt>
    <dgm:pt modelId="{03A0B97E-6A0C-49E1-8E2B-CD03000BEABD}" type="pres">
      <dgm:prSet presAssocID="{C1BC9509-8FB8-4382-89FB-896B89D2550A}" presName="linear" presStyleCnt="0">
        <dgm:presLayoutVars>
          <dgm:animLvl val="lvl"/>
          <dgm:resizeHandles val="exact"/>
        </dgm:presLayoutVars>
      </dgm:prSet>
      <dgm:spPr/>
      <dgm:t>
        <a:bodyPr/>
        <a:lstStyle/>
        <a:p>
          <a:endParaRPr lang="en-IN"/>
        </a:p>
      </dgm:t>
    </dgm:pt>
    <dgm:pt modelId="{7B681223-B175-44E7-89F3-EC7B232BF904}" type="pres">
      <dgm:prSet presAssocID="{D2C4B20A-DF21-4D08-ACAC-B9B4396D1FEE}" presName="parentText" presStyleLbl="node1" presStyleIdx="0" presStyleCnt="2">
        <dgm:presLayoutVars>
          <dgm:chMax val="0"/>
          <dgm:bulletEnabled val="1"/>
        </dgm:presLayoutVars>
      </dgm:prSet>
      <dgm:spPr/>
      <dgm:t>
        <a:bodyPr/>
        <a:lstStyle/>
        <a:p>
          <a:endParaRPr lang="en-IN"/>
        </a:p>
      </dgm:t>
    </dgm:pt>
    <dgm:pt modelId="{DC809492-BB9C-4B6F-BCE5-4A4D362DB305}" type="pres">
      <dgm:prSet presAssocID="{D2C4B20A-DF21-4D08-ACAC-B9B4396D1FEE}" presName="childText" presStyleLbl="revTx" presStyleIdx="0" presStyleCnt="2">
        <dgm:presLayoutVars>
          <dgm:bulletEnabled val="1"/>
        </dgm:presLayoutVars>
      </dgm:prSet>
      <dgm:spPr/>
      <dgm:t>
        <a:bodyPr/>
        <a:lstStyle/>
        <a:p>
          <a:endParaRPr lang="en-IN"/>
        </a:p>
      </dgm:t>
    </dgm:pt>
    <dgm:pt modelId="{A6855553-6392-4FBB-851E-FD86888240F8}" type="pres">
      <dgm:prSet presAssocID="{36D93693-4945-4253-851A-ACD986CCD252}" presName="parentText" presStyleLbl="node1" presStyleIdx="1" presStyleCnt="2">
        <dgm:presLayoutVars>
          <dgm:chMax val="0"/>
          <dgm:bulletEnabled val="1"/>
        </dgm:presLayoutVars>
      </dgm:prSet>
      <dgm:spPr/>
      <dgm:t>
        <a:bodyPr/>
        <a:lstStyle/>
        <a:p>
          <a:endParaRPr lang="en-IN"/>
        </a:p>
      </dgm:t>
    </dgm:pt>
    <dgm:pt modelId="{84EB5534-1523-4BFD-A7C9-3208BD172567}" type="pres">
      <dgm:prSet presAssocID="{36D93693-4945-4253-851A-ACD986CCD252}" presName="childText" presStyleLbl="revTx" presStyleIdx="1" presStyleCnt="2">
        <dgm:presLayoutVars>
          <dgm:bulletEnabled val="1"/>
        </dgm:presLayoutVars>
      </dgm:prSet>
      <dgm:spPr/>
      <dgm:t>
        <a:bodyPr/>
        <a:lstStyle/>
        <a:p>
          <a:endParaRPr lang="en-IN"/>
        </a:p>
      </dgm:t>
    </dgm:pt>
  </dgm:ptLst>
  <dgm:cxnLst>
    <dgm:cxn modelId="{2C593943-581F-4208-95C6-6B34692B5765}" type="presOf" srcId="{C1BC9509-8FB8-4382-89FB-896B89D2550A}" destId="{03A0B97E-6A0C-49E1-8E2B-CD03000BEABD}" srcOrd="0" destOrd="0" presId="urn:microsoft.com/office/officeart/2005/8/layout/vList2"/>
    <dgm:cxn modelId="{B0AF0B5B-821D-4600-BBC3-4F4DFDDDBB51}" srcId="{D2C4B20A-DF21-4D08-ACAC-B9B4396D1FEE}" destId="{B8E9ED9F-7989-4122-A47C-65873762F56A}" srcOrd="1" destOrd="0" parTransId="{CB44791D-B215-43DA-BB37-56833BBB5CCA}" sibTransId="{A4CB7166-9970-40E7-9E21-608FB1A8E0E8}"/>
    <dgm:cxn modelId="{E1D0E58E-642C-4AA0-8214-C0A9E0997297}" srcId="{36D93693-4945-4253-851A-ACD986CCD252}" destId="{665F27C9-5158-4482-AB8C-C469EA3A7DEA}" srcOrd="1" destOrd="0" parTransId="{DA56FE76-14DF-4DD9-BCE5-E07833D52D7B}" sibTransId="{4A7A0664-8A25-4518-BAED-E64698B25A20}"/>
    <dgm:cxn modelId="{C913F25B-C3E7-4D2B-832E-5EB663AED7B5}" srcId="{C1BC9509-8FB8-4382-89FB-896B89D2550A}" destId="{36D93693-4945-4253-851A-ACD986CCD252}" srcOrd="1" destOrd="0" parTransId="{08E1EB7E-E057-4B41-962A-2521CEC1C8A2}" sibTransId="{06A27184-3E0A-433D-AE4A-41197577B541}"/>
    <dgm:cxn modelId="{01FDC50A-8971-4E7D-9D64-637AE8B66588}" type="presOf" srcId="{40EE9D2D-7EAF-450E-A0A4-D7CC19123213}" destId="{84EB5534-1523-4BFD-A7C9-3208BD172567}" srcOrd="0" destOrd="0" presId="urn:microsoft.com/office/officeart/2005/8/layout/vList2"/>
    <dgm:cxn modelId="{60D4181E-D444-457B-965E-2879D89F8A06}" srcId="{36D93693-4945-4253-851A-ACD986CCD252}" destId="{40EE9D2D-7EAF-450E-A0A4-D7CC19123213}" srcOrd="0" destOrd="0" parTransId="{CA6F0AC4-81D1-4FFA-A5A3-A4DCD513A961}" sibTransId="{272BCC74-2CBE-4ED9-927F-87316FF38A76}"/>
    <dgm:cxn modelId="{EA983FF9-8F8A-43E8-ADCD-800668DC986B}" type="presOf" srcId="{D2C4B20A-DF21-4D08-ACAC-B9B4396D1FEE}" destId="{7B681223-B175-44E7-89F3-EC7B232BF904}" srcOrd="0" destOrd="0" presId="urn:microsoft.com/office/officeart/2005/8/layout/vList2"/>
    <dgm:cxn modelId="{501A16AC-0DEB-4884-B186-03C1F92EC2F4}" srcId="{D2C4B20A-DF21-4D08-ACAC-B9B4396D1FEE}" destId="{11F89DBA-AAF3-4E71-8580-7DE13086D08A}" srcOrd="2" destOrd="0" parTransId="{7A930E4D-C385-4478-8803-2B9D5B50E8A7}" sibTransId="{806F35D1-E8D2-42E1-B29D-7F01B3810FEC}"/>
    <dgm:cxn modelId="{EC449BE6-7222-4E6B-9A0D-8FF07847F1A4}" type="presOf" srcId="{B8E9ED9F-7989-4122-A47C-65873762F56A}" destId="{DC809492-BB9C-4B6F-BCE5-4A4D362DB305}" srcOrd="0" destOrd="1" presId="urn:microsoft.com/office/officeart/2005/8/layout/vList2"/>
    <dgm:cxn modelId="{7A5C9BAE-11C2-481C-B106-A5276B34110C}" type="presOf" srcId="{55BF0D87-9280-4575-B953-6C0920776007}" destId="{DC809492-BB9C-4B6F-BCE5-4A4D362DB305}" srcOrd="0" destOrd="0" presId="urn:microsoft.com/office/officeart/2005/8/layout/vList2"/>
    <dgm:cxn modelId="{A14B903E-D3F9-440F-8649-651CAA08108A}" type="presOf" srcId="{36D93693-4945-4253-851A-ACD986CCD252}" destId="{A6855553-6392-4FBB-851E-FD86888240F8}" srcOrd="0" destOrd="0" presId="urn:microsoft.com/office/officeart/2005/8/layout/vList2"/>
    <dgm:cxn modelId="{F11FA0DE-B50C-46EB-BCA6-A7240011217D}" type="presOf" srcId="{665F27C9-5158-4482-AB8C-C469EA3A7DEA}" destId="{84EB5534-1523-4BFD-A7C9-3208BD172567}" srcOrd="0" destOrd="1" presId="urn:microsoft.com/office/officeart/2005/8/layout/vList2"/>
    <dgm:cxn modelId="{1AD6BCC0-8A5F-4B25-B6E3-FF18AEB4A0D9}" srcId="{D2C4B20A-DF21-4D08-ACAC-B9B4396D1FEE}" destId="{55BF0D87-9280-4575-B953-6C0920776007}" srcOrd="0" destOrd="0" parTransId="{A2161B9D-D1F9-4AD6-829A-8A08C1BBE29D}" sibTransId="{FFF54767-AC6E-48F5-96C2-5386DB8596B4}"/>
    <dgm:cxn modelId="{DF546101-3A20-4D13-9C4D-DB85CB3EDA03}" type="presOf" srcId="{11F89DBA-AAF3-4E71-8580-7DE13086D08A}" destId="{DC809492-BB9C-4B6F-BCE5-4A4D362DB305}" srcOrd="0" destOrd="2" presId="urn:microsoft.com/office/officeart/2005/8/layout/vList2"/>
    <dgm:cxn modelId="{FA672ED8-A2A9-46B3-B0FF-740FED1BDB98}" srcId="{C1BC9509-8FB8-4382-89FB-896B89D2550A}" destId="{D2C4B20A-DF21-4D08-ACAC-B9B4396D1FEE}" srcOrd="0" destOrd="0" parTransId="{1308C121-4654-4319-A60B-D566C69B8383}" sibTransId="{70719931-F516-4071-BF12-BD443581166F}"/>
    <dgm:cxn modelId="{B0E9FC52-A156-48B8-905D-D345F87DC6E7}" type="presParOf" srcId="{03A0B97E-6A0C-49E1-8E2B-CD03000BEABD}" destId="{7B681223-B175-44E7-89F3-EC7B232BF904}" srcOrd="0" destOrd="0" presId="urn:microsoft.com/office/officeart/2005/8/layout/vList2"/>
    <dgm:cxn modelId="{EE73FDAA-3A43-4AB4-A964-5957508129E5}" type="presParOf" srcId="{03A0B97E-6A0C-49E1-8E2B-CD03000BEABD}" destId="{DC809492-BB9C-4B6F-BCE5-4A4D362DB305}" srcOrd="1" destOrd="0" presId="urn:microsoft.com/office/officeart/2005/8/layout/vList2"/>
    <dgm:cxn modelId="{BC19C82F-08FF-4102-B79A-673894E896E4}" type="presParOf" srcId="{03A0B97E-6A0C-49E1-8E2B-CD03000BEABD}" destId="{A6855553-6392-4FBB-851E-FD86888240F8}" srcOrd="2" destOrd="0" presId="urn:microsoft.com/office/officeart/2005/8/layout/vList2"/>
    <dgm:cxn modelId="{178AAFAE-329E-4DB1-9E9B-593C4FFFA0DB}" type="presParOf" srcId="{03A0B97E-6A0C-49E1-8E2B-CD03000BEABD}" destId="{84EB5534-1523-4BFD-A7C9-3208BD17256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18AB6C-B83C-4A73-BC08-1DFED57FA9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00CD5D-52BB-4DFD-8728-17638EEFA367}">
      <dgm:prSet custT="1"/>
      <dgm:spPr/>
      <dgm:t>
        <a:bodyPr/>
        <a:lstStyle/>
        <a:p>
          <a:pPr rtl="0"/>
          <a:r>
            <a:rPr lang="en-IN" sz="2800" b="1" smtClean="0"/>
            <a:t>Management and Monitoring</a:t>
          </a:r>
          <a:r>
            <a:rPr lang="en-IN" sz="2800" smtClean="0"/>
            <a:t>:</a:t>
          </a:r>
          <a:endParaRPr lang="en-IN" sz="2800"/>
        </a:p>
      </dgm:t>
    </dgm:pt>
    <dgm:pt modelId="{DFA4F8F2-0A8F-4676-A374-A6286C595E2C}" type="parTrans" cxnId="{902F15BC-E4BB-4AD4-9983-35CB4866A600}">
      <dgm:prSet/>
      <dgm:spPr/>
      <dgm:t>
        <a:bodyPr/>
        <a:lstStyle/>
        <a:p>
          <a:endParaRPr lang="en-IN" sz="1100"/>
        </a:p>
      </dgm:t>
    </dgm:pt>
    <dgm:pt modelId="{C8C5A978-5328-44A5-92ED-01E18B5BAC8A}" type="sibTrans" cxnId="{902F15BC-E4BB-4AD4-9983-35CB4866A600}">
      <dgm:prSet/>
      <dgm:spPr/>
      <dgm:t>
        <a:bodyPr/>
        <a:lstStyle/>
        <a:p>
          <a:endParaRPr lang="en-IN" sz="1100"/>
        </a:p>
      </dgm:t>
    </dgm:pt>
    <dgm:pt modelId="{81D20F45-5F44-4CE2-9AF4-2CC9D6409EDE}">
      <dgm:prSet custT="1"/>
      <dgm:spPr/>
      <dgm:t>
        <a:bodyPr/>
        <a:lstStyle/>
        <a:p>
          <a:pPr rtl="0"/>
          <a:r>
            <a:rPr lang="en-IN" sz="2000" b="1" dirty="0" smtClean="0"/>
            <a:t>Azure Monitor</a:t>
          </a:r>
          <a:r>
            <a:rPr lang="en-IN" sz="2000" dirty="0" smtClean="0"/>
            <a:t>: Provides full-stack monitoring, advanced analytics, and intelligent insights.</a:t>
          </a:r>
          <a:endParaRPr lang="en-IN" sz="2000" dirty="0"/>
        </a:p>
      </dgm:t>
    </dgm:pt>
    <dgm:pt modelId="{EE6C33AC-89E0-4842-81ED-FE9CC58D39F5}" type="parTrans" cxnId="{5EE1348E-30CB-433B-8B30-F8E324305FD9}">
      <dgm:prSet/>
      <dgm:spPr/>
      <dgm:t>
        <a:bodyPr/>
        <a:lstStyle/>
        <a:p>
          <a:endParaRPr lang="en-IN" sz="1100"/>
        </a:p>
      </dgm:t>
    </dgm:pt>
    <dgm:pt modelId="{B9EA232C-13A0-4C0B-9C2C-BC5A3F77E58E}" type="sibTrans" cxnId="{5EE1348E-30CB-433B-8B30-F8E324305FD9}">
      <dgm:prSet/>
      <dgm:spPr/>
      <dgm:t>
        <a:bodyPr/>
        <a:lstStyle/>
        <a:p>
          <a:endParaRPr lang="en-IN" sz="1100"/>
        </a:p>
      </dgm:t>
    </dgm:pt>
    <dgm:pt modelId="{3976AFD0-203C-449D-B78D-B662FF02D8FD}">
      <dgm:prSet custT="1"/>
      <dgm:spPr/>
      <dgm:t>
        <a:bodyPr/>
        <a:lstStyle/>
        <a:p>
          <a:pPr rtl="0"/>
          <a:r>
            <a:rPr lang="en-IN" sz="2000" b="1" smtClean="0"/>
            <a:t>Azure Automation</a:t>
          </a:r>
          <a:r>
            <a:rPr lang="en-IN" sz="2000" smtClean="0"/>
            <a:t>: Automates repetitive tasks, like deployment and configuration management.</a:t>
          </a:r>
          <a:endParaRPr lang="en-IN" sz="2000"/>
        </a:p>
      </dgm:t>
    </dgm:pt>
    <dgm:pt modelId="{E7F8D6BE-084F-4D75-BC0E-3614A5C652D6}" type="parTrans" cxnId="{969B0FC2-5577-4959-87E9-D48EA73CC253}">
      <dgm:prSet/>
      <dgm:spPr/>
      <dgm:t>
        <a:bodyPr/>
        <a:lstStyle/>
        <a:p>
          <a:endParaRPr lang="en-IN" sz="1100"/>
        </a:p>
      </dgm:t>
    </dgm:pt>
    <dgm:pt modelId="{095D1232-62C5-4E7C-80FC-3FA9360F7C10}" type="sibTrans" cxnId="{969B0FC2-5577-4959-87E9-D48EA73CC253}">
      <dgm:prSet/>
      <dgm:spPr/>
      <dgm:t>
        <a:bodyPr/>
        <a:lstStyle/>
        <a:p>
          <a:endParaRPr lang="en-IN" sz="1100"/>
        </a:p>
      </dgm:t>
    </dgm:pt>
    <dgm:pt modelId="{379E03DE-677D-4B9C-847C-A1B7CA113CEE}">
      <dgm:prSet custT="1"/>
      <dgm:spPr/>
      <dgm:t>
        <a:bodyPr/>
        <a:lstStyle/>
        <a:p>
          <a:pPr rtl="0"/>
          <a:r>
            <a:rPr lang="en-IN" sz="2000" b="1" smtClean="0"/>
            <a:t>Azure Cost Management</a:t>
          </a:r>
          <a:r>
            <a:rPr lang="en-IN" sz="2000" smtClean="0"/>
            <a:t>: Helps analyze and manage cloud spending.</a:t>
          </a:r>
          <a:endParaRPr lang="en-IN" sz="2000"/>
        </a:p>
      </dgm:t>
    </dgm:pt>
    <dgm:pt modelId="{F28F0D52-FC20-46B7-AFC3-365501D311C3}" type="parTrans" cxnId="{7B4B7CA0-5BF0-43EA-93CB-4A2F472B5A6A}">
      <dgm:prSet/>
      <dgm:spPr/>
      <dgm:t>
        <a:bodyPr/>
        <a:lstStyle/>
        <a:p>
          <a:endParaRPr lang="en-IN" sz="1100"/>
        </a:p>
      </dgm:t>
    </dgm:pt>
    <dgm:pt modelId="{B07532B2-F19A-456D-8500-1623ABC6F271}" type="sibTrans" cxnId="{7B4B7CA0-5BF0-43EA-93CB-4A2F472B5A6A}">
      <dgm:prSet/>
      <dgm:spPr/>
      <dgm:t>
        <a:bodyPr/>
        <a:lstStyle/>
        <a:p>
          <a:endParaRPr lang="en-IN" sz="1100"/>
        </a:p>
      </dgm:t>
    </dgm:pt>
    <dgm:pt modelId="{DC1340EE-18EB-493D-BBEA-3BB0F0918E53}" type="pres">
      <dgm:prSet presAssocID="{5A18AB6C-B83C-4A73-BC08-1DFED57FA950}" presName="linear" presStyleCnt="0">
        <dgm:presLayoutVars>
          <dgm:animLvl val="lvl"/>
          <dgm:resizeHandles val="exact"/>
        </dgm:presLayoutVars>
      </dgm:prSet>
      <dgm:spPr/>
      <dgm:t>
        <a:bodyPr/>
        <a:lstStyle/>
        <a:p>
          <a:endParaRPr lang="en-IN"/>
        </a:p>
      </dgm:t>
    </dgm:pt>
    <dgm:pt modelId="{9A16F0E8-D163-4C8E-BEF5-13C2C0331180}" type="pres">
      <dgm:prSet presAssocID="{4C00CD5D-52BB-4DFD-8728-17638EEFA367}" presName="parentText" presStyleLbl="node1" presStyleIdx="0" presStyleCnt="1">
        <dgm:presLayoutVars>
          <dgm:chMax val="0"/>
          <dgm:bulletEnabled val="1"/>
        </dgm:presLayoutVars>
      </dgm:prSet>
      <dgm:spPr/>
      <dgm:t>
        <a:bodyPr/>
        <a:lstStyle/>
        <a:p>
          <a:endParaRPr lang="en-IN"/>
        </a:p>
      </dgm:t>
    </dgm:pt>
    <dgm:pt modelId="{3A3FD9EC-ACCD-4DE4-8E0A-52F685BA64E8}" type="pres">
      <dgm:prSet presAssocID="{4C00CD5D-52BB-4DFD-8728-17638EEFA367}" presName="childText" presStyleLbl="revTx" presStyleIdx="0" presStyleCnt="1">
        <dgm:presLayoutVars>
          <dgm:bulletEnabled val="1"/>
        </dgm:presLayoutVars>
      </dgm:prSet>
      <dgm:spPr/>
      <dgm:t>
        <a:bodyPr/>
        <a:lstStyle/>
        <a:p>
          <a:endParaRPr lang="en-IN"/>
        </a:p>
      </dgm:t>
    </dgm:pt>
  </dgm:ptLst>
  <dgm:cxnLst>
    <dgm:cxn modelId="{969B0FC2-5577-4959-87E9-D48EA73CC253}" srcId="{4C00CD5D-52BB-4DFD-8728-17638EEFA367}" destId="{3976AFD0-203C-449D-B78D-B662FF02D8FD}" srcOrd="1" destOrd="0" parTransId="{E7F8D6BE-084F-4D75-BC0E-3614A5C652D6}" sibTransId="{095D1232-62C5-4E7C-80FC-3FA9360F7C10}"/>
    <dgm:cxn modelId="{95F447C2-EAB0-4D8B-A05B-F7BC48E9D27D}" type="presOf" srcId="{3976AFD0-203C-449D-B78D-B662FF02D8FD}" destId="{3A3FD9EC-ACCD-4DE4-8E0A-52F685BA64E8}" srcOrd="0" destOrd="1" presId="urn:microsoft.com/office/officeart/2005/8/layout/vList2"/>
    <dgm:cxn modelId="{1DB061C8-C321-422D-B88C-04D95BA3E37B}" type="presOf" srcId="{4C00CD5D-52BB-4DFD-8728-17638EEFA367}" destId="{9A16F0E8-D163-4C8E-BEF5-13C2C0331180}" srcOrd="0" destOrd="0" presId="urn:microsoft.com/office/officeart/2005/8/layout/vList2"/>
    <dgm:cxn modelId="{10269387-544A-4174-BE28-0910A720039B}" type="presOf" srcId="{5A18AB6C-B83C-4A73-BC08-1DFED57FA950}" destId="{DC1340EE-18EB-493D-BBEA-3BB0F0918E53}" srcOrd="0" destOrd="0" presId="urn:microsoft.com/office/officeart/2005/8/layout/vList2"/>
    <dgm:cxn modelId="{3BC24C0F-2B02-44B6-A9A2-3FF5815F3D3A}" type="presOf" srcId="{379E03DE-677D-4B9C-847C-A1B7CA113CEE}" destId="{3A3FD9EC-ACCD-4DE4-8E0A-52F685BA64E8}" srcOrd="0" destOrd="2" presId="urn:microsoft.com/office/officeart/2005/8/layout/vList2"/>
    <dgm:cxn modelId="{7B4B7CA0-5BF0-43EA-93CB-4A2F472B5A6A}" srcId="{4C00CD5D-52BB-4DFD-8728-17638EEFA367}" destId="{379E03DE-677D-4B9C-847C-A1B7CA113CEE}" srcOrd="2" destOrd="0" parTransId="{F28F0D52-FC20-46B7-AFC3-365501D311C3}" sibTransId="{B07532B2-F19A-456D-8500-1623ABC6F271}"/>
    <dgm:cxn modelId="{66ABC131-252E-4A5D-9235-59D612581000}" type="presOf" srcId="{81D20F45-5F44-4CE2-9AF4-2CC9D6409EDE}" destId="{3A3FD9EC-ACCD-4DE4-8E0A-52F685BA64E8}" srcOrd="0" destOrd="0" presId="urn:microsoft.com/office/officeart/2005/8/layout/vList2"/>
    <dgm:cxn modelId="{5EE1348E-30CB-433B-8B30-F8E324305FD9}" srcId="{4C00CD5D-52BB-4DFD-8728-17638EEFA367}" destId="{81D20F45-5F44-4CE2-9AF4-2CC9D6409EDE}" srcOrd="0" destOrd="0" parTransId="{EE6C33AC-89E0-4842-81ED-FE9CC58D39F5}" sibTransId="{B9EA232C-13A0-4C0B-9C2C-BC5A3F77E58E}"/>
    <dgm:cxn modelId="{902F15BC-E4BB-4AD4-9983-35CB4866A600}" srcId="{5A18AB6C-B83C-4A73-BC08-1DFED57FA950}" destId="{4C00CD5D-52BB-4DFD-8728-17638EEFA367}" srcOrd="0" destOrd="0" parTransId="{DFA4F8F2-0A8F-4676-A374-A6286C595E2C}" sibTransId="{C8C5A978-5328-44A5-92ED-01E18B5BAC8A}"/>
    <dgm:cxn modelId="{CDA6106F-A4D9-4197-98B5-CDDC25C8048E}" type="presParOf" srcId="{DC1340EE-18EB-493D-BBEA-3BB0F0918E53}" destId="{9A16F0E8-D163-4C8E-BEF5-13C2C0331180}" srcOrd="0" destOrd="0" presId="urn:microsoft.com/office/officeart/2005/8/layout/vList2"/>
    <dgm:cxn modelId="{5606E27A-75AB-42A7-A779-FFED0C8CAE71}" type="presParOf" srcId="{DC1340EE-18EB-493D-BBEA-3BB0F0918E53}" destId="{3A3FD9EC-ACCD-4DE4-8E0A-52F685BA64E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5F0EA-7245-455F-AC23-B992EC3F1B0C}">
      <dsp:nvSpPr>
        <dsp:cNvPr id="0" name=""/>
        <dsp:cNvSpPr/>
      </dsp:nvSpPr>
      <dsp:spPr>
        <a:xfrm rot="5400000">
          <a:off x="-184718" y="186095"/>
          <a:ext cx="1231458" cy="86202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IN" sz="1100" b="1" kern="1200" smtClean="0"/>
            <a:t>Compute Services</a:t>
          </a:r>
          <a:r>
            <a:rPr lang="en-IN" sz="1100" kern="1200" smtClean="0"/>
            <a:t>:</a:t>
          </a:r>
          <a:endParaRPr lang="en-IN" sz="1100" kern="1200"/>
        </a:p>
      </dsp:txBody>
      <dsp:txXfrm rot="-5400000">
        <a:off x="1" y="432388"/>
        <a:ext cx="862021" cy="369437"/>
      </dsp:txXfrm>
    </dsp:sp>
    <dsp:sp modelId="{AB9DED1B-0D74-4A3B-AD59-B75AFBE28DE7}">
      <dsp:nvSpPr>
        <dsp:cNvPr id="0" name=""/>
        <dsp:cNvSpPr/>
      </dsp:nvSpPr>
      <dsp:spPr>
        <a:xfrm rot="5400000">
          <a:off x="5252784" y="-4389386"/>
          <a:ext cx="800448" cy="958197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IN" sz="1600" b="1" kern="1200" dirty="0" smtClean="0"/>
            <a:t>Amazon EC2 (Elastic </a:t>
          </a:r>
          <a:r>
            <a:rPr lang="en-IN" sz="1600" b="1" kern="1200" smtClean="0"/>
            <a:t>Compute Cloud)</a:t>
          </a:r>
          <a:r>
            <a:rPr lang="en-IN" sz="1600" kern="1200" smtClean="0"/>
            <a:t>: Provides scalable virtual servers for rent.</a:t>
          </a:r>
          <a:endParaRPr lang="en-IN" sz="1600" kern="1200" dirty="0"/>
        </a:p>
        <a:p>
          <a:pPr marL="171450" lvl="1" indent="-171450" algn="l" defTabSz="711200" rtl="0">
            <a:lnSpc>
              <a:spcPct val="90000"/>
            </a:lnSpc>
            <a:spcBef>
              <a:spcPct val="0"/>
            </a:spcBef>
            <a:spcAft>
              <a:spcPct val="15000"/>
            </a:spcAft>
            <a:buChar char="••"/>
          </a:pPr>
          <a:r>
            <a:rPr lang="en-IN" sz="1600" b="1" kern="1200" smtClean="0"/>
            <a:t>AWS Lambda</a:t>
          </a:r>
          <a:r>
            <a:rPr lang="en-IN" sz="1600" kern="1200" smtClean="0"/>
            <a:t>: Allows you to run code without provisioning or managing servers.</a:t>
          </a:r>
          <a:endParaRPr lang="en-IN" sz="1600" kern="1200"/>
        </a:p>
      </dsp:txBody>
      <dsp:txXfrm rot="-5400000">
        <a:off x="862022" y="40451"/>
        <a:ext cx="9542899" cy="722298"/>
      </dsp:txXfrm>
    </dsp:sp>
    <dsp:sp modelId="{77A97814-3A5B-47F6-BC33-630CBDCFFCD1}">
      <dsp:nvSpPr>
        <dsp:cNvPr id="0" name=""/>
        <dsp:cNvSpPr/>
      </dsp:nvSpPr>
      <dsp:spPr>
        <a:xfrm rot="5400000">
          <a:off x="-184718" y="1270555"/>
          <a:ext cx="1231458" cy="86202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IN" sz="1100" b="1" kern="1200" smtClean="0"/>
            <a:t>Storage Services</a:t>
          </a:r>
          <a:r>
            <a:rPr lang="en-IN" sz="1100" kern="1200" smtClean="0"/>
            <a:t>:</a:t>
          </a:r>
          <a:endParaRPr lang="en-IN" sz="1100" kern="1200"/>
        </a:p>
      </dsp:txBody>
      <dsp:txXfrm rot="-5400000">
        <a:off x="1" y="1516848"/>
        <a:ext cx="862021" cy="369437"/>
      </dsp:txXfrm>
    </dsp:sp>
    <dsp:sp modelId="{35CCF33E-04D4-4DBE-8443-28B28AEA51D5}">
      <dsp:nvSpPr>
        <dsp:cNvPr id="0" name=""/>
        <dsp:cNvSpPr/>
      </dsp:nvSpPr>
      <dsp:spPr>
        <a:xfrm rot="5400000">
          <a:off x="5252784" y="-3304926"/>
          <a:ext cx="800448" cy="958197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IN" sz="1600" b="1" kern="1200" dirty="0" smtClean="0"/>
            <a:t>Amazon S3 (Simple Storage Service)</a:t>
          </a:r>
          <a:r>
            <a:rPr lang="en-IN" sz="1600" kern="1200" dirty="0" smtClean="0"/>
            <a:t>: Scalable object storage for data backup and archival.</a:t>
          </a:r>
          <a:endParaRPr lang="en-IN" sz="1600" kern="1200" dirty="0"/>
        </a:p>
        <a:p>
          <a:pPr marL="171450" lvl="1" indent="-171450" algn="l" defTabSz="711200" rtl="0">
            <a:lnSpc>
              <a:spcPct val="90000"/>
            </a:lnSpc>
            <a:spcBef>
              <a:spcPct val="0"/>
            </a:spcBef>
            <a:spcAft>
              <a:spcPct val="15000"/>
            </a:spcAft>
            <a:buChar char="••"/>
          </a:pPr>
          <a:r>
            <a:rPr lang="en-IN" sz="1600" b="1" kern="1200" smtClean="0"/>
            <a:t>Amazon EBS (Elastic Block Store)</a:t>
          </a:r>
          <a:r>
            <a:rPr lang="en-IN" sz="1600" kern="1200" smtClean="0"/>
            <a:t>: Block storage for use with Amazon EC2.</a:t>
          </a:r>
          <a:endParaRPr lang="en-IN" sz="1600" kern="1200"/>
        </a:p>
      </dsp:txBody>
      <dsp:txXfrm rot="-5400000">
        <a:off x="862022" y="1124911"/>
        <a:ext cx="9542899" cy="722298"/>
      </dsp:txXfrm>
    </dsp:sp>
    <dsp:sp modelId="{8AD2DD6F-D4C9-4A2E-884E-D07B130016F2}">
      <dsp:nvSpPr>
        <dsp:cNvPr id="0" name=""/>
        <dsp:cNvSpPr/>
      </dsp:nvSpPr>
      <dsp:spPr>
        <a:xfrm rot="5400000">
          <a:off x="-184718" y="2355016"/>
          <a:ext cx="1231458" cy="86202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IN" sz="1100" b="1" kern="1200" smtClean="0"/>
            <a:t>Database Services</a:t>
          </a:r>
          <a:r>
            <a:rPr lang="en-IN" sz="1100" kern="1200" smtClean="0"/>
            <a:t>:</a:t>
          </a:r>
          <a:endParaRPr lang="en-IN" sz="1100" kern="1200"/>
        </a:p>
      </dsp:txBody>
      <dsp:txXfrm rot="-5400000">
        <a:off x="1" y="2601309"/>
        <a:ext cx="862021" cy="369437"/>
      </dsp:txXfrm>
    </dsp:sp>
    <dsp:sp modelId="{544F6196-1E16-45B3-A076-D8276E42E094}">
      <dsp:nvSpPr>
        <dsp:cNvPr id="0" name=""/>
        <dsp:cNvSpPr/>
      </dsp:nvSpPr>
      <dsp:spPr>
        <a:xfrm rot="5400000">
          <a:off x="5252784" y="-2220465"/>
          <a:ext cx="800448" cy="9581974"/>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IN" sz="1600" b="1" kern="1200" smtClean="0"/>
            <a:t>Amazon RDS (Relational Database Service)</a:t>
          </a:r>
          <a:r>
            <a:rPr lang="en-IN" sz="1600" kern="1200" smtClean="0"/>
            <a:t>: Managed relational databases.</a:t>
          </a:r>
          <a:endParaRPr lang="en-IN" sz="1600" kern="1200"/>
        </a:p>
        <a:p>
          <a:pPr marL="171450" lvl="1" indent="-171450" algn="l" defTabSz="711200" rtl="0">
            <a:lnSpc>
              <a:spcPct val="90000"/>
            </a:lnSpc>
            <a:spcBef>
              <a:spcPct val="0"/>
            </a:spcBef>
            <a:spcAft>
              <a:spcPct val="15000"/>
            </a:spcAft>
            <a:buChar char="••"/>
          </a:pPr>
          <a:r>
            <a:rPr lang="en-IN" sz="1600" b="1" kern="1200" smtClean="0"/>
            <a:t>Amazon DynamoDB</a:t>
          </a:r>
          <a:r>
            <a:rPr lang="en-IN" sz="1600" kern="1200" smtClean="0"/>
            <a:t>: Fully managed NoSQL database service.</a:t>
          </a:r>
          <a:endParaRPr lang="en-IN" sz="1600" kern="1200"/>
        </a:p>
      </dsp:txBody>
      <dsp:txXfrm rot="-5400000">
        <a:off x="862022" y="2209372"/>
        <a:ext cx="9542899" cy="722298"/>
      </dsp:txXfrm>
    </dsp:sp>
    <dsp:sp modelId="{90B04365-7194-42C7-B66A-70C57BE7111C}">
      <dsp:nvSpPr>
        <dsp:cNvPr id="0" name=""/>
        <dsp:cNvSpPr/>
      </dsp:nvSpPr>
      <dsp:spPr>
        <a:xfrm rot="5400000">
          <a:off x="-184718" y="3439477"/>
          <a:ext cx="1231458" cy="86202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IN" sz="1100" b="1" kern="1200" smtClean="0"/>
            <a:t>Networking</a:t>
          </a:r>
          <a:r>
            <a:rPr lang="en-IN" sz="1100" kern="1200" smtClean="0"/>
            <a:t>:</a:t>
          </a:r>
          <a:endParaRPr lang="en-IN" sz="1100" kern="1200"/>
        </a:p>
      </dsp:txBody>
      <dsp:txXfrm rot="-5400000">
        <a:off x="1" y="3685770"/>
        <a:ext cx="862021" cy="369437"/>
      </dsp:txXfrm>
    </dsp:sp>
    <dsp:sp modelId="{112FD969-389E-4BA7-814A-A7A0D1C75BB4}">
      <dsp:nvSpPr>
        <dsp:cNvPr id="0" name=""/>
        <dsp:cNvSpPr/>
      </dsp:nvSpPr>
      <dsp:spPr>
        <a:xfrm rot="5400000">
          <a:off x="5252784" y="-1136004"/>
          <a:ext cx="800448" cy="958197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IN" sz="1600" b="1" kern="1200" smtClean="0"/>
            <a:t>Amazon VPC (Virtual Private Cloud)</a:t>
          </a:r>
          <a:r>
            <a:rPr lang="en-IN" sz="1600" kern="1200" smtClean="0"/>
            <a:t>: Enables you to launch AWS resources in a virtual network.</a:t>
          </a:r>
          <a:endParaRPr lang="en-IN" sz="1600" kern="1200"/>
        </a:p>
        <a:p>
          <a:pPr marL="171450" lvl="1" indent="-171450" algn="l" defTabSz="711200" rtl="0">
            <a:lnSpc>
              <a:spcPct val="90000"/>
            </a:lnSpc>
            <a:spcBef>
              <a:spcPct val="0"/>
            </a:spcBef>
            <a:spcAft>
              <a:spcPct val="15000"/>
            </a:spcAft>
            <a:buChar char="••"/>
          </a:pPr>
          <a:r>
            <a:rPr lang="en-IN" sz="1600" b="1" kern="1200" smtClean="0"/>
            <a:t>AWS Direct Connect</a:t>
          </a:r>
          <a:r>
            <a:rPr lang="en-IN" sz="1600" kern="1200" smtClean="0"/>
            <a:t>: Establishes a dedicated network connection from your premises to AWS.</a:t>
          </a:r>
          <a:endParaRPr lang="en-IN" sz="1600" kern="1200"/>
        </a:p>
      </dsp:txBody>
      <dsp:txXfrm rot="-5400000">
        <a:off x="862022" y="3293833"/>
        <a:ext cx="9542899" cy="722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85187-72D4-4485-A0C0-98BC3223BC96}">
      <dsp:nvSpPr>
        <dsp:cNvPr id="0" name=""/>
        <dsp:cNvSpPr/>
      </dsp:nvSpPr>
      <dsp:spPr>
        <a:xfrm>
          <a:off x="1189417" y="2886"/>
          <a:ext cx="3673959" cy="146958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IN" sz="2500" b="1" kern="1200" smtClean="0"/>
            <a:t>Security and Identity</a:t>
          </a:r>
          <a:r>
            <a:rPr lang="en-IN" sz="2500" kern="1200" smtClean="0"/>
            <a:t>:</a:t>
          </a:r>
          <a:endParaRPr lang="en-IN" sz="2500" kern="1200"/>
        </a:p>
      </dsp:txBody>
      <dsp:txXfrm>
        <a:off x="1924209" y="2886"/>
        <a:ext cx="2204376" cy="1469583"/>
      </dsp:txXfrm>
    </dsp:sp>
    <dsp:sp modelId="{C77FBE90-E23B-4A8B-9388-081ED9DB085A}">
      <dsp:nvSpPr>
        <dsp:cNvPr id="0" name=""/>
        <dsp:cNvSpPr/>
      </dsp:nvSpPr>
      <dsp:spPr>
        <a:xfrm>
          <a:off x="4385762" y="127800"/>
          <a:ext cx="3049386" cy="1219754"/>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IAM (Identity and Access Management)</a:t>
          </a:r>
          <a:r>
            <a:rPr lang="en-IN" sz="1400" kern="1200" smtClean="0"/>
            <a:t>: Controls access to AWS services and resources.</a:t>
          </a:r>
          <a:endParaRPr lang="en-IN" sz="1400" kern="1200"/>
        </a:p>
      </dsp:txBody>
      <dsp:txXfrm>
        <a:off x="4995639" y="127800"/>
        <a:ext cx="1829632" cy="1219754"/>
      </dsp:txXfrm>
    </dsp:sp>
    <dsp:sp modelId="{64DD2616-2144-4318-8680-3FF3971DCD3A}">
      <dsp:nvSpPr>
        <dsp:cNvPr id="0" name=""/>
        <dsp:cNvSpPr/>
      </dsp:nvSpPr>
      <dsp:spPr>
        <a:xfrm>
          <a:off x="7008235" y="127800"/>
          <a:ext cx="3049386" cy="1219754"/>
        </a:xfrm>
        <a:prstGeom prst="chevron">
          <a:avLst/>
        </a:prstGeom>
        <a:solidFill>
          <a:schemeClr val="accent2">
            <a:tint val="40000"/>
            <a:alpha val="90000"/>
            <a:hueOff val="274691"/>
            <a:satOff val="92"/>
            <a:lumOff val="73"/>
            <a:alphaOff val="0"/>
          </a:schemeClr>
        </a:solidFill>
        <a:ln w="12700" cap="flat" cmpd="sng" algn="ctr">
          <a:solidFill>
            <a:schemeClr val="accent2">
              <a:tint val="40000"/>
              <a:alpha val="90000"/>
              <a:hueOff val="274691"/>
              <a:satOff val="92"/>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KMS (Key Management Service)</a:t>
          </a:r>
          <a:r>
            <a:rPr lang="en-IN" sz="1400" kern="1200" smtClean="0"/>
            <a:t>: Creates and controls encryption keys.</a:t>
          </a:r>
          <a:endParaRPr lang="en-IN" sz="1400" kern="1200"/>
        </a:p>
      </dsp:txBody>
      <dsp:txXfrm>
        <a:off x="7618112" y="127800"/>
        <a:ext cx="1829632" cy="1219754"/>
      </dsp:txXfrm>
    </dsp:sp>
    <dsp:sp modelId="{29C3A9F6-D8D3-4DAE-B68B-A56352965460}">
      <dsp:nvSpPr>
        <dsp:cNvPr id="0" name=""/>
        <dsp:cNvSpPr/>
      </dsp:nvSpPr>
      <dsp:spPr>
        <a:xfrm>
          <a:off x="1189417" y="1678212"/>
          <a:ext cx="3673959" cy="1469583"/>
        </a:xfrm>
        <a:prstGeom prst="chevron">
          <a:avLst/>
        </a:prstGeom>
        <a:solidFill>
          <a:schemeClr val="accent2">
            <a:hueOff val="509834"/>
            <a:satOff val="-1329"/>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IN" sz="2500" b="1" kern="1200" smtClean="0"/>
            <a:t>Developer Tools</a:t>
          </a:r>
          <a:r>
            <a:rPr lang="en-IN" sz="2500" kern="1200" smtClean="0"/>
            <a:t>:</a:t>
          </a:r>
          <a:endParaRPr lang="en-IN" sz="2500" kern="1200"/>
        </a:p>
      </dsp:txBody>
      <dsp:txXfrm>
        <a:off x="1924209" y="1678212"/>
        <a:ext cx="2204376" cy="1469583"/>
      </dsp:txXfrm>
    </dsp:sp>
    <dsp:sp modelId="{7B51E2DB-09F0-4418-BFE5-B7A11E238C69}">
      <dsp:nvSpPr>
        <dsp:cNvPr id="0" name=""/>
        <dsp:cNvSpPr/>
      </dsp:nvSpPr>
      <dsp:spPr>
        <a:xfrm>
          <a:off x="4385762" y="1803126"/>
          <a:ext cx="3049386" cy="1219754"/>
        </a:xfrm>
        <a:prstGeom prst="chevron">
          <a:avLst/>
        </a:prstGeom>
        <a:solidFill>
          <a:schemeClr val="accent2">
            <a:tint val="40000"/>
            <a:alpha val="90000"/>
            <a:hueOff val="549382"/>
            <a:satOff val="184"/>
            <a:lumOff val="146"/>
            <a:alphaOff val="0"/>
          </a:schemeClr>
        </a:solidFill>
        <a:ln w="12700" cap="flat" cmpd="sng" algn="ctr">
          <a:solidFill>
            <a:schemeClr val="accent2">
              <a:tint val="40000"/>
              <a:alpha val="90000"/>
              <a:hueOff val="549382"/>
              <a:satOff val="184"/>
              <a:lumOff val="1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CodeCommit</a:t>
          </a:r>
          <a:r>
            <a:rPr lang="en-IN" sz="1400" kern="1200" smtClean="0"/>
            <a:t>: Managed source control service.</a:t>
          </a:r>
          <a:endParaRPr lang="en-IN" sz="1400" kern="1200"/>
        </a:p>
      </dsp:txBody>
      <dsp:txXfrm>
        <a:off x="4995639" y="1803126"/>
        <a:ext cx="1829632" cy="1219754"/>
      </dsp:txXfrm>
    </dsp:sp>
    <dsp:sp modelId="{AEB4B861-34B7-40DF-A9B8-62D1F0503FD2}">
      <dsp:nvSpPr>
        <dsp:cNvPr id="0" name=""/>
        <dsp:cNvSpPr/>
      </dsp:nvSpPr>
      <dsp:spPr>
        <a:xfrm>
          <a:off x="7008235" y="1803126"/>
          <a:ext cx="3049386" cy="1219754"/>
        </a:xfrm>
        <a:prstGeom prst="chevron">
          <a:avLst/>
        </a:prstGeom>
        <a:solidFill>
          <a:schemeClr val="accent2">
            <a:tint val="40000"/>
            <a:alpha val="90000"/>
            <a:hueOff val="824073"/>
            <a:satOff val="276"/>
            <a:lumOff val="218"/>
            <a:alphaOff val="0"/>
          </a:schemeClr>
        </a:solidFill>
        <a:ln w="12700" cap="flat" cmpd="sng" algn="ctr">
          <a:solidFill>
            <a:schemeClr val="accent2">
              <a:tint val="40000"/>
              <a:alpha val="90000"/>
              <a:hueOff val="824073"/>
              <a:satOff val="276"/>
              <a:lumOff val="2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CodeBuild</a:t>
          </a:r>
          <a:r>
            <a:rPr lang="en-IN" sz="1400" kern="1200" smtClean="0"/>
            <a:t>: Compiles source code, runs tests, and produces software packages.</a:t>
          </a:r>
          <a:endParaRPr lang="en-IN" sz="1400" kern="1200"/>
        </a:p>
      </dsp:txBody>
      <dsp:txXfrm>
        <a:off x="7618112" y="1803126"/>
        <a:ext cx="1829632" cy="1219754"/>
      </dsp:txXfrm>
    </dsp:sp>
    <dsp:sp modelId="{FFB273F9-98D2-48AC-9A56-8D73CF596AA5}">
      <dsp:nvSpPr>
        <dsp:cNvPr id="0" name=""/>
        <dsp:cNvSpPr/>
      </dsp:nvSpPr>
      <dsp:spPr>
        <a:xfrm>
          <a:off x="1189417" y="3353537"/>
          <a:ext cx="3673959" cy="1469583"/>
        </a:xfrm>
        <a:prstGeom prst="chevron">
          <a:avLst/>
        </a:prstGeom>
        <a:solidFill>
          <a:schemeClr val="accent2">
            <a:hueOff val="1019668"/>
            <a:satOff val="-2658"/>
            <a:lumOff val="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IN" sz="2500" b="1" kern="1200" smtClean="0"/>
            <a:t>Management and Monitoring</a:t>
          </a:r>
          <a:r>
            <a:rPr lang="en-IN" sz="2500" kern="1200" smtClean="0"/>
            <a:t>:</a:t>
          </a:r>
          <a:endParaRPr lang="en-IN" sz="2500" kern="1200"/>
        </a:p>
      </dsp:txBody>
      <dsp:txXfrm>
        <a:off x="1924209" y="3353537"/>
        <a:ext cx="2204376" cy="1469583"/>
      </dsp:txXfrm>
    </dsp:sp>
    <dsp:sp modelId="{35185061-7B57-4E53-97EB-B64D6C8A9548}">
      <dsp:nvSpPr>
        <dsp:cNvPr id="0" name=""/>
        <dsp:cNvSpPr/>
      </dsp:nvSpPr>
      <dsp:spPr>
        <a:xfrm>
          <a:off x="4385762" y="3478452"/>
          <a:ext cx="3049386" cy="1219754"/>
        </a:xfrm>
        <a:prstGeom prst="chevron">
          <a:avLst/>
        </a:prstGeom>
        <a:solidFill>
          <a:schemeClr val="accent2">
            <a:tint val="40000"/>
            <a:alpha val="90000"/>
            <a:hueOff val="1098764"/>
            <a:satOff val="368"/>
            <a:lumOff val="291"/>
            <a:alphaOff val="0"/>
          </a:schemeClr>
        </a:solidFill>
        <a:ln w="12700" cap="flat" cmpd="sng" algn="ctr">
          <a:solidFill>
            <a:schemeClr val="accent2">
              <a:tint val="40000"/>
              <a:alpha val="90000"/>
              <a:hueOff val="1098764"/>
              <a:satOff val="368"/>
              <a:lumOff val="2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Amazon CloudWatch</a:t>
          </a:r>
          <a:r>
            <a:rPr lang="en-IN" sz="1400" kern="1200" smtClean="0"/>
            <a:t>: Monitoring and logging service for AWS resources and applications.</a:t>
          </a:r>
          <a:endParaRPr lang="en-IN" sz="1400" kern="1200"/>
        </a:p>
      </dsp:txBody>
      <dsp:txXfrm>
        <a:off x="4995639" y="3478452"/>
        <a:ext cx="1829632" cy="1219754"/>
      </dsp:txXfrm>
    </dsp:sp>
    <dsp:sp modelId="{C12D1848-3625-452D-99F4-F1825117F360}">
      <dsp:nvSpPr>
        <dsp:cNvPr id="0" name=""/>
        <dsp:cNvSpPr/>
      </dsp:nvSpPr>
      <dsp:spPr>
        <a:xfrm>
          <a:off x="7008235" y="3478452"/>
          <a:ext cx="3049386" cy="1219754"/>
        </a:xfrm>
        <a:prstGeom prst="chevron">
          <a:avLst/>
        </a:prstGeom>
        <a:solidFill>
          <a:schemeClr val="accent2">
            <a:tint val="40000"/>
            <a:alpha val="90000"/>
            <a:hueOff val="1373455"/>
            <a:satOff val="460"/>
            <a:lumOff val="364"/>
            <a:alphaOff val="0"/>
          </a:schemeClr>
        </a:solidFill>
        <a:ln w="12700" cap="flat" cmpd="sng" algn="ctr">
          <a:solidFill>
            <a:schemeClr val="accent2">
              <a:tint val="40000"/>
              <a:alpha val="90000"/>
              <a:hueOff val="1373455"/>
              <a:satOff val="460"/>
              <a:lumOff val="3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CloudFormation</a:t>
          </a:r>
          <a:r>
            <a:rPr lang="en-IN" sz="1400" kern="1200" smtClean="0"/>
            <a:t>: Defines and provisions infrastructure as code.</a:t>
          </a:r>
          <a:endParaRPr lang="en-IN" sz="1400" kern="1200"/>
        </a:p>
      </dsp:txBody>
      <dsp:txXfrm>
        <a:off x="7618112" y="3478452"/>
        <a:ext cx="1829632" cy="1219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A4A3A-A6B2-4B83-85CD-472478720B5B}">
      <dsp:nvSpPr>
        <dsp:cNvPr id="0" name=""/>
        <dsp:cNvSpPr/>
      </dsp:nvSpPr>
      <dsp:spPr>
        <a:xfrm rot="5400000">
          <a:off x="5890039" y="-2105069"/>
          <a:ext cx="1710676" cy="634859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Your AWS account has a default security group for the default Virtual Private Cloud (VPC) in each region.</a:t>
          </a:r>
          <a:endParaRPr lang="en-IN" sz="1700" kern="1200"/>
        </a:p>
        <a:p>
          <a:pPr marL="171450" lvl="1" indent="-171450" algn="l" defTabSz="755650" rtl="0">
            <a:lnSpc>
              <a:spcPct val="90000"/>
            </a:lnSpc>
            <a:spcBef>
              <a:spcPct val="0"/>
            </a:spcBef>
            <a:spcAft>
              <a:spcPct val="15000"/>
            </a:spcAft>
            <a:buChar char="••"/>
          </a:pPr>
          <a:r>
            <a:rPr lang="en-US" sz="1700" kern="1200" smtClean="0"/>
            <a:t>It allows inbound traffic from all instances which are associated with it.</a:t>
          </a:r>
          <a:endParaRPr lang="en-IN" sz="1700" kern="1200"/>
        </a:p>
        <a:p>
          <a:pPr marL="171450" lvl="1" indent="-171450" algn="l" defTabSz="755650" rtl="0">
            <a:lnSpc>
              <a:spcPct val="90000"/>
            </a:lnSpc>
            <a:spcBef>
              <a:spcPct val="0"/>
            </a:spcBef>
            <a:spcAft>
              <a:spcPct val="15000"/>
            </a:spcAft>
            <a:buChar char="••"/>
          </a:pPr>
          <a:r>
            <a:rPr lang="en-US" sz="1700" kern="1200" smtClean="0"/>
            <a:t>It allows outbound traffic from all instances.</a:t>
          </a:r>
          <a:endParaRPr lang="en-IN" sz="1700" kern="1200"/>
        </a:p>
      </dsp:txBody>
      <dsp:txXfrm rot="-5400000">
        <a:off x="3571082" y="297396"/>
        <a:ext cx="6265083" cy="1543660"/>
      </dsp:txXfrm>
    </dsp:sp>
    <dsp:sp modelId="{DDB9C8CB-6B41-4764-8A0B-DC1682D8FE04}">
      <dsp:nvSpPr>
        <dsp:cNvPr id="0" name=""/>
        <dsp:cNvSpPr/>
      </dsp:nvSpPr>
      <dsp:spPr>
        <a:xfrm>
          <a:off x="0" y="53"/>
          <a:ext cx="3571082" cy="21383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Default Security Group:</a:t>
          </a:r>
          <a:endParaRPr lang="en-IN" sz="4200" kern="1200" dirty="0"/>
        </a:p>
      </dsp:txBody>
      <dsp:txXfrm>
        <a:off x="104385" y="104438"/>
        <a:ext cx="3362312" cy="1929575"/>
      </dsp:txXfrm>
    </dsp:sp>
    <dsp:sp modelId="{309B324B-DF4D-49FE-95AD-A1CB747E492D}">
      <dsp:nvSpPr>
        <dsp:cNvPr id="0" name=""/>
        <dsp:cNvSpPr/>
      </dsp:nvSpPr>
      <dsp:spPr>
        <a:xfrm rot="5400000">
          <a:off x="5890039" y="140193"/>
          <a:ext cx="1710676" cy="6348591"/>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You can create your own security group and specify it when you launch your instances. You must provide a name and a description.</a:t>
          </a:r>
          <a:endParaRPr lang="en-IN" sz="1700" kern="1200"/>
        </a:p>
        <a:p>
          <a:pPr marL="171450" lvl="1" indent="-171450" algn="l" defTabSz="755650" rtl="0">
            <a:lnSpc>
              <a:spcPct val="90000"/>
            </a:lnSpc>
            <a:spcBef>
              <a:spcPct val="0"/>
            </a:spcBef>
            <a:spcAft>
              <a:spcPct val="15000"/>
            </a:spcAft>
            <a:buChar char="••"/>
          </a:pPr>
          <a:r>
            <a:rPr lang="en-US" sz="1700" kern="1200" smtClean="0"/>
            <a:t>It allows no inbound traffic.</a:t>
          </a:r>
          <a:endParaRPr lang="en-IN" sz="1700" kern="1200"/>
        </a:p>
        <a:p>
          <a:pPr marL="171450" lvl="1" indent="-171450" algn="l" defTabSz="755650" rtl="0">
            <a:lnSpc>
              <a:spcPct val="90000"/>
            </a:lnSpc>
            <a:spcBef>
              <a:spcPct val="0"/>
            </a:spcBef>
            <a:spcAft>
              <a:spcPct val="15000"/>
            </a:spcAft>
            <a:buChar char="••"/>
          </a:pPr>
          <a:r>
            <a:rPr lang="en-US" sz="1700" kern="1200" smtClean="0"/>
            <a:t>It allows all outbound traffic.</a:t>
          </a:r>
          <a:endParaRPr lang="en-IN" sz="1700" kern="1200"/>
        </a:p>
      </dsp:txBody>
      <dsp:txXfrm rot="-5400000">
        <a:off x="3571082" y="2542658"/>
        <a:ext cx="6265083" cy="1543660"/>
      </dsp:txXfrm>
    </dsp:sp>
    <dsp:sp modelId="{CB0900DB-2F20-4BC9-851A-5CCB096D6269}">
      <dsp:nvSpPr>
        <dsp:cNvPr id="0" name=""/>
        <dsp:cNvSpPr/>
      </dsp:nvSpPr>
      <dsp:spPr>
        <a:xfrm>
          <a:off x="0" y="2245316"/>
          <a:ext cx="3571082" cy="21383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smtClean="0"/>
            <a:t>Custom Security Group:</a:t>
          </a:r>
          <a:endParaRPr lang="en-IN" sz="4200" kern="1200"/>
        </a:p>
      </dsp:txBody>
      <dsp:txXfrm>
        <a:off x="104385" y="2349701"/>
        <a:ext cx="3362312" cy="19295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37263-C9CE-4048-8893-DA52851AD6EA}">
      <dsp:nvSpPr>
        <dsp:cNvPr id="0" name=""/>
        <dsp:cNvSpPr/>
      </dsp:nvSpPr>
      <dsp:spPr>
        <a:xfrm>
          <a:off x="0" y="23021"/>
          <a:ext cx="11108788"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Compute Services</a:t>
          </a:r>
          <a:r>
            <a:rPr lang="en-US" sz="2700" kern="1200" smtClean="0"/>
            <a:t>:</a:t>
          </a:r>
          <a:endParaRPr lang="en-IN" sz="2700" kern="1200"/>
        </a:p>
      </dsp:txBody>
      <dsp:txXfrm>
        <a:off x="31613" y="54634"/>
        <a:ext cx="11045562" cy="584369"/>
      </dsp:txXfrm>
    </dsp:sp>
    <dsp:sp modelId="{FD0E9F00-57FF-4CF4-825C-EA248D46E0BF}">
      <dsp:nvSpPr>
        <dsp:cNvPr id="0" name=""/>
        <dsp:cNvSpPr/>
      </dsp:nvSpPr>
      <dsp:spPr>
        <a:xfrm>
          <a:off x="0" y="670616"/>
          <a:ext cx="11108788" cy="201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704"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b="1" kern="1200" smtClean="0"/>
            <a:t>Virtual Machines (VMs)</a:t>
          </a:r>
          <a:r>
            <a:rPr lang="en-US" sz="2100" kern="1200" smtClean="0"/>
            <a:t>: Scalable, on-demand computing resources for a variety of workloads.</a:t>
          </a:r>
          <a:endParaRPr lang="en-IN" sz="2100" kern="1200"/>
        </a:p>
        <a:p>
          <a:pPr marL="228600" lvl="1" indent="-228600" algn="l" defTabSz="933450" rtl="0">
            <a:lnSpc>
              <a:spcPct val="90000"/>
            </a:lnSpc>
            <a:spcBef>
              <a:spcPct val="0"/>
            </a:spcBef>
            <a:spcAft>
              <a:spcPct val="20000"/>
            </a:spcAft>
            <a:buChar char="••"/>
          </a:pPr>
          <a:r>
            <a:rPr lang="en-US" sz="2100" b="1" kern="1200" smtClean="0"/>
            <a:t>Azure App Services</a:t>
          </a:r>
          <a:r>
            <a:rPr lang="en-US" sz="2100" kern="1200" smtClean="0"/>
            <a:t>: A fully managed platform for building, deploying, and scaling web apps and APIs.</a:t>
          </a:r>
          <a:endParaRPr lang="en-IN" sz="2100" kern="1200"/>
        </a:p>
        <a:p>
          <a:pPr marL="228600" lvl="1" indent="-228600" algn="l" defTabSz="933450" rtl="0">
            <a:lnSpc>
              <a:spcPct val="90000"/>
            </a:lnSpc>
            <a:spcBef>
              <a:spcPct val="0"/>
            </a:spcBef>
            <a:spcAft>
              <a:spcPct val="20000"/>
            </a:spcAft>
            <a:buChar char="••"/>
          </a:pPr>
          <a:r>
            <a:rPr lang="en-US" sz="2100" b="1" kern="1200" smtClean="0"/>
            <a:t>Azure Functions</a:t>
          </a:r>
          <a:r>
            <a:rPr lang="en-US" sz="2100" kern="1200" smtClean="0"/>
            <a:t>: Serverless compute service to run event-driven applications without managing infrastructure.</a:t>
          </a:r>
          <a:endParaRPr lang="en-IN" sz="2100" kern="1200"/>
        </a:p>
      </dsp:txBody>
      <dsp:txXfrm>
        <a:off x="0" y="670616"/>
        <a:ext cx="11108788" cy="2012039"/>
      </dsp:txXfrm>
    </dsp:sp>
    <dsp:sp modelId="{D6B20649-D918-42FA-844E-F856D02865EC}">
      <dsp:nvSpPr>
        <dsp:cNvPr id="0" name=""/>
        <dsp:cNvSpPr/>
      </dsp:nvSpPr>
      <dsp:spPr>
        <a:xfrm>
          <a:off x="0" y="2682656"/>
          <a:ext cx="11108788"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smtClean="0"/>
            <a:t>Storage Services</a:t>
          </a:r>
          <a:r>
            <a:rPr lang="en-IN" sz="2700" kern="1200" smtClean="0"/>
            <a:t>:</a:t>
          </a:r>
          <a:endParaRPr lang="en-IN" sz="2700" kern="1200"/>
        </a:p>
      </dsp:txBody>
      <dsp:txXfrm>
        <a:off x="31613" y="2714269"/>
        <a:ext cx="11045562" cy="584369"/>
      </dsp:txXfrm>
    </dsp:sp>
    <dsp:sp modelId="{469E03BD-952E-4081-9A32-158A1FC34BB5}">
      <dsp:nvSpPr>
        <dsp:cNvPr id="0" name=""/>
        <dsp:cNvSpPr/>
      </dsp:nvSpPr>
      <dsp:spPr>
        <a:xfrm>
          <a:off x="0" y="3330251"/>
          <a:ext cx="11108788"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704"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IN" sz="2100" b="1" kern="1200" smtClean="0"/>
            <a:t>Azure Blob Storage</a:t>
          </a:r>
          <a:r>
            <a:rPr lang="en-IN" sz="2100" kern="1200" smtClean="0"/>
            <a:t>: Massively scalable object storage for unstructured data.</a:t>
          </a:r>
          <a:endParaRPr lang="en-IN" sz="2100" kern="1200"/>
        </a:p>
        <a:p>
          <a:pPr marL="228600" lvl="1" indent="-228600" algn="l" defTabSz="933450" rtl="0">
            <a:lnSpc>
              <a:spcPct val="90000"/>
            </a:lnSpc>
            <a:spcBef>
              <a:spcPct val="0"/>
            </a:spcBef>
            <a:spcAft>
              <a:spcPct val="20000"/>
            </a:spcAft>
            <a:buChar char="••"/>
          </a:pPr>
          <a:r>
            <a:rPr lang="en-IN" sz="2100" b="1" kern="1200" smtClean="0"/>
            <a:t>Azure Files</a:t>
          </a:r>
          <a:r>
            <a:rPr lang="en-IN" sz="2100" kern="1200" smtClean="0"/>
            <a:t>: Fully managed file shares in the cloud.</a:t>
          </a:r>
          <a:endParaRPr lang="en-IN" sz="2100" kern="1200"/>
        </a:p>
        <a:p>
          <a:pPr marL="228600" lvl="1" indent="-228600" algn="l" defTabSz="933450" rtl="0">
            <a:lnSpc>
              <a:spcPct val="90000"/>
            </a:lnSpc>
            <a:spcBef>
              <a:spcPct val="0"/>
            </a:spcBef>
            <a:spcAft>
              <a:spcPct val="20000"/>
            </a:spcAft>
            <a:buChar char="••"/>
          </a:pPr>
          <a:r>
            <a:rPr lang="en-IN" sz="2100" b="1" kern="1200" smtClean="0"/>
            <a:t>Azure Disk Storage</a:t>
          </a:r>
          <a:r>
            <a:rPr lang="en-IN" sz="2100" kern="1200" smtClean="0"/>
            <a:t>: High-performance, durable block storage for Azure VMs.</a:t>
          </a:r>
          <a:endParaRPr lang="en-IN" sz="2100" kern="1200"/>
        </a:p>
      </dsp:txBody>
      <dsp:txXfrm>
        <a:off x="0" y="3330251"/>
        <a:ext cx="11108788" cy="1089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8440A-4038-40FD-89E9-EEBD312AF62F}">
      <dsp:nvSpPr>
        <dsp:cNvPr id="0" name=""/>
        <dsp:cNvSpPr/>
      </dsp:nvSpPr>
      <dsp:spPr>
        <a:xfrm>
          <a:off x="0" y="101430"/>
          <a:ext cx="109728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smtClean="0"/>
            <a:t>Database Services</a:t>
          </a:r>
          <a:r>
            <a:rPr lang="en-IN" sz="2700" kern="1200" smtClean="0"/>
            <a:t>:</a:t>
          </a:r>
          <a:endParaRPr lang="en-IN" sz="2700" kern="1200"/>
        </a:p>
      </dsp:txBody>
      <dsp:txXfrm>
        <a:off x="31613" y="133043"/>
        <a:ext cx="10909574" cy="584369"/>
      </dsp:txXfrm>
    </dsp:sp>
    <dsp:sp modelId="{2C6BFFE5-0FA7-4483-9CF7-C1C02CDC4F50}">
      <dsp:nvSpPr>
        <dsp:cNvPr id="0" name=""/>
        <dsp:cNvSpPr/>
      </dsp:nvSpPr>
      <dsp:spPr>
        <a:xfrm>
          <a:off x="0" y="749025"/>
          <a:ext cx="1097280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IN" sz="2100" b="1" kern="1200" smtClean="0"/>
            <a:t>Azure SQL Database</a:t>
          </a:r>
          <a:r>
            <a:rPr lang="en-IN" sz="2100" kern="1200" smtClean="0"/>
            <a:t>: Fully managed relational database with SQL Server capabilities.</a:t>
          </a:r>
          <a:endParaRPr lang="en-IN" sz="2100" kern="1200"/>
        </a:p>
        <a:p>
          <a:pPr marL="228600" lvl="1" indent="-228600" algn="l" defTabSz="933450" rtl="0">
            <a:lnSpc>
              <a:spcPct val="90000"/>
            </a:lnSpc>
            <a:spcBef>
              <a:spcPct val="0"/>
            </a:spcBef>
            <a:spcAft>
              <a:spcPct val="20000"/>
            </a:spcAft>
            <a:buChar char="••"/>
          </a:pPr>
          <a:r>
            <a:rPr lang="en-IN" sz="2100" b="1" kern="1200" smtClean="0"/>
            <a:t>Azure Cosmos DB</a:t>
          </a:r>
          <a:r>
            <a:rPr lang="en-IN" sz="2100" kern="1200" smtClean="0"/>
            <a:t>: Globally distributed, multi-model database service.</a:t>
          </a:r>
          <a:endParaRPr lang="en-IN" sz="2100" kern="1200"/>
        </a:p>
        <a:p>
          <a:pPr marL="228600" lvl="1" indent="-228600" algn="l" defTabSz="933450" rtl="0">
            <a:lnSpc>
              <a:spcPct val="90000"/>
            </a:lnSpc>
            <a:spcBef>
              <a:spcPct val="0"/>
            </a:spcBef>
            <a:spcAft>
              <a:spcPct val="20000"/>
            </a:spcAft>
            <a:buChar char="••"/>
          </a:pPr>
          <a:r>
            <a:rPr lang="en-IN" sz="2100" b="1" kern="1200" smtClean="0"/>
            <a:t>Azure Database for MySQL/PostgreSQL</a:t>
          </a:r>
          <a:r>
            <a:rPr lang="en-IN" sz="2100" kern="1200" smtClean="0"/>
            <a:t>: Managed database services for open-source databases.</a:t>
          </a:r>
          <a:endParaRPr lang="en-IN" sz="2100" kern="1200"/>
        </a:p>
      </dsp:txBody>
      <dsp:txXfrm>
        <a:off x="0" y="749025"/>
        <a:ext cx="10972800" cy="1676699"/>
      </dsp:txXfrm>
    </dsp:sp>
    <dsp:sp modelId="{45A472C9-1F51-4925-97A3-47F0F88D2561}">
      <dsp:nvSpPr>
        <dsp:cNvPr id="0" name=""/>
        <dsp:cNvSpPr/>
      </dsp:nvSpPr>
      <dsp:spPr>
        <a:xfrm>
          <a:off x="0" y="2425724"/>
          <a:ext cx="10972800"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smtClean="0"/>
            <a:t>Networking</a:t>
          </a:r>
          <a:r>
            <a:rPr lang="en-IN" sz="2700" kern="1200" smtClean="0"/>
            <a:t>:</a:t>
          </a:r>
          <a:endParaRPr lang="en-IN" sz="2700" kern="1200"/>
        </a:p>
      </dsp:txBody>
      <dsp:txXfrm>
        <a:off x="31613" y="2457337"/>
        <a:ext cx="10909574" cy="584369"/>
      </dsp:txXfrm>
    </dsp:sp>
    <dsp:sp modelId="{0B69FBCB-71A5-4F4B-B9CF-05394931EA75}">
      <dsp:nvSpPr>
        <dsp:cNvPr id="0" name=""/>
        <dsp:cNvSpPr/>
      </dsp:nvSpPr>
      <dsp:spPr>
        <a:xfrm>
          <a:off x="0" y="3073320"/>
          <a:ext cx="109728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IN" sz="2100" b="1" kern="1200" smtClean="0"/>
            <a:t>Azure Virtual Network</a:t>
          </a:r>
          <a:r>
            <a:rPr lang="en-IN" sz="2100" kern="1200" smtClean="0"/>
            <a:t>: Provides an isolated and secure environment to run VMs and applications.</a:t>
          </a:r>
          <a:endParaRPr lang="en-IN" sz="2100" kern="1200"/>
        </a:p>
        <a:p>
          <a:pPr marL="228600" lvl="1" indent="-228600" algn="l" defTabSz="933450" rtl="0">
            <a:lnSpc>
              <a:spcPct val="90000"/>
            </a:lnSpc>
            <a:spcBef>
              <a:spcPct val="0"/>
            </a:spcBef>
            <a:spcAft>
              <a:spcPct val="20000"/>
            </a:spcAft>
            <a:buChar char="••"/>
          </a:pPr>
          <a:r>
            <a:rPr lang="en-IN" sz="2100" b="1" kern="1200" smtClean="0"/>
            <a:t>Azure Load Balancer</a:t>
          </a:r>
          <a:r>
            <a:rPr lang="en-IN" sz="2100" kern="1200" smtClean="0"/>
            <a:t>: Distributes incoming network traffic across multiple VMs.</a:t>
          </a:r>
          <a:endParaRPr lang="en-IN" sz="2100" kern="1200"/>
        </a:p>
        <a:p>
          <a:pPr marL="228600" lvl="1" indent="-228600" algn="l" defTabSz="933450" rtl="0">
            <a:lnSpc>
              <a:spcPct val="90000"/>
            </a:lnSpc>
            <a:spcBef>
              <a:spcPct val="0"/>
            </a:spcBef>
            <a:spcAft>
              <a:spcPct val="20000"/>
            </a:spcAft>
            <a:buChar char="••"/>
          </a:pPr>
          <a:r>
            <a:rPr lang="en-IN" sz="2100" b="1" kern="1200" smtClean="0"/>
            <a:t>Azure VPN Gateway</a:t>
          </a:r>
          <a:r>
            <a:rPr lang="en-IN" sz="2100" kern="1200" smtClean="0"/>
            <a:t>: Securely connects on-premises networks to Azure</a:t>
          </a:r>
          <a:endParaRPr lang="en-IN" sz="2100" kern="1200"/>
        </a:p>
      </dsp:txBody>
      <dsp:txXfrm>
        <a:off x="0" y="3073320"/>
        <a:ext cx="10972800" cy="1397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81223-B175-44E7-89F3-EC7B232BF904}">
      <dsp:nvSpPr>
        <dsp:cNvPr id="0" name=""/>
        <dsp:cNvSpPr/>
      </dsp:nvSpPr>
      <dsp:spPr>
        <a:xfrm>
          <a:off x="0" y="194399"/>
          <a:ext cx="10972800"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b="1" kern="1200" smtClean="0"/>
            <a:t>Analytics and Big Data</a:t>
          </a:r>
          <a:r>
            <a:rPr lang="en-IN" sz="2800" kern="1200" smtClean="0"/>
            <a:t>:</a:t>
          </a:r>
          <a:endParaRPr lang="en-IN" sz="2800" kern="1200"/>
        </a:p>
      </dsp:txBody>
      <dsp:txXfrm>
        <a:off x="32784" y="227183"/>
        <a:ext cx="10907232" cy="606012"/>
      </dsp:txXfrm>
    </dsp:sp>
    <dsp:sp modelId="{DC809492-BB9C-4B6F-BCE5-4A4D362DB305}">
      <dsp:nvSpPr>
        <dsp:cNvPr id="0" name=""/>
        <dsp:cNvSpPr/>
      </dsp:nvSpPr>
      <dsp:spPr>
        <a:xfrm>
          <a:off x="0" y="865980"/>
          <a:ext cx="10972800"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b="1" kern="1200" smtClean="0"/>
            <a:t>Azure Synapse Analytics</a:t>
          </a:r>
          <a:r>
            <a:rPr lang="en-IN" sz="2200" kern="1200" smtClean="0"/>
            <a:t>: Integrated analytics service for data integration, data warehousing, and big data analytics.</a:t>
          </a:r>
          <a:endParaRPr lang="en-IN" sz="2200" kern="1200"/>
        </a:p>
        <a:p>
          <a:pPr marL="228600" lvl="1" indent="-228600" algn="l" defTabSz="977900" rtl="0">
            <a:lnSpc>
              <a:spcPct val="90000"/>
            </a:lnSpc>
            <a:spcBef>
              <a:spcPct val="0"/>
            </a:spcBef>
            <a:spcAft>
              <a:spcPct val="20000"/>
            </a:spcAft>
            <a:buChar char="••"/>
          </a:pPr>
          <a:r>
            <a:rPr lang="en-IN" sz="2200" b="1" kern="1200" smtClean="0"/>
            <a:t>Azure HDInsight</a:t>
          </a:r>
          <a:r>
            <a:rPr lang="en-IN" sz="2200" kern="1200" smtClean="0"/>
            <a:t>: Fully managed Apache Hadoop and Spark clusters.</a:t>
          </a:r>
          <a:endParaRPr lang="en-IN" sz="2200" kern="1200"/>
        </a:p>
        <a:p>
          <a:pPr marL="228600" lvl="1" indent="-228600" algn="l" defTabSz="977900" rtl="0">
            <a:lnSpc>
              <a:spcPct val="90000"/>
            </a:lnSpc>
            <a:spcBef>
              <a:spcPct val="0"/>
            </a:spcBef>
            <a:spcAft>
              <a:spcPct val="20000"/>
            </a:spcAft>
            <a:buChar char="••"/>
          </a:pPr>
          <a:r>
            <a:rPr lang="en-IN" sz="2200" b="1" kern="1200" smtClean="0"/>
            <a:t>Azure Databricks</a:t>
          </a:r>
          <a:r>
            <a:rPr lang="en-IN" sz="2200" kern="1200" smtClean="0"/>
            <a:t>: Collaborative Apache Spark-based analytics platform.</a:t>
          </a:r>
          <a:endParaRPr lang="en-IN" sz="2200" kern="1200"/>
        </a:p>
      </dsp:txBody>
      <dsp:txXfrm>
        <a:off x="0" y="865980"/>
        <a:ext cx="10972800" cy="1449000"/>
      </dsp:txXfrm>
    </dsp:sp>
    <dsp:sp modelId="{A6855553-6392-4FBB-851E-FD86888240F8}">
      <dsp:nvSpPr>
        <dsp:cNvPr id="0" name=""/>
        <dsp:cNvSpPr/>
      </dsp:nvSpPr>
      <dsp:spPr>
        <a:xfrm>
          <a:off x="0" y="2314980"/>
          <a:ext cx="10972800" cy="6715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b="1" kern="1200" smtClean="0"/>
            <a:t>AI and Machine Learning</a:t>
          </a:r>
          <a:r>
            <a:rPr lang="en-IN" sz="2800" kern="1200" smtClean="0"/>
            <a:t>:</a:t>
          </a:r>
          <a:endParaRPr lang="en-IN" sz="2800" kern="1200"/>
        </a:p>
      </dsp:txBody>
      <dsp:txXfrm>
        <a:off x="32784" y="2347764"/>
        <a:ext cx="10907232" cy="606012"/>
      </dsp:txXfrm>
    </dsp:sp>
    <dsp:sp modelId="{84EB5534-1523-4BFD-A7C9-3208BD172567}">
      <dsp:nvSpPr>
        <dsp:cNvPr id="0" name=""/>
        <dsp:cNvSpPr/>
      </dsp:nvSpPr>
      <dsp:spPr>
        <a:xfrm>
          <a:off x="0" y="2986560"/>
          <a:ext cx="10972800"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b="1" kern="1200" smtClean="0"/>
            <a:t>Azure Machine Learning</a:t>
          </a:r>
          <a:r>
            <a:rPr lang="en-IN" sz="2200" kern="1200" smtClean="0"/>
            <a:t>: Comprehensive service for building, training, and deploying machine learning models.</a:t>
          </a:r>
          <a:endParaRPr lang="en-IN" sz="2200" kern="1200"/>
        </a:p>
        <a:p>
          <a:pPr marL="228600" lvl="1" indent="-228600" algn="l" defTabSz="977900" rtl="0">
            <a:lnSpc>
              <a:spcPct val="90000"/>
            </a:lnSpc>
            <a:spcBef>
              <a:spcPct val="0"/>
            </a:spcBef>
            <a:spcAft>
              <a:spcPct val="20000"/>
            </a:spcAft>
            <a:buChar char="••"/>
          </a:pPr>
          <a:r>
            <a:rPr lang="en-IN" sz="2200" b="1" kern="1200" smtClean="0"/>
            <a:t>Azure Cognitive Services</a:t>
          </a:r>
          <a:r>
            <a:rPr lang="en-IN" sz="2200" kern="1200" smtClean="0"/>
            <a:t>: Pre-built APIs for vision, speech, language, and decision-making AI capabilities.</a:t>
          </a:r>
          <a:endParaRPr lang="en-IN" sz="2200" kern="1200"/>
        </a:p>
      </dsp:txBody>
      <dsp:txXfrm>
        <a:off x="0" y="2986560"/>
        <a:ext cx="10972800" cy="13910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6F0E8-D163-4C8E-BEF5-13C2C0331180}">
      <dsp:nvSpPr>
        <dsp:cNvPr id="0" name=""/>
        <dsp:cNvSpPr/>
      </dsp:nvSpPr>
      <dsp:spPr>
        <a:xfrm>
          <a:off x="0" y="887118"/>
          <a:ext cx="109728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b="1" kern="1200" smtClean="0"/>
            <a:t>Management and Monitoring</a:t>
          </a:r>
          <a:r>
            <a:rPr lang="en-IN" sz="2800" kern="1200" smtClean="0"/>
            <a:t>:</a:t>
          </a:r>
          <a:endParaRPr lang="en-IN" sz="2800" kern="1200"/>
        </a:p>
      </dsp:txBody>
      <dsp:txXfrm>
        <a:off x="59399" y="946517"/>
        <a:ext cx="10854002" cy="1098002"/>
      </dsp:txXfrm>
    </dsp:sp>
    <dsp:sp modelId="{3A3FD9EC-ACCD-4DE4-8E0A-52F685BA64E8}">
      <dsp:nvSpPr>
        <dsp:cNvPr id="0" name=""/>
        <dsp:cNvSpPr/>
      </dsp:nvSpPr>
      <dsp:spPr>
        <a:xfrm>
          <a:off x="0" y="2103918"/>
          <a:ext cx="10972800" cy="158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IN" sz="2000" b="1" kern="1200" dirty="0" smtClean="0"/>
            <a:t>Azure Monitor</a:t>
          </a:r>
          <a:r>
            <a:rPr lang="en-IN" sz="2000" kern="1200" dirty="0" smtClean="0"/>
            <a:t>: Provides full-stack monitoring, advanced analytics, and intelligent insights.</a:t>
          </a:r>
          <a:endParaRPr lang="en-IN" sz="2000" kern="1200" dirty="0"/>
        </a:p>
        <a:p>
          <a:pPr marL="228600" lvl="1" indent="-228600" algn="l" defTabSz="889000" rtl="0">
            <a:lnSpc>
              <a:spcPct val="90000"/>
            </a:lnSpc>
            <a:spcBef>
              <a:spcPct val="0"/>
            </a:spcBef>
            <a:spcAft>
              <a:spcPct val="20000"/>
            </a:spcAft>
            <a:buChar char="••"/>
          </a:pPr>
          <a:r>
            <a:rPr lang="en-IN" sz="2000" b="1" kern="1200" smtClean="0"/>
            <a:t>Azure Automation</a:t>
          </a:r>
          <a:r>
            <a:rPr lang="en-IN" sz="2000" kern="1200" smtClean="0"/>
            <a:t>: Automates repetitive tasks, like deployment and configuration management.</a:t>
          </a:r>
          <a:endParaRPr lang="en-IN" sz="2000" kern="1200"/>
        </a:p>
        <a:p>
          <a:pPr marL="228600" lvl="1" indent="-228600" algn="l" defTabSz="889000" rtl="0">
            <a:lnSpc>
              <a:spcPct val="90000"/>
            </a:lnSpc>
            <a:spcBef>
              <a:spcPct val="0"/>
            </a:spcBef>
            <a:spcAft>
              <a:spcPct val="20000"/>
            </a:spcAft>
            <a:buChar char="••"/>
          </a:pPr>
          <a:r>
            <a:rPr lang="en-IN" sz="2000" b="1" kern="1200" smtClean="0"/>
            <a:t>Azure Cost Management</a:t>
          </a:r>
          <a:r>
            <a:rPr lang="en-IN" sz="2000" kern="1200" smtClean="0"/>
            <a:t>: Helps analyze and manage cloud spending.</a:t>
          </a:r>
          <a:endParaRPr lang="en-IN" sz="2000" kern="1200"/>
        </a:p>
      </dsp:txBody>
      <dsp:txXfrm>
        <a:off x="0" y="2103918"/>
        <a:ext cx="10972800" cy="1580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98043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0499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80295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683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64400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64211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451377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6467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77368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7851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7558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2245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6E58B3-AC05-483B-83FF-C18B980C83C8}"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79711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09759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E58B3-AC05-483B-83FF-C18B980C83C8}"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2962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0953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8176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303743-B77A-4A57-B3BC-A7EEF08902CB}" type="slidenum">
              <a:rPr lang="en-IN" smtClean="0"/>
              <a:t>‹#›</a:t>
            </a:fld>
            <a:endParaRPr lang="en-IN"/>
          </a:p>
        </p:txBody>
      </p:sp>
    </p:spTree>
    <p:extLst>
      <p:ext uri="{BB962C8B-B14F-4D97-AF65-F5344CB8AC3E}">
        <p14:creationId xmlns:p14="http://schemas.microsoft.com/office/powerpoint/2010/main" val="36827698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330" y="1339171"/>
            <a:ext cx="9448800" cy="1825096"/>
          </a:xfrm>
        </p:spPr>
        <p:txBody>
          <a:bodyPr/>
          <a:lstStyle/>
          <a:p>
            <a:r>
              <a:rPr lang="en-IN" dirty="0" smtClean="0"/>
              <a:t>Foundation: Cloud</a:t>
            </a:r>
            <a:endParaRPr lang="en-IN" dirty="0"/>
          </a:p>
        </p:txBody>
      </p:sp>
      <p:sp>
        <p:nvSpPr>
          <p:cNvPr id="3" name="Subtitle 2"/>
          <p:cNvSpPr>
            <a:spLocks noGrp="1"/>
          </p:cNvSpPr>
          <p:nvPr>
            <p:ph type="subTitle" idx="1"/>
          </p:nvPr>
        </p:nvSpPr>
        <p:spPr>
          <a:xfrm>
            <a:off x="1371600" y="3378983"/>
            <a:ext cx="9448800" cy="685800"/>
          </a:xfrm>
        </p:spPr>
        <p:txBody>
          <a:bodyPr/>
          <a:lstStyle/>
          <a:p>
            <a:r>
              <a:rPr lang="en-IN" dirty="0" smtClean="0"/>
              <a:t>AWS/AZURE</a:t>
            </a:r>
            <a:endParaRPr lang="en-IN" dirty="0"/>
          </a:p>
        </p:txBody>
      </p:sp>
    </p:spTree>
    <p:extLst>
      <p:ext uri="{BB962C8B-B14F-4D97-AF65-F5344CB8AC3E}">
        <p14:creationId xmlns:p14="http://schemas.microsoft.com/office/powerpoint/2010/main" val="1657120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Purchasing Options</a:t>
            </a:r>
            <a:endParaRPr lang="en-IN" dirty="0"/>
          </a:p>
        </p:txBody>
      </p:sp>
      <p:grpSp>
        <p:nvGrpSpPr>
          <p:cNvPr id="7" name="Google Shape;1158;g62a1fa5b9b_1_1376"/>
          <p:cNvGrpSpPr/>
          <p:nvPr/>
        </p:nvGrpSpPr>
        <p:grpSpPr>
          <a:xfrm>
            <a:off x="3887755" y="1772816"/>
            <a:ext cx="5201213" cy="4632840"/>
            <a:chOff x="3467579" y="1273"/>
            <a:chExt cx="3900910" cy="4632840"/>
          </a:xfrm>
        </p:grpSpPr>
        <p:sp>
          <p:nvSpPr>
            <p:cNvPr id="8" name="Google Shape;1159;g62a1fa5b9b_1_1376"/>
            <p:cNvSpPr/>
            <p:nvPr/>
          </p:nvSpPr>
          <p:spPr>
            <a:xfrm>
              <a:off x="3467579" y="1273"/>
              <a:ext cx="3900900" cy="741300"/>
            </a:xfrm>
            <a:prstGeom prst="roundRect">
              <a:avLst>
                <a:gd name="adj" fmla="val 16667"/>
              </a:avLst>
            </a:prstGeom>
            <a:solidFill>
              <a:schemeClr val="lt2"/>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60;g62a1fa5b9b_1_1376"/>
            <p:cNvSpPr txBox="1"/>
            <p:nvPr/>
          </p:nvSpPr>
          <p:spPr>
            <a:xfrm>
              <a:off x="3539889" y="48433"/>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dirty="0">
                  <a:solidFill>
                    <a:srgbClr val="434343"/>
                  </a:solidFill>
                  <a:latin typeface="Open Sans"/>
                  <a:ea typeface="Open Sans"/>
                  <a:cs typeface="Open Sans"/>
                  <a:sym typeface="Open Sans"/>
                </a:rPr>
                <a:t>On-Demand Instances </a:t>
              </a:r>
              <a:endParaRPr sz="2200" b="0" i="0" u="none" strike="noStrike" cap="none" dirty="0">
                <a:solidFill>
                  <a:srgbClr val="434343"/>
                </a:solidFill>
                <a:latin typeface="Open Sans"/>
                <a:ea typeface="Open Sans"/>
                <a:cs typeface="Open Sans"/>
                <a:sym typeface="Open Sans"/>
              </a:endParaRPr>
            </a:p>
          </p:txBody>
        </p:sp>
        <p:sp>
          <p:nvSpPr>
            <p:cNvPr id="10" name="Google Shape;1161;g62a1fa5b9b_1_1376"/>
            <p:cNvSpPr/>
            <p:nvPr/>
          </p:nvSpPr>
          <p:spPr>
            <a:xfrm>
              <a:off x="3467579" y="779581"/>
              <a:ext cx="3900900" cy="741300"/>
            </a:xfrm>
            <a:prstGeom prst="roundRect">
              <a:avLst>
                <a:gd name="adj" fmla="val 16667"/>
              </a:avLst>
            </a:prstGeom>
            <a:solidFill>
              <a:srgbClr val="A5A5A5"/>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62;g62a1fa5b9b_1_1376"/>
            <p:cNvSpPr txBox="1"/>
            <p:nvPr/>
          </p:nvSpPr>
          <p:spPr>
            <a:xfrm>
              <a:off x="3503764" y="815766"/>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Reserved Instances </a:t>
              </a:r>
              <a:endParaRPr sz="2200" b="0" i="0" u="none" strike="noStrike" cap="none">
                <a:solidFill>
                  <a:srgbClr val="434343"/>
                </a:solidFill>
                <a:latin typeface="Open Sans"/>
                <a:ea typeface="Open Sans"/>
                <a:cs typeface="Open Sans"/>
                <a:sym typeface="Open Sans"/>
              </a:endParaRPr>
            </a:p>
          </p:txBody>
        </p:sp>
        <p:sp>
          <p:nvSpPr>
            <p:cNvPr id="12" name="Google Shape;1163;g62a1fa5b9b_1_1376"/>
            <p:cNvSpPr/>
            <p:nvPr/>
          </p:nvSpPr>
          <p:spPr>
            <a:xfrm>
              <a:off x="3467579" y="1557889"/>
              <a:ext cx="3900900" cy="741300"/>
            </a:xfrm>
            <a:prstGeom prst="roundRect">
              <a:avLst>
                <a:gd name="adj" fmla="val 16667"/>
              </a:avLst>
            </a:prstGeom>
            <a:solidFill>
              <a:srgbClr val="FFC000"/>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164;g62a1fa5b9b_1_1376"/>
            <p:cNvSpPr txBox="1"/>
            <p:nvPr/>
          </p:nvSpPr>
          <p:spPr>
            <a:xfrm>
              <a:off x="3503764" y="1594074"/>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Scheduled Instances</a:t>
              </a:r>
              <a:endParaRPr sz="2200" b="0" i="0" u="none" strike="noStrike" cap="none">
                <a:solidFill>
                  <a:srgbClr val="434343"/>
                </a:solidFill>
                <a:latin typeface="Open Sans"/>
                <a:ea typeface="Open Sans"/>
                <a:cs typeface="Open Sans"/>
                <a:sym typeface="Open Sans"/>
              </a:endParaRPr>
            </a:p>
          </p:txBody>
        </p:sp>
        <p:sp>
          <p:nvSpPr>
            <p:cNvPr id="14" name="Google Shape;1165;g62a1fa5b9b_1_1376"/>
            <p:cNvSpPr/>
            <p:nvPr/>
          </p:nvSpPr>
          <p:spPr>
            <a:xfrm>
              <a:off x="3467579" y="2336197"/>
              <a:ext cx="3900900" cy="741300"/>
            </a:xfrm>
            <a:prstGeom prst="roundRect">
              <a:avLst>
                <a:gd name="adj" fmla="val 16667"/>
              </a:avLst>
            </a:prstGeom>
            <a:solidFill>
              <a:srgbClr val="4372C3"/>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166;g62a1fa5b9b_1_1376"/>
            <p:cNvSpPr txBox="1"/>
            <p:nvPr/>
          </p:nvSpPr>
          <p:spPr>
            <a:xfrm>
              <a:off x="3503764" y="2372382"/>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Dedicated Hosts</a:t>
              </a:r>
              <a:endParaRPr sz="2200" b="0" i="0" u="none" strike="noStrike" cap="none">
                <a:solidFill>
                  <a:srgbClr val="434343"/>
                </a:solidFill>
                <a:latin typeface="Open Sans"/>
                <a:ea typeface="Open Sans"/>
                <a:cs typeface="Open Sans"/>
                <a:sym typeface="Open Sans"/>
              </a:endParaRPr>
            </a:p>
          </p:txBody>
        </p:sp>
        <p:sp>
          <p:nvSpPr>
            <p:cNvPr id="16" name="Google Shape;1167;g62a1fa5b9b_1_1376"/>
            <p:cNvSpPr/>
            <p:nvPr/>
          </p:nvSpPr>
          <p:spPr>
            <a:xfrm>
              <a:off x="3467579" y="3114505"/>
              <a:ext cx="3900900" cy="741300"/>
            </a:xfrm>
            <a:prstGeom prst="roundRect">
              <a:avLst>
                <a:gd name="adj" fmla="val 16667"/>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168;g62a1fa5b9b_1_1376"/>
            <p:cNvSpPr txBox="1"/>
            <p:nvPr/>
          </p:nvSpPr>
          <p:spPr>
            <a:xfrm>
              <a:off x="3503764" y="3150690"/>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Dedicated Instances</a:t>
              </a:r>
              <a:endParaRPr sz="2200" b="0" i="0" u="none" strike="noStrike" cap="none">
                <a:solidFill>
                  <a:srgbClr val="434343"/>
                </a:solidFill>
                <a:latin typeface="Open Sans"/>
                <a:ea typeface="Open Sans"/>
                <a:cs typeface="Open Sans"/>
                <a:sym typeface="Open Sans"/>
              </a:endParaRPr>
            </a:p>
          </p:txBody>
        </p:sp>
        <p:sp>
          <p:nvSpPr>
            <p:cNvPr id="18" name="Google Shape;1169;g62a1fa5b9b_1_1376"/>
            <p:cNvSpPr/>
            <p:nvPr/>
          </p:nvSpPr>
          <p:spPr>
            <a:xfrm>
              <a:off x="3467579" y="3892813"/>
              <a:ext cx="3900900" cy="741300"/>
            </a:xfrm>
            <a:prstGeom prst="roundRect">
              <a:avLst>
                <a:gd name="adj" fmla="val 16667"/>
              </a:avLst>
            </a:prstGeom>
            <a:solidFill>
              <a:srgbClr val="ED7D31"/>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170;g62a1fa5b9b_1_1376"/>
            <p:cNvSpPr txBox="1"/>
            <p:nvPr/>
          </p:nvSpPr>
          <p:spPr>
            <a:xfrm>
              <a:off x="3503764" y="3928998"/>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Capacity Reservations</a:t>
              </a:r>
              <a:endParaRPr sz="2200" b="0" i="0" u="none" strike="noStrike" cap="none">
                <a:solidFill>
                  <a:srgbClr val="434343"/>
                </a:solidFill>
                <a:latin typeface="Open Sans"/>
                <a:ea typeface="Open Sans"/>
                <a:cs typeface="Open Sans"/>
                <a:sym typeface="Open Sans"/>
              </a:endParaRPr>
            </a:p>
          </p:txBody>
        </p:sp>
      </p:grpSp>
    </p:spTree>
    <p:extLst>
      <p:ext uri="{BB962C8B-B14F-4D97-AF65-F5344CB8AC3E}">
        <p14:creationId xmlns:p14="http://schemas.microsoft.com/office/powerpoint/2010/main" val="3934021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267494"/>
            <a:ext cx="7790656" cy="929258"/>
          </a:xfrm>
        </p:spPr>
        <p:txBody>
          <a:bodyPr/>
          <a:lstStyle/>
          <a:p>
            <a:r>
              <a:rPr lang="en-IN" dirty="0" smtClean="0"/>
              <a:t>Pricing</a:t>
            </a:r>
            <a:endParaRPr lang="en-IN" dirty="0"/>
          </a:p>
        </p:txBody>
      </p:sp>
      <p:sp>
        <p:nvSpPr>
          <p:cNvPr id="3" name="Content Placeholder 2"/>
          <p:cNvSpPr>
            <a:spLocks noGrp="1"/>
          </p:cNvSpPr>
          <p:nvPr>
            <p:ph idx="1"/>
          </p:nvPr>
        </p:nvSpPr>
        <p:spPr>
          <a:xfrm>
            <a:off x="691819" y="1449288"/>
            <a:ext cx="10972800" cy="4572000"/>
          </a:xfrm>
        </p:spPr>
        <p:txBody>
          <a:bodyPr>
            <a:normAutofit/>
          </a:bodyPr>
          <a:lstStyle/>
          <a:p>
            <a:r>
              <a:rPr lang="en-US" dirty="0"/>
              <a:t>Amazon EC2 is free to </a:t>
            </a:r>
            <a:r>
              <a:rPr lang="en-US" dirty="0" smtClean="0"/>
              <a:t>use</a:t>
            </a:r>
            <a:endParaRPr lang="en-US" dirty="0"/>
          </a:p>
          <a:p>
            <a:r>
              <a:rPr lang="en-US" dirty="0"/>
              <a:t>There are three ways to pay for Amazon EC2 instances:</a:t>
            </a:r>
          </a:p>
          <a:p>
            <a:pPr lvl="1"/>
            <a:r>
              <a:rPr lang="en-US" dirty="0"/>
              <a:t>On-Demand</a:t>
            </a:r>
          </a:p>
          <a:p>
            <a:pPr lvl="1"/>
            <a:r>
              <a:rPr lang="en-US" dirty="0"/>
              <a:t>Reserved Instances</a:t>
            </a:r>
          </a:p>
          <a:p>
            <a:pPr lvl="1"/>
            <a:r>
              <a:rPr lang="en-US" dirty="0"/>
              <a:t>Spot </a:t>
            </a:r>
            <a:r>
              <a:rPr lang="en-US" dirty="0" smtClean="0"/>
              <a:t>Instances</a:t>
            </a:r>
            <a:endParaRPr lang="en-US" dirty="0"/>
          </a:p>
          <a:p>
            <a:r>
              <a:rPr lang="en-US" dirty="0"/>
              <a:t>You can also pay for Dedicated Hosts which provide you with EC2 instance capacity on physical servers dedicated for your use</a:t>
            </a:r>
          </a:p>
          <a:p>
            <a:endParaRPr lang="en-IN" dirty="0"/>
          </a:p>
        </p:txBody>
      </p:sp>
    </p:spTree>
    <p:extLst>
      <p:ext uri="{BB962C8B-B14F-4D97-AF65-F5344CB8AC3E}">
        <p14:creationId xmlns:p14="http://schemas.microsoft.com/office/powerpoint/2010/main" val="276922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1</a:t>
            </a:r>
            <a:endParaRPr lang="en-IN" dirty="0"/>
          </a:p>
        </p:txBody>
      </p:sp>
      <p:sp>
        <p:nvSpPr>
          <p:cNvPr id="3" name="Content Placeholder 2"/>
          <p:cNvSpPr>
            <a:spLocks noGrp="1"/>
          </p:cNvSpPr>
          <p:nvPr>
            <p:ph idx="1"/>
          </p:nvPr>
        </p:nvSpPr>
        <p:spPr/>
        <p:txBody>
          <a:bodyPr/>
          <a:lstStyle/>
          <a:p>
            <a:r>
              <a:rPr lang="en-US" dirty="0"/>
              <a:t>You are given a project to launch and connect to EC2 Linux instance. </a:t>
            </a:r>
            <a:endParaRPr lang="en-US" dirty="0" smtClean="0"/>
          </a:p>
          <a:p>
            <a:r>
              <a:rPr lang="en-US" dirty="0" smtClean="0"/>
              <a:t>Connect with EC2 Instance using Amazon CLI</a:t>
            </a:r>
            <a:endParaRPr lang="en-US" dirty="0"/>
          </a:p>
          <a:p>
            <a:endParaRPr lang="en-IN" dirty="0"/>
          </a:p>
        </p:txBody>
      </p:sp>
    </p:spTree>
    <p:extLst>
      <p:ext uri="{BB962C8B-B14F-4D97-AF65-F5344CB8AC3E}">
        <p14:creationId xmlns:p14="http://schemas.microsoft.com/office/powerpoint/2010/main" val="86743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2</a:t>
            </a:r>
            <a:endParaRPr lang="en-IN" dirty="0"/>
          </a:p>
        </p:txBody>
      </p:sp>
      <p:sp>
        <p:nvSpPr>
          <p:cNvPr id="3" name="Content Placeholder 2"/>
          <p:cNvSpPr>
            <a:spLocks noGrp="1"/>
          </p:cNvSpPr>
          <p:nvPr>
            <p:ph idx="1"/>
          </p:nvPr>
        </p:nvSpPr>
        <p:spPr/>
        <p:txBody>
          <a:bodyPr/>
          <a:lstStyle/>
          <a:p>
            <a:pPr lvl="0"/>
            <a:r>
              <a:rPr lang="en-US" dirty="0"/>
              <a:t>You are given a project to change the volume size of an EC2 instance. </a:t>
            </a:r>
          </a:p>
        </p:txBody>
      </p:sp>
    </p:spTree>
    <p:extLst>
      <p:ext uri="{BB962C8B-B14F-4D97-AF65-F5344CB8AC3E}">
        <p14:creationId xmlns:p14="http://schemas.microsoft.com/office/powerpoint/2010/main" val="4126367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637" y="548848"/>
            <a:ext cx="8750763" cy="1073274"/>
          </a:xfrm>
        </p:spPr>
        <p:txBody>
          <a:bodyPr/>
          <a:lstStyle/>
          <a:p>
            <a:r>
              <a:rPr lang="en-US" dirty="0"/>
              <a:t>Placement Groups</a:t>
            </a:r>
            <a:endParaRPr lang="en-IN" dirty="0"/>
          </a:p>
        </p:txBody>
      </p:sp>
      <p:sp>
        <p:nvSpPr>
          <p:cNvPr id="3" name="Content Placeholder 2"/>
          <p:cNvSpPr>
            <a:spLocks noGrp="1"/>
          </p:cNvSpPr>
          <p:nvPr>
            <p:ph idx="1"/>
          </p:nvPr>
        </p:nvSpPr>
        <p:spPr>
          <a:xfrm>
            <a:off x="623392" y="2124222"/>
            <a:ext cx="10972800" cy="4076578"/>
          </a:xfrm>
        </p:spPr>
        <p:txBody>
          <a:bodyPr>
            <a:normAutofit/>
          </a:bodyPr>
          <a:lstStyle/>
          <a:p>
            <a:r>
              <a:rPr lang="en-US" dirty="0"/>
              <a:t>When a new EC2 instance is launched, the EC2 service attempts to place it in such a way that all instances are spread across underlying hardware</a:t>
            </a:r>
            <a:r>
              <a:rPr lang="en-US" dirty="0" smtClean="0"/>
              <a:t>.</a:t>
            </a:r>
            <a:endParaRPr lang="en-US" dirty="0"/>
          </a:p>
          <a:p>
            <a:r>
              <a:rPr lang="en-US" dirty="0"/>
              <a:t>Placement groups are used to influence the placement of a group of interdependent instances to meet the needs of your workload</a:t>
            </a:r>
            <a:r>
              <a:rPr lang="en-US" dirty="0" smtClean="0"/>
              <a:t>.</a:t>
            </a:r>
            <a:endParaRPr lang="en-US" dirty="0"/>
          </a:p>
          <a:p>
            <a:r>
              <a:rPr lang="en-US" dirty="0"/>
              <a:t>There is no charge for creating a placement group.</a:t>
            </a:r>
          </a:p>
          <a:p>
            <a:endParaRPr lang="en-US" dirty="0"/>
          </a:p>
          <a:p>
            <a:endParaRPr lang="en-IN" dirty="0"/>
          </a:p>
        </p:txBody>
      </p:sp>
    </p:spTree>
    <p:extLst>
      <p:ext uri="{BB962C8B-B14F-4D97-AF65-F5344CB8AC3E}">
        <p14:creationId xmlns:p14="http://schemas.microsoft.com/office/powerpoint/2010/main" val="384015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t>
            </a:r>
            <a:r>
              <a:rPr lang="en-US" dirty="0"/>
              <a:t>strategies</a:t>
            </a:r>
            <a:endParaRPr lang="en-IN" dirty="0"/>
          </a:p>
        </p:txBody>
      </p:sp>
      <p:sp>
        <p:nvSpPr>
          <p:cNvPr id="3" name="Content Placeholder 2"/>
          <p:cNvSpPr>
            <a:spLocks noGrp="1"/>
          </p:cNvSpPr>
          <p:nvPr>
            <p:ph idx="1"/>
          </p:nvPr>
        </p:nvSpPr>
        <p:spPr>
          <a:xfrm>
            <a:off x="623392" y="1700808"/>
            <a:ext cx="10972800" cy="4680520"/>
          </a:xfrm>
        </p:spPr>
        <p:txBody>
          <a:bodyPr>
            <a:normAutofit/>
          </a:bodyPr>
          <a:lstStyle/>
          <a:p>
            <a:pPr>
              <a:lnSpc>
                <a:spcPct val="120000"/>
              </a:lnSpc>
            </a:pPr>
            <a:r>
              <a:rPr lang="en-US" b="1" dirty="0" smtClean="0">
                <a:solidFill>
                  <a:srgbClr val="FF0000"/>
                </a:solidFill>
              </a:rPr>
              <a:t>Cluster</a:t>
            </a:r>
            <a:r>
              <a:rPr lang="en-US" b="1" dirty="0">
                <a:solidFill>
                  <a:srgbClr val="FF0000"/>
                </a:solidFill>
              </a:rPr>
              <a:t>: </a:t>
            </a:r>
            <a:r>
              <a:rPr lang="en-US" dirty="0"/>
              <a:t>It packs instances close together inside an Availability Zone. This strategy enables workloads to achieve the low-latency network performance necessary for tightly-coupled node-to-node communication</a:t>
            </a:r>
            <a:r>
              <a:rPr lang="en-US" dirty="0" smtClean="0"/>
              <a:t>.</a:t>
            </a:r>
            <a:endParaRPr lang="en-US" dirty="0"/>
          </a:p>
          <a:p>
            <a:pPr>
              <a:lnSpc>
                <a:spcPct val="120000"/>
              </a:lnSpc>
            </a:pPr>
            <a:r>
              <a:rPr lang="en-US" b="1" dirty="0">
                <a:solidFill>
                  <a:srgbClr val="FF0000"/>
                </a:solidFill>
              </a:rPr>
              <a:t>Partition</a:t>
            </a:r>
            <a:r>
              <a:rPr lang="en-US" dirty="0">
                <a:solidFill>
                  <a:srgbClr val="FF0000"/>
                </a:solidFill>
              </a:rPr>
              <a:t>: </a:t>
            </a:r>
            <a:r>
              <a:rPr lang="en-US" dirty="0"/>
              <a:t>It spreads your instances across logical partitions such that groups of instances in one partition do not share the underlying hardware with groups of instances in different partitions. </a:t>
            </a:r>
          </a:p>
          <a:p>
            <a:pPr>
              <a:lnSpc>
                <a:spcPct val="120000"/>
              </a:lnSpc>
            </a:pPr>
            <a:r>
              <a:rPr lang="en-US" b="1" dirty="0">
                <a:solidFill>
                  <a:srgbClr val="FF0000"/>
                </a:solidFill>
              </a:rPr>
              <a:t>Spread</a:t>
            </a:r>
            <a:r>
              <a:rPr lang="en-US" dirty="0">
                <a:solidFill>
                  <a:srgbClr val="FF0000"/>
                </a:solidFill>
              </a:rPr>
              <a:t>: </a:t>
            </a:r>
            <a:r>
              <a:rPr lang="en-US" dirty="0"/>
              <a:t>It strictly places a small group of instances across distinct underlying hardware to reduce correlated failures.</a:t>
            </a:r>
          </a:p>
          <a:p>
            <a:pPr>
              <a:lnSpc>
                <a:spcPct val="120000"/>
              </a:lnSpc>
            </a:pPr>
            <a:endParaRPr lang="en-IN" dirty="0"/>
          </a:p>
        </p:txBody>
      </p:sp>
    </p:spTree>
    <p:extLst>
      <p:ext uri="{BB962C8B-B14F-4D97-AF65-F5344CB8AC3E}">
        <p14:creationId xmlns:p14="http://schemas.microsoft.com/office/powerpoint/2010/main" val="407540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&amp; Limitations</a:t>
            </a:r>
            <a:endParaRPr lang="en-IN" dirty="0"/>
          </a:p>
        </p:txBody>
      </p:sp>
      <p:sp>
        <p:nvSpPr>
          <p:cNvPr id="3" name="Content Placeholder 2"/>
          <p:cNvSpPr>
            <a:spLocks noGrp="1"/>
          </p:cNvSpPr>
          <p:nvPr>
            <p:ph idx="1"/>
          </p:nvPr>
        </p:nvSpPr>
        <p:spPr>
          <a:xfrm>
            <a:off x="609600" y="1927274"/>
            <a:ext cx="10972800" cy="4527534"/>
          </a:xfrm>
        </p:spPr>
        <p:txBody>
          <a:bodyPr vert="horz" anchor="t">
            <a:normAutofit fontScale="92500"/>
          </a:bodyPr>
          <a:lstStyle/>
          <a:p>
            <a:pPr>
              <a:lnSpc>
                <a:spcPct val="120000"/>
              </a:lnSpc>
            </a:pPr>
            <a:r>
              <a:rPr lang="en-US" dirty="0">
                <a:sym typeface="Open Sans"/>
              </a:rPr>
              <a:t>The name you specify for a placement group must be unique within your AWS account for the region.</a:t>
            </a:r>
          </a:p>
          <a:p>
            <a:pPr>
              <a:lnSpc>
                <a:spcPct val="120000"/>
              </a:lnSpc>
            </a:pPr>
            <a:r>
              <a:rPr lang="en-US" dirty="0">
                <a:sym typeface="Open Sans"/>
              </a:rPr>
              <a:t>You cannot merge placement groups.</a:t>
            </a:r>
          </a:p>
          <a:p>
            <a:pPr>
              <a:lnSpc>
                <a:spcPct val="120000"/>
              </a:lnSpc>
            </a:pPr>
            <a:r>
              <a:rPr lang="en-US" dirty="0">
                <a:sym typeface="Open Sans"/>
              </a:rPr>
              <a:t>An instance can be launched in one placement group at a time; it cannot span multiple placement groups.</a:t>
            </a:r>
          </a:p>
          <a:p>
            <a:pPr>
              <a:lnSpc>
                <a:spcPct val="120000"/>
              </a:lnSpc>
            </a:pPr>
            <a:r>
              <a:rPr lang="en-US" dirty="0">
                <a:sym typeface="Open Sans"/>
              </a:rPr>
              <a:t>On-demand capacity reservation and zonal reserved instances provide a capacity reservation for EC2 instances in a specific Availability Zone. The capacity reservation can be used by instances in a placement group. However, it is not possible to explicitly reserve capacity for a placement group.</a:t>
            </a:r>
          </a:p>
          <a:p>
            <a:pPr>
              <a:lnSpc>
                <a:spcPct val="120000"/>
              </a:lnSpc>
            </a:pPr>
            <a:r>
              <a:rPr lang="en-US" dirty="0">
                <a:sym typeface="Open Sans"/>
              </a:rPr>
              <a:t>Instances with a tenancy of host cannot be launched in placement groups.</a:t>
            </a:r>
          </a:p>
          <a:p>
            <a:pPr>
              <a:lnSpc>
                <a:spcPct val="120000"/>
              </a:lnSpc>
            </a:pPr>
            <a:endParaRPr lang="en-IN" b="1" dirty="0">
              <a:solidFill>
                <a:srgbClr val="FFFF00"/>
              </a:solidFill>
            </a:endParaRPr>
          </a:p>
        </p:txBody>
      </p:sp>
    </p:spTree>
    <p:extLst>
      <p:ext uri="{BB962C8B-B14F-4D97-AF65-F5344CB8AC3E}">
        <p14:creationId xmlns:p14="http://schemas.microsoft.com/office/powerpoint/2010/main" val="349698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3</a:t>
            </a:r>
            <a:endParaRPr lang="en-IN" dirty="0"/>
          </a:p>
        </p:txBody>
      </p:sp>
      <p:sp>
        <p:nvSpPr>
          <p:cNvPr id="3" name="Content Placeholder 2"/>
          <p:cNvSpPr>
            <a:spLocks noGrp="1"/>
          </p:cNvSpPr>
          <p:nvPr>
            <p:ph idx="1"/>
          </p:nvPr>
        </p:nvSpPr>
        <p:spPr/>
        <p:txBody>
          <a:bodyPr/>
          <a:lstStyle/>
          <a:p>
            <a:pPr lvl="0"/>
            <a:r>
              <a:rPr lang="en-US" dirty="0"/>
              <a:t>You are given a project to launch instances in a placement group. </a:t>
            </a:r>
          </a:p>
          <a:p>
            <a:r>
              <a:rPr lang="en-IN" dirty="0" smtClean="0"/>
              <a:t>Also, update your security groups for SSH, HTTP and All TCP rules.</a:t>
            </a:r>
            <a:endParaRPr lang="en-IN" dirty="0"/>
          </a:p>
        </p:txBody>
      </p:sp>
    </p:spTree>
    <p:extLst>
      <p:ext uri="{BB962C8B-B14F-4D97-AF65-F5344CB8AC3E}">
        <p14:creationId xmlns:p14="http://schemas.microsoft.com/office/powerpoint/2010/main" val="313291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a:t>
            </a:r>
            <a:endParaRPr lang="en-IN" dirty="0"/>
          </a:p>
        </p:txBody>
      </p:sp>
      <p:sp>
        <p:nvSpPr>
          <p:cNvPr id="3" name="Content Placeholder 2"/>
          <p:cNvSpPr>
            <a:spLocks noGrp="1"/>
          </p:cNvSpPr>
          <p:nvPr>
            <p:ph idx="1"/>
          </p:nvPr>
        </p:nvSpPr>
        <p:spPr/>
        <p:txBody>
          <a:bodyPr vert="horz" anchor="t">
            <a:normAutofit fontScale="92500" lnSpcReduction="10000"/>
          </a:bodyPr>
          <a:lstStyle/>
          <a:p>
            <a:pPr>
              <a:lnSpc>
                <a:spcPct val="120000"/>
              </a:lnSpc>
            </a:pPr>
            <a:r>
              <a:rPr lang="en-US" dirty="0">
                <a:sym typeface="Open Sans"/>
              </a:rPr>
              <a:t>A security group acts as a virtual firewall that controls the traffic for one or more instances. </a:t>
            </a:r>
          </a:p>
          <a:p>
            <a:pPr>
              <a:lnSpc>
                <a:spcPct val="120000"/>
              </a:lnSpc>
            </a:pPr>
            <a:r>
              <a:rPr lang="en-US" dirty="0">
                <a:sym typeface="Open Sans"/>
              </a:rPr>
              <a:t>When you launch an instance, you can specify one or more security groups; otherwise, we use the default security group. </a:t>
            </a:r>
          </a:p>
          <a:p>
            <a:pPr>
              <a:lnSpc>
                <a:spcPct val="120000"/>
              </a:lnSpc>
            </a:pPr>
            <a:r>
              <a:rPr lang="en-US" dirty="0">
                <a:sym typeface="Open Sans"/>
              </a:rPr>
              <a:t>You can add rules to each security group that allows traffic to or from its associated instances. </a:t>
            </a:r>
            <a:endParaRPr lang="en-US" dirty="0" smtClean="0">
              <a:sym typeface="Open Sans"/>
            </a:endParaRPr>
          </a:p>
          <a:p>
            <a:pPr>
              <a:lnSpc>
                <a:spcPct val="120000"/>
              </a:lnSpc>
            </a:pPr>
            <a:r>
              <a:rPr lang="en-US" dirty="0" smtClean="0">
                <a:sym typeface="Open Sans"/>
              </a:rPr>
              <a:t>You </a:t>
            </a:r>
            <a:r>
              <a:rPr lang="en-US" dirty="0">
                <a:sym typeface="Open Sans"/>
              </a:rPr>
              <a:t>can modify the rules for a security group at any time; new rules are automatically applied to all instances associated with the security group. </a:t>
            </a:r>
          </a:p>
          <a:p>
            <a:pPr>
              <a:lnSpc>
                <a:spcPct val="120000"/>
              </a:lnSpc>
            </a:pPr>
            <a:r>
              <a:rPr lang="en-US" dirty="0">
                <a:sym typeface="Open Sans"/>
              </a:rPr>
              <a:t>When you decide whether to allow traffic to reach an instance, you evaluate all the rules applied to security groups associated with the instance.</a:t>
            </a:r>
          </a:p>
          <a:p>
            <a:pPr>
              <a:lnSpc>
                <a:spcPct val="120000"/>
              </a:lnSpc>
            </a:pPr>
            <a:endParaRPr lang="en-IN" dirty="0"/>
          </a:p>
        </p:txBody>
      </p:sp>
    </p:spTree>
    <p:extLst>
      <p:ext uri="{BB962C8B-B14F-4D97-AF65-F5344CB8AC3E}">
        <p14:creationId xmlns:p14="http://schemas.microsoft.com/office/powerpoint/2010/main" val="44508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 Rules</a:t>
            </a:r>
            <a:endParaRPr lang="en-IN" dirty="0"/>
          </a:p>
        </p:txBody>
      </p:sp>
      <p:sp>
        <p:nvSpPr>
          <p:cNvPr id="3" name="Content Placeholder 2"/>
          <p:cNvSpPr>
            <a:spLocks noGrp="1"/>
          </p:cNvSpPr>
          <p:nvPr>
            <p:ph idx="1"/>
          </p:nvPr>
        </p:nvSpPr>
        <p:spPr/>
        <p:txBody>
          <a:bodyPr vert="horz" anchor="t">
            <a:normAutofit/>
          </a:bodyPr>
          <a:lstStyle/>
          <a:p>
            <a:pPr>
              <a:lnSpc>
                <a:spcPct val="120000"/>
              </a:lnSpc>
            </a:pPr>
            <a:r>
              <a:rPr lang="en-US" dirty="0">
                <a:sym typeface="Open Sans"/>
              </a:rPr>
              <a:t>By default, security groups allow all outbound traffic</a:t>
            </a:r>
            <a:r>
              <a:rPr lang="en-US" dirty="0" smtClean="0">
                <a:sym typeface="Open Sans"/>
              </a:rPr>
              <a:t>.</a:t>
            </a:r>
            <a:endParaRPr lang="en-US" dirty="0">
              <a:sym typeface="Open Sans"/>
            </a:endParaRPr>
          </a:p>
          <a:p>
            <a:pPr>
              <a:lnSpc>
                <a:spcPct val="120000"/>
              </a:lnSpc>
            </a:pPr>
            <a:r>
              <a:rPr lang="en-US" dirty="0">
                <a:sym typeface="Open Sans"/>
              </a:rPr>
              <a:t>Security group rules are always permissive; you can't create rules that deny access</a:t>
            </a:r>
            <a:r>
              <a:rPr lang="en-US" dirty="0" smtClean="0">
                <a:sym typeface="Open Sans"/>
              </a:rPr>
              <a:t>.</a:t>
            </a:r>
            <a:endParaRPr lang="en-US" dirty="0">
              <a:sym typeface="Open Sans"/>
            </a:endParaRPr>
          </a:p>
          <a:p>
            <a:pPr>
              <a:lnSpc>
                <a:spcPct val="120000"/>
              </a:lnSpc>
            </a:pPr>
            <a:r>
              <a:rPr lang="en-US" dirty="0">
                <a:sym typeface="Open Sans"/>
              </a:rPr>
              <a:t>Security groups are </a:t>
            </a:r>
            <a:r>
              <a:rPr lang="en-US" dirty="0" err="1">
                <a:sym typeface="Open Sans"/>
              </a:rPr>
              <a:t>stateful</a:t>
            </a:r>
            <a:r>
              <a:rPr lang="en-US" dirty="0">
                <a:sym typeface="Open Sans"/>
              </a:rPr>
              <a:t>. If you send a request from your instance, the response traffic for that request is allowed to flow in regardless of inbound security group rules</a:t>
            </a:r>
            <a:r>
              <a:rPr lang="en-US" dirty="0" smtClean="0">
                <a:sym typeface="Open Sans"/>
              </a:rPr>
              <a:t>.</a:t>
            </a:r>
            <a:endParaRPr lang="en-US" dirty="0">
              <a:sym typeface="Open Sans"/>
            </a:endParaRPr>
          </a:p>
          <a:p>
            <a:pPr>
              <a:lnSpc>
                <a:spcPct val="120000"/>
              </a:lnSpc>
            </a:pPr>
            <a:r>
              <a:rPr lang="en-US" dirty="0">
                <a:sym typeface="Open Sans"/>
              </a:rPr>
              <a:t>When you associate multiple security groups with an instance, the rules from each security group are effectively aggregated to create one set of rules.</a:t>
            </a:r>
          </a:p>
          <a:p>
            <a:pPr>
              <a:lnSpc>
                <a:spcPct val="120000"/>
              </a:lnSpc>
            </a:pPr>
            <a:endParaRPr lang="en-IN" dirty="0"/>
          </a:p>
        </p:txBody>
      </p:sp>
    </p:spTree>
    <p:extLst>
      <p:ext uri="{BB962C8B-B14F-4D97-AF65-F5344CB8AC3E}">
        <p14:creationId xmlns:p14="http://schemas.microsoft.com/office/powerpoint/2010/main" val="188043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t>
            </a:r>
            <a:r>
              <a:rPr lang="en-US" dirty="0"/>
              <a:t>Amazon Web </a:t>
            </a:r>
            <a:r>
              <a:rPr lang="en-US" dirty="0" smtClean="0"/>
              <a:t>Services)</a:t>
            </a:r>
            <a:endParaRPr lang="en-IN" dirty="0"/>
          </a:p>
        </p:txBody>
      </p:sp>
      <p:sp>
        <p:nvSpPr>
          <p:cNvPr id="3" name="Content Placeholder 2"/>
          <p:cNvSpPr>
            <a:spLocks noGrp="1"/>
          </p:cNvSpPr>
          <p:nvPr>
            <p:ph idx="1"/>
          </p:nvPr>
        </p:nvSpPr>
        <p:spPr>
          <a:xfrm>
            <a:off x="527381" y="2067950"/>
            <a:ext cx="10972800" cy="4060841"/>
          </a:xfrm>
        </p:spPr>
        <p:txBody>
          <a:bodyPr/>
          <a:lstStyle/>
          <a:p>
            <a:r>
              <a:rPr lang="en-US" dirty="0" smtClean="0"/>
              <a:t>AWS is </a:t>
            </a:r>
            <a:r>
              <a:rPr lang="en-US" dirty="0"/>
              <a:t>a comprehensive and widely adopted cloud platform, </a:t>
            </a:r>
            <a:r>
              <a:rPr lang="en-US" dirty="0" smtClean="0"/>
              <a:t>offering </a:t>
            </a:r>
            <a:r>
              <a:rPr lang="en-US" dirty="0"/>
              <a:t>over 200 fully featured services from data centers globally. </a:t>
            </a:r>
            <a:endParaRPr lang="en-US" dirty="0" smtClean="0"/>
          </a:p>
          <a:p>
            <a:r>
              <a:rPr lang="en-US" dirty="0" smtClean="0"/>
              <a:t>It </a:t>
            </a:r>
            <a:r>
              <a:rPr lang="en-US" dirty="0"/>
              <a:t>provides a variety of services including computing power, storage, and databases, along with other functionalities like machine learning, artificial intelligence, and Internet of Things (</a:t>
            </a:r>
            <a:r>
              <a:rPr lang="en-US" dirty="0" err="1"/>
              <a:t>IoT</a:t>
            </a:r>
            <a:r>
              <a:rPr lang="en-US" dirty="0"/>
              <a:t>), among others.</a:t>
            </a:r>
            <a:endParaRPr lang="en-IN" dirty="0"/>
          </a:p>
        </p:txBody>
      </p:sp>
    </p:spTree>
    <p:extLst>
      <p:ext uri="{BB962C8B-B14F-4D97-AF65-F5344CB8AC3E}">
        <p14:creationId xmlns:p14="http://schemas.microsoft.com/office/powerpoint/2010/main" val="3574731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98" y="942536"/>
            <a:ext cx="11247040" cy="1052736"/>
          </a:xfrm>
        </p:spPr>
        <p:txBody>
          <a:bodyPr/>
          <a:lstStyle/>
          <a:p>
            <a:r>
              <a:rPr lang="en-IN" dirty="0" smtClean="0"/>
              <a:t>Default VS Custom Security Groups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9480883"/>
              </p:ext>
            </p:extLst>
          </p:nvPr>
        </p:nvGraphicFramePr>
        <p:xfrm>
          <a:off x="844061" y="2039815"/>
          <a:ext cx="9919674" cy="4383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67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VPC</a:t>
            </a:r>
            <a:endParaRPr lang="en-IN" dirty="0"/>
          </a:p>
        </p:txBody>
      </p:sp>
      <p:sp>
        <p:nvSpPr>
          <p:cNvPr id="3" name="Content Placeholder 2"/>
          <p:cNvSpPr>
            <a:spLocks noGrp="1"/>
          </p:cNvSpPr>
          <p:nvPr>
            <p:ph idx="1"/>
          </p:nvPr>
        </p:nvSpPr>
        <p:spPr/>
        <p:txBody>
          <a:bodyPr>
            <a:normAutofit/>
          </a:bodyPr>
          <a:lstStyle/>
          <a:p>
            <a:r>
              <a:rPr lang="en-US" dirty="0"/>
              <a:t>Amazon Virtual Private Cloud (Amazon VPC) enables you to launch AWS resources into a virtual network that you've defined. </a:t>
            </a:r>
          </a:p>
          <a:p>
            <a:r>
              <a:rPr lang="en-US" dirty="0"/>
              <a:t>This virtual network closely resembles a traditional network that you'd operate in your own data center, with the benefits of using the scalable infrastructure of AWS</a:t>
            </a:r>
            <a:r>
              <a:rPr lang="en-US" dirty="0" smtClean="0"/>
              <a:t>.</a:t>
            </a:r>
            <a:endParaRPr lang="en-US" dirty="0"/>
          </a:p>
          <a:p>
            <a:r>
              <a:rPr lang="en-US" dirty="0"/>
              <a:t>You can specify an IP address range for the VPC, add subnets, associate security groups, and configure route tables.</a:t>
            </a:r>
          </a:p>
          <a:p>
            <a:endParaRPr lang="en-US" dirty="0"/>
          </a:p>
          <a:p>
            <a:endParaRPr lang="en-IN" dirty="0"/>
          </a:p>
        </p:txBody>
      </p:sp>
    </p:spTree>
    <p:extLst>
      <p:ext uri="{BB962C8B-B14F-4D97-AF65-F5344CB8AC3E}">
        <p14:creationId xmlns:p14="http://schemas.microsoft.com/office/powerpoint/2010/main" val="411511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870" y="942743"/>
            <a:ext cx="10972800" cy="1145282"/>
          </a:xfrm>
        </p:spPr>
        <p:txBody>
          <a:bodyPr/>
          <a:lstStyle/>
          <a:p>
            <a:r>
              <a:rPr lang="en-US" dirty="0" smtClean="0"/>
              <a:t>EBS (</a:t>
            </a:r>
            <a:r>
              <a:rPr lang="en-US" dirty="0"/>
              <a:t>Amazon Elastic Block </a:t>
            </a:r>
            <a:r>
              <a:rPr lang="en-US" dirty="0" smtClean="0"/>
              <a:t>Store) </a:t>
            </a:r>
            <a:endParaRPr lang="en-IN" dirty="0"/>
          </a:p>
        </p:txBody>
      </p:sp>
      <p:sp>
        <p:nvSpPr>
          <p:cNvPr id="3" name="Content Placeholder 2"/>
          <p:cNvSpPr>
            <a:spLocks noGrp="1"/>
          </p:cNvSpPr>
          <p:nvPr>
            <p:ph idx="1"/>
          </p:nvPr>
        </p:nvSpPr>
        <p:spPr/>
        <p:txBody>
          <a:bodyPr>
            <a:normAutofit/>
          </a:bodyPr>
          <a:lstStyle/>
          <a:p>
            <a:r>
              <a:rPr lang="en-US" dirty="0" smtClean="0"/>
              <a:t>Amazon EBS provides </a:t>
            </a:r>
            <a:r>
              <a:rPr lang="en-US" dirty="0"/>
              <a:t>block level storage volumes to use with EC2 instances.</a:t>
            </a:r>
          </a:p>
          <a:p>
            <a:r>
              <a:rPr lang="en-US" dirty="0" smtClean="0"/>
              <a:t>EBS </a:t>
            </a:r>
            <a:r>
              <a:rPr lang="en-US" dirty="0"/>
              <a:t>volumes behave like raw, unformatted block devices. You can mount these volumes as devices on your instances.</a:t>
            </a:r>
          </a:p>
          <a:p>
            <a:r>
              <a:rPr lang="en-US" dirty="0"/>
              <a:t>EBS volumes are highly available and reliable storage volumes that can be attached to any running instance that is in the same Availability Zone.</a:t>
            </a:r>
          </a:p>
          <a:p>
            <a:endParaRPr lang="en-US" dirty="0"/>
          </a:p>
          <a:p>
            <a:endParaRPr lang="en-IN" dirty="0"/>
          </a:p>
        </p:txBody>
      </p:sp>
    </p:spTree>
    <p:extLst>
      <p:ext uri="{BB962C8B-B14F-4D97-AF65-F5344CB8AC3E}">
        <p14:creationId xmlns:p14="http://schemas.microsoft.com/office/powerpoint/2010/main" val="357015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EBS</a:t>
            </a:r>
            <a:endParaRPr lang="en-IN" dirty="0"/>
          </a:p>
        </p:txBody>
      </p:sp>
      <p:sp>
        <p:nvSpPr>
          <p:cNvPr id="3" name="Content Placeholder 2"/>
          <p:cNvSpPr>
            <a:spLocks noGrp="1"/>
          </p:cNvSpPr>
          <p:nvPr>
            <p:ph idx="1"/>
          </p:nvPr>
        </p:nvSpPr>
        <p:spPr>
          <a:xfrm>
            <a:off x="623392" y="2208628"/>
            <a:ext cx="10972800" cy="3920164"/>
          </a:xfrm>
        </p:spPr>
        <p:txBody>
          <a:bodyPr vert="horz" anchor="t">
            <a:normAutofit/>
          </a:bodyPr>
          <a:lstStyle/>
          <a:p>
            <a:r>
              <a:rPr lang="en-US" dirty="0">
                <a:sym typeface="Open Sans"/>
              </a:rPr>
              <a:t>EBS volumes are created in a specific Availability Zone and can be attached to any instance in that same zone. To make a volume available outside the zone, you can create a snapshot and restore it to a new volume anywhere in that region</a:t>
            </a:r>
            <a:r>
              <a:rPr lang="en-US" dirty="0" smtClean="0">
                <a:sym typeface="Open Sans"/>
              </a:rPr>
              <a:t>.</a:t>
            </a:r>
            <a:endParaRPr lang="en-US" dirty="0">
              <a:sym typeface="Open Sans"/>
            </a:endParaRPr>
          </a:p>
          <a:p>
            <a:r>
              <a:rPr lang="en-US" dirty="0">
                <a:sym typeface="Open Sans"/>
              </a:rPr>
              <a:t>Amazon EBS provides the following volume types: General Purpose SSD (gp2), Provisioned IOPS SSD (io1), Throughput Optimized HDD (st1), and Cold HDD (sc1</a:t>
            </a:r>
            <a:r>
              <a:rPr lang="en-US" dirty="0" smtClean="0">
                <a:sym typeface="Open Sans"/>
              </a:rPr>
              <a:t>).</a:t>
            </a:r>
            <a:endParaRPr lang="en-US" dirty="0">
              <a:sym typeface="Open Sans"/>
            </a:endParaRPr>
          </a:p>
          <a:p>
            <a:r>
              <a:rPr lang="en-US" dirty="0">
                <a:sym typeface="Open Sans"/>
              </a:rPr>
              <a:t>You can create your EBS volumes as encrypted volumes, in order to meet a wide range of data-at-rest encryption requirements for regulated or audited data and applications.</a:t>
            </a:r>
          </a:p>
          <a:p>
            <a:endParaRPr lang="en-US" dirty="0">
              <a:sym typeface="Open Sans"/>
            </a:endParaRPr>
          </a:p>
          <a:p>
            <a:endParaRPr lang="en-IN" dirty="0"/>
          </a:p>
        </p:txBody>
      </p:sp>
    </p:spTree>
    <p:extLst>
      <p:ext uri="{BB962C8B-B14F-4D97-AF65-F5344CB8AC3E}">
        <p14:creationId xmlns:p14="http://schemas.microsoft.com/office/powerpoint/2010/main" val="402556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EBS</a:t>
            </a:r>
            <a:endParaRPr lang="en-IN" dirty="0"/>
          </a:p>
        </p:txBody>
      </p:sp>
      <p:sp>
        <p:nvSpPr>
          <p:cNvPr id="3" name="Content Placeholder 2"/>
          <p:cNvSpPr>
            <a:spLocks noGrp="1"/>
          </p:cNvSpPr>
          <p:nvPr>
            <p:ph idx="1"/>
          </p:nvPr>
        </p:nvSpPr>
        <p:spPr/>
        <p:txBody>
          <a:bodyPr>
            <a:normAutofit/>
          </a:bodyPr>
          <a:lstStyle/>
          <a:p>
            <a:r>
              <a:rPr lang="en-US" dirty="0"/>
              <a:t>You can create point-in-time snapshots of EBS volumes. Snapshots protect data for long-term durability, and they can be used as the starting point for new EBS volumes.</a:t>
            </a:r>
          </a:p>
          <a:p>
            <a:endParaRPr lang="en-US" dirty="0"/>
          </a:p>
          <a:p>
            <a:r>
              <a:rPr lang="en-US" dirty="0"/>
              <a:t>Performance metrics, such as bandwidth, throughput, latency, and average queue length are available through the AWS Management Console. </a:t>
            </a:r>
          </a:p>
          <a:p>
            <a:endParaRPr lang="en-US" dirty="0"/>
          </a:p>
          <a:p>
            <a:r>
              <a:rPr lang="en-US" dirty="0"/>
              <a:t>The metrics, provided by Amazon </a:t>
            </a:r>
            <a:r>
              <a:rPr lang="en-US" dirty="0" err="1"/>
              <a:t>CloudWatch</a:t>
            </a:r>
            <a:r>
              <a:rPr lang="en-US" dirty="0"/>
              <a:t>, allow you to monitor the performance of your volumes to make sure that you are providing enough performance for your applications without paying for resources you don't need.</a:t>
            </a:r>
          </a:p>
          <a:p>
            <a:endParaRPr lang="en-IN" dirty="0"/>
          </a:p>
        </p:txBody>
      </p:sp>
    </p:spTree>
    <p:extLst>
      <p:ext uri="{BB962C8B-B14F-4D97-AF65-F5344CB8AC3E}">
        <p14:creationId xmlns:p14="http://schemas.microsoft.com/office/powerpoint/2010/main" val="2988826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pPr marL="578358" indent="-514350">
              <a:buFont typeface="+mj-lt"/>
              <a:buAutoNum type="arabicPeriod"/>
            </a:pPr>
            <a:r>
              <a:rPr lang="en-US" dirty="0" smtClean="0"/>
              <a:t>You </a:t>
            </a:r>
            <a:r>
              <a:rPr lang="en-US" dirty="0"/>
              <a:t>are given a project to create an EBS volume. </a:t>
            </a:r>
          </a:p>
          <a:p>
            <a:pPr marL="578358" indent="-514350">
              <a:buFont typeface="+mj-lt"/>
              <a:buAutoNum type="arabicPeriod"/>
            </a:pPr>
            <a:r>
              <a:rPr lang="en-IN" dirty="0" smtClean="0"/>
              <a:t>Attach that volume to your running Instance</a:t>
            </a:r>
          </a:p>
          <a:p>
            <a:pPr marL="578358" indent="-514350">
              <a:buFont typeface="+mj-lt"/>
              <a:buAutoNum type="arabicPeriod"/>
            </a:pPr>
            <a:r>
              <a:rPr lang="en-US" dirty="0"/>
              <a:t>You are given a project to format and mount an EBS volume on Linux. </a:t>
            </a:r>
          </a:p>
          <a:p>
            <a:pPr marL="578358" indent="-514350">
              <a:buFont typeface="+mj-lt"/>
              <a:buAutoNum type="arabicPeriod"/>
            </a:pPr>
            <a:r>
              <a:rPr lang="en-IN" dirty="0" smtClean="0"/>
              <a:t>Detach volume from an instance.</a:t>
            </a:r>
          </a:p>
          <a:p>
            <a:pPr marL="578358" indent="-514350">
              <a:buFont typeface="+mj-lt"/>
              <a:buAutoNum type="arabicPeriod"/>
            </a:pPr>
            <a:r>
              <a:rPr lang="en-IN" dirty="0" smtClean="0"/>
              <a:t>Delete a created volume.</a:t>
            </a:r>
            <a:endParaRPr lang="en-IN" dirty="0"/>
          </a:p>
        </p:txBody>
      </p:sp>
    </p:spTree>
    <p:extLst>
      <p:ext uri="{BB962C8B-B14F-4D97-AF65-F5344CB8AC3E}">
        <p14:creationId xmlns:p14="http://schemas.microsoft.com/office/powerpoint/2010/main" val="2921011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EBS </a:t>
            </a:r>
            <a:r>
              <a:rPr lang="en-IN" dirty="0" err="1" smtClean="0"/>
              <a:t>SnapShots</a:t>
            </a:r>
            <a:endParaRPr lang="en-IN" dirty="0"/>
          </a:p>
        </p:txBody>
      </p:sp>
      <p:sp>
        <p:nvSpPr>
          <p:cNvPr id="3" name="Content Placeholder 2"/>
          <p:cNvSpPr>
            <a:spLocks noGrp="1"/>
          </p:cNvSpPr>
          <p:nvPr>
            <p:ph idx="1"/>
          </p:nvPr>
        </p:nvSpPr>
        <p:spPr/>
        <p:txBody>
          <a:bodyPr/>
          <a:lstStyle/>
          <a:p>
            <a:r>
              <a:rPr lang="en-US" dirty="0"/>
              <a:t>EBS snapshots are incremental backups; every snapshot only copies the blocks in the volume that change after the last snapshot. </a:t>
            </a:r>
            <a:endParaRPr lang="en-US" dirty="0" smtClean="0"/>
          </a:p>
          <a:p>
            <a:r>
              <a:rPr lang="en-US" dirty="0" smtClean="0"/>
              <a:t>The </a:t>
            </a:r>
            <a:r>
              <a:rPr lang="en-US" dirty="0"/>
              <a:t>only changed blocks are copied (in compressed form) to the S3 in subsequent snapshots.</a:t>
            </a:r>
          </a:p>
          <a:p>
            <a:endParaRPr lang="en-IN" dirty="0"/>
          </a:p>
        </p:txBody>
      </p:sp>
    </p:spTree>
    <p:extLst>
      <p:ext uri="{BB962C8B-B14F-4D97-AF65-F5344CB8AC3E}">
        <p14:creationId xmlns:p14="http://schemas.microsoft.com/office/powerpoint/2010/main" val="2455531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418;g62a1fa5b9b_1_1629"/>
          <p:cNvGraphicFramePr/>
          <p:nvPr>
            <p:extLst>
              <p:ext uri="{D42A27DB-BD31-4B8C-83A1-F6EECF244321}">
                <p14:modId xmlns:p14="http://schemas.microsoft.com/office/powerpoint/2010/main" val="2059892566"/>
              </p:ext>
            </p:extLst>
          </p:nvPr>
        </p:nvGraphicFramePr>
        <p:xfrm>
          <a:off x="671444" y="321045"/>
          <a:ext cx="2640244" cy="1706920"/>
        </p:xfrm>
        <a:graphic>
          <a:graphicData uri="http://schemas.openxmlformats.org/drawingml/2006/table">
            <a:tbl>
              <a:tblPr firstRow="1" bandRow="1">
                <a:noFill/>
              </a:tblPr>
              <a:tblGrid>
                <a:gridCol w="660061"/>
                <a:gridCol w="660061"/>
                <a:gridCol w="660061"/>
                <a:gridCol w="660061"/>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D</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E</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bl>
          </a:graphicData>
        </a:graphic>
      </p:graphicFrame>
      <p:graphicFrame>
        <p:nvGraphicFramePr>
          <p:cNvPr id="5" name="Google Shape;1419;g62a1fa5b9b_1_1629"/>
          <p:cNvGraphicFramePr/>
          <p:nvPr>
            <p:extLst>
              <p:ext uri="{D42A27DB-BD31-4B8C-83A1-F6EECF244321}">
                <p14:modId xmlns:p14="http://schemas.microsoft.com/office/powerpoint/2010/main" val="2334665327"/>
              </p:ext>
            </p:extLst>
          </p:nvPr>
        </p:nvGraphicFramePr>
        <p:xfrm>
          <a:off x="8693877" y="501845"/>
          <a:ext cx="2960400" cy="1706920"/>
        </p:xfrm>
        <a:graphic>
          <a:graphicData uri="http://schemas.openxmlformats.org/drawingml/2006/table">
            <a:tbl>
              <a:tblPr firstRow="1" bandRow="1">
                <a:noFill/>
              </a:tblPr>
              <a:tblGrid>
                <a:gridCol w="740100"/>
                <a:gridCol w="740100"/>
                <a:gridCol w="740100"/>
                <a:gridCol w="740100"/>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A</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D</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E</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bl>
          </a:graphicData>
        </a:graphic>
      </p:graphicFrame>
      <p:graphicFrame>
        <p:nvGraphicFramePr>
          <p:cNvPr id="6" name="Google Shape;1420;g62a1fa5b9b_1_1629"/>
          <p:cNvGraphicFramePr/>
          <p:nvPr>
            <p:extLst>
              <p:ext uri="{D42A27DB-BD31-4B8C-83A1-F6EECF244321}">
                <p14:modId xmlns:p14="http://schemas.microsoft.com/office/powerpoint/2010/main" val="3413429739"/>
              </p:ext>
            </p:extLst>
          </p:nvPr>
        </p:nvGraphicFramePr>
        <p:xfrm>
          <a:off x="675261" y="4602400"/>
          <a:ext cx="2828448" cy="1706920"/>
        </p:xfrm>
        <a:graphic>
          <a:graphicData uri="http://schemas.openxmlformats.org/drawingml/2006/table">
            <a:tbl>
              <a:tblPr firstRow="1" bandRow="1">
                <a:noFill/>
              </a:tblPr>
              <a:tblGrid>
                <a:gridCol w="707112"/>
                <a:gridCol w="707112"/>
                <a:gridCol w="707112"/>
                <a:gridCol w="707112"/>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000000"/>
                          </a:solidFill>
                          <a:latin typeface="Open Sans"/>
                          <a:ea typeface="Open Sans"/>
                          <a:cs typeface="Open Sans"/>
                          <a:sym typeface="Open Sans"/>
                        </a:rPr>
                        <a:t>D¹</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E²</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F²</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G</a:t>
                      </a:r>
                      <a:endParaRPr sz="1400" u="none" strike="noStrike" cap="none" dirty="0"/>
                    </a:p>
                  </a:txBody>
                  <a:tcPr marL="121933" marR="121933" marT="45725" marB="45725"/>
                </a:tc>
              </a:tr>
            </a:tbl>
          </a:graphicData>
        </a:graphic>
      </p:graphicFrame>
      <p:graphicFrame>
        <p:nvGraphicFramePr>
          <p:cNvPr id="7" name="Google Shape;1421;g62a1fa5b9b_1_1629"/>
          <p:cNvGraphicFramePr/>
          <p:nvPr>
            <p:extLst>
              <p:ext uri="{D42A27DB-BD31-4B8C-83A1-F6EECF244321}">
                <p14:modId xmlns:p14="http://schemas.microsoft.com/office/powerpoint/2010/main" val="2322009503"/>
              </p:ext>
            </p:extLst>
          </p:nvPr>
        </p:nvGraphicFramePr>
        <p:xfrm>
          <a:off x="656789" y="2473880"/>
          <a:ext cx="2846924" cy="1706920"/>
        </p:xfrm>
        <a:graphic>
          <a:graphicData uri="http://schemas.openxmlformats.org/drawingml/2006/table">
            <a:tbl>
              <a:tblPr firstRow="1" bandRow="1">
                <a:noFill/>
              </a:tblPr>
              <a:tblGrid>
                <a:gridCol w="711731"/>
                <a:gridCol w="711731"/>
                <a:gridCol w="711731"/>
                <a:gridCol w="711731"/>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D¹</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E¹</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bl>
          </a:graphicData>
        </a:graphic>
      </p:graphicFrame>
      <p:graphicFrame>
        <p:nvGraphicFramePr>
          <p:cNvPr id="8" name="Google Shape;1422;g62a1fa5b9b_1_1629"/>
          <p:cNvGraphicFramePr/>
          <p:nvPr>
            <p:extLst>
              <p:ext uri="{D42A27DB-BD31-4B8C-83A1-F6EECF244321}">
                <p14:modId xmlns:p14="http://schemas.microsoft.com/office/powerpoint/2010/main" val="2640119739"/>
              </p:ext>
            </p:extLst>
          </p:nvPr>
        </p:nvGraphicFramePr>
        <p:xfrm>
          <a:off x="8741291" y="4746416"/>
          <a:ext cx="2912988" cy="1706920"/>
        </p:xfrm>
        <a:graphic>
          <a:graphicData uri="http://schemas.openxmlformats.org/drawingml/2006/table">
            <a:tbl>
              <a:tblPr firstRow="1" bandRow="1">
                <a:noFill/>
              </a:tblPr>
              <a:tblGrid>
                <a:gridCol w="728247"/>
                <a:gridCol w="728247"/>
                <a:gridCol w="728247"/>
                <a:gridCol w="728247"/>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000000"/>
                          </a:solidFill>
                          <a:latin typeface="Open Sans"/>
                          <a:ea typeface="Open Sans"/>
                          <a:cs typeface="Open Sans"/>
                          <a:sym typeface="Open Sans"/>
                        </a:rPr>
                        <a:t>D¹</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E²</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F²</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G</a:t>
                      </a:r>
                      <a:endParaRPr sz="1400" u="none" strike="noStrike" cap="none" dirty="0"/>
                    </a:p>
                  </a:txBody>
                  <a:tcPr marL="121933" marR="121933" marT="45725" marB="45725"/>
                </a:tc>
              </a:tr>
            </a:tbl>
          </a:graphicData>
        </a:graphic>
      </p:graphicFrame>
      <p:graphicFrame>
        <p:nvGraphicFramePr>
          <p:cNvPr id="9" name="Google Shape;1423;g62a1fa5b9b_1_1629"/>
          <p:cNvGraphicFramePr/>
          <p:nvPr>
            <p:extLst>
              <p:ext uri="{D42A27DB-BD31-4B8C-83A1-F6EECF244321}">
                <p14:modId xmlns:p14="http://schemas.microsoft.com/office/powerpoint/2010/main" val="10651223"/>
              </p:ext>
            </p:extLst>
          </p:nvPr>
        </p:nvGraphicFramePr>
        <p:xfrm>
          <a:off x="8767152" y="2640525"/>
          <a:ext cx="3089488" cy="1706920"/>
        </p:xfrm>
        <a:graphic>
          <a:graphicData uri="http://schemas.openxmlformats.org/drawingml/2006/table">
            <a:tbl>
              <a:tblPr firstRow="1" bandRow="1">
                <a:noFill/>
              </a:tblPr>
              <a:tblGrid>
                <a:gridCol w="772372"/>
                <a:gridCol w="772372"/>
                <a:gridCol w="772372"/>
                <a:gridCol w="772372"/>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D¹</a:t>
                      </a:r>
                      <a:endParaRPr sz="1400" u="none" strike="noStrike" cap="none" dirty="0"/>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solidFill>
                          <a:srgbClr val="FF0000"/>
                        </a:solidFill>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E¹</a:t>
                      </a:r>
                      <a:endParaRPr sz="1400" u="none" strike="noStrike" cap="none"/>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a:t>
                      </a:r>
                      <a:endParaRPr sz="1400" u="none" strike="noStrike" cap="none"/>
                    </a:p>
                  </a:txBody>
                  <a:tcPr marL="121933" marR="121933"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121933" marR="121933"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121933" marR="121933" marT="45725" marB="45725"/>
                </a:tc>
              </a:tr>
            </a:tbl>
          </a:graphicData>
        </a:graphic>
      </p:graphicFrame>
      <p:sp>
        <p:nvSpPr>
          <p:cNvPr id="10" name="Google Shape;1425;g62a1fa5b9b_1_1629"/>
          <p:cNvSpPr txBox="1"/>
          <p:nvPr/>
        </p:nvSpPr>
        <p:spPr>
          <a:xfrm>
            <a:off x="221641" y="2059054"/>
            <a:ext cx="37732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2</a:t>
            </a:r>
            <a:endParaRPr sz="1400" b="0" i="0" u="none" strike="noStrike" cap="none" dirty="0">
              <a:latin typeface="Arial"/>
              <a:ea typeface="Arial"/>
              <a:cs typeface="Arial"/>
              <a:sym typeface="Arial"/>
            </a:endParaRPr>
          </a:p>
        </p:txBody>
      </p:sp>
      <p:sp>
        <p:nvSpPr>
          <p:cNvPr id="11" name="Google Shape;1426;g62a1fa5b9b_1_1629"/>
          <p:cNvSpPr txBox="1"/>
          <p:nvPr/>
        </p:nvSpPr>
        <p:spPr>
          <a:xfrm>
            <a:off x="221641" y="4192654"/>
            <a:ext cx="33528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3</a:t>
            </a:r>
            <a:endParaRPr sz="1400" b="0" i="0" u="none" strike="noStrike" cap="none" dirty="0">
              <a:latin typeface="Arial"/>
              <a:ea typeface="Arial"/>
              <a:cs typeface="Arial"/>
              <a:sym typeface="Arial"/>
            </a:endParaRPr>
          </a:p>
        </p:txBody>
      </p:sp>
      <p:sp>
        <p:nvSpPr>
          <p:cNvPr id="12" name="Google Shape;1427;g62a1fa5b9b_1_1629"/>
          <p:cNvSpPr txBox="1"/>
          <p:nvPr/>
        </p:nvSpPr>
        <p:spPr>
          <a:xfrm>
            <a:off x="8592277" y="80205"/>
            <a:ext cx="30620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Snapshot1</a:t>
            </a:r>
            <a:endParaRPr sz="1400" b="0" i="0" u="none" strike="noStrike" cap="none" dirty="0">
              <a:latin typeface="Arial"/>
              <a:ea typeface="Arial"/>
              <a:cs typeface="Arial"/>
              <a:sym typeface="Arial"/>
            </a:endParaRPr>
          </a:p>
        </p:txBody>
      </p:sp>
      <p:sp>
        <p:nvSpPr>
          <p:cNvPr id="13" name="Google Shape;1428;g62a1fa5b9b_1_1629"/>
          <p:cNvSpPr txBox="1"/>
          <p:nvPr/>
        </p:nvSpPr>
        <p:spPr>
          <a:xfrm>
            <a:off x="8643077" y="4373718"/>
            <a:ext cx="29604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Snapshot3</a:t>
            </a:r>
            <a:endParaRPr sz="1400" b="0" i="0" u="none" strike="noStrike" cap="none" dirty="0">
              <a:latin typeface="Arial"/>
              <a:ea typeface="Arial"/>
              <a:cs typeface="Arial"/>
              <a:sym typeface="Arial"/>
            </a:endParaRPr>
          </a:p>
        </p:txBody>
      </p:sp>
      <p:sp>
        <p:nvSpPr>
          <p:cNvPr id="14" name="Google Shape;1429;g62a1fa5b9b_1_1629"/>
          <p:cNvSpPr txBox="1"/>
          <p:nvPr/>
        </p:nvSpPr>
        <p:spPr>
          <a:xfrm>
            <a:off x="8693877" y="2240118"/>
            <a:ext cx="3162763"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Snapshot2</a:t>
            </a:r>
            <a:endParaRPr sz="1400" b="0" i="0" u="none" strike="noStrike" cap="none" dirty="0">
              <a:latin typeface="Arial"/>
              <a:ea typeface="Arial"/>
              <a:cs typeface="Arial"/>
              <a:sym typeface="Arial"/>
            </a:endParaRPr>
          </a:p>
        </p:txBody>
      </p:sp>
      <p:sp>
        <p:nvSpPr>
          <p:cNvPr id="15" name="Google Shape;1430;g62a1fa5b9b_1_1629"/>
          <p:cNvSpPr/>
          <p:nvPr/>
        </p:nvSpPr>
        <p:spPr>
          <a:xfrm>
            <a:off x="3566317" y="945852"/>
            <a:ext cx="38608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6" name="Google Shape;1431;g62a1fa5b9b_1_1629"/>
          <p:cNvSpPr/>
          <p:nvPr/>
        </p:nvSpPr>
        <p:spPr>
          <a:xfrm>
            <a:off x="3566317" y="2848081"/>
            <a:ext cx="38608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7" name="Google Shape;1432;g62a1fa5b9b_1_1629"/>
          <p:cNvSpPr/>
          <p:nvPr/>
        </p:nvSpPr>
        <p:spPr>
          <a:xfrm>
            <a:off x="3600184" y="4928341"/>
            <a:ext cx="38608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8" name="Google Shape;1433;g62a1fa5b9b_1_1629"/>
          <p:cNvSpPr/>
          <p:nvPr/>
        </p:nvSpPr>
        <p:spPr>
          <a:xfrm>
            <a:off x="5905889" y="341204"/>
            <a:ext cx="2635200" cy="6045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A,B,C,D,E  </a:t>
            </a:r>
            <a:endParaRPr sz="1400" b="0" i="0" u="none" strike="noStrike" cap="none">
              <a:solidFill>
                <a:srgbClr val="000000"/>
              </a:solidFill>
              <a:latin typeface="Arial"/>
              <a:ea typeface="Arial"/>
              <a:cs typeface="Arial"/>
              <a:sym typeface="Arial"/>
            </a:endParaRPr>
          </a:p>
        </p:txBody>
      </p:sp>
      <p:sp>
        <p:nvSpPr>
          <p:cNvPr id="19" name="Google Shape;1434;g62a1fa5b9b_1_1629"/>
          <p:cNvSpPr/>
          <p:nvPr/>
        </p:nvSpPr>
        <p:spPr>
          <a:xfrm>
            <a:off x="6058777" y="3076681"/>
            <a:ext cx="2516800" cy="8511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 D¹,E¹,F</a:t>
            </a:r>
            <a:endParaRPr sz="1400" b="0" i="0" u="none" strike="noStrike" cap="none">
              <a:solidFill>
                <a:srgbClr val="000000"/>
              </a:solidFill>
              <a:latin typeface="Arial"/>
              <a:ea typeface="Arial"/>
              <a:cs typeface="Arial"/>
              <a:sym typeface="Arial"/>
            </a:endParaRPr>
          </a:p>
        </p:txBody>
      </p:sp>
      <p:sp>
        <p:nvSpPr>
          <p:cNvPr id="20" name="Google Shape;1435;g62a1fa5b9b_1_1629"/>
          <p:cNvSpPr/>
          <p:nvPr/>
        </p:nvSpPr>
        <p:spPr>
          <a:xfrm>
            <a:off x="5093088" y="5156941"/>
            <a:ext cx="3595200" cy="7446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 D¹,E², F²,G</a:t>
            </a:r>
            <a:endParaRPr sz="1400" b="0" i="0" u="none" strike="noStrike" cap="none">
              <a:solidFill>
                <a:srgbClr val="000000"/>
              </a:solidFill>
              <a:latin typeface="Arial"/>
              <a:ea typeface="Arial"/>
              <a:cs typeface="Arial"/>
              <a:sym typeface="Arial"/>
            </a:endParaRPr>
          </a:p>
        </p:txBody>
      </p:sp>
      <p:pic>
        <p:nvPicPr>
          <p:cNvPr id="21" name="Google Shape;1436;g62a1fa5b9b_1_1629"/>
          <p:cNvPicPr preferRelativeResize="0"/>
          <p:nvPr/>
        </p:nvPicPr>
        <p:blipFill rotWithShape="1">
          <a:blip r:embed="rId2">
            <a:alphaModFix/>
          </a:blip>
          <a:srcRect l="36753" r="36018" b="18831"/>
          <a:stretch/>
        </p:blipFill>
        <p:spPr>
          <a:xfrm>
            <a:off x="3600184" y="1060152"/>
            <a:ext cx="3471333" cy="3581400"/>
          </a:xfrm>
          <a:prstGeom prst="rect">
            <a:avLst/>
          </a:prstGeom>
          <a:noFill/>
          <a:ln>
            <a:noFill/>
          </a:ln>
        </p:spPr>
      </p:pic>
      <p:sp>
        <p:nvSpPr>
          <p:cNvPr id="22" name="Google Shape;1424;g62a1fa5b9b_1_1629"/>
          <p:cNvSpPr txBox="1"/>
          <p:nvPr/>
        </p:nvSpPr>
        <p:spPr>
          <a:xfrm>
            <a:off x="221032" y="-24659"/>
            <a:ext cx="33668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1</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872960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EBS Snapshots</a:t>
            </a:r>
            <a:endParaRPr lang="en-IN" dirty="0"/>
          </a:p>
        </p:txBody>
      </p:sp>
      <p:sp>
        <p:nvSpPr>
          <p:cNvPr id="3" name="Content Placeholder 2"/>
          <p:cNvSpPr>
            <a:spLocks noGrp="1"/>
          </p:cNvSpPr>
          <p:nvPr>
            <p:ph idx="1"/>
          </p:nvPr>
        </p:nvSpPr>
        <p:spPr/>
        <p:txBody>
          <a:bodyPr>
            <a:normAutofit/>
          </a:bodyPr>
          <a:lstStyle/>
          <a:p>
            <a:r>
              <a:rPr lang="en-US" dirty="0"/>
              <a:t>A snapshot of an EBS volume can be created and used as a baseline for new volumes or for data backup</a:t>
            </a:r>
            <a:r>
              <a:rPr lang="en-US" dirty="0" smtClean="0"/>
              <a:t>.</a:t>
            </a:r>
            <a:endParaRPr lang="en-US" dirty="0"/>
          </a:p>
          <a:p>
            <a:r>
              <a:rPr lang="en-US" dirty="0"/>
              <a:t>Snapshots are incremental when periodic snapshots of a volume are made</a:t>
            </a:r>
            <a:r>
              <a:rPr lang="en-US" dirty="0" smtClean="0"/>
              <a:t>.</a:t>
            </a:r>
            <a:endParaRPr lang="en-US" dirty="0"/>
          </a:p>
          <a:p>
            <a:r>
              <a:rPr lang="en-US" dirty="0"/>
              <a:t>Snapshots occur asynchronously. </a:t>
            </a:r>
          </a:p>
          <a:p>
            <a:r>
              <a:rPr lang="en-US" dirty="0"/>
              <a:t>An in-progress snapshot is not affected by ongoing reads and writes to the EBS volume.</a:t>
            </a:r>
          </a:p>
          <a:p>
            <a:endParaRPr lang="en-US" dirty="0"/>
          </a:p>
          <a:p>
            <a:endParaRPr lang="en-US" dirty="0"/>
          </a:p>
          <a:p>
            <a:endParaRPr lang="en-IN" dirty="0"/>
          </a:p>
        </p:txBody>
      </p:sp>
    </p:spTree>
    <p:extLst>
      <p:ext uri="{BB962C8B-B14F-4D97-AF65-F5344CB8AC3E}">
        <p14:creationId xmlns:p14="http://schemas.microsoft.com/office/powerpoint/2010/main" val="265840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EBS Snapshots</a:t>
            </a:r>
            <a:endParaRPr lang="en-IN" dirty="0"/>
          </a:p>
        </p:txBody>
      </p:sp>
      <p:sp>
        <p:nvSpPr>
          <p:cNvPr id="3" name="Content Placeholder 2"/>
          <p:cNvSpPr>
            <a:spLocks noGrp="1"/>
          </p:cNvSpPr>
          <p:nvPr>
            <p:ph idx="1"/>
          </p:nvPr>
        </p:nvSpPr>
        <p:spPr>
          <a:xfrm>
            <a:off x="623392" y="1484784"/>
            <a:ext cx="10972800" cy="4572000"/>
          </a:xfrm>
        </p:spPr>
        <p:txBody>
          <a:bodyPr>
            <a:normAutofit/>
          </a:bodyPr>
          <a:lstStyle/>
          <a:p>
            <a:endParaRPr lang="en-US" dirty="0"/>
          </a:p>
          <a:p>
            <a:r>
              <a:rPr lang="en-US" dirty="0"/>
              <a:t>Snapshots only capture data that has been written to the Amazon EBS volume when the snapshot command is issued. </a:t>
            </a:r>
          </a:p>
          <a:p>
            <a:r>
              <a:rPr lang="en-US" dirty="0"/>
              <a:t>Your snapshot will be complete if you can pause any file writes to the volume long enough to take a snapshot. However, if you can't pause all file writes to the volume, you should unmount the volume from within the instance, issue the snapshot command, and then remount the volume.</a:t>
            </a:r>
          </a:p>
          <a:p>
            <a:endParaRPr lang="en-IN" dirty="0"/>
          </a:p>
        </p:txBody>
      </p:sp>
    </p:spTree>
    <p:extLst>
      <p:ext uri="{BB962C8B-B14F-4D97-AF65-F5344CB8AC3E}">
        <p14:creationId xmlns:p14="http://schemas.microsoft.com/office/powerpoint/2010/main" val="166532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780" y="534573"/>
            <a:ext cx="9422837" cy="929258"/>
          </a:xfrm>
        </p:spPr>
        <p:txBody>
          <a:bodyPr/>
          <a:lstStyle/>
          <a:p>
            <a:r>
              <a:rPr lang="en-IN" dirty="0"/>
              <a:t>Key Features of AWS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2483395"/>
              </p:ext>
            </p:extLst>
          </p:nvPr>
        </p:nvGraphicFramePr>
        <p:xfrm>
          <a:off x="725752" y="1772530"/>
          <a:ext cx="10443996" cy="4487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3546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create a snapshot.</a:t>
            </a:r>
          </a:p>
          <a:p>
            <a:r>
              <a:rPr lang="en-IN" dirty="0" smtClean="0"/>
              <a:t>View the created snapshot</a:t>
            </a:r>
          </a:p>
          <a:p>
            <a:r>
              <a:rPr lang="en-US" dirty="0"/>
              <a:t>You are given a project to initialize a volume restored from a snapshot.</a:t>
            </a:r>
          </a:p>
          <a:p>
            <a:endParaRPr lang="en-IN" dirty="0"/>
          </a:p>
        </p:txBody>
      </p:sp>
    </p:spTree>
    <p:extLst>
      <p:ext uri="{BB962C8B-B14F-4D97-AF65-F5344CB8AC3E}">
        <p14:creationId xmlns:p14="http://schemas.microsoft.com/office/powerpoint/2010/main" val="300371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712" y="267494"/>
            <a:ext cx="8078688" cy="713234"/>
          </a:xfrm>
        </p:spPr>
        <p:txBody>
          <a:bodyPr>
            <a:normAutofit/>
          </a:bodyPr>
          <a:lstStyle/>
          <a:p>
            <a:r>
              <a:rPr lang="en-US" dirty="0"/>
              <a:t>S3 Bucket</a:t>
            </a:r>
            <a:endParaRPr lang="en-IN" dirty="0"/>
          </a:p>
        </p:txBody>
      </p:sp>
      <p:sp>
        <p:nvSpPr>
          <p:cNvPr id="3" name="Content Placeholder 2"/>
          <p:cNvSpPr>
            <a:spLocks noGrp="1"/>
          </p:cNvSpPr>
          <p:nvPr>
            <p:ph idx="1"/>
          </p:nvPr>
        </p:nvSpPr>
        <p:spPr>
          <a:xfrm>
            <a:off x="719403" y="1547446"/>
            <a:ext cx="10972800" cy="1161474"/>
          </a:xfrm>
        </p:spPr>
        <p:txBody>
          <a:bodyPr/>
          <a:lstStyle/>
          <a:p>
            <a:r>
              <a:rPr lang="en-US" dirty="0"/>
              <a:t>Amazon S3 provides object storage and is built for storing and recovering data from anywhere over the Internet.</a:t>
            </a:r>
          </a:p>
          <a:p>
            <a:endParaRPr lang="en-IN" dirty="0"/>
          </a:p>
        </p:txBody>
      </p:sp>
      <p:grpSp>
        <p:nvGrpSpPr>
          <p:cNvPr id="4" name="Google Shape;1524;g634e091d40_0_448"/>
          <p:cNvGrpSpPr/>
          <p:nvPr/>
        </p:nvGrpSpPr>
        <p:grpSpPr>
          <a:xfrm>
            <a:off x="3065143" y="2636913"/>
            <a:ext cx="6301315" cy="3691945"/>
            <a:chOff x="4442782" y="2853460"/>
            <a:chExt cx="3379028" cy="2734954"/>
          </a:xfrm>
        </p:grpSpPr>
        <p:pic>
          <p:nvPicPr>
            <p:cNvPr id="5" name="Google Shape;1525;g634e091d40_0_448" descr="Image result for s3 bucket"/>
            <p:cNvPicPr preferRelativeResize="0"/>
            <p:nvPr/>
          </p:nvPicPr>
          <p:blipFill rotWithShape="1">
            <a:blip r:embed="rId2">
              <a:alphaModFix/>
            </a:blip>
            <a:srcRect/>
            <a:stretch/>
          </p:blipFill>
          <p:spPr>
            <a:xfrm>
              <a:off x="5566905" y="3971176"/>
              <a:ext cx="1263974" cy="1306738"/>
            </a:xfrm>
            <a:prstGeom prst="rect">
              <a:avLst/>
            </a:prstGeom>
            <a:noFill/>
            <a:ln>
              <a:noFill/>
            </a:ln>
          </p:spPr>
        </p:pic>
        <p:grpSp>
          <p:nvGrpSpPr>
            <p:cNvPr id="6" name="Google Shape;1526;g634e091d40_0_448"/>
            <p:cNvGrpSpPr/>
            <p:nvPr/>
          </p:nvGrpSpPr>
          <p:grpSpPr>
            <a:xfrm>
              <a:off x="4442782" y="2853460"/>
              <a:ext cx="3379028" cy="1696772"/>
              <a:chOff x="3896139" y="2829197"/>
              <a:chExt cx="4471980" cy="2245595"/>
            </a:xfrm>
          </p:grpSpPr>
          <p:pic>
            <p:nvPicPr>
              <p:cNvPr id="8" name="Google Shape;1527;g634e091d40_0_448"/>
              <p:cNvPicPr preferRelativeResize="0"/>
              <p:nvPr/>
            </p:nvPicPr>
            <p:blipFill rotWithShape="1">
              <a:blip r:embed="rId3">
                <a:alphaModFix/>
              </a:blip>
              <a:srcRect/>
              <a:stretch/>
            </p:blipFill>
            <p:spPr>
              <a:xfrm>
                <a:off x="3896139" y="3942665"/>
                <a:ext cx="772800" cy="772800"/>
              </a:xfrm>
              <a:prstGeom prst="rect">
                <a:avLst/>
              </a:prstGeom>
              <a:noFill/>
              <a:ln>
                <a:noFill/>
              </a:ln>
            </p:spPr>
          </p:pic>
          <p:pic>
            <p:nvPicPr>
              <p:cNvPr id="9" name="Google Shape;1528;g634e091d40_0_448"/>
              <p:cNvPicPr preferRelativeResize="0"/>
              <p:nvPr/>
            </p:nvPicPr>
            <p:blipFill rotWithShape="1">
              <a:blip r:embed="rId4">
                <a:alphaModFix/>
              </a:blip>
              <a:srcRect/>
              <a:stretch/>
            </p:blipFill>
            <p:spPr>
              <a:xfrm>
                <a:off x="4781919" y="2829197"/>
                <a:ext cx="841514" cy="841514"/>
              </a:xfrm>
              <a:prstGeom prst="rect">
                <a:avLst/>
              </a:prstGeom>
              <a:noFill/>
              <a:ln>
                <a:noFill/>
              </a:ln>
            </p:spPr>
          </p:pic>
          <p:pic>
            <p:nvPicPr>
              <p:cNvPr id="10" name="Google Shape;1529;g634e091d40_0_448"/>
              <p:cNvPicPr preferRelativeResize="0"/>
              <p:nvPr/>
            </p:nvPicPr>
            <p:blipFill rotWithShape="1">
              <a:blip r:embed="rId5">
                <a:alphaModFix/>
              </a:blip>
              <a:srcRect/>
              <a:stretch/>
            </p:blipFill>
            <p:spPr>
              <a:xfrm>
                <a:off x="6591769" y="2868163"/>
                <a:ext cx="802548" cy="802548"/>
              </a:xfrm>
              <a:prstGeom prst="rect">
                <a:avLst/>
              </a:prstGeom>
              <a:noFill/>
              <a:ln>
                <a:noFill/>
              </a:ln>
            </p:spPr>
          </p:pic>
          <p:pic>
            <p:nvPicPr>
              <p:cNvPr id="11" name="Google Shape;1530;g634e091d40_0_448"/>
              <p:cNvPicPr preferRelativeResize="0"/>
              <p:nvPr/>
            </p:nvPicPr>
            <p:blipFill rotWithShape="1">
              <a:blip r:embed="rId6">
                <a:alphaModFix/>
              </a:blip>
              <a:srcRect/>
              <a:stretch/>
            </p:blipFill>
            <p:spPr>
              <a:xfrm>
                <a:off x="7394317" y="4100990"/>
                <a:ext cx="973802" cy="973802"/>
              </a:xfrm>
              <a:prstGeom prst="rect">
                <a:avLst/>
              </a:prstGeom>
              <a:noFill/>
              <a:ln>
                <a:noFill/>
              </a:ln>
            </p:spPr>
          </p:pic>
          <p:pic>
            <p:nvPicPr>
              <p:cNvPr id="12" name="Google Shape;1531;g634e091d40_0_448" descr="Arrow: Counterclockwise curve"/>
              <p:cNvPicPr preferRelativeResize="0"/>
              <p:nvPr/>
            </p:nvPicPr>
            <p:blipFill rotWithShape="1">
              <a:blip r:embed="rId7">
                <a:alphaModFix/>
              </a:blip>
              <a:srcRect/>
              <a:stretch/>
            </p:blipFill>
            <p:spPr>
              <a:xfrm rot="10450977">
                <a:off x="5264184" y="3611916"/>
                <a:ext cx="442916" cy="442916"/>
              </a:xfrm>
              <a:prstGeom prst="rect">
                <a:avLst/>
              </a:prstGeom>
              <a:noFill/>
              <a:ln>
                <a:noFill/>
              </a:ln>
            </p:spPr>
          </p:pic>
          <p:pic>
            <p:nvPicPr>
              <p:cNvPr id="13" name="Google Shape;1532;g634e091d40_0_448" descr="Arrow: Counterclockwise curve"/>
              <p:cNvPicPr preferRelativeResize="0"/>
              <p:nvPr/>
            </p:nvPicPr>
            <p:blipFill rotWithShape="1">
              <a:blip r:embed="rId7">
                <a:alphaModFix/>
              </a:blip>
              <a:srcRect/>
              <a:stretch/>
            </p:blipFill>
            <p:spPr>
              <a:xfrm rot="-9074932">
                <a:off x="6518732" y="3650324"/>
                <a:ext cx="402347" cy="402347"/>
              </a:xfrm>
              <a:prstGeom prst="rect">
                <a:avLst/>
              </a:prstGeom>
              <a:noFill/>
              <a:ln>
                <a:noFill/>
              </a:ln>
            </p:spPr>
          </p:pic>
          <p:pic>
            <p:nvPicPr>
              <p:cNvPr id="14" name="Google Shape;1533;g634e091d40_0_448" descr="Arrow: Counterclockwise curve"/>
              <p:cNvPicPr preferRelativeResize="0"/>
              <p:nvPr/>
            </p:nvPicPr>
            <p:blipFill rotWithShape="1">
              <a:blip r:embed="rId7">
                <a:alphaModFix/>
              </a:blip>
              <a:srcRect/>
              <a:stretch/>
            </p:blipFill>
            <p:spPr>
              <a:xfrm rot="-3164421">
                <a:off x="6992507" y="3930531"/>
                <a:ext cx="402347" cy="402347"/>
              </a:xfrm>
              <a:prstGeom prst="rect">
                <a:avLst/>
              </a:prstGeom>
              <a:noFill/>
              <a:ln>
                <a:noFill/>
              </a:ln>
            </p:spPr>
          </p:pic>
          <p:pic>
            <p:nvPicPr>
              <p:cNvPr id="15" name="Google Shape;1534;g634e091d40_0_448" descr="Arrow: Counterclockwise curve"/>
              <p:cNvPicPr preferRelativeResize="0"/>
              <p:nvPr/>
            </p:nvPicPr>
            <p:blipFill rotWithShape="1">
              <a:blip r:embed="rId7">
                <a:alphaModFix/>
              </a:blip>
              <a:srcRect/>
              <a:stretch/>
            </p:blipFill>
            <p:spPr>
              <a:xfrm rot="9735652">
                <a:off x="4735648" y="4241140"/>
                <a:ext cx="518860" cy="518860"/>
              </a:xfrm>
              <a:prstGeom prst="rect">
                <a:avLst/>
              </a:prstGeom>
              <a:noFill/>
              <a:ln>
                <a:noFill/>
              </a:ln>
            </p:spPr>
          </p:pic>
        </p:grpSp>
        <p:sp>
          <p:nvSpPr>
            <p:cNvPr id="7" name="Google Shape;1535;g634e091d40_0_448"/>
            <p:cNvSpPr txBox="1"/>
            <p:nvPr/>
          </p:nvSpPr>
          <p:spPr>
            <a:xfrm>
              <a:off x="4929809" y="5309714"/>
              <a:ext cx="2464500" cy="27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Unlimited Storage</a:t>
              </a:r>
              <a:endParaRPr sz="1400" b="0" i="0" u="none" strike="noStrike" cap="none" dirty="0">
                <a:latin typeface="Arial"/>
                <a:ea typeface="Arial"/>
                <a:cs typeface="Arial"/>
                <a:sym typeface="Arial"/>
              </a:endParaRPr>
            </a:p>
          </p:txBody>
        </p:sp>
      </p:grpSp>
    </p:spTree>
    <p:extLst>
      <p:ext uri="{BB962C8B-B14F-4D97-AF65-F5344CB8AC3E}">
        <p14:creationId xmlns:p14="http://schemas.microsoft.com/office/powerpoint/2010/main" val="701867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S3</a:t>
            </a:r>
            <a:endParaRPr lang="en-IN" dirty="0"/>
          </a:p>
        </p:txBody>
      </p:sp>
      <p:sp>
        <p:nvSpPr>
          <p:cNvPr id="3" name="Content Placeholder 2"/>
          <p:cNvSpPr>
            <a:spLocks noGrp="1"/>
          </p:cNvSpPr>
          <p:nvPr>
            <p:ph idx="1"/>
          </p:nvPr>
        </p:nvSpPr>
        <p:spPr/>
        <p:txBody>
          <a:bodyPr>
            <a:normAutofit/>
          </a:bodyPr>
          <a:lstStyle/>
          <a:p>
            <a:r>
              <a:rPr lang="en-US" dirty="0"/>
              <a:t>Factors that make a repository expensive and time-consuming are</a:t>
            </a:r>
            <a:r>
              <a:rPr lang="en-US" dirty="0" smtClean="0"/>
              <a:t>:</a:t>
            </a:r>
            <a:endParaRPr lang="en-US" dirty="0"/>
          </a:p>
          <a:p>
            <a:r>
              <a:rPr lang="en-US" dirty="0"/>
              <a:t>Need to purchase hardware and software </a:t>
            </a:r>
            <a:r>
              <a:rPr lang="en-US" dirty="0" smtClean="0"/>
              <a:t>components</a:t>
            </a:r>
            <a:endParaRPr lang="en-US" dirty="0"/>
          </a:p>
          <a:p>
            <a:r>
              <a:rPr lang="en-US" dirty="0"/>
              <a:t>Need to hire a team of experts for </a:t>
            </a:r>
            <a:r>
              <a:rPr lang="en-US" dirty="0" smtClean="0"/>
              <a:t>maintenance</a:t>
            </a:r>
            <a:endParaRPr lang="en-US" dirty="0"/>
          </a:p>
          <a:p>
            <a:r>
              <a:rPr lang="en-US" dirty="0"/>
              <a:t>Lack of scalability based on your </a:t>
            </a:r>
            <a:r>
              <a:rPr lang="en-US" dirty="0" smtClean="0"/>
              <a:t>requirements</a:t>
            </a:r>
            <a:endParaRPr lang="en-US" dirty="0"/>
          </a:p>
          <a:p>
            <a:r>
              <a:rPr lang="en-US" dirty="0"/>
              <a:t>Requirement for data security</a:t>
            </a:r>
          </a:p>
          <a:p>
            <a:endParaRPr lang="en-IN" dirty="0"/>
          </a:p>
        </p:txBody>
      </p:sp>
    </p:spTree>
    <p:extLst>
      <p:ext uri="{BB962C8B-B14F-4D97-AF65-F5344CB8AC3E}">
        <p14:creationId xmlns:p14="http://schemas.microsoft.com/office/powerpoint/2010/main" val="225408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S3 Bucket</a:t>
            </a:r>
            <a:endParaRPr lang="en-IN" dirty="0"/>
          </a:p>
        </p:txBody>
      </p:sp>
      <p:sp>
        <p:nvSpPr>
          <p:cNvPr id="3" name="Content Placeholder 2"/>
          <p:cNvSpPr>
            <a:spLocks noGrp="1"/>
          </p:cNvSpPr>
          <p:nvPr>
            <p:ph idx="1"/>
          </p:nvPr>
        </p:nvSpPr>
        <p:spPr/>
        <p:txBody>
          <a:bodyPr>
            <a:normAutofit lnSpcReduction="10000"/>
          </a:bodyPr>
          <a:lstStyle/>
          <a:p>
            <a:r>
              <a:rPr lang="en-US" dirty="0"/>
              <a:t>You need to create an S3 bucket in one of the AWS regions in order to upload your data.</a:t>
            </a:r>
          </a:p>
          <a:p>
            <a:endParaRPr lang="en-US" dirty="0"/>
          </a:p>
          <a:p>
            <a:r>
              <a:rPr lang="en-US" dirty="0"/>
              <a:t>When data is added to the bucket, Amazon S3 creates a unique version ID and allocates it to the object.</a:t>
            </a:r>
          </a:p>
          <a:p>
            <a:endParaRPr lang="en-US" dirty="0"/>
          </a:p>
          <a:p>
            <a:r>
              <a:rPr lang="en-US" dirty="0"/>
              <a:t>The name of an S3 bucket cannot be used by another AWS account in any AWS region until the bucket is deleted.</a:t>
            </a:r>
          </a:p>
          <a:p>
            <a:endParaRPr lang="en-US" dirty="0"/>
          </a:p>
          <a:p>
            <a:r>
              <a:rPr lang="en-US" dirty="0"/>
              <a:t>You should choose a location that is close to you in order to optimize latency, minimize costs, and address regulatory requirements.</a:t>
            </a:r>
          </a:p>
          <a:p>
            <a:endParaRPr lang="en-US" dirty="0"/>
          </a:p>
          <a:p>
            <a:endParaRPr lang="en-US" dirty="0"/>
          </a:p>
          <a:p>
            <a:endParaRPr lang="en-IN" dirty="0"/>
          </a:p>
        </p:txBody>
      </p:sp>
    </p:spTree>
    <p:extLst>
      <p:ext uri="{BB962C8B-B14F-4D97-AF65-F5344CB8AC3E}">
        <p14:creationId xmlns:p14="http://schemas.microsoft.com/office/powerpoint/2010/main" val="341008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for Bucket Naming</a:t>
            </a:r>
            <a:endParaRPr lang="en-IN" dirty="0"/>
          </a:p>
        </p:txBody>
      </p:sp>
      <p:sp>
        <p:nvSpPr>
          <p:cNvPr id="3" name="Content Placeholder 2"/>
          <p:cNvSpPr>
            <a:spLocks noGrp="1"/>
          </p:cNvSpPr>
          <p:nvPr>
            <p:ph idx="1"/>
          </p:nvPr>
        </p:nvSpPr>
        <p:spPr/>
        <p:txBody>
          <a:bodyPr>
            <a:normAutofit/>
          </a:bodyPr>
          <a:lstStyle/>
          <a:p>
            <a:r>
              <a:rPr lang="en-US" dirty="0"/>
              <a:t>Bucket names must be between 3 and 63 characters long.</a:t>
            </a:r>
          </a:p>
          <a:p>
            <a:r>
              <a:rPr lang="en-US" dirty="0"/>
              <a:t>Bucket names must be a series of one or more labels. </a:t>
            </a:r>
          </a:p>
          <a:p>
            <a:r>
              <a:rPr lang="en-US" dirty="0"/>
              <a:t>AWS recommends separating labels with a single period (.). </a:t>
            </a:r>
          </a:p>
          <a:p>
            <a:r>
              <a:rPr lang="en-US" dirty="0"/>
              <a:t>Bucket names can contain lowercase letters, numbers, and hyphens.</a:t>
            </a:r>
          </a:p>
          <a:p>
            <a:r>
              <a:rPr lang="en-US" dirty="0"/>
              <a:t> Each label must start and end with a lowercase letter or a number.</a:t>
            </a:r>
          </a:p>
          <a:p>
            <a:endParaRPr lang="en-US" dirty="0" smtClean="0"/>
          </a:p>
          <a:p>
            <a:endParaRPr lang="en-IN" dirty="0"/>
          </a:p>
        </p:txBody>
      </p:sp>
    </p:spTree>
    <p:extLst>
      <p:ext uri="{BB962C8B-B14F-4D97-AF65-F5344CB8AC3E}">
        <p14:creationId xmlns:p14="http://schemas.microsoft.com/office/powerpoint/2010/main" val="4127566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Objects</a:t>
            </a:r>
            <a:endParaRPr lang="en-IN" dirty="0"/>
          </a:p>
        </p:txBody>
      </p:sp>
      <p:sp>
        <p:nvSpPr>
          <p:cNvPr id="3" name="Content Placeholder 2"/>
          <p:cNvSpPr>
            <a:spLocks noGrp="1"/>
          </p:cNvSpPr>
          <p:nvPr>
            <p:ph idx="1"/>
          </p:nvPr>
        </p:nvSpPr>
        <p:spPr>
          <a:xfrm>
            <a:off x="609600" y="1628800"/>
            <a:ext cx="10972800" cy="4826008"/>
          </a:xfrm>
        </p:spPr>
        <p:txBody>
          <a:bodyPr>
            <a:normAutofit/>
          </a:bodyPr>
          <a:lstStyle/>
          <a:p>
            <a:endParaRPr lang="en-US" dirty="0"/>
          </a:p>
          <a:p>
            <a:r>
              <a:rPr lang="en-US" dirty="0"/>
              <a:t>Amazon S3 contains multiple objects with keys and values. An object consists of the following:</a:t>
            </a:r>
          </a:p>
          <a:p>
            <a:pPr lvl="1"/>
            <a:r>
              <a:rPr lang="en-US" dirty="0" smtClean="0"/>
              <a:t>Key</a:t>
            </a:r>
            <a:r>
              <a:rPr lang="en-US" dirty="0"/>
              <a:t>: It is the name assigned to an object</a:t>
            </a:r>
          </a:p>
          <a:p>
            <a:pPr lvl="1"/>
            <a:r>
              <a:rPr lang="en-US" dirty="0" smtClean="0"/>
              <a:t>Version </a:t>
            </a:r>
            <a:r>
              <a:rPr lang="en-US" dirty="0"/>
              <a:t>ID: It is a string generated by Amazon S3 when an object is      added to a bucket</a:t>
            </a:r>
          </a:p>
          <a:p>
            <a:pPr lvl="1"/>
            <a:r>
              <a:rPr lang="en-US" dirty="0" smtClean="0"/>
              <a:t>Value</a:t>
            </a:r>
            <a:r>
              <a:rPr lang="en-US" dirty="0"/>
              <a:t>: It is the content that you store in an object</a:t>
            </a:r>
          </a:p>
          <a:p>
            <a:pPr lvl="1"/>
            <a:r>
              <a:rPr lang="en-US" dirty="0" smtClean="0"/>
              <a:t>Metadata</a:t>
            </a:r>
            <a:r>
              <a:rPr lang="en-US" dirty="0"/>
              <a:t>: It is a set of name-value pairs with which you can store information regarding the object</a:t>
            </a:r>
          </a:p>
          <a:p>
            <a:pPr lvl="1"/>
            <a:r>
              <a:rPr lang="en-US" dirty="0" err="1" smtClean="0"/>
              <a:t>Subresource</a:t>
            </a:r>
            <a:r>
              <a:rPr lang="en-US" dirty="0"/>
              <a:t>: It is a mechanism used by Amazon S3  to store object-specific additional information</a:t>
            </a:r>
          </a:p>
          <a:p>
            <a:pPr lvl="1"/>
            <a:r>
              <a:rPr lang="en-US" dirty="0" smtClean="0"/>
              <a:t>Access </a:t>
            </a:r>
            <a:r>
              <a:rPr lang="en-US" dirty="0"/>
              <a:t>Control Information: Amazon S3 supports both resource-based access control and user-based access control</a:t>
            </a:r>
          </a:p>
          <a:p>
            <a:endParaRPr lang="en-US" dirty="0"/>
          </a:p>
          <a:p>
            <a:endParaRPr lang="en-IN" dirty="0"/>
          </a:p>
        </p:txBody>
      </p:sp>
    </p:spTree>
    <p:extLst>
      <p:ext uri="{BB962C8B-B14F-4D97-AF65-F5344CB8AC3E}">
        <p14:creationId xmlns:p14="http://schemas.microsoft.com/office/powerpoint/2010/main" val="4058367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Object Key</a:t>
            </a:r>
            <a:endParaRPr lang="en-IN" dirty="0"/>
          </a:p>
        </p:txBody>
      </p:sp>
      <p:sp>
        <p:nvSpPr>
          <p:cNvPr id="3" name="Content Placeholder 2"/>
          <p:cNvSpPr>
            <a:spLocks noGrp="1"/>
          </p:cNvSpPr>
          <p:nvPr>
            <p:ph idx="1"/>
          </p:nvPr>
        </p:nvSpPr>
        <p:spPr/>
        <p:txBody>
          <a:bodyPr>
            <a:normAutofit/>
          </a:bodyPr>
          <a:lstStyle/>
          <a:p>
            <a:r>
              <a:rPr lang="en-US" dirty="0"/>
              <a:t>You specify a key name when you create an object</a:t>
            </a:r>
            <a:r>
              <a:rPr lang="en-US" dirty="0" smtClean="0"/>
              <a:t>.</a:t>
            </a:r>
            <a:endParaRPr lang="en-US" dirty="0"/>
          </a:p>
          <a:p>
            <a:r>
              <a:rPr lang="en-US" dirty="0"/>
              <a:t>It uniquely identifies an object in a bucket</a:t>
            </a:r>
            <a:r>
              <a:rPr lang="en-US" dirty="0" smtClean="0"/>
              <a:t>.</a:t>
            </a:r>
            <a:endParaRPr lang="en-US" dirty="0"/>
          </a:p>
          <a:p>
            <a:r>
              <a:rPr lang="en-US" dirty="0"/>
              <a:t>The name for a key is a sequence of Unicode characters . Its UTF-8 encoding is maximum 1024 bytes</a:t>
            </a:r>
            <a:r>
              <a:rPr lang="en-US" dirty="0" smtClean="0"/>
              <a:t>.</a:t>
            </a:r>
            <a:endParaRPr lang="en-US" dirty="0"/>
          </a:p>
          <a:p>
            <a:r>
              <a:rPr lang="en-US" dirty="0"/>
              <a:t>You cannot download an object using the Amazon S3 console if an object key name consists of a single period (.) or two periods (..).</a:t>
            </a:r>
          </a:p>
          <a:p>
            <a:endParaRPr lang="en-US" dirty="0"/>
          </a:p>
          <a:p>
            <a:endParaRPr lang="en-IN" dirty="0"/>
          </a:p>
        </p:txBody>
      </p:sp>
    </p:spTree>
    <p:extLst>
      <p:ext uri="{BB962C8B-B14F-4D97-AF65-F5344CB8AC3E}">
        <p14:creationId xmlns:p14="http://schemas.microsoft.com/office/powerpoint/2010/main" val="1931664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Object Metadata</a:t>
            </a:r>
            <a:endParaRPr lang="en-IN" dirty="0"/>
          </a:p>
        </p:txBody>
      </p:sp>
      <p:sp>
        <p:nvSpPr>
          <p:cNvPr id="3" name="Content Placeholder 2"/>
          <p:cNvSpPr>
            <a:spLocks noGrp="1"/>
          </p:cNvSpPr>
          <p:nvPr>
            <p:ph idx="1"/>
          </p:nvPr>
        </p:nvSpPr>
        <p:spPr/>
        <p:txBody>
          <a:bodyPr>
            <a:normAutofit/>
          </a:bodyPr>
          <a:lstStyle/>
          <a:p>
            <a:r>
              <a:rPr lang="en-US" dirty="0"/>
              <a:t>There are two kinds of object metadata: system metadata and user-defined metadata</a:t>
            </a:r>
            <a:r>
              <a:rPr lang="en-US" dirty="0" smtClean="0"/>
              <a:t>.</a:t>
            </a:r>
            <a:endParaRPr lang="en-US" dirty="0"/>
          </a:p>
          <a:p>
            <a:r>
              <a:rPr lang="en-US" dirty="0"/>
              <a:t>Amazon S3 maintains a set of system data for every object in a bucket</a:t>
            </a:r>
            <a:r>
              <a:rPr lang="en-US" dirty="0" smtClean="0"/>
              <a:t>.</a:t>
            </a:r>
            <a:endParaRPr lang="en-US" dirty="0"/>
          </a:p>
          <a:p>
            <a:r>
              <a:rPr lang="en-US" dirty="0"/>
              <a:t>There are two kinds of system metadata. They can be metadata such as object creation date and other system metadata such as the storage class configured for the object</a:t>
            </a:r>
            <a:r>
              <a:rPr lang="en-US" dirty="0" smtClean="0"/>
              <a:t>.</a:t>
            </a:r>
            <a:endParaRPr lang="en-US" dirty="0"/>
          </a:p>
          <a:p>
            <a:r>
              <a:rPr lang="en-US" dirty="0"/>
              <a:t>Metadata can be assigned to an object while uploading it. This information can be added as a name-value pair.</a:t>
            </a:r>
          </a:p>
          <a:p>
            <a:endParaRPr lang="en-US" dirty="0"/>
          </a:p>
          <a:p>
            <a:endParaRPr lang="en-IN" dirty="0"/>
          </a:p>
        </p:txBody>
      </p:sp>
    </p:spTree>
    <p:extLst>
      <p:ext uri="{BB962C8B-B14F-4D97-AF65-F5344CB8AC3E}">
        <p14:creationId xmlns:p14="http://schemas.microsoft.com/office/powerpoint/2010/main" val="1488825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a:t>
            </a:r>
            <a:endParaRPr lang="en-IN" dirty="0"/>
          </a:p>
        </p:txBody>
      </p:sp>
      <p:sp>
        <p:nvSpPr>
          <p:cNvPr id="3" name="Content Placeholder 2"/>
          <p:cNvSpPr>
            <a:spLocks noGrp="1"/>
          </p:cNvSpPr>
          <p:nvPr>
            <p:ph idx="1"/>
          </p:nvPr>
        </p:nvSpPr>
        <p:spPr/>
        <p:txBody>
          <a:bodyPr/>
          <a:lstStyle/>
          <a:p>
            <a:r>
              <a:rPr lang="en-US" dirty="0"/>
              <a:t>You are given a project to create an S3 bucket.</a:t>
            </a:r>
          </a:p>
          <a:p>
            <a:r>
              <a:rPr lang="en-IN" dirty="0" smtClean="0"/>
              <a:t>Add Some data to your buckets</a:t>
            </a:r>
          </a:p>
          <a:p>
            <a:r>
              <a:rPr lang="en-IN" dirty="0" smtClean="0"/>
              <a:t>See the object created in the buckets</a:t>
            </a:r>
          </a:p>
          <a:p>
            <a:r>
              <a:rPr lang="en-IN" dirty="0" smtClean="0"/>
              <a:t>Empty bucket</a:t>
            </a:r>
          </a:p>
          <a:p>
            <a:r>
              <a:rPr lang="en-IN" dirty="0" smtClean="0"/>
              <a:t>Delete bucket</a:t>
            </a:r>
            <a:endParaRPr lang="en-IN" dirty="0"/>
          </a:p>
        </p:txBody>
      </p:sp>
    </p:spTree>
    <p:extLst>
      <p:ext uri="{BB962C8B-B14F-4D97-AF65-F5344CB8AC3E}">
        <p14:creationId xmlns:p14="http://schemas.microsoft.com/office/powerpoint/2010/main" val="469401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Classes</a:t>
            </a:r>
            <a:endParaRPr lang="en-IN" dirty="0"/>
          </a:p>
        </p:txBody>
      </p:sp>
      <p:sp>
        <p:nvSpPr>
          <p:cNvPr id="3" name="Content Placeholder 2"/>
          <p:cNvSpPr>
            <a:spLocks noGrp="1"/>
          </p:cNvSpPr>
          <p:nvPr>
            <p:ph idx="1"/>
          </p:nvPr>
        </p:nvSpPr>
        <p:spPr/>
        <p:txBody>
          <a:bodyPr/>
          <a:lstStyle/>
          <a:p>
            <a:r>
              <a:rPr lang="en-US" dirty="0"/>
              <a:t>There is a storage class associated with every object in Amazon S3.</a:t>
            </a:r>
          </a:p>
          <a:p>
            <a:endParaRPr lang="en-US" dirty="0"/>
          </a:p>
          <a:p>
            <a:r>
              <a:rPr lang="en-US" dirty="0"/>
              <a:t>A storage class is chosen depending on the user case scenario and performance access requirements.</a:t>
            </a:r>
          </a:p>
          <a:p>
            <a:endParaRPr lang="en-US" dirty="0"/>
          </a:p>
          <a:p>
            <a:r>
              <a:rPr lang="en-US" dirty="0"/>
              <a:t>Storage classes offer high durability.</a:t>
            </a:r>
          </a:p>
          <a:p>
            <a:endParaRPr lang="en-US" dirty="0"/>
          </a:p>
          <a:p>
            <a:endParaRPr lang="en-US" dirty="0"/>
          </a:p>
          <a:p>
            <a:endParaRPr lang="en-IN" dirty="0"/>
          </a:p>
        </p:txBody>
      </p:sp>
    </p:spTree>
    <p:extLst>
      <p:ext uri="{BB962C8B-B14F-4D97-AF65-F5344CB8AC3E}">
        <p14:creationId xmlns:p14="http://schemas.microsoft.com/office/powerpoint/2010/main" val="244660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40816"/>
            <a:ext cx="8610600" cy="1293028"/>
          </a:xfrm>
        </p:spPr>
        <p:txBody>
          <a:bodyPr/>
          <a:lstStyle/>
          <a:p>
            <a:r>
              <a:rPr lang="en-IN" dirty="0"/>
              <a:t>Key Features of AWS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6310694"/>
              </p:ext>
            </p:extLst>
          </p:nvPr>
        </p:nvGraphicFramePr>
        <p:xfrm>
          <a:off x="609600" y="1628800"/>
          <a:ext cx="11247040" cy="482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233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Storage Tiers</a:t>
            </a:r>
            <a:endParaRPr lang="en-IN" dirty="0"/>
          </a:p>
        </p:txBody>
      </p:sp>
      <p:sp>
        <p:nvSpPr>
          <p:cNvPr id="7" name="Content Placeholder 2"/>
          <p:cNvSpPr>
            <a:spLocks noGrp="1"/>
          </p:cNvSpPr>
          <p:nvPr>
            <p:ph idx="1"/>
          </p:nvPr>
        </p:nvSpPr>
        <p:spPr>
          <a:xfrm>
            <a:off x="609600" y="1882808"/>
            <a:ext cx="10972800" cy="4572000"/>
          </a:xfrm>
        </p:spPr>
        <p:txBody>
          <a:bodyPr/>
          <a:lstStyle/>
          <a:p>
            <a:r>
              <a:rPr lang="en-US" dirty="0"/>
              <a:t>Amazon S3 is highly available, as it synchronizes the data across multiple Availability Zones. Data stored in S3 is spread across multiple devices and facilities to prevent data loss. S3 offers six different storage tiers. </a:t>
            </a:r>
          </a:p>
          <a:p>
            <a:endParaRPr lang="en-US" dirty="0"/>
          </a:p>
          <a:p>
            <a:endParaRPr lang="en-US" dirty="0"/>
          </a:p>
          <a:p>
            <a:endParaRPr lang="en-IN" dirty="0"/>
          </a:p>
        </p:txBody>
      </p:sp>
    </p:spTree>
    <p:extLst>
      <p:ext uri="{BB962C8B-B14F-4D97-AF65-F5344CB8AC3E}">
        <p14:creationId xmlns:p14="http://schemas.microsoft.com/office/powerpoint/2010/main" val="3601267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STORAGE</a:t>
            </a:r>
            <a:endParaRPr lang="en-IN" dirty="0"/>
          </a:p>
        </p:txBody>
      </p:sp>
      <p:sp>
        <p:nvSpPr>
          <p:cNvPr id="3" name="Content Placeholder 2"/>
          <p:cNvSpPr>
            <a:spLocks noGrp="1"/>
          </p:cNvSpPr>
          <p:nvPr>
            <p:ph idx="1"/>
          </p:nvPr>
        </p:nvSpPr>
        <p:spPr/>
        <p:txBody>
          <a:bodyPr/>
          <a:lstStyle/>
          <a:p>
            <a:r>
              <a:rPr lang="en-US" dirty="0"/>
              <a:t>It is the default storage class.</a:t>
            </a:r>
          </a:p>
          <a:p>
            <a:r>
              <a:rPr lang="en-US" dirty="0"/>
              <a:t>It is designed for frequently accessed data.</a:t>
            </a:r>
          </a:p>
          <a:p>
            <a:r>
              <a:rPr lang="en-US" dirty="0"/>
              <a:t>S3 Standard Storage provides 99.99% availability and 99.999999999% or “11 nines” durability of data.</a:t>
            </a:r>
          </a:p>
          <a:p>
            <a:endParaRPr lang="en-IN" dirty="0"/>
          </a:p>
        </p:txBody>
      </p:sp>
    </p:spTree>
    <p:extLst>
      <p:ext uri="{BB962C8B-B14F-4D97-AF65-F5344CB8AC3E}">
        <p14:creationId xmlns:p14="http://schemas.microsoft.com/office/powerpoint/2010/main" val="4090851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STANDARD_IA Storage</a:t>
            </a:r>
          </a:p>
        </p:txBody>
      </p:sp>
      <p:sp>
        <p:nvSpPr>
          <p:cNvPr id="3" name="Content Placeholder 2"/>
          <p:cNvSpPr>
            <a:spLocks noGrp="1"/>
          </p:cNvSpPr>
          <p:nvPr>
            <p:ph idx="1"/>
          </p:nvPr>
        </p:nvSpPr>
        <p:spPr/>
        <p:txBody>
          <a:bodyPr>
            <a:normAutofit/>
          </a:bodyPr>
          <a:lstStyle/>
          <a:p>
            <a:r>
              <a:rPr lang="en-US" dirty="0"/>
              <a:t>It is designed for long-lived and infrequently accessed data.</a:t>
            </a:r>
          </a:p>
          <a:p>
            <a:r>
              <a:rPr lang="en-US" dirty="0"/>
              <a:t>It provides 99.9% availability and 99.999999999% or “11 nines” durability of data.</a:t>
            </a:r>
          </a:p>
          <a:p>
            <a:r>
              <a:rPr lang="en-US" dirty="0"/>
              <a:t>Amazon S3 stores the object data redundantly across multiple geographically separated Availability Zones (similar to the STANDARD storage class). </a:t>
            </a:r>
          </a:p>
          <a:p>
            <a:r>
              <a:rPr lang="en-US" dirty="0"/>
              <a:t>STANDARD_IA objects are resilient to the loss of an Availability Zone.</a:t>
            </a:r>
          </a:p>
          <a:p>
            <a:r>
              <a:rPr lang="en-US" dirty="0"/>
              <a:t>Minimum billable object size is 128 KB.</a:t>
            </a:r>
          </a:p>
        </p:txBody>
      </p:sp>
    </p:spTree>
    <p:extLst>
      <p:ext uri="{BB962C8B-B14F-4D97-AF65-F5344CB8AC3E}">
        <p14:creationId xmlns:p14="http://schemas.microsoft.com/office/powerpoint/2010/main" val="2264871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INTELLIGENT_TIERING Storage</a:t>
            </a:r>
          </a:p>
        </p:txBody>
      </p:sp>
      <p:sp>
        <p:nvSpPr>
          <p:cNvPr id="3" name="Content Placeholder 2"/>
          <p:cNvSpPr>
            <a:spLocks noGrp="1"/>
          </p:cNvSpPr>
          <p:nvPr>
            <p:ph idx="1"/>
          </p:nvPr>
        </p:nvSpPr>
        <p:spPr/>
        <p:txBody>
          <a:bodyPr>
            <a:normAutofit/>
          </a:bodyPr>
          <a:lstStyle/>
          <a:p>
            <a:r>
              <a:rPr lang="en-US" dirty="0"/>
              <a:t>It is designed for long-lived data with changing or unknown access patterns.</a:t>
            </a:r>
          </a:p>
          <a:p>
            <a:r>
              <a:rPr lang="en-US" dirty="0"/>
              <a:t>It provides 99.9% availability and 99.999999999% or “11 nines” durability of data.</a:t>
            </a:r>
          </a:p>
          <a:p>
            <a:r>
              <a:rPr lang="en-US" dirty="0"/>
              <a:t>It is designed to optimize storage costs by automatically moving data to the most cost-effective storage access tier, without performance impact or operational overhead.</a:t>
            </a:r>
          </a:p>
          <a:p>
            <a:r>
              <a:rPr lang="en-US" dirty="0"/>
              <a:t>It stores objects in two access tiers: one tier that is optimized for frequent access and another lower-cost tier that is optimized for infrequently accessed data.</a:t>
            </a:r>
          </a:p>
        </p:txBody>
      </p:sp>
    </p:spTree>
    <p:extLst>
      <p:ext uri="{BB962C8B-B14F-4D97-AF65-F5344CB8AC3E}">
        <p14:creationId xmlns:p14="http://schemas.microsoft.com/office/powerpoint/2010/main" val="1185185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ONEZONE_IA </a:t>
            </a:r>
            <a:r>
              <a:rPr lang="en-IN" dirty="0" smtClean="0"/>
              <a:t>Storage</a:t>
            </a:r>
            <a:endParaRPr lang="en-IN" dirty="0"/>
          </a:p>
        </p:txBody>
      </p:sp>
      <p:sp>
        <p:nvSpPr>
          <p:cNvPr id="3" name="Content Placeholder 2"/>
          <p:cNvSpPr>
            <a:spLocks noGrp="1"/>
          </p:cNvSpPr>
          <p:nvPr>
            <p:ph idx="1"/>
          </p:nvPr>
        </p:nvSpPr>
        <p:spPr/>
        <p:txBody>
          <a:bodyPr>
            <a:normAutofit/>
          </a:bodyPr>
          <a:lstStyle/>
          <a:p>
            <a:r>
              <a:rPr lang="en-US" dirty="0"/>
              <a:t>It is designed for long-lived, infrequently accessed, and noncritical data.</a:t>
            </a:r>
          </a:p>
          <a:p>
            <a:r>
              <a:rPr lang="en-US" dirty="0"/>
              <a:t>It provides 99.5% availability and 99.999999999% or “11 nines” durability of data.</a:t>
            </a:r>
          </a:p>
          <a:p>
            <a:r>
              <a:rPr lang="en-US" dirty="0"/>
              <a:t>Minimum billable object size is 128 KB.</a:t>
            </a:r>
          </a:p>
          <a:p>
            <a:r>
              <a:rPr lang="en-US" dirty="0"/>
              <a:t>Amazon S3 stores the object data in only one Availability Zone, which makes it less expensive than STANDARD_IA. However, the data is not resilient to the physical loss of the Availability Zone resulting from disasters, such as earthquakes and floods. </a:t>
            </a:r>
          </a:p>
          <a:p>
            <a:r>
              <a:rPr lang="en-US" dirty="0"/>
              <a:t>The ONEZONE_IA storage class is as durable as STANDARD_IA, but it is less available and less resilient. </a:t>
            </a:r>
          </a:p>
          <a:p>
            <a:endParaRPr lang="en-IN" dirty="0"/>
          </a:p>
        </p:txBody>
      </p:sp>
    </p:spTree>
    <p:extLst>
      <p:ext uri="{BB962C8B-B14F-4D97-AF65-F5344CB8AC3E}">
        <p14:creationId xmlns:p14="http://schemas.microsoft.com/office/powerpoint/2010/main" val="3601017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GLACIER </a:t>
            </a:r>
            <a:r>
              <a:rPr lang="en-IN" dirty="0" smtClean="0"/>
              <a:t>Storage</a:t>
            </a:r>
            <a:endParaRPr lang="en-IN" dirty="0"/>
          </a:p>
        </p:txBody>
      </p:sp>
      <p:sp>
        <p:nvSpPr>
          <p:cNvPr id="3" name="Content Placeholder 2"/>
          <p:cNvSpPr>
            <a:spLocks noGrp="1"/>
          </p:cNvSpPr>
          <p:nvPr>
            <p:ph idx="1"/>
          </p:nvPr>
        </p:nvSpPr>
        <p:spPr/>
        <p:txBody>
          <a:bodyPr/>
          <a:lstStyle/>
          <a:p>
            <a:r>
              <a:rPr lang="en-US" dirty="0"/>
              <a:t>It is a secure, durable, and an extremely low-cost storage service.</a:t>
            </a:r>
          </a:p>
          <a:p>
            <a:r>
              <a:rPr lang="en-US" dirty="0"/>
              <a:t>Retrieval of data can take up to 3-5 hours.</a:t>
            </a:r>
          </a:p>
          <a:p>
            <a:r>
              <a:rPr lang="en-US" dirty="0"/>
              <a:t>It is ideal for long-term archive and offsite backup solutions.</a:t>
            </a:r>
          </a:p>
          <a:p>
            <a:r>
              <a:rPr lang="en-US" dirty="0"/>
              <a:t>It is used for archives where portions of the data might need to be retrieved in minutes.</a:t>
            </a:r>
          </a:p>
          <a:p>
            <a:endParaRPr lang="en-IN" dirty="0"/>
          </a:p>
        </p:txBody>
      </p:sp>
    </p:spTree>
    <p:extLst>
      <p:ext uri="{BB962C8B-B14F-4D97-AF65-F5344CB8AC3E}">
        <p14:creationId xmlns:p14="http://schemas.microsoft.com/office/powerpoint/2010/main" val="1392636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DEEP_ARCHIVE </a:t>
            </a:r>
            <a:r>
              <a:rPr lang="en-IN" dirty="0" smtClean="0"/>
              <a:t>Storage</a:t>
            </a:r>
            <a:endParaRPr lang="en-IN" dirty="0"/>
          </a:p>
        </p:txBody>
      </p:sp>
      <p:sp>
        <p:nvSpPr>
          <p:cNvPr id="3" name="Content Placeholder 2"/>
          <p:cNvSpPr>
            <a:spLocks noGrp="1"/>
          </p:cNvSpPr>
          <p:nvPr>
            <p:ph idx="1"/>
          </p:nvPr>
        </p:nvSpPr>
        <p:spPr/>
        <p:txBody>
          <a:bodyPr>
            <a:normAutofit/>
          </a:bodyPr>
          <a:lstStyle/>
          <a:p>
            <a:r>
              <a:rPr lang="en-US" dirty="0"/>
              <a:t>It is designed for archiving rarely accessed data with a default retrieval time of 12 hours.</a:t>
            </a:r>
          </a:p>
          <a:p>
            <a:r>
              <a:rPr lang="en-US" dirty="0"/>
              <a:t>If you have deleted, overwritten, or transitioned an object to a different storage class before the 180-day minimum, you are charged for 180 days.</a:t>
            </a:r>
          </a:p>
          <a:p>
            <a:r>
              <a:rPr lang="en-US" dirty="0"/>
              <a:t>DEEP_ARCHIVE is the lowest-cost storage option in AWS. Storage costs for DEEP_ARCHIVE are less expensive than the GLACIER storage class. You can reduce DEEP_ARCHIVE retrieval costs by using bulk retrieval, which returns data within 48 hours.</a:t>
            </a:r>
          </a:p>
          <a:p>
            <a:endParaRPr lang="en-IN" dirty="0"/>
          </a:p>
        </p:txBody>
      </p:sp>
    </p:spTree>
    <p:extLst>
      <p:ext uri="{BB962C8B-B14F-4D97-AF65-F5344CB8AC3E}">
        <p14:creationId xmlns:p14="http://schemas.microsoft.com/office/powerpoint/2010/main" val="2677303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set the storage class of an object.</a:t>
            </a:r>
          </a:p>
          <a:p>
            <a:endParaRPr lang="en-IN" dirty="0"/>
          </a:p>
        </p:txBody>
      </p:sp>
    </p:spTree>
    <p:extLst>
      <p:ext uri="{BB962C8B-B14F-4D97-AF65-F5344CB8AC3E}">
        <p14:creationId xmlns:p14="http://schemas.microsoft.com/office/powerpoint/2010/main" val="3988155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Identity and Access Management (IAM</a:t>
            </a:r>
            <a:r>
              <a:rPr lang="en-US" dirty="0" smtClean="0"/>
              <a:t>)</a:t>
            </a:r>
            <a:endParaRPr lang="en-IN" dirty="0"/>
          </a:p>
        </p:txBody>
      </p:sp>
      <p:sp>
        <p:nvSpPr>
          <p:cNvPr id="3" name="Content Placeholder 2"/>
          <p:cNvSpPr>
            <a:spLocks noGrp="1"/>
          </p:cNvSpPr>
          <p:nvPr>
            <p:ph idx="1"/>
          </p:nvPr>
        </p:nvSpPr>
        <p:spPr/>
        <p:txBody>
          <a:bodyPr/>
          <a:lstStyle/>
          <a:p>
            <a:r>
              <a:rPr lang="en-US" dirty="0"/>
              <a:t>AWS Identity and Access Management is a web service for securely controlling access to AWS services.</a:t>
            </a:r>
          </a:p>
          <a:p>
            <a:r>
              <a:rPr lang="en-US" dirty="0"/>
              <a:t>It enables you to create and control services for user authentication or limit access to a certain set of users on your AWS resources.</a:t>
            </a:r>
          </a:p>
          <a:p>
            <a:endParaRPr lang="en-IN" dirty="0"/>
          </a:p>
        </p:txBody>
      </p:sp>
    </p:spTree>
    <p:extLst>
      <p:ext uri="{BB962C8B-B14F-4D97-AF65-F5344CB8AC3E}">
        <p14:creationId xmlns:p14="http://schemas.microsoft.com/office/powerpoint/2010/main" val="60145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IAM</a:t>
            </a:r>
            <a:endParaRPr lang="en-IN" dirty="0"/>
          </a:p>
        </p:txBody>
      </p:sp>
      <p:grpSp>
        <p:nvGrpSpPr>
          <p:cNvPr id="4" name="Google Shape;1894;g634e091d40_0_1573"/>
          <p:cNvGrpSpPr/>
          <p:nvPr/>
        </p:nvGrpSpPr>
        <p:grpSpPr>
          <a:xfrm>
            <a:off x="460125" y="1484784"/>
            <a:ext cx="11456593" cy="4579572"/>
            <a:chOff x="4955307" y="4297259"/>
            <a:chExt cx="8592445" cy="4579572"/>
          </a:xfrm>
        </p:grpSpPr>
        <p:grpSp>
          <p:nvGrpSpPr>
            <p:cNvPr id="6" name="Google Shape;1896;g634e091d40_0_1573"/>
            <p:cNvGrpSpPr/>
            <p:nvPr/>
          </p:nvGrpSpPr>
          <p:grpSpPr>
            <a:xfrm>
              <a:off x="12003391" y="4297259"/>
              <a:ext cx="1544361" cy="1463003"/>
              <a:chOff x="9181276" y="3197921"/>
              <a:chExt cx="1158300" cy="1097280"/>
            </a:xfrm>
          </p:grpSpPr>
          <p:grpSp>
            <p:nvGrpSpPr>
              <p:cNvPr id="22" name="Google Shape;1897;g634e091d40_0_1573"/>
              <p:cNvGrpSpPr/>
              <p:nvPr/>
            </p:nvGrpSpPr>
            <p:grpSpPr>
              <a:xfrm>
                <a:off x="9181276" y="3197921"/>
                <a:ext cx="1158300" cy="1097280"/>
                <a:chOff x="7202706" y="3634949"/>
                <a:chExt cx="965250" cy="914400"/>
              </a:xfrm>
            </p:grpSpPr>
            <p:sp>
              <p:nvSpPr>
                <p:cNvPr id="24" name="Google Shape;1898;g634e091d40_0_1573"/>
                <p:cNvSpPr/>
                <p:nvPr/>
              </p:nvSpPr>
              <p:spPr>
                <a:xfrm>
                  <a:off x="7202706" y="3634949"/>
                  <a:ext cx="914400" cy="914400"/>
                </a:xfrm>
                <a:prstGeom prst="ellipse">
                  <a:avLst/>
                </a:prstGeom>
                <a:solidFill>
                  <a:srgbClr val="C9EAF2"/>
                </a:solidFill>
                <a:ln w="381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5" name="Google Shape;1899;g634e091d40_0_1573"/>
                <p:cNvSpPr txBox="1"/>
                <p:nvPr/>
              </p:nvSpPr>
              <p:spPr>
                <a:xfrm>
                  <a:off x="7374756" y="3972721"/>
                  <a:ext cx="793200" cy="35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1F3864"/>
                      </a:solidFill>
                      <a:latin typeface="Open Sans"/>
                      <a:ea typeface="Open Sans"/>
                      <a:cs typeface="Open Sans"/>
                      <a:sym typeface="Open Sans"/>
                    </a:rPr>
                    <a:t>IAM</a:t>
                  </a:r>
                  <a:endParaRPr sz="1400" b="0" i="0" u="none" strike="noStrike" cap="none" dirty="0">
                    <a:solidFill>
                      <a:srgbClr val="1F3864"/>
                    </a:solidFill>
                    <a:latin typeface="Open Sans"/>
                    <a:ea typeface="Open Sans"/>
                    <a:cs typeface="Open Sans"/>
                    <a:sym typeface="Open Sans"/>
                  </a:endParaRPr>
                </a:p>
              </p:txBody>
            </p:sp>
          </p:grpSp>
          <p:sp>
            <p:nvSpPr>
              <p:cNvPr id="23" name="Google Shape;1900;g634e091d40_0_1573"/>
              <p:cNvSpPr/>
              <p:nvPr/>
            </p:nvSpPr>
            <p:spPr>
              <a:xfrm rot="10800000">
                <a:off x="9863655" y="3279911"/>
                <a:ext cx="414900" cy="933300"/>
              </a:xfrm>
              <a:prstGeom prst="moon">
                <a:avLst>
                  <a:gd name="adj" fmla="val 5920"/>
                </a:avLst>
              </a:prstGeom>
              <a:solidFill>
                <a:srgbClr val="0154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grpSp>
        <p:pic>
          <p:nvPicPr>
            <p:cNvPr id="7" name="Google Shape;1901;g634e091d40_0_1573"/>
            <p:cNvPicPr preferRelativeResize="0"/>
            <p:nvPr/>
          </p:nvPicPr>
          <p:blipFill rotWithShape="1">
            <a:blip r:embed="rId2">
              <a:alphaModFix/>
            </a:blip>
            <a:srcRect/>
            <a:stretch/>
          </p:blipFill>
          <p:spPr>
            <a:xfrm>
              <a:off x="5849907" y="4850391"/>
              <a:ext cx="980245" cy="980245"/>
            </a:xfrm>
            <a:prstGeom prst="rect">
              <a:avLst/>
            </a:prstGeom>
            <a:noFill/>
            <a:ln>
              <a:noFill/>
            </a:ln>
          </p:spPr>
        </p:pic>
        <p:pic>
          <p:nvPicPr>
            <p:cNvPr id="8" name="Google Shape;1902;g634e091d40_0_1573"/>
            <p:cNvPicPr preferRelativeResize="0"/>
            <p:nvPr/>
          </p:nvPicPr>
          <p:blipFill rotWithShape="1">
            <a:blip r:embed="rId3">
              <a:alphaModFix/>
            </a:blip>
            <a:srcRect/>
            <a:stretch/>
          </p:blipFill>
          <p:spPr>
            <a:xfrm>
              <a:off x="5849907" y="7188891"/>
              <a:ext cx="1031240" cy="1031240"/>
            </a:xfrm>
            <a:prstGeom prst="rect">
              <a:avLst/>
            </a:prstGeom>
            <a:noFill/>
            <a:ln>
              <a:noFill/>
            </a:ln>
          </p:spPr>
        </p:pic>
        <p:pic>
          <p:nvPicPr>
            <p:cNvPr id="9" name="Google Shape;1903;g634e091d40_0_1573" descr="Image result for aws Security, Identity &amp; Compliance logo"/>
            <p:cNvPicPr preferRelativeResize="0"/>
            <p:nvPr/>
          </p:nvPicPr>
          <p:blipFill rotWithShape="1">
            <a:blip r:embed="rId4">
              <a:alphaModFix/>
            </a:blip>
            <a:srcRect/>
            <a:stretch/>
          </p:blipFill>
          <p:spPr>
            <a:xfrm>
              <a:off x="7665882" y="5760262"/>
              <a:ext cx="1216504" cy="1216504"/>
            </a:xfrm>
            <a:prstGeom prst="rect">
              <a:avLst/>
            </a:prstGeom>
            <a:noFill/>
            <a:ln>
              <a:noFill/>
            </a:ln>
          </p:spPr>
        </p:pic>
        <p:pic>
          <p:nvPicPr>
            <p:cNvPr id="10" name="Google Shape;1904;g634e091d40_0_1573" descr="Image result"/>
            <p:cNvPicPr preferRelativeResize="0"/>
            <p:nvPr/>
          </p:nvPicPr>
          <p:blipFill rotWithShape="1">
            <a:blip r:embed="rId5">
              <a:alphaModFix/>
            </a:blip>
            <a:srcRect/>
            <a:stretch/>
          </p:blipFill>
          <p:spPr>
            <a:xfrm>
              <a:off x="9542254" y="5787361"/>
              <a:ext cx="1216915" cy="728325"/>
            </a:xfrm>
            <a:prstGeom prst="rect">
              <a:avLst/>
            </a:prstGeom>
            <a:noFill/>
            <a:ln>
              <a:noFill/>
            </a:ln>
          </p:spPr>
        </p:pic>
        <p:cxnSp>
          <p:nvCxnSpPr>
            <p:cNvPr id="11" name="Google Shape;1905;g634e091d40_0_1573"/>
            <p:cNvCxnSpPr/>
            <p:nvPr/>
          </p:nvCxnSpPr>
          <p:spPr>
            <a:xfrm>
              <a:off x="7021974" y="5478975"/>
              <a:ext cx="593100" cy="476100"/>
            </a:xfrm>
            <a:prstGeom prst="straightConnector1">
              <a:avLst/>
            </a:prstGeom>
            <a:noFill/>
            <a:ln w="28575" cap="flat" cmpd="sng">
              <a:solidFill>
                <a:srgbClr val="ED7D31"/>
              </a:solidFill>
              <a:prstDash val="lgDash"/>
              <a:miter lim="800000"/>
              <a:headEnd type="none" w="sm" len="sm"/>
              <a:tailEnd type="triangle" w="med" len="med"/>
            </a:ln>
          </p:spPr>
        </p:cxnSp>
        <p:cxnSp>
          <p:nvCxnSpPr>
            <p:cNvPr id="12" name="Google Shape;1906;g634e091d40_0_1573"/>
            <p:cNvCxnSpPr/>
            <p:nvPr/>
          </p:nvCxnSpPr>
          <p:spPr>
            <a:xfrm rot="10800000" flipH="1">
              <a:off x="7036374" y="7435147"/>
              <a:ext cx="578700" cy="448500"/>
            </a:xfrm>
            <a:prstGeom prst="straightConnector1">
              <a:avLst/>
            </a:prstGeom>
            <a:noFill/>
            <a:ln w="28575" cap="flat" cmpd="sng">
              <a:solidFill>
                <a:srgbClr val="ED7D31"/>
              </a:solidFill>
              <a:prstDash val="lgDash"/>
              <a:miter lim="800000"/>
              <a:headEnd type="none" w="sm" len="sm"/>
              <a:tailEnd type="triangle" w="med" len="med"/>
            </a:ln>
          </p:spPr>
        </p:cxnSp>
        <p:cxnSp>
          <p:nvCxnSpPr>
            <p:cNvPr id="13" name="Google Shape;1907;g634e091d40_0_1573"/>
            <p:cNvCxnSpPr/>
            <p:nvPr/>
          </p:nvCxnSpPr>
          <p:spPr>
            <a:xfrm rot="10800000">
              <a:off x="9022782" y="6092151"/>
              <a:ext cx="0" cy="609600"/>
            </a:xfrm>
            <a:prstGeom prst="straightConnector1">
              <a:avLst/>
            </a:prstGeom>
            <a:noFill/>
            <a:ln w="38100" cap="flat" cmpd="sng">
              <a:solidFill>
                <a:srgbClr val="ED7D31"/>
              </a:solidFill>
              <a:prstDash val="dash"/>
              <a:miter lim="800000"/>
              <a:headEnd type="none" w="sm" len="sm"/>
              <a:tailEnd type="triangle" w="med" len="med"/>
            </a:ln>
          </p:spPr>
        </p:cxnSp>
        <p:pic>
          <p:nvPicPr>
            <p:cNvPr id="14" name="Google Shape;1908;g634e091d40_0_1573"/>
            <p:cNvPicPr preferRelativeResize="0"/>
            <p:nvPr/>
          </p:nvPicPr>
          <p:blipFill rotWithShape="1">
            <a:blip r:embed="rId3">
              <a:alphaModFix/>
            </a:blip>
            <a:srcRect/>
            <a:stretch/>
          </p:blipFill>
          <p:spPr>
            <a:xfrm>
              <a:off x="5824409" y="6000066"/>
              <a:ext cx="1031240" cy="1031240"/>
            </a:xfrm>
            <a:prstGeom prst="rect">
              <a:avLst/>
            </a:prstGeom>
            <a:noFill/>
            <a:ln>
              <a:noFill/>
            </a:ln>
          </p:spPr>
        </p:pic>
        <p:cxnSp>
          <p:nvCxnSpPr>
            <p:cNvPr id="15" name="Google Shape;1909;g634e091d40_0_1573"/>
            <p:cNvCxnSpPr/>
            <p:nvPr/>
          </p:nvCxnSpPr>
          <p:spPr>
            <a:xfrm>
              <a:off x="7021974" y="6661563"/>
              <a:ext cx="593100" cy="0"/>
            </a:xfrm>
            <a:prstGeom prst="straightConnector1">
              <a:avLst/>
            </a:prstGeom>
            <a:noFill/>
            <a:ln w="28575" cap="flat" cmpd="sng">
              <a:solidFill>
                <a:srgbClr val="ED7D31"/>
              </a:solidFill>
              <a:prstDash val="lgDash"/>
              <a:miter lim="800000"/>
              <a:headEnd type="none" w="sm" len="sm"/>
              <a:tailEnd type="triangle" w="med" len="med"/>
            </a:ln>
          </p:spPr>
        </p:cxnSp>
        <p:sp>
          <p:nvSpPr>
            <p:cNvPr id="16" name="Google Shape;1910;g634e091d40_0_1573"/>
            <p:cNvSpPr txBox="1"/>
            <p:nvPr/>
          </p:nvSpPr>
          <p:spPr>
            <a:xfrm>
              <a:off x="9542254" y="6914864"/>
              <a:ext cx="13569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latin typeface="Open Sans"/>
                  <a:ea typeface="Open Sans"/>
                  <a:cs typeface="Open Sans"/>
                  <a:sym typeface="Open Sans"/>
                </a:rPr>
                <a:t>AWS resources</a:t>
              </a:r>
              <a:endParaRPr sz="1400" b="0" i="0" u="none" strike="noStrike" cap="none" dirty="0">
                <a:latin typeface="Open Sans"/>
                <a:ea typeface="Open Sans"/>
                <a:cs typeface="Open Sans"/>
                <a:sym typeface="Open Sans"/>
              </a:endParaRPr>
            </a:p>
          </p:txBody>
        </p:sp>
        <p:sp>
          <p:nvSpPr>
            <p:cNvPr id="17" name="Google Shape;1911;g634e091d40_0_1573"/>
            <p:cNvSpPr txBox="1"/>
            <p:nvPr/>
          </p:nvSpPr>
          <p:spPr>
            <a:xfrm>
              <a:off x="7665882" y="7243214"/>
              <a:ext cx="13569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Secure</a:t>
              </a:r>
              <a:endParaRPr sz="1600" b="0" i="0" u="none" strike="noStrike" cap="none" dirty="0">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access</a:t>
              </a:r>
              <a:endParaRPr sz="1600" b="0" i="0" u="none" strike="noStrike" cap="none" dirty="0">
                <a:latin typeface="Open Sans"/>
                <a:ea typeface="Open Sans"/>
                <a:cs typeface="Open Sans"/>
                <a:sym typeface="Open Sans"/>
              </a:endParaRPr>
            </a:p>
          </p:txBody>
        </p:sp>
        <p:pic>
          <p:nvPicPr>
            <p:cNvPr id="18" name="Google Shape;1912;g634e091d40_0_1573" descr="https://lh3.googleusercontent.com/-oSOHeUbsrSM/Wubg_cplC7I/AAAAAAAAAhc/fH_UliQAJM4_2D-jC4YkMZ44t8_i9ztdACL0BGAYYCw/h512/2018-04-30.png"/>
            <p:cNvPicPr preferRelativeResize="0"/>
            <p:nvPr/>
          </p:nvPicPr>
          <p:blipFill rotWithShape="1">
            <a:blip r:embed="rId6">
              <a:alphaModFix/>
            </a:blip>
            <a:srcRect/>
            <a:stretch/>
          </p:blipFill>
          <p:spPr>
            <a:xfrm>
              <a:off x="5064640" y="6323056"/>
              <a:ext cx="609600" cy="609600"/>
            </a:xfrm>
            <a:prstGeom prst="rect">
              <a:avLst/>
            </a:prstGeom>
            <a:noFill/>
            <a:ln>
              <a:noFill/>
            </a:ln>
          </p:spPr>
        </p:pic>
        <p:pic>
          <p:nvPicPr>
            <p:cNvPr id="19" name="Google Shape;1913;g634e091d40_0_1573" descr="https://lh3.googleusercontent.com/-mNgHfPD3eSI/WubhAD_k8-I/AAAAAAAAAhc/nl0qTpB4UpER8aMzfg97oVzrPPCah1IiACL0BGAYYCw/h512/2018-04-30.png"/>
            <p:cNvPicPr preferRelativeResize="0"/>
            <p:nvPr/>
          </p:nvPicPr>
          <p:blipFill rotWithShape="1">
            <a:blip r:embed="rId7">
              <a:alphaModFix/>
            </a:blip>
            <a:srcRect/>
            <a:stretch/>
          </p:blipFill>
          <p:spPr>
            <a:xfrm>
              <a:off x="5064640" y="5107425"/>
              <a:ext cx="609600" cy="609600"/>
            </a:xfrm>
            <a:prstGeom prst="rect">
              <a:avLst/>
            </a:prstGeom>
            <a:noFill/>
            <a:ln>
              <a:noFill/>
            </a:ln>
          </p:spPr>
        </p:pic>
        <p:pic>
          <p:nvPicPr>
            <p:cNvPr id="20" name="Google Shape;1914;g634e091d40_0_1573" descr="https://lh3.googleusercontent.com/-mNgHfPD3eSI/WubhAD_k8-I/AAAAAAAAAhc/nl0qTpB4UpER8aMzfg97oVzrPPCah1IiACL0BGAYYCw/h512/2018-04-30.png"/>
            <p:cNvPicPr preferRelativeResize="0"/>
            <p:nvPr/>
          </p:nvPicPr>
          <p:blipFill rotWithShape="1">
            <a:blip r:embed="rId7">
              <a:alphaModFix/>
            </a:blip>
            <a:srcRect/>
            <a:stretch/>
          </p:blipFill>
          <p:spPr>
            <a:xfrm>
              <a:off x="5064640" y="7503787"/>
              <a:ext cx="609600" cy="609600"/>
            </a:xfrm>
            <a:prstGeom prst="rect">
              <a:avLst/>
            </a:prstGeom>
            <a:noFill/>
            <a:ln>
              <a:noFill/>
            </a:ln>
          </p:spPr>
        </p:pic>
        <p:sp>
          <p:nvSpPr>
            <p:cNvPr id="21" name="Google Shape;1915;g634e091d40_0_1573"/>
            <p:cNvSpPr txBox="1"/>
            <p:nvPr/>
          </p:nvSpPr>
          <p:spPr>
            <a:xfrm>
              <a:off x="4955307" y="8220131"/>
              <a:ext cx="17892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Set permissions</a:t>
              </a:r>
              <a:endParaRPr sz="1600" b="0" i="0" u="none" strike="noStrike" cap="none" dirty="0">
                <a:latin typeface="Open Sans"/>
                <a:ea typeface="Open Sans"/>
                <a:cs typeface="Open Sans"/>
                <a:sym typeface="Open Sans"/>
              </a:endParaRPr>
            </a:p>
          </p:txBody>
        </p:sp>
        <p:pic>
          <p:nvPicPr>
            <p:cNvPr id="5" name="Google Shape;1895;g634e091d40_0_1573"/>
            <p:cNvPicPr preferRelativeResize="0"/>
            <p:nvPr/>
          </p:nvPicPr>
          <p:blipFill rotWithShape="1">
            <a:blip r:embed="rId8">
              <a:alphaModFix/>
            </a:blip>
            <a:srcRect/>
            <a:stretch/>
          </p:blipFill>
          <p:spPr>
            <a:xfrm>
              <a:off x="10891117" y="4491090"/>
              <a:ext cx="2544419" cy="3392557"/>
            </a:xfrm>
            <a:prstGeom prst="rect">
              <a:avLst/>
            </a:prstGeom>
            <a:noFill/>
            <a:ln>
              <a:noFill/>
            </a:ln>
          </p:spPr>
        </p:pic>
      </p:grpSp>
    </p:spTree>
    <p:extLst>
      <p:ext uri="{BB962C8B-B14F-4D97-AF65-F5344CB8AC3E}">
        <p14:creationId xmlns:p14="http://schemas.microsoft.com/office/powerpoint/2010/main" val="11218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595" y="188640"/>
            <a:ext cx="8462731" cy="1008112"/>
          </a:xfrm>
        </p:spPr>
        <p:txBody>
          <a:bodyPr/>
          <a:lstStyle/>
          <a:p>
            <a:r>
              <a:rPr lang="en-US" dirty="0"/>
              <a:t>Overview of EC2</a:t>
            </a:r>
            <a:endParaRPr lang="en-IN" dirty="0"/>
          </a:p>
        </p:txBody>
      </p:sp>
      <p:sp>
        <p:nvSpPr>
          <p:cNvPr id="3" name="Content Placeholder 2"/>
          <p:cNvSpPr>
            <a:spLocks noGrp="1"/>
          </p:cNvSpPr>
          <p:nvPr>
            <p:ph idx="1"/>
          </p:nvPr>
        </p:nvSpPr>
        <p:spPr>
          <a:xfrm>
            <a:off x="719403" y="1561514"/>
            <a:ext cx="10972800" cy="4819814"/>
          </a:xfrm>
        </p:spPr>
        <p:txBody>
          <a:bodyPr>
            <a:normAutofit/>
          </a:bodyPr>
          <a:lstStyle/>
          <a:p>
            <a:r>
              <a:rPr lang="en-US" dirty="0"/>
              <a:t>Amazon Elastic Compute Cloud (Amazon EC2) provides scalable computing capacity in the Amazon Web Services (AWS) cloud </a:t>
            </a:r>
          </a:p>
          <a:p>
            <a:r>
              <a:rPr lang="en-US" dirty="0" smtClean="0"/>
              <a:t>Features:</a:t>
            </a:r>
          </a:p>
          <a:p>
            <a:pPr lvl="1"/>
            <a:r>
              <a:rPr lang="en-US" dirty="0"/>
              <a:t>Virtual computing environments, known as </a:t>
            </a:r>
            <a:r>
              <a:rPr lang="en-US" b="1" dirty="0">
                <a:solidFill>
                  <a:srgbClr val="FF0000"/>
                </a:solidFill>
              </a:rPr>
              <a:t>instances</a:t>
            </a:r>
          </a:p>
          <a:p>
            <a:pPr lvl="1"/>
            <a:r>
              <a:rPr lang="en-US" dirty="0"/>
              <a:t>Preconfigured templates for your instances, known as </a:t>
            </a:r>
            <a:r>
              <a:rPr lang="en-US" b="1" dirty="0">
                <a:solidFill>
                  <a:srgbClr val="FF0000"/>
                </a:solidFill>
              </a:rPr>
              <a:t>Amazon Machine Images (AMIs)</a:t>
            </a:r>
          </a:p>
          <a:p>
            <a:pPr lvl="1"/>
            <a:r>
              <a:rPr lang="en-US" dirty="0"/>
              <a:t>Various configurations of CPU, memory, storage, and networking capacity for your instances, known as </a:t>
            </a:r>
            <a:r>
              <a:rPr lang="en-US" b="1" dirty="0">
                <a:solidFill>
                  <a:srgbClr val="FF0000"/>
                </a:solidFill>
              </a:rPr>
              <a:t>instance types</a:t>
            </a:r>
          </a:p>
          <a:p>
            <a:pPr lvl="1"/>
            <a:endParaRPr lang="en-US" dirty="0" smtClean="0"/>
          </a:p>
          <a:p>
            <a:endParaRPr lang="en-IN" dirty="0"/>
          </a:p>
        </p:txBody>
      </p:sp>
    </p:spTree>
    <p:extLst>
      <p:ext uri="{BB962C8B-B14F-4D97-AF65-F5344CB8AC3E}">
        <p14:creationId xmlns:p14="http://schemas.microsoft.com/office/powerpoint/2010/main" val="3025363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358" y="50619"/>
            <a:ext cx="7074676" cy="858101"/>
          </a:xfrm>
        </p:spPr>
        <p:txBody>
          <a:bodyPr/>
          <a:lstStyle/>
          <a:p>
            <a:r>
              <a:rPr lang="en-IN" dirty="0" smtClean="0"/>
              <a:t>IAM Groups</a:t>
            </a:r>
            <a:endParaRPr lang="en-IN" dirty="0"/>
          </a:p>
        </p:txBody>
      </p:sp>
      <p:grpSp>
        <p:nvGrpSpPr>
          <p:cNvPr id="39" name="Google Shape;2108;g634e091d40_0_1984"/>
          <p:cNvGrpSpPr/>
          <p:nvPr/>
        </p:nvGrpSpPr>
        <p:grpSpPr>
          <a:xfrm>
            <a:off x="547082" y="1176270"/>
            <a:ext cx="11833149" cy="5034300"/>
            <a:chOff x="1502633" y="2585229"/>
            <a:chExt cx="6656313" cy="3775819"/>
          </a:xfrm>
        </p:grpSpPr>
        <p:sp>
          <p:nvSpPr>
            <p:cNvPr id="40" name="Google Shape;2109;g634e091d40_0_1984"/>
            <p:cNvSpPr/>
            <p:nvPr/>
          </p:nvSpPr>
          <p:spPr>
            <a:xfrm>
              <a:off x="3550567" y="2585229"/>
              <a:ext cx="1066200" cy="426300"/>
            </a:xfrm>
            <a:prstGeom prst="roundRect">
              <a:avLst>
                <a:gd name="adj" fmla="val 16667"/>
              </a:avLst>
            </a:prstGeom>
            <a:solidFill>
              <a:srgbClr val="44B3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Account</a:t>
              </a:r>
              <a:endParaRPr sz="1400" b="0" i="0" u="none" strike="noStrike" cap="none">
                <a:solidFill>
                  <a:srgbClr val="000000"/>
                </a:solidFill>
                <a:latin typeface="Open Sans"/>
                <a:ea typeface="Open Sans"/>
                <a:cs typeface="Open Sans"/>
                <a:sym typeface="Open Sans"/>
              </a:endParaRPr>
            </a:p>
          </p:txBody>
        </p:sp>
        <p:pic>
          <p:nvPicPr>
            <p:cNvPr id="41" name="Google Shape;2110;g634e091d40_0_1984"/>
            <p:cNvPicPr preferRelativeResize="0"/>
            <p:nvPr/>
          </p:nvPicPr>
          <p:blipFill rotWithShape="1">
            <a:blip r:embed="rId2">
              <a:alphaModFix/>
            </a:blip>
            <a:srcRect/>
            <a:stretch/>
          </p:blipFill>
          <p:spPr>
            <a:xfrm>
              <a:off x="4693072" y="2718266"/>
              <a:ext cx="408306" cy="160231"/>
            </a:xfrm>
            <a:prstGeom prst="rect">
              <a:avLst/>
            </a:prstGeom>
            <a:noFill/>
            <a:ln>
              <a:noFill/>
            </a:ln>
          </p:spPr>
        </p:pic>
        <p:sp>
          <p:nvSpPr>
            <p:cNvPr id="42" name="Google Shape;2111;g634e091d40_0_1984"/>
            <p:cNvSpPr/>
            <p:nvPr/>
          </p:nvSpPr>
          <p:spPr>
            <a:xfrm>
              <a:off x="1650566" y="4263632"/>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Bobby</a:t>
              </a:r>
              <a:endParaRPr sz="1400" b="0" i="0" u="none" strike="noStrike" cap="none">
                <a:solidFill>
                  <a:srgbClr val="000000"/>
                </a:solidFill>
                <a:latin typeface="Open Sans"/>
                <a:ea typeface="Open Sans"/>
                <a:cs typeface="Open Sans"/>
                <a:sym typeface="Open Sans"/>
              </a:endParaRPr>
            </a:p>
          </p:txBody>
        </p:sp>
        <p:sp>
          <p:nvSpPr>
            <p:cNvPr id="43" name="Google Shape;2112;g634e091d40_0_1984"/>
            <p:cNvSpPr/>
            <p:nvPr/>
          </p:nvSpPr>
          <p:spPr>
            <a:xfrm>
              <a:off x="1650566" y="4807222"/>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Suman</a:t>
              </a:r>
              <a:endParaRPr sz="1400" b="0" i="0" u="none" strike="noStrike" cap="none">
                <a:solidFill>
                  <a:srgbClr val="000000"/>
                </a:solidFill>
                <a:latin typeface="Open Sans"/>
                <a:ea typeface="Open Sans"/>
                <a:cs typeface="Open Sans"/>
                <a:sym typeface="Open Sans"/>
              </a:endParaRPr>
            </a:p>
          </p:txBody>
        </p:sp>
        <p:cxnSp>
          <p:nvCxnSpPr>
            <p:cNvPr id="44" name="Google Shape;2113;g634e091d40_0_1984"/>
            <p:cNvCxnSpPr/>
            <p:nvPr/>
          </p:nvCxnSpPr>
          <p:spPr>
            <a:xfrm>
              <a:off x="2173056" y="4030248"/>
              <a:ext cx="0" cy="230400"/>
            </a:xfrm>
            <a:prstGeom prst="straightConnector1">
              <a:avLst/>
            </a:prstGeom>
            <a:noFill/>
            <a:ln w="28575" cap="flat" cmpd="sng">
              <a:solidFill>
                <a:srgbClr val="ED7D31"/>
              </a:solidFill>
              <a:prstDash val="solid"/>
              <a:miter lim="800000"/>
              <a:headEnd type="none" w="sm" len="sm"/>
              <a:tailEnd type="triangle" w="med" len="med"/>
            </a:ln>
          </p:spPr>
        </p:cxnSp>
        <p:grpSp>
          <p:nvGrpSpPr>
            <p:cNvPr id="45" name="Google Shape;2114;g634e091d40_0_1984"/>
            <p:cNvGrpSpPr/>
            <p:nvPr/>
          </p:nvGrpSpPr>
          <p:grpSpPr>
            <a:xfrm>
              <a:off x="4083546" y="3368473"/>
              <a:ext cx="1809737" cy="232234"/>
              <a:chOff x="7351195" y="3167276"/>
              <a:chExt cx="2533227" cy="325076"/>
            </a:xfrm>
          </p:grpSpPr>
          <p:cxnSp>
            <p:nvCxnSpPr>
              <p:cNvPr id="85" name="Google Shape;2115;g634e091d40_0_1984"/>
              <p:cNvCxnSpPr/>
              <p:nvPr/>
            </p:nvCxnSpPr>
            <p:spPr>
              <a:xfrm>
                <a:off x="9884422" y="3169852"/>
                <a:ext cx="0" cy="322500"/>
              </a:xfrm>
              <a:prstGeom prst="straightConnector1">
                <a:avLst/>
              </a:prstGeom>
              <a:noFill/>
              <a:ln w="28575" cap="flat" cmpd="sng">
                <a:solidFill>
                  <a:srgbClr val="ED7D31"/>
                </a:solidFill>
                <a:prstDash val="solid"/>
                <a:miter lim="800000"/>
                <a:headEnd type="none" w="sm" len="sm"/>
                <a:tailEnd type="triangle" w="med" len="med"/>
              </a:ln>
            </p:spPr>
          </p:cxnSp>
          <p:cxnSp>
            <p:nvCxnSpPr>
              <p:cNvPr id="86" name="Google Shape;2116;g634e091d40_0_1984"/>
              <p:cNvCxnSpPr/>
              <p:nvPr/>
            </p:nvCxnSpPr>
            <p:spPr>
              <a:xfrm>
                <a:off x="7351195" y="3167276"/>
                <a:ext cx="2533200" cy="12900"/>
              </a:xfrm>
              <a:prstGeom prst="straightConnector1">
                <a:avLst/>
              </a:prstGeom>
              <a:noFill/>
              <a:ln w="28575" cap="flat" cmpd="sng">
                <a:solidFill>
                  <a:srgbClr val="ED7D31"/>
                </a:solidFill>
                <a:prstDash val="solid"/>
                <a:miter lim="800000"/>
                <a:headEnd type="none" w="sm" len="sm"/>
                <a:tailEnd type="none" w="sm" len="sm"/>
              </a:ln>
            </p:spPr>
          </p:cxnSp>
        </p:grpSp>
        <p:cxnSp>
          <p:nvCxnSpPr>
            <p:cNvPr id="46" name="Google Shape;2117;g634e091d40_0_1984"/>
            <p:cNvCxnSpPr/>
            <p:nvPr/>
          </p:nvCxnSpPr>
          <p:spPr>
            <a:xfrm>
              <a:off x="4092884" y="3364760"/>
              <a:ext cx="0" cy="247800"/>
            </a:xfrm>
            <a:prstGeom prst="straightConnector1">
              <a:avLst/>
            </a:prstGeom>
            <a:noFill/>
            <a:ln w="28575" cap="flat" cmpd="sng">
              <a:solidFill>
                <a:srgbClr val="ED7D31"/>
              </a:solidFill>
              <a:prstDash val="solid"/>
              <a:miter lim="800000"/>
              <a:headEnd type="none" w="sm" len="sm"/>
              <a:tailEnd type="triangle" w="med" len="med"/>
            </a:ln>
          </p:spPr>
        </p:cxnSp>
        <p:cxnSp>
          <p:nvCxnSpPr>
            <p:cNvPr id="47" name="Google Shape;2118;g634e091d40_0_1984"/>
            <p:cNvCxnSpPr/>
            <p:nvPr/>
          </p:nvCxnSpPr>
          <p:spPr>
            <a:xfrm>
              <a:off x="4085891" y="4030248"/>
              <a:ext cx="0" cy="230400"/>
            </a:xfrm>
            <a:prstGeom prst="straightConnector1">
              <a:avLst/>
            </a:prstGeom>
            <a:noFill/>
            <a:ln w="28575" cap="flat" cmpd="sng">
              <a:solidFill>
                <a:srgbClr val="ED7D31"/>
              </a:solidFill>
              <a:prstDash val="solid"/>
              <a:miter lim="800000"/>
              <a:headEnd type="none" w="sm" len="sm"/>
              <a:tailEnd type="triangle" w="med" len="med"/>
            </a:ln>
          </p:spPr>
        </p:cxnSp>
        <p:cxnSp>
          <p:nvCxnSpPr>
            <p:cNvPr id="48" name="Google Shape;2119;g634e091d40_0_1984"/>
            <p:cNvCxnSpPr/>
            <p:nvPr/>
          </p:nvCxnSpPr>
          <p:spPr>
            <a:xfrm>
              <a:off x="5901915" y="4030248"/>
              <a:ext cx="0" cy="230400"/>
            </a:xfrm>
            <a:prstGeom prst="straightConnector1">
              <a:avLst/>
            </a:prstGeom>
            <a:noFill/>
            <a:ln w="28575" cap="flat" cmpd="sng">
              <a:solidFill>
                <a:srgbClr val="ED7D31"/>
              </a:solidFill>
              <a:prstDash val="solid"/>
              <a:miter lim="800000"/>
              <a:headEnd type="none" w="sm" len="sm"/>
              <a:tailEnd type="triangle" w="med" len="med"/>
            </a:ln>
          </p:spPr>
        </p:cxnSp>
        <p:sp>
          <p:nvSpPr>
            <p:cNvPr id="49" name="Google Shape;2120;g634e091d40_0_1984"/>
            <p:cNvSpPr/>
            <p:nvPr/>
          </p:nvSpPr>
          <p:spPr>
            <a:xfrm>
              <a:off x="3550567" y="426448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Brad</a:t>
              </a:r>
              <a:endParaRPr sz="1400" b="0" i="0" u="none" strike="noStrike" cap="none">
                <a:solidFill>
                  <a:srgbClr val="000000"/>
                </a:solidFill>
                <a:latin typeface="Open Sans"/>
                <a:ea typeface="Open Sans"/>
                <a:cs typeface="Open Sans"/>
                <a:sym typeface="Open Sans"/>
              </a:endParaRPr>
            </a:p>
          </p:txBody>
        </p:sp>
        <p:sp>
          <p:nvSpPr>
            <p:cNvPr id="50" name="Google Shape;2121;g634e091d40_0_1984"/>
            <p:cNvSpPr/>
            <p:nvPr/>
          </p:nvSpPr>
          <p:spPr>
            <a:xfrm>
              <a:off x="3550567" y="480807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Jimmy</a:t>
              </a:r>
              <a:endParaRPr sz="1400" b="0" i="0" u="none" strike="noStrike" cap="none">
                <a:solidFill>
                  <a:srgbClr val="000000"/>
                </a:solidFill>
                <a:latin typeface="Open Sans"/>
                <a:ea typeface="Open Sans"/>
                <a:cs typeface="Open Sans"/>
                <a:sym typeface="Open Sans"/>
              </a:endParaRPr>
            </a:p>
          </p:txBody>
        </p:sp>
        <p:sp>
          <p:nvSpPr>
            <p:cNvPr id="51" name="Google Shape;2122;g634e091d40_0_1984"/>
            <p:cNvSpPr/>
            <p:nvPr/>
          </p:nvSpPr>
          <p:spPr>
            <a:xfrm>
              <a:off x="3550567" y="5351660"/>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Harry</a:t>
              </a:r>
              <a:endParaRPr sz="1400" b="0" i="0" u="none" strike="noStrike" cap="none">
                <a:solidFill>
                  <a:srgbClr val="000000"/>
                </a:solidFill>
                <a:latin typeface="Open Sans"/>
                <a:ea typeface="Open Sans"/>
                <a:cs typeface="Open Sans"/>
                <a:sym typeface="Open Sans"/>
              </a:endParaRPr>
            </a:p>
          </p:txBody>
        </p:sp>
        <p:sp>
          <p:nvSpPr>
            <p:cNvPr id="52" name="Google Shape;2123;g634e091d40_0_1984"/>
            <p:cNvSpPr/>
            <p:nvPr/>
          </p:nvSpPr>
          <p:spPr>
            <a:xfrm>
              <a:off x="5360726" y="426448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Cathy</a:t>
              </a:r>
              <a:endParaRPr sz="1400" b="0" i="0" u="none" strike="noStrike" cap="none">
                <a:solidFill>
                  <a:srgbClr val="000000"/>
                </a:solidFill>
                <a:latin typeface="Open Sans"/>
                <a:ea typeface="Open Sans"/>
                <a:cs typeface="Open Sans"/>
                <a:sym typeface="Open Sans"/>
              </a:endParaRPr>
            </a:p>
          </p:txBody>
        </p:sp>
        <p:sp>
          <p:nvSpPr>
            <p:cNvPr id="53" name="Google Shape;2124;g634e091d40_0_1984"/>
            <p:cNvSpPr/>
            <p:nvPr/>
          </p:nvSpPr>
          <p:spPr>
            <a:xfrm>
              <a:off x="5360726" y="480807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Allen</a:t>
              </a:r>
              <a:endParaRPr sz="1400" b="0" i="0" u="none" strike="noStrike" cap="none">
                <a:solidFill>
                  <a:srgbClr val="000000"/>
                </a:solidFill>
                <a:latin typeface="Open Sans"/>
                <a:ea typeface="Open Sans"/>
                <a:cs typeface="Open Sans"/>
                <a:sym typeface="Open Sans"/>
              </a:endParaRPr>
            </a:p>
          </p:txBody>
        </p:sp>
        <p:sp>
          <p:nvSpPr>
            <p:cNvPr id="54" name="Google Shape;2125;g634e091d40_0_1984"/>
            <p:cNvSpPr/>
            <p:nvPr/>
          </p:nvSpPr>
          <p:spPr>
            <a:xfrm>
              <a:off x="5360353" y="5351660"/>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Bella</a:t>
              </a:r>
              <a:endParaRPr sz="1400" b="0" i="0" u="none" strike="noStrike" cap="none">
                <a:solidFill>
                  <a:srgbClr val="000000"/>
                </a:solidFill>
                <a:latin typeface="Open Sans"/>
                <a:ea typeface="Open Sans"/>
                <a:cs typeface="Open Sans"/>
                <a:sym typeface="Open Sans"/>
              </a:endParaRPr>
            </a:p>
          </p:txBody>
        </p:sp>
        <p:sp>
          <p:nvSpPr>
            <p:cNvPr id="55" name="Google Shape;2126;g634e091d40_0_1984"/>
            <p:cNvSpPr/>
            <p:nvPr/>
          </p:nvSpPr>
          <p:spPr>
            <a:xfrm>
              <a:off x="5360353" y="5895249"/>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John</a:t>
              </a:r>
              <a:endParaRPr sz="1400" b="0" i="0" u="none" strike="noStrike" cap="none">
                <a:solidFill>
                  <a:srgbClr val="000000"/>
                </a:solidFill>
                <a:latin typeface="Open Sans"/>
                <a:ea typeface="Open Sans"/>
                <a:cs typeface="Open Sans"/>
                <a:sym typeface="Open Sans"/>
              </a:endParaRPr>
            </a:p>
          </p:txBody>
        </p:sp>
        <p:grpSp>
          <p:nvGrpSpPr>
            <p:cNvPr id="56" name="Google Shape;2127;g634e091d40_0_1984"/>
            <p:cNvGrpSpPr/>
            <p:nvPr/>
          </p:nvGrpSpPr>
          <p:grpSpPr>
            <a:xfrm>
              <a:off x="2799466" y="4396587"/>
              <a:ext cx="408295" cy="703802"/>
              <a:chOff x="6966983" y="4502481"/>
              <a:chExt cx="571521" cy="985165"/>
            </a:xfrm>
          </p:grpSpPr>
          <p:pic>
            <p:nvPicPr>
              <p:cNvPr id="83" name="Google Shape;2128;g634e091d40_0_1984"/>
              <p:cNvPicPr preferRelativeResize="0"/>
              <p:nvPr/>
            </p:nvPicPr>
            <p:blipFill rotWithShape="1">
              <a:blip r:embed="rId2">
                <a:alphaModFix/>
              </a:blip>
              <a:srcRect/>
              <a:stretch/>
            </p:blipFill>
            <p:spPr>
              <a:xfrm>
                <a:off x="6966983" y="4502481"/>
                <a:ext cx="571521" cy="224281"/>
              </a:xfrm>
              <a:prstGeom prst="rect">
                <a:avLst/>
              </a:prstGeom>
              <a:noFill/>
              <a:ln>
                <a:noFill/>
              </a:ln>
            </p:spPr>
          </p:pic>
          <p:pic>
            <p:nvPicPr>
              <p:cNvPr id="84" name="Google Shape;2129;g634e091d40_0_1984"/>
              <p:cNvPicPr preferRelativeResize="0"/>
              <p:nvPr/>
            </p:nvPicPr>
            <p:blipFill rotWithShape="1">
              <a:blip r:embed="rId2">
                <a:alphaModFix/>
              </a:blip>
              <a:srcRect/>
              <a:stretch/>
            </p:blipFill>
            <p:spPr>
              <a:xfrm>
                <a:off x="6966983" y="5263365"/>
                <a:ext cx="571521" cy="224281"/>
              </a:xfrm>
              <a:prstGeom prst="rect">
                <a:avLst/>
              </a:prstGeom>
              <a:noFill/>
              <a:ln>
                <a:noFill/>
              </a:ln>
            </p:spPr>
          </p:pic>
        </p:grpSp>
        <p:sp>
          <p:nvSpPr>
            <p:cNvPr id="57" name="Google Shape;2130;g634e091d40_0_1984"/>
            <p:cNvSpPr/>
            <p:nvPr/>
          </p:nvSpPr>
          <p:spPr>
            <a:xfrm>
              <a:off x="1642056" y="5359736"/>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Mark</a:t>
              </a:r>
              <a:endParaRPr sz="1400" b="0" i="0" u="none" strike="noStrike" cap="none">
                <a:solidFill>
                  <a:srgbClr val="000000"/>
                </a:solidFill>
                <a:latin typeface="Open Sans"/>
                <a:ea typeface="Open Sans"/>
                <a:cs typeface="Open Sans"/>
                <a:sym typeface="Open Sans"/>
              </a:endParaRPr>
            </a:p>
          </p:txBody>
        </p:sp>
        <p:pic>
          <p:nvPicPr>
            <p:cNvPr id="58" name="Google Shape;2131;g634e091d40_0_1984"/>
            <p:cNvPicPr preferRelativeResize="0"/>
            <p:nvPr/>
          </p:nvPicPr>
          <p:blipFill rotWithShape="1">
            <a:blip r:embed="rId2">
              <a:alphaModFix/>
            </a:blip>
            <a:srcRect/>
            <a:stretch/>
          </p:blipFill>
          <p:spPr>
            <a:xfrm>
              <a:off x="2806494" y="5471288"/>
              <a:ext cx="408306" cy="160231"/>
            </a:xfrm>
            <a:prstGeom prst="rect">
              <a:avLst/>
            </a:prstGeom>
            <a:noFill/>
            <a:ln>
              <a:noFill/>
            </a:ln>
          </p:spPr>
        </p:pic>
        <p:grpSp>
          <p:nvGrpSpPr>
            <p:cNvPr id="59" name="Google Shape;2132;g634e091d40_0_1984"/>
            <p:cNvGrpSpPr/>
            <p:nvPr/>
          </p:nvGrpSpPr>
          <p:grpSpPr>
            <a:xfrm>
              <a:off x="2180248" y="3011484"/>
              <a:ext cx="1920093" cy="589231"/>
              <a:chOff x="4675434" y="2667561"/>
              <a:chExt cx="2687700" cy="824791"/>
            </a:xfrm>
          </p:grpSpPr>
          <p:cxnSp>
            <p:nvCxnSpPr>
              <p:cNvPr id="80" name="Google Shape;2133;g634e091d40_0_1984"/>
              <p:cNvCxnSpPr/>
              <p:nvPr/>
            </p:nvCxnSpPr>
            <p:spPr>
              <a:xfrm rot="10800000" flipH="1">
                <a:off x="4675434" y="3169815"/>
                <a:ext cx="2687700" cy="10500"/>
              </a:xfrm>
              <a:prstGeom prst="straightConnector1">
                <a:avLst/>
              </a:prstGeom>
              <a:noFill/>
              <a:ln w="28575" cap="flat" cmpd="sng">
                <a:solidFill>
                  <a:srgbClr val="ED7D31"/>
                </a:solidFill>
                <a:prstDash val="solid"/>
                <a:miter lim="800000"/>
                <a:headEnd type="none" w="sm" len="sm"/>
                <a:tailEnd type="none" w="sm" len="sm"/>
              </a:ln>
            </p:spPr>
          </p:cxnSp>
          <p:cxnSp>
            <p:nvCxnSpPr>
              <p:cNvPr id="81" name="Google Shape;2134;g634e091d40_0_1984"/>
              <p:cNvCxnSpPr/>
              <p:nvPr/>
            </p:nvCxnSpPr>
            <p:spPr>
              <a:xfrm>
                <a:off x="4676817" y="3169852"/>
                <a:ext cx="0" cy="322500"/>
              </a:xfrm>
              <a:prstGeom prst="straightConnector1">
                <a:avLst/>
              </a:prstGeom>
              <a:noFill/>
              <a:ln w="28575" cap="flat" cmpd="sng">
                <a:solidFill>
                  <a:srgbClr val="ED7D31"/>
                </a:solidFill>
                <a:prstDash val="solid"/>
                <a:miter lim="800000"/>
                <a:headEnd type="none" w="sm" len="sm"/>
                <a:tailEnd type="triangle" w="med" len="med"/>
              </a:ln>
            </p:spPr>
          </p:cxnSp>
          <p:cxnSp>
            <p:nvCxnSpPr>
              <p:cNvPr id="82" name="Google Shape;2135;g634e091d40_0_1984"/>
              <p:cNvCxnSpPr/>
              <p:nvPr/>
            </p:nvCxnSpPr>
            <p:spPr>
              <a:xfrm>
                <a:off x="7351195" y="2667561"/>
                <a:ext cx="0" cy="494400"/>
              </a:xfrm>
              <a:prstGeom prst="straightConnector1">
                <a:avLst/>
              </a:prstGeom>
              <a:noFill/>
              <a:ln w="28575" cap="flat" cmpd="sng">
                <a:solidFill>
                  <a:srgbClr val="ED7D31"/>
                </a:solidFill>
                <a:prstDash val="solid"/>
                <a:miter lim="800000"/>
                <a:headEnd type="none" w="sm" len="sm"/>
                <a:tailEnd type="none" w="sm" len="sm"/>
              </a:ln>
            </p:spPr>
          </p:cxnSp>
        </p:grpSp>
        <p:sp>
          <p:nvSpPr>
            <p:cNvPr id="60" name="Google Shape;2136;g634e091d40_0_1984"/>
            <p:cNvSpPr/>
            <p:nvPr/>
          </p:nvSpPr>
          <p:spPr>
            <a:xfrm>
              <a:off x="1597874" y="3479375"/>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Admins</a:t>
              </a:r>
              <a:endParaRPr sz="2000" b="0" i="0" u="none" strike="noStrike" cap="none">
                <a:solidFill>
                  <a:srgbClr val="000000"/>
                </a:solidFill>
                <a:latin typeface="Open Sans"/>
                <a:ea typeface="Open Sans"/>
                <a:cs typeface="Open Sans"/>
                <a:sym typeface="Open Sans"/>
              </a:endParaRPr>
            </a:p>
          </p:txBody>
        </p:sp>
        <p:grpSp>
          <p:nvGrpSpPr>
            <p:cNvPr id="61" name="Google Shape;2137;g634e091d40_0_1984"/>
            <p:cNvGrpSpPr/>
            <p:nvPr/>
          </p:nvGrpSpPr>
          <p:grpSpPr>
            <a:xfrm>
              <a:off x="4690318" y="4396588"/>
              <a:ext cx="408295" cy="1243373"/>
              <a:chOff x="9613765" y="4502481"/>
              <a:chExt cx="571522" cy="1740444"/>
            </a:xfrm>
          </p:grpSpPr>
          <p:pic>
            <p:nvPicPr>
              <p:cNvPr id="77" name="Google Shape;2138;g634e091d40_0_1984"/>
              <p:cNvPicPr preferRelativeResize="0"/>
              <p:nvPr/>
            </p:nvPicPr>
            <p:blipFill rotWithShape="1">
              <a:blip r:embed="rId2">
                <a:alphaModFix/>
              </a:blip>
              <a:srcRect/>
              <a:stretch/>
            </p:blipFill>
            <p:spPr>
              <a:xfrm>
                <a:off x="9613766" y="4502481"/>
                <a:ext cx="571521" cy="224281"/>
              </a:xfrm>
              <a:prstGeom prst="rect">
                <a:avLst/>
              </a:prstGeom>
              <a:noFill/>
              <a:ln>
                <a:noFill/>
              </a:ln>
            </p:spPr>
          </p:pic>
          <p:pic>
            <p:nvPicPr>
              <p:cNvPr id="78" name="Google Shape;2139;g634e091d40_0_1984"/>
              <p:cNvPicPr preferRelativeResize="0"/>
              <p:nvPr/>
            </p:nvPicPr>
            <p:blipFill rotWithShape="1">
              <a:blip r:embed="rId2">
                <a:alphaModFix/>
              </a:blip>
              <a:srcRect/>
              <a:stretch/>
            </p:blipFill>
            <p:spPr>
              <a:xfrm>
                <a:off x="9613765" y="5263365"/>
                <a:ext cx="571521" cy="224281"/>
              </a:xfrm>
              <a:prstGeom prst="rect">
                <a:avLst/>
              </a:prstGeom>
              <a:noFill/>
              <a:ln>
                <a:noFill/>
              </a:ln>
            </p:spPr>
          </p:pic>
          <p:pic>
            <p:nvPicPr>
              <p:cNvPr id="79" name="Google Shape;2140;g634e091d40_0_1984"/>
              <p:cNvPicPr preferRelativeResize="0"/>
              <p:nvPr/>
            </p:nvPicPr>
            <p:blipFill rotWithShape="1">
              <a:blip r:embed="rId2">
                <a:alphaModFix/>
              </a:blip>
              <a:srcRect/>
              <a:stretch/>
            </p:blipFill>
            <p:spPr>
              <a:xfrm>
                <a:off x="9613766" y="6018644"/>
                <a:ext cx="571521" cy="224281"/>
              </a:xfrm>
              <a:prstGeom prst="rect">
                <a:avLst/>
              </a:prstGeom>
              <a:noFill/>
              <a:ln>
                <a:noFill/>
              </a:ln>
            </p:spPr>
          </p:pic>
        </p:grpSp>
        <p:grpSp>
          <p:nvGrpSpPr>
            <p:cNvPr id="62" name="Google Shape;2141;g634e091d40_0_1984"/>
            <p:cNvGrpSpPr/>
            <p:nvPr/>
          </p:nvGrpSpPr>
          <p:grpSpPr>
            <a:xfrm>
              <a:off x="6483713" y="4396586"/>
              <a:ext cx="408295" cy="1786949"/>
              <a:chOff x="12124122" y="4502481"/>
              <a:chExt cx="571522" cy="2501328"/>
            </a:xfrm>
          </p:grpSpPr>
          <p:pic>
            <p:nvPicPr>
              <p:cNvPr id="73" name="Google Shape;2142;g634e091d40_0_1984"/>
              <p:cNvPicPr preferRelativeResize="0"/>
              <p:nvPr/>
            </p:nvPicPr>
            <p:blipFill rotWithShape="1">
              <a:blip r:embed="rId2">
                <a:alphaModFix/>
              </a:blip>
              <a:srcRect/>
              <a:stretch/>
            </p:blipFill>
            <p:spPr>
              <a:xfrm>
                <a:off x="12124123" y="4502481"/>
                <a:ext cx="571521" cy="224281"/>
              </a:xfrm>
              <a:prstGeom prst="rect">
                <a:avLst/>
              </a:prstGeom>
              <a:noFill/>
              <a:ln>
                <a:noFill/>
              </a:ln>
            </p:spPr>
          </p:pic>
          <p:pic>
            <p:nvPicPr>
              <p:cNvPr id="74" name="Google Shape;2143;g634e091d40_0_1984"/>
              <p:cNvPicPr preferRelativeResize="0"/>
              <p:nvPr/>
            </p:nvPicPr>
            <p:blipFill rotWithShape="1">
              <a:blip r:embed="rId2">
                <a:alphaModFix/>
              </a:blip>
              <a:srcRect/>
              <a:stretch/>
            </p:blipFill>
            <p:spPr>
              <a:xfrm>
                <a:off x="12124122" y="5263365"/>
                <a:ext cx="571521" cy="224281"/>
              </a:xfrm>
              <a:prstGeom prst="rect">
                <a:avLst/>
              </a:prstGeom>
              <a:noFill/>
              <a:ln>
                <a:noFill/>
              </a:ln>
            </p:spPr>
          </p:pic>
          <p:pic>
            <p:nvPicPr>
              <p:cNvPr id="75" name="Google Shape;2144;g634e091d40_0_1984"/>
              <p:cNvPicPr preferRelativeResize="0"/>
              <p:nvPr/>
            </p:nvPicPr>
            <p:blipFill rotWithShape="1">
              <a:blip r:embed="rId2">
                <a:alphaModFix/>
              </a:blip>
              <a:srcRect/>
              <a:stretch/>
            </p:blipFill>
            <p:spPr>
              <a:xfrm>
                <a:off x="12124123" y="6018644"/>
                <a:ext cx="571521" cy="224281"/>
              </a:xfrm>
              <a:prstGeom prst="rect">
                <a:avLst/>
              </a:prstGeom>
              <a:noFill/>
              <a:ln>
                <a:noFill/>
              </a:ln>
            </p:spPr>
          </p:pic>
          <p:pic>
            <p:nvPicPr>
              <p:cNvPr id="76" name="Google Shape;2145;g634e091d40_0_1984"/>
              <p:cNvPicPr preferRelativeResize="0"/>
              <p:nvPr/>
            </p:nvPicPr>
            <p:blipFill rotWithShape="1">
              <a:blip r:embed="rId2">
                <a:alphaModFix/>
              </a:blip>
              <a:srcRect/>
              <a:stretch/>
            </p:blipFill>
            <p:spPr>
              <a:xfrm>
                <a:off x="12124122" y="6779528"/>
                <a:ext cx="571521" cy="224281"/>
              </a:xfrm>
              <a:prstGeom prst="rect">
                <a:avLst/>
              </a:prstGeom>
              <a:noFill/>
              <a:ln>
                <a:noFill/>
              </a:ln>
            </p:spPr>
          </p:pic>
        </p:grpSp>
        <p:sp>
          <p:nvSpPr>
            <p:cNvPr id="63" name="Google Shape;2146;g634e091d40_0_1984"/>
            <p:cNvSpPr/>
            <p:nvPr/>
          </p:nvSpPr>
          <p:spPr>
            <a:xfrm>
              <a:off x="3315997" y="3468794"/>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64" name="Google Shape;2147;g634e091d40_0_1984"/>
            <p:cNvSpPr/>
            <p:nvPr/>
          </p:nvSpPr>
          <p:spPr>
            <a:xfrm>
              <a:off x="3437793" y="3496701"/>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Developers</a:t>
              </a:r>
              <a:endParaRPr sz="2000" b="0" i="0" u="none" strike="noStrike" cap="none">
                <a:solidFill>
                  <a:srgbClr val="000000"/>
                </a:solidFill>
                <a:latin typeface="Open Sans"/>
                <a:ea typeface="Open Sans"/>
                <a:cs typeface="Open Sans"/>
                <a:sym typeface="Open Sans"/>
              </a:endParaRPr>
            </a:p>
          </p:txBody>
        </p:sp>
        <p:sp>
          <p:nvSpPr>
            <p:cNvPr id="65" name="Google Shape;2148;g634e091d40_0_1984"/>
            <p:cNvSpPr/>
            <p:nvPr/>
          </p:nvSpPr>
          <p:spPr>
            <a:xfrm>
              <a:off x="5159004" y="3489943"/>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66" name="Google Shape;2149;g634e091d40_0_1984"/>
            <p:cNvSpPr/>
            <p:nvPr/>
          </p:nvSpPr>
          <p:spPr>
            <a:xfrm>
              <a:off x="5280800" y="3517850"/>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Test</a:t>
              </a:r>
              <a:endParaRPr sz="2000" b="0" i="0" u="none" strike="noStrike" cap="none">
                <a:solidFill>
                  <a:srgbClr val="000000"/>
                </a:solidFill>
                <a:latin typeface="Open Sans"/>
                <a:ea typeface="Open Sans"/>
                <a:cs typeface="Open Sans"/>
                <a:sym typeface="Open Sans"/>
              </a:endParaRPr>
            </a:p>
          </p:txBody>
        </p:sp>
        <p:sp>
          <p:nvSpPr>
            <p:cNvPr id="67" name="Google Shape;2150;g634e091d40_0_1984"/>
            <p:cNvSpPr/>
            <p:nvPr/>
          </p:nvSpPr>
          <p:spPr>
            <a:xfrm>
              <a:off x="6842615" y="3547202"/>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ED7D31"/>
                  </a:solidFill>
                  <a:latin typeface="Open Sans"/>
                  <a:ea typeface="Open Sans"/>
                  <a:cs typeface="Open Sans"/>
                  <a:sym typeface="Open Sans"/>
                </a:rPr>
                <a:t>Three groups</a:t>
              </a:r>
              <a:endParaRPr sz="2000" b="0" i="0" u="none" strike="noStrike" cap="none">
                <a:solidFill>
                  <a:srgbClr val="000000"/>
                </a:solidFill>
                <a:latin typeface="Open Sans"/>
                <a:ea typeface="Open Sans"/>
                <a:cs typeface="Open Sans"/>
                <a:sym typeface="Open Sans"/>
              </a:endParaRPr>
            </a:p>
          </p:txBody>
        </p:sp>
        <p:sp>
          <p:nvSpPr>
            <p:cNvPr id="68" name="Google Shape;2151;g634e091d40_0_1984"/>
            <p:cNvSpPr/>
            <p:nvPr/>
          </p:nvSpPr>
          <p:spPr>
            <a:xfrm>
              <a:off x="6896846" y="4659209"/>
              <a:ext cx="12621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ED7D31"/>
                  </a:solidFill>
                  <a:latin typeface="Open Sans"/>
                  <a:ea typeface="Open Sans"/>
                  <a:cs typeface="Open Sans"/>
                  <a:sym typeface="Open Sans"/>
                </a:rPr>
                <a:t>Set permissions</a:t>
              </a:r>
              <a:endParaRPr sz="2000" b="0" i="0" u="none" strike="noStrike" cap="none">
                <a:solidFill>
                  <a:srgbClr val="000000"/>
                </a:solidFill>
                <a:latin typeface="Open Sans"/>
                <a:ea typeface="Open Sans"/>
                <a:cs typeface="Open Sans"/>
                <a:sym typeface="Open Sans"/>
              </a:endParaRPr>
            </a:p>
          </p:txBody>
        </p:sp>
        <p:grpSp>
          <p:nvGrpSpPr>
            <p:cNvPr id="69" name="Google Shape;2152;g634e091d40_0_1984"/>
            <p:cNvGrpSpPr/>
            <p:nvPr/>
          </p:nvGrpSpPr>
          <p:grpSpPr>
            <a:xfrm>
              <a:off x="1502633" y="5845948"/>
              <a:ext cx="1657200" cy="515100"/>
              <a:chOff x="1502633" y="5845948"/>
              <a:chExt cx="1657200" cy="515100"/>
            </a:xfrm>
          </p:grpSpPr>
          <p:sp>
            <p:nvSpPr>
              <p:cNvPr id="70" name="Google Shape;2153;g634e091d40_0_1984"/>
              <p:cNvSpPr/>
              <p:nvPr/>
            </p:nvSpPr>
            <p:spPr>
              <a:xfrm>
                <a:off x="1502633" y="5845948"/>
                <a:ext cx="1657200" cy="515100"/>
              </a:xfrm>
              <a:prstGeom prst="roundRect">
                <a:avLst>
                  <a:gd name="adj" fmla="val 16667"/>
                </a:avLst>
              </a:prstGeom>
              <a:solidFill>
                <a:srgbClr val="FFDCD2"/>
              </a:solidFill>
              <a:ln w="28575"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Open Sans"/>
                  <a:ea typeface="Open Sans"/>
                  <a:cs typeface="Open Sans"/>
                  <a:sym typeface="Open Sans"/>
                </a:endParaRPr>
              </a:p>
            </p:txBody>
          </p:sp>
          <p:sp>
            <p:nvSpPr>
              <p:cNvPr id="71" name="Google Shape;2154;g634e091d40_0_1984"/>
              <p:cNvSpPr/>
              <p:nvPr/>
            </p:nvSpPr>
            <p:spPr>
              <a:xfrm>
                <a:off x="1721771" y="5895249"/>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72" name="Google Shape;2155;g634e091d40_0_1984"/>
              <p:cNvSpPr/>
              <p:nvPr/>
            </p:nvSpPr>
            <p:spPr>
              <a:xfrm>
                <a:off x="1675732" y="5959091"/>
                <a:ext cx="11697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3F3F3F"/>
                    </a:solidFill>
                    <a:latin typeface="Open Sans"/>
                    <a:ea typeface="Open Sans"/>
                    <a:cs typeface="Open Sans"/>
                    <a:sym typeface="Open Sans"/>
                  </a:rPr>
                  <a:t>New user</a:t>
                </a:r>
                <a:endParaRPr sz="1400" b="0" i="0" u="none" strike="noStrike" cap="none">
                  <a:solidFill>
                    <a:srgbClr val="000000"/>
                  </a:solidFill>
                  <a:latin typeface="Open Sans"/>
                  <a:ea typeface="Open Sans"/>
                  <a:cs typeface="Open Sans"/>
                  <a:sym typeface="Open Sans"/>
                </a:endParaRPr>
              </a:p>
            </p:txBody>
          </p:sp>
        </p:grpSp>
      </p:grpSp>
    </p:spTree>
    <p:extLst>
      <p:ext uri="{BB962C8B-B14F-4D97-AF65-F5344CB8AC3E}">
        <p14:creationId xmlns:p14="http://schemas.microsoft.com/office/powerpoint/2010/main" val="117680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create an IAM user</a:t>
            </a:r>
            <a:r>
              <a:rPr lang="en-US" dirty="0" smtClean="0"/>
              <a:t>.</a:t>
            </a:r>
          </a:p>
          <a:p>
            <a:r>
              <a:rPr lang="en-US" dirty="0"/>
              <a:t>You are given a project to create an IAM role</a:t>
            </a:r>
            <a:r>
              <a:rPr lang="en-US" dirty="0" smtClean="0"/>
              <a:t>.</a:t>
            </a:r>
            <a:endParaRPr lang="en-US" dirty="0"/>
          </a:p>
          <a:p>
            <a:r>
              <a:rPr lang="en-US" dirty="0"/>
              <a:t>You are given a project to create an IAM group.</a:t>
            </a:r>
          </a:p>
          <a:p>
            <a:r>
              <a:rPr lang="en-US" dirty="0"/>
              <a:t>You are given a project to implement policies and permissions.</a:t>
            </a:r>
          </a:p>
          <a:p>
            <a:endParaRPr lang="en-US" dirty="0" smtClean="0"/>
          </a:p>
          <a:p>
            <a:endParaRPr lang="en-IN" dirty="0"/>
          </a:p>
        </p:txBody>
      </p:sp>
    </p:spTree>
    <p:extLst>
      <p:ext uri="{BB962C8B-B14F-4D97-AF65-F5344CB8AC3E}">
        <p14:creationId xmlns:p14="http://schemas.microsoft.com/office/powerpoint/2010/main" val="3487173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IN" dirty="0"/>
          </a:p>
        </p:txBody>
      </p:sp>
      <p:sp>
        <p:nvSpPr>
          <p:cNvPr id="3" name="Content Placeholder 2"/>
          <p:cNvSpPr>
            <a:spLocks noGrp="1"/>
          </p:cNvSpPr>
          <p:nvPr>
            <p:ph idx="1"/>
          </p:nvPr>
        </p:nvSpPr>
        <p:spPr/>
        <p:txBody>
          <a:bodyPr>
            <a:normAutofit/>
          </a:bodyPr>
          <a:lstStyle/>
          <a:p>
            <a:r>
              <a:rPr lang="en-US" dirty="0"/>
              <a:t>Microsoft Azure, commonly referred to as Azure, is a cloud computing platform and service created by Microsoft. </a:t>
            </a:r>
            <a:endParaRPr lang="en-US" dirty="0" smtClean="0"/>
          </a:p>
          <a:p>
            <a:r>
              <a:rPr lang="en-US" dirty="0" smtClean="0"/>
              <a:t>It </a:t>
            </a:r>
            <a:r>
              <a:rPr lang="en-US" dirty="0"/>
              <a:t>provides a wide range of cloud services, including those for compute, analytics, storage, and networking. </a:t>
            </a:r>
            <a:endParaRPr lang="en-US" dirty="0" smtClean="0"/>
          </a:p>
          <a:p>
            <a:r>
              <a:rPr lang="en-US" dirty="0" smtClean="0"/>
              <a:t>Users </a:t>
            </a:r>
            <a:r>
              <a:rPr lang="en-US" dirty="0"/>
              <a:t>can choose and configure these services to meet their specific needs, enabling them to develop, deploy, and manage applications through Microsoft-managed data centers.</a:t>
            </a:r>
            <a:endParaRPr lang="en-IN" dirty="0"/>
          </a:p>
        </p:txBody>
      </p:sp>
    </p:spTree>
    <p:extLst>
      <p:ext uri="{BB962C8B-B14F-4D97-AF65-F5344CB8AC3E}">
        <p14:creationId xmlns:p14="http://schemas.microsoft.com/office/powerpoint/2010/main" val="3076191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68" y="942744"/>
            <a:ext cx="10972800" cy="1001266"/>
          </a:xfrm>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914486"/>
              </p:ext>
            </p:extLst>
          </p:nvPr>
        </p:nvGraphicFramePr>
        <p:xfrm>
          <a:off x="609600" y="2011680"/>
          <a:ext cx="11108788" cy="4443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031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4804811"/>
              </p:ext>
            </p:extLst>
          </p:nvPr>
        </p:nvGraphicFramePr>
        <p:xfrm>
          <a:off x="609600" y="1882808"/>
          <a:ext cx="10972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21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8184328"/>
              </p:ext>
            </p:extLst>
          </p:nvPr>
        </p:nvGraphicFramePr>
        <p:xfrm>
          <a:off x="609600" y="1882808"/>
          <a:ext cx="10972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642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sp>
        <p:nvSpPr>
          <p:cNvPr id="3" name="Content Placeholder 2"/>
          <p:cNvSpPr>
            <a:spLocks noGrp="1"/>
          </p:cNvSpPr>
          <p:nvPr>
            <p:ph idx="1"/>
          </p:nvPr>
        </p:nvSpPr>
        <p:spPr/>
        <p:txBody>
          <a:bodyPr>
            <a:normAutofit/>
          </a:bodyPr>
          <a:lstStyle/>
          <a:p>
            <a:r>
              <a:rPr lang="en-US" b="1" dirty="0"/>
              <a:t>DevOps</a:t>
            </a:r>
            <a:r>
              <a:rPr lang="en-US" dirty="0"/>
              <a:t>:</a:t>
            </a:r>
          </a:p>
          <a:p>
            <a:pPr lvl="1"/>
            <a:r>
              <a:rPr lang="en-US" b="1" dirty="0"/>
              <a:t>Azure DevOps Services</a:t>
            </a:r>
            <a:r>
              <a:rPr lang="en-US" dirty="0"/>
              <a:t>: Tools for continuous integration and continuous delivery (CI/CD), including Azure Pipelines, Azure Repos, and Azure Boards.</a:t>
            </a:r>
          </a:p>
          <a:p>
            <a:pPr lvl="1"/>
            <a:r>
              <a:rPr lang="en-US" b="1" dirty="0"/>
              <a:t>Azure </a:t>
            </a:r>
            <a:r>
              <a:rPr lang="en-US" b="1" dirty="0" err="1"/>
              <a:t>DevTest</a:t>
            </a:r>
            <a:r>
              <a:rPr lang="en-US" b="1" dirty="0"/>
              <a:t> Labs</a:t>
            </a:r>
            <a:r>
              <a:rPr lang="en-US" dirty="0"/>
              <a:t>: Service for quickly creating development and test environments.</a:t>
            </a:r>
          </a:p>
          <a:p>
            <a:r>
              <a:rPr lang="en-US" b="1" dirty="0"/>
              <a:t>Security and Identity</a:t>
            </a:r>
            <a:r>
              <a:rPr lang="en-US" dirty="0"/>
              <a:t>:</a:t>
            </a:r>
          </a:p>
          <a:p>
            <a:pPr lvl="1"/>
            <a:r>
              <a:rPr lang="en-US" b="1" dirty="0"/>
              <a:t>Azure Active Directory</a:t>
            </a:r>
            <a:r>
              <a:rPr lang="en-US" dirty="0"/>
              <a:t>: Identity and access management service.</a:t>
            </a:r>
          </a:p>
          <a:p>
            <a:pPr lvl="1"/>
            <a:r>
              <a:rPr lang="en-US" b="1" dirty="0"/>
              <a:t>Azure Key Vault</a:t>
            </a:r>
            <a:r>
              <a:rPr lang="en-US" dirty="0"/>
              <a:t>: Securely stores and manages sensitive information like keys, secrets, and certificates.</a:t>
            </a:r>
          </a:p>
          <a:p>
            <a:pPr lvl="1"/>
            <a:r>
              <a:rPr lang="en-US" b="1" dirty="0"/>
              <a:t>Azure Security Center</a:t>
            </a:r>
            <a:r>
              <a:rPr lang="en-US" dirty="0"/>
              <a:t>: Provides unified security management and advanced threat protection.</a:t>
            </a:r>
          </a:p>
          <a:p>
            <a:endParaRPr lang="en-IN" dirty="0"/>
          </a:p>
        </p:txBody>
      </p:sp>
    </p:spTree>
    <p:extLst>
      <p:ext uri="{BB962C8B-B14F-4D97-AF65-F5344CB8AC3E}">
        <p14:creationId xmlns:p14="http://schemas.microsoft.com/office/powerpoint/2010/main" val="2621395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936" y="1313013"/>
            <a:ext cx="9677400" cy="1293028"/>
          </a:xfrm>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1991094"/>
              </p:ext>
            </p:extLst>
          </p:nvPr>
        </p:nvGraphicFramePr>
        <p:xfrm>
          <a:off x="609600" y="1882808"/>
          <a:ext cx="10972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031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0450899"/>
              </p:ext>
            </p:extLst>
          </p:nvPr>
        </p:nvGraphicFramePr>
        <p:xfrm>
          <a:off x="431371" y="188641"/>
          <a:ext cx="11425270" cy="6709383"/>
        </p:xfrm>
        <a:graphic>
          <a:graphicData uri="http://schemas.openxmlformats.org/drawingml/2006/table">
            <a:tbl>
              <a:tblPr firstRow="1" bandRow="1">
                <a:tableStyleId>{5C22544A-7EE6-4342-B048-85BDC9FD1C3A}</a:tableStyleId>
              </a:tblPr>
              <a:tblGrid>
                <a:gridCol w="5712635"/>
                <a:gridCol w="5712635"/>
              </a:tblGrid>
              <a:tr h="925100">
                <a:tc>
                  <a:txBody>
                    <a:bodyPr/>
                    <a:lstStyle/>
                    <a:p>
                      <a:pPr algn="ctr"/>
                      <a:endParaRPr lang="en-US" dirty="0" smtClean="0"/>
                    </a:p>
                    <a:p>
                      <a:pPr algn="ctr"/>
                      <a:r>
                        <a:rPr lang="en-US" dirty="0" smtClean="0"/>
                        <a:t>AWS</a:t>
                      </a:r>
                      <a:endParaRPr lang="en-IN" dirty="0"/>
                    </a:p>
                  </a:txBody>
                  <a:tcPr marL="121920" marR="121920"/>
                </a:tc>
                <a:tc>
                  <a:txBody>
                    <a:bodyPr/>
                    <a:lstStyle/>
                    <a:p>
                      <a:pPr algn="ctr"/>
                      <a:endParaRPr lang="en-US" dirty="0" smtClean="0"/>
                    </a:p>
                    <a:p>
                      <a:pPr algn="ctr"/>
                      <a:r>
                        <a:rPr lang="en-US" dirty="0" smtClean="0"/>
                        <a:t>AZURE</a:t>
                      </a:r>
                      <a:endParaRPr lang="en-IN" dirty="0"/>
                    </a:p>
                  </a:txBody>
                  <a:tcPr marL="121920" marR="121920"/>
                </a:tc>
              </a:tr>
              <a:tr h="934458">
                <a:tc>
                  <a:txBody>
                    <a:bodyPr/>
                    <a:lstStyle/>
                    <a:p>
                      <a:r>
                        <a:rPr lang="en-US" dirty="0" smtClean="0"/>
                        <a:t>Launched in 2006, AWS is the oldest and most mature cloud platform with a substantial market share.</a:t>
                      </a:r>
                      <a:endParaRPr lang="en-IN" dirty="0"/>
                    </a:p>
                  </a:txBody>
                  <a:tcPr marL="121920" marR="121920"/>
                </a:tc>
                <a:tc>
                  <a:txBody>
                    <a:bodyPr/>
                    <a:lstStyle/>
                    <a:p>
                      <a:r>
                        <a:rPr lang="en-US" dirty="0" smtClean="0"/>
                        <a:t>Launched in 2010, Azure is slightly newer but has rapidly grown and gained significant market share.</a:t>
                      </a:r>
                      <a:endParaRPr lang="en-IN" dirty="0"/>
                    </a:p>
                  </a:txBody>
                  <a:tcPr marL="121920" marR="121920"/>
                </a:tc>
              </a:tr>
              <a:tr h="925100">
                <a:tc>
                  <a:txBody>
                    <a:bodyPr/>
                    <a:lstStyle/>
                    <a:p>
                      <a:r>
                        <a:rPr lang="en-IN" dirty="0" smtClean="0"/>
                        <a:t>Amazon EC2 </a:t>
                      </a:r>
                      <a:endParaRPr lang="en-IN" dirty="0"/>
                    </a:p>
                  </a:txBody>
                  <a:tcPr marL="121920" marR="121920"/>
                </a:tc>
                <a:tc>
                  <a:txBody>
                    <a:bodyPr/>
                    <a:lstStyle/>
                    <a:p>
                      <a:r>
                        <a:rPr lang="en-IN" dirty="0" smtClean="0"/>
                        <a:t>Azure Virtual Machines</a:t>
                      </a:r>
                      <a:endParaRPr lang="en-IN" dirty="0"/>
                    </a:p>
                  </a:txBody>
                  <a:tcPr marL="121920" marR="121920"/>
                </a:tc>
              </a:tr>
              <a:tr h="1214796">
                <a:tc>
                  <a:txBody>
                    <a:bodyPr/>
                    <a:lstStyle/>
                    <a:p>
                      <a:r>
                        <a:rPr lang="en-US" dirty="0" smtClean="0"/>
                        <a:t>Amazon S3 for object storage, Amazon EBS for block storage, and Amazon Glacier for archival storage.</a:t>
                      </a:r>
                      <a:endParaRPr lang="en-IN" dirty="0"/>
                    </a:p>
                  </a:txBody>
                  <a:tcPr marL="121920" marR="121920"/>
                </a:tc>
                <a:tc>
                  <a:txBody>
                    <a:bodyPr/>
                    <a:lstStyle/>
                    <a:p>
                      <a:r>
                        <a:rPr lang="en-IN" dirty="0" smtClean="0"/>
                        <a:t>Azure Blob Storage for object storage, Azure Disk Storage for block storage, and Azure Archive Storage for long-term retention.</a:t>
                      </a:r>
                      <a:endParaRPr lang="en-IN" dirty="0"/>
                    </a:p>
                  </a:txBody>
                  <a:tcPr marL="121920" marR="121920"/>
                </a:tc>
              </a:tr>
              <a:tr h="1214796">
                <a:tc>
                  <a:txBody>
                    <a:bodyPr/>
                    <a:lstStyle/>
                    <a:p>
                      <a:r>
                        <a:rPr lang="en-IN" dirty="0" smtClean="0"/>
                        <a:t>Amazon RDS for managed relational databases, Amazon </a:t>
                      </a:r>
                      <a:r>
                        <a:rPr lang="en-IN" dirty="0" err="1" smtClean="0"/>
                        <a:t>DynamoDB</a:t>
                      </a:r>
                      <a:r>
                        <a:rPr lang="en-IN" dirty="0" smtClean="0"/>
                        <a:t> for NoSQL, and Amazon Aurora for high-performance relational databases.</a:t>
                      </a:r>
                      <a:endParaRPr lang="en-IN" dirty="0"/>
                    </a:p>
                  </a:txBody>
                  <a:tcPr marL="121920" marR="121920"/>
                </a:tc>
                <a:tc>
                  <a:txBody>
                    <a:bodyPr/>
                    <a:lstStyle/>
                    <a:p>
                      <a:r>
                        <a:rPr lang="en-IN" dirty="0" smtClean="0"/>
                        <a:t>Azure SQL Database for managed relational databases, Azure Cosmos DB for globally distributed NoSQL databases, and Azure Database for MySQL/PostgreSQL.</a:t>
                      </a:r>
                      <a:endParaRPr lang="en-IN" dirty="0"/>
                    </a:p>
                  </a:txBody>
                  <a:tcPr marL="121920" marR="121920"/>
                </a:tc>
              </a:tr>
              <a:tr h="1495133">
                <a:tc>
                  <a:txBody>
                    <a:bodyPr/>
                    <a:lstStyle/>
                    <a:p>
                      <a:r>
                        <a:rPr lang="en-US" dirty="0" smtClean="0"/>
                        <a:t>Offers a comprehensive set of developer tools, including AWS </a:t>
                      </a:r>
                      <a:r>
                        <a:rPr lang="en-US" dirty="0" err="1" smtClean="0"/>
                        <a:t>CodeCommit</a:t>
                      </a:r>
                      <a:r>
                        <a:rPr lang="en-US" dirty="0" smtClean="0"/>
                        <a:t>, AWS </a:t>
                      </a:r>
                      <a:r>
                        <a:rPr lang="en-US" dirty="0" err="1" smtClean="0"/>
                        <a:t>CodeBuild</a:t>
                      </a:r>
                      <a:r>
                        <a:rPr lang="en-US" dirty="0" smtClean="0"/>
                        <a:t>, AWS </a:t>
                      </a:r>
                      <a:r>
                        <a:rPr lang="en-US" dirty="0" err="1" smtClean="0"/>
                        <a:t>CodeDeploy</a:t>
                      </a:r>
                      <a:r>
                        <a:rPr lang="en-US" dirty="0" smtClean="0"/>
                        <a:t>, and AWS </a:t>
                      </a:r>
                      <a:r>
                        <a:rPr lang="en-US" dirty="0" err="1" smtClean="0"/>
                        <a:t>CodePipeline</a:t>
                      </a:r>
                      <a:r>
                        <a:rPr lang="en-US" dirty="0" smtClean="0"/>
                        <a:t> for CI/CD.</a:t>
                      </a:r>
                      <a:endParaRPr lang="en-IN" dirty="0"/>
                    </a:p>
                  </a:txBody>
                  <a:tcPr marL="121920" marR="121920"/>
                </a:tc>
                <a:tc>
                  <a:txBody>
                    <a:bodyPr/>
                    <a:lstStyle/>
                    <a:p>
                      <a:r>
                        <a:rPr lang="en-IN" dirty="0" smtClean="0"/>
                        <a:t>Provides a robust DevOps toolchain with Azure DevOps Services, including Azure Repos, Azure Pipelines, Azure Boards, and Azure </a:t>
                      </a:r>
                      <a:r>
                        <a:rPr lang="en-IN" dirty="0" err="1" smtClean="0"/>
                        <a:t>Artifacts</a:t>
                      </a:r>
                      <a:r>
                        <a:rPr lang="en-IN" dirty="0" smtClean="0"/>
                        <a:t>. Azure also integrates well with GitHub, which Microsoft owns.</a:t>
                      </a:r>
                      <a:endParaRPr lang="en-IN" dirty="0"/>
                    </a:p>
                  </a:txBody>
                  <a:tcPr marL="121920" marR="121920"/>
                </a:tc>
              </a:tr>
            </a:tbl>
          </a:graphicData>
        </a:graphic>
      </p:graphicFrame>
    </p:spTree>
    <p:extLst>
      <p:ext uri="{BB962C8B-B14F-4D97-AF65-F5344CB8AC3E}">
        <p14:creationId xmlns:p14="http://schemas.microsoft.com/office/powerpoint/2010/main" val="2955778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IN" dirty="0"/>
          </a:p>
        </p:txBody>
      </p:sp>
      <p:sp>
        <p:nvSpPr>
          <p:cNvPr id="3" name="Content Placeholder 2"/>
          <p:cNvSpPr>
            <a:spLocks noGrp="1"/>
          </p:cNvSpPr>
          <p:nvPr>
            <p:ph idx="1"/>
          </p:nvPr>
        </p:nvSpPr>
        <p:spPr/>
        <p:txBody>
          <a:bodyPr/>
          <a:lstStyle/>
          <a:p>
            <a:r>
              <a:rPr lang="en-US" b="1" dirty="0"/>
              <a:t>AWS</a:t>
            </a:r>
            <a:r>
              <a:rPr lang="en-US" dirty="0"/>
              <a:t> is ideal for startups and tech companies looking for a broad range of services, extensive third-party integrations, and a mature cloud platform</a:t>
            </a:r>
            <a:r>
              <a:rPr lang="en-US" dirty="0" smtClean="0"/>
              <a:t>.</a:t>
            </a:r>
          </a:p>
          <a:p>
            <a:r>
              <a:rPr lang="en-US" b="1" dirty="0" smtClean="0"/>
              <a:t>Azure</a:t>
            </a:r>
            <a:r>
              <a:rPr lang="en-US" dirty="0" smtClean="0"/>
              <a:t> </a:t>
            </a:r>
            <a:r>
              <a:rPr lang="en-US" dirty="0"/>
              <a:t>is well-suited for enterprises, especially those already using Microsoft products, due to its seamless integration with existing Microsoft infrastructure and strong hybrid cloud capabilities.</a:t>
            </a:r>
            <a:endParaRPr lang="en-IN" dirty="0"/>
          </a:p>
        </p:txBody>
      </p:sp>
    </p:spTree>
    <p:extLst>
      <p:ext uri="{BB962C8B-B14F-4D97-AF65-F5344CB8AC3E}">
        <p14:creationId xmlns:p14="http://schemas.microsoft.com/office/powerpoint/2010/main" val="381992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606" y="260648"/>
            <a:ext cx="7104789" cy="1001266"/>
          </a:xfrm>
        </p:spPr>
        <p:txBody>
          <a:bodyPr/>
          <a:lstStyle/>
          <a:p>
            <a:r>
              <a:rPr lang="en-IN" dirty="0" smtClean="0"/>
              <a:t>Features of EC2</a:t>
            </a:r>
            <a:endParaRPr lang="en-IN" dirty="0"/>
          </a:p>
        </p:txBody>
      </p:sp>
      <p:sp>
        <p:nvSpPr>
          <p:cNvPr id="3" name="Content Placeholder 2"/>
          <p:cNvSpPr>
            <a:spLocks noGrp="1"/>
          </p:cNvSpPr>
          <p:nvPr>
            <p:ph idx="1"/>
          </p:nvPr>
        </p:nvSpPr>
        <p:spPr>
          <a:xfrm>
            <a:off x="609600" y="1628800"/>
            <a:ext cx="10972800" cy="4826008"/>
          </a:xfrm>
        </p:spPr>
        <p:txBody>
          <a:bodyPr>
            <a:normAutofit/>
          </a:bodyPr>
          <a:lstStyle/>
          <a:p>
            <a:r>
              <a:rPr lang="en-US" dirty="0"/>
              <a:t>Secure login information for your instances using </a:t>
            </a:r>
            <a:r>
              <a:rPr lang="en-US" b="1" dirty="0">
                <a:solidFill>
                  <a:srgbClr val="FF0000"/>
                </a:solidFill>
              </a:rPr>
              <a:t>key pairs</a:t>
            </a:r>
          </a:p>
          <a:p>
            <a:r>
              <a:rPr lang="en-US" dirty="0"/>
              <a:t>Storage volume for temporary data that's deleted when you stop or terminate your instance, known as instance </a:t>
            </a:r>
            <a:r>
              <a:rPr lang="en-US" b="1" dirty="0">
                <a:solidFill>
                  <a:srgbClr val="FF0000"/>
                </a:solidFill>
              </a:rPr>
              <a:t>store volumes</a:t>
            </a:r>
          </a:p>
          <a:p>
            <a:r>
              <a:rPr lang="en-US" dirty="0"/>
              <a:t>Persistent storage volumes for your data using Amazon Elastic Block Store (Amazon EBS), known as </a:t>
            </a:r>
            <a:r>
              <a:rPr lang="en-US" b="1" dirty="0">
                <a:solidFill>
                  <a:srgbClr val="FF0000"/>
                </a:solidFill>
              </a:rPr>
              <a:t>Amazon EBS volumes</a:t>
            </a:r>
          </a:p>
          <a:p>
            <a:r>
              <a:rPr lang="en-US" dirty="0"/>
              <a:t>Multiple physical locations for your resources, such as instances and Amazon EBS volumes, known as </a:t>
            </a:r>
            <a:r>
              <a:rPr lang="en-US" b="1" dirty="0">
                <a:solidFill>
                  <a:srgbClr val="FF0000"/>
                </a:solidFill>
              </a:rPr>
              <a:t>Regions and Availability Zones</a:t>
            </a:r>
          </a:p>
          <a:p>
            <a:endParaRPr lang="en-IN" dirty="0"/>
          </a:p>
        </p:txBody>
      </p:sp>
    </p:spTree>
    <p:extLst>
      <p:ext uri="{BB962C8B-B14F-4D97-AF65-F5344CB8AC3E}">
        <p14:creationId xmlns:p14="http://schemas.microsoft.com/office/powerpoint/2010/main" val="19362628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IN" dirty="0"/>
          </a:p>
        </p:txBody>
      </p:sp>
      <p:sp>
        <p:nvSpPr>
          <p:cNvPr id="3" name="Content Placeholder 2"/>
          <p:cNvSpPr>
            <a:spLocks noGrp="1"/>
          </p:cNvSpPr>
          <p:nvPr>
            <p:ph idx="1"/>
          </p:nvPr>
        </p:nvSpPr>
        <p:spPr/>
        <p:txBody>
          <a:bodyPr/>
          <a:lstStyle/>
          <a:p>
            <a:r>
              <a:rPr lang="en-US" dirty="0" smtClean="0"/>
              <a:t>Create </a:t>
            </a:r>
            <a:r>
              <a:rPr lang="en-US" smtClean="0"/>
              <a:t>One Azure </a:t>
            </a:r>
            <a:r>
              <a:rPr lang="en-US" dirty="0" smtClean="0"/>
              <a:t>VM using </a:t>
            </a:r>
            <a:r>
              <a:rPr lang="en-US" dirty="0" err="1" smtClean="0"/>
              <a:t>linux</a:t>
            </a:r>
            <a:r>
              <a:rPr lang="en-US" dirty="0" smtClean="0"/>
              <a:t> OS</a:t>
            </a:r>
          </a:p>
          <a:p>
            <a:r>
              <a:rPr lang="en-US" dirty="0" smtClean="0"/>
              <a:t>Deploy one simple HTML application to it.</a:t>
            </a:r>
            <a:endParaRPr lang="en-IN" dirty="0"/>
          </a:p>
        </p:txBody>
      </p:sp>
    </p:spTree>
    <p:extLst>
      <p:ext uri="{BB962C8B-B14F-4D97-AF65-F5344CB8AC3E}">
        <p14:creationId xmlns:p14="http://schemas.microsoft.com/office/powerpoint/2010/main" val="365996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220" y="492577"/>
            <a:ext cx="7968885" cy="1001266"/>
          </a:xfrm>
        </p:spPr>
        <p:txBody>
          <a:bodyPr/>
          <a:lstStyle/>
          <a:p>
            <a:r>
              <a:rPr lang="en-IN" dirty="0" smtClean="0"/>
              <a:t>Some more features</a:t>
            </a:r>
            <a:endParaRPr lang="en-IN" dirty="0"/>
          </a:p>
        </p:txBody>
      </p:sp>
      <p:sp>
        <p:nvSpPr>
          <p:cNvPr id="3" name="Content Placeholder 2"/>
          <p:cNvSpPr>
            <a:spLocks noGrp="1"/>
          </p:cNvSpPr>
          <p:nvPr>
            <p:ph idx="1"/>
          </p:nvPr>
        </p:nvSpPr>
        <p:spPr>
          <a:xfrm>
            <a:off x="609600" y="1603716"/>
            <a:ext cx="10972800" cy="4851091"/>
          </a:xfrm>
        </p:spPr>
        <p:txBody>
          <a:bodyPr>
            <a:normAutofit/>
          </a:bodyPr>
          <a:lstStyle/>
          <a:p>
            <a:r>
              <a:rPr lang="en-US" dirty="0"/>
              <a:t>A firewall that enables you to specify the protocols, ports, and source IP ranges that can reach your instances using </a:t>
            </a:r>
            <a:r>
              <a:rPr lang="en-US" b="1" dirty="0">
                <a:solidFill>
                  <a:srgbClr val="FF0000"/>
                </a:solidFill>
              </a:rPr>
              <a:t>security groups</a:t>
            </a:r>
          </a:p>
          <a:p>
            <a:r>
              <a:rPr lang="en-US" dirty="0"/>
              <a:t>Static IPv4 addresses for dynamic cloud computing, known as </a:t>
            </a:r>
            <a:r>
              <a:rPr lang="en-US" b="1" dirty="0">
                <a:solidFill>
                  <a:srgbClr val="FF0000"/>
                </a:solidFill>
              </a:rPr>
              <a:t>Elastic IP addresses</a:t>
            </a:r>
          </a:p>
          <a:p>
            <a:r>
              <a:rPr lang="en-US" dirty="0"/>
              <a:t>Metadata, known as tags, that you can create and assign to your </a:t>
            </a:r>
            <a:r>
              <a:rPr lang="en-US" b="1" dirty="0">
                <a:solidFill>
                  <a:srgbClr val="FF0000"/>
                </a:solidFill>
              </a:rPr>
              <a:t>Amazon EC2 resources</a:t>
            </a:r>
          </a:p>
          <a:p>
            <a:r>
              <a:rPr lang="en-US" dirty="0"/>
              <a:t>Virtual networks you can create that are logically isolated from the rest of the AWS cloud, and that you can optionally connect to your own network, known as </a:t>
            </a:r>
            <a:r>
              <a:rPr lang="en-US" b="1" dirty="0">
                <a:solidFill>
                  <a:srgbClr val="FF0000"/>
                </a:solidFill>
              </a:rPr>
              <a:t>virtual private clouds (VPCs)</a:t>
            </a:r>
          </a:p>
          <a:p>
            <a:endParaRPr lang="en-IN" dirty="0"/>
          </a:p>
        </p:txBody>
      </p:sp>
    </p:spTree>
    <p:extLst>
      <p:ext uri="{BB962C8B-B14F-4D97-AF65-F5344CB8AC3E}">
        <p14:creationId xmlns:p14="http://schemas.microsoft.com/office/powerpoint/2010/main" val="363244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033" y="520712"/>
            <a:ext cx="8654752" cy="1145282"/>
          </a:xfrm>
        </p:spPr>
        <p:txBody>
          <a:bodyPr/>
          <a:lstStyle/>
          <a:p>
            <a:r>
              <a:rPr lang="en-IN" dirty="0" smtClean="0"/>
              <a:t>Benefits of EC2</a:t>
            </a:r>
            <a:endParaRPr lang="en-IN" dirty="0"/>
          </a:p>
        </p:txBody>
      </p:sp>
      <p:grpSp>
        <p:nvGrpSpPr>
          <p:cNvPr id="4" name="Google Shape;1130;g62a1fa5b9b_1_1346"/>
          <p:cNvGrpSpPr/>
          <p:nvPr/>
        </p:nvGrpSpPr>
        <p:grpSpPr>
          <a:xfrm>
            <a:off x="1071186" y="1883932"/>
            <a:ext cx="9958943" cy="3830466"/>
            <a:chOff x="3227294" y="3914217"/>
            <a:chExt cx="6239418" cy="1064582"/>
          </a:xfrm>
        </p:grpSpPr>
        <p:sp>
          <p:nvSpPr>
            <p:cNvPr id="5" name="Google Shape;1131;g62a1fa5b9b_1_1346"/>
            <p:cNvSpPr/>
            <p:nvPr/>
          </p:nvSpPr>
          <p:spPr>
            <a:xfrm>
              <a:off x="3227294" y="392087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Elastic</a:t>
              </a:r>
              <a:endParaRPr sz="1400" b="0" i="0" u="none" strike="noStrike" cap="none">
                <a:solidFill>
                  <a:srgbClr val="000000"/>
                </a:solidFill>
                <a:latin typeface="Arial"/>
                <a:ea typeface="Arial"/>
                <a:cs typeface="Arial"/>
                <a:sym typeface="Arial"/>
              </a:endParaRPr>
            </a:p>
          </p:txBody>
        </p:sp>
        <p:sp>
          <p:nvSpPr>
            <p:cNvPr id="6" name="Google Shape;1132;g62a1fa5b9b_1_1346"/>
            <p:cNvSpPr/>
            <p:nvPr/>
          </p:nvSpPr>
          <p:spPr>
            <a:xfrm>
              <a:off x="4724400" y="391421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Flexible</a:t>
              </a:r>
              <a:endParaRPr sz="1400" b="0" i="0" u="none" strike="noStrike" cap="none">
                <a:solidFill>
                  <a:srgbClr val="000000"/>
                </a:solidFill>
                <a:latin typeface="Arial"/>
                <a:ea typeface="Arial"/>
                <a:cs typeface="Arial"/>
                <a:sym typeface="Arial"/>
              </a:endParaRPr>
            </a:p>
          </p:txBody>
        </p:sp>
        <p:sp>
          <p:nvSpPr>
            <p:cNvPr id="7" name="Google Shape;1133;g62a1fa5b9b_1_1346"/>
            <p:cNvSpPr/>
            <p:nvPr/>
          </p:nvSpPr>
          <p:spPr>
            <a:xfrm>
              <a:off x="6221506" y="392087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Reliable</a:t>
              </a:r>
              <a:endParaRPr sz="1400" b="0" i="0" u="none" strike="noStrike" cap="none">
                <a:solidFill>
                  <a:srgbClr val="000000"/>
                </a:solidFill>
                <a:latin typeface="Arial"/>
                <a:ea typeface="Arial"/>
                <a:cs typeface="Arial"/>
                <a:sym typeface="Arial"/>
              </a:endParaRPr>
            </a:p>
          </p:txBody>
        </p:sp>
        <p:sp>
          <p:nvSpPr>
            <p:cNvPr id="8" name="Google Shape;1134;g62a1fa5b9b_1_1346"/>
            <p:cNvSpPr/>
            <p:nvPr/>
          </p:nvSpPr>
          <p:spPr>
            <a:xfrm>
              <a:off x="7718612" y="3926067"/>
              <a:ext cx="1748100" cy="4845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Inexpensive</a:t>
              </a:r>
              <a:endParaRPr sz="1400" b="0" i="0" u="none" strike="noStrike" cap="none">
                <a:solidFill>
                  <a:srgbClr val="000000"/>
                </a:solidFill>
                <a:latin typeface="Arial"/>
                <a:ea typeface="Arial"/>
                <a:cs typeface="Arial"/>
                <a:sym typeface="Arial"/>
              </a:endParaRPr>
            </a:p>
          </p:txBody>
        </p:sp>
        <p:sp>
          <p:nvSpPr>
            <p:cNvPr id="9" name="Google Shape;1135;g62a1fa5b9b_1_1346"/>
            <p:cNvSpPr/>
            <p:nvPr/>
          </p:nvSpPr>
          <p:spPr>
            <a:xfrm>
              <a:off x="4231500" y="4483720"/>
              <a:ext cx="1748100" cy="4845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a:ea typeface="Open Sans"/>
                  <a:cs typeface="Open Sans"/>
                  <a:sym typeface="Open Sans"/>
                </a:rPr>
                <a:t>Controlled</a:t>
              </a:r>
              <a:endParaRPr sz="1400" b="0" i="0" u="none" strike="noStrike" cap="none" dirty="0">
                <a:solidFill>
                  <a:srgbClr val="000000"/>
                </a:solidFill>
                <a:latin typeface="Arial"/>
                <a:ea typeface="Arial"/>
                <a:cs typeface="Arial"/>
                <a:sym typeface="Arial"/>
              </a:endParaRPr>
            </a:p>
          </p:txBody>
        </p:sp>
        <p:sp>
          <p:nvSpPr>
            <p:cNvPr id="10" name="Google Shape;1136;g62a1fa5b9b_1_1346"/>
            <p:cNvSpPr/>
            <p:nvPr/>
          </p:nvSpPr>
          <p:spPr>
            <a:xfrm>
              <a:off x="6221506" y="4488899"/>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a:ea typeface="Open Sans"/>
                  <a:cs typeface="Open Sans"/>
                  <a:sym typeface="Open Sans"/>
                </a:rPr>
                <a:t>Secure</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02287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252" y="745795"/>
            <a:ext cx="8558741" cy="857250"/>
          </a:xfrm>
        </p:spPr>
        <p:txBody>
          <a:bodyPr/>
          <a:lstStyle/>
          <a:p>
            <a:r>
              <a:rPr lang="en-IN" dirty="0" smtClean="0"/>
              <a:t>Instance Types</a:t>
            </a:r>
            <a:endParaRPr lang="en-IN" dirty="0"/>
          </a:p>
        </p:txBody>
      </p:sp>
      <p:sp>
        <p:nvSpPr>
          <p:cNvPr id="3" name="Content Placeholder 2"/>
          <p:cNvSpPr>
            <a:spLocks noGrp="1"/>
          </p:cNvSpPr>
          <p:nvPr>
            <p:ph idx="1"/>
          </p:nvPr>
        </p:nvSpPr>
        <p:spPr>
          <a:xfrm>
            <a:off x="609600" y="1955408"/>
            <a:ext cx="10972800" cy="4499399"/>
          </a:xfrm>
        </p:spPr>
        <p:txBody>
          <a:bodyPr vert="horz" anchor="t">
            <a:normAutofit/>
          </a:bodyPr>
          <a:lstStyle/>
          <a:p>
            <a:r>
              <a:rPr lang="en-US" dirty="0">
                <a:sym typeface="Open Sans"/>
              </a:rPr>
              <a:t>When you launch an instance, the instance type determines the hardware of the host computer used for your instance. Instances can be of the following types</a:t>
            </a:r>
            <a:r>
              <a:rPr lang="en-US" dirty="0" smtClean="0">
                <a:sym typeface="Open Sans"/>
              </a:rPr>
              <a:t>:</a:t>
            </a:r>
            <a:endParaRPr lang="en-US" dirty="0">
              <a:sym typeface="Open Sans"/>
            </a:endParaRPr>
          </a:p>
          <a:p>
            <a:pPr lvl="1"/>
            <a:r>
              <a:rPr lang="en-US" dirty="0">
                <a:sym typeface="Open Sans"/>
              </a:rPr>
              <a:t>Burstable performance instances (T3 and T2</a:t>
            </a:r>
            <a:r>
              <a:rPr lang="en-US" dirty="0" smtClean="0">
                <a:sym typeface="Open Sans"/>
              </a:rPr>
              <a:t>)                    </a:t>
            </a:r>
            <a:endParaRPr lang="en-US" dirty="0">
              <a:sym typeface="Open Sans"/>
            </a:endParaRPr>
          </a:p>
          <a:p>
            <a:pPr lvl="1"/>
            <a:r>
              <a:rPr lang="en-US" dirty="0">
                <a:sym typeface="Open Sans"/>
              </a:rPr>
              <a:t>General purpose instances (M5, M5a, M5d, T2, and T3</a:t>
            </a:r>
            <a:r>
              <a:rPr lang="en-US" dirty="0" smtClean="0">
                <a:sym typeface="Open Sans"/>
              </a:rPr>
              <a:t>)                   </a:t>
            </a:r>
            <a:endParaRPr lang="en-US" dirty="0">
              <a:sym typeface="Arial"/>
            </a:endParaRPr>
          </a:p>
          <a:p>
            <a:pPr lvl="1"/>
            <a:r>
              <a:rPr lang="en-US" dirty="0">
                <a:sym typeface="Open Sans"/>
              </a:rPr>
              <a:t>Compute optimized instances (C4, C5, Cn, and Cd</a:t>
            </a:r>
            <a:r>
              <a:rPr lang="en-US" dirty="0" smtClean="0">
                <a:sym typeface="Open Sans"/>
              </a:rPr>
              <a:t>)              </a:t>
            </a:r>
            <a:endParaRPr lang="en-US" dirty="0">
              <a:sym typeface="Arial"/>
            </a:endParaRPr>
          </a:p>
          <a:p>
            <a:pPr lvl="1"/>
            <a:r>
              <a:rPr lang="en-US" dirty="0">
                <a:sym typeface="Open Sans"/>
              </a:rPr>
              <a:t>Memory optimized instances (R4, R5, R5a, and R5d</a:t>
            </a:r>
            <a:r>
              <a:rPr lang="en-US" dirty="0" smtClean="0">
                <a:sym typeface="Open Sans"/>
              </a:rPr>
              <a:t>)        </a:t>
            </a:r>
            <a:endParaRPr lang="en-US" dirty="0">
              <a:sym typeface="Arial"/>
            </a:endParaRPr>
          </a:p>
          <a:p>
            <a:pPr lvl="1"/>
            <a:r>
              <a:rPr lang="en-US" dirty="0">
                <a:sym typeface="Open Sans"/>
              </a:rPr>
              <a:t>Storage optimized instances (D2, H1, and I3</a:t>
            </a:r>
            <a:r>
              <a:rPr lang="en-US" dirty="0" smtClean="0">
                <a:sym typeface="Open Sans"/>
              </a:rPr>
              <a:t>)                           </a:t>
            </a:r>
            <a:endParaRPr lang="en-US" dirty="0">
              <a:sym typeface="Arial"/>
            </a:endParaRPr>
          </a:p>
          <a:p>
            <a:pPr lvl="1"/>
            <a:r>
              <a:rPr lang="en-US" dirty="0">
                <a:sym typeface="Open Sans"/>
              </a:rPr>
              <a:t>Windows accelerated computing </a:t>
            </a:r>
            <a:r>
              <a:rPr lang="en-US" dirty="0" smtClean="0">
                <a:sym typeface="Open Sans"/>
              </a:rPr>
              <a:t>instances</a:t>
            </a:r>
            <a:endParaRPr lang="en-US" dirty="0">
              <a:sym typeface="Open Sans"/>
            </a:endParaRPr>
          </a:p>
          <a:p>
            <a:pPr lvl="1"/>
            <a:r>
              <a:rPr lang="en-US" dirty="0">
                <a:sym typeface="Open Sans"/>
              </a:rPr>
              <a:t>T1 Micro Instances</a:t>
            </a:r>
            <a:endParaRPr lang="en-US" dirty="0">
              <a:sym typeface="Arial"/>
            </a:endParaRPr>
          </a:p>
        </p:txBody>
      </p:sp>
    </p:spTree>
    <p:extLst>
      <p:ext uri="{BB962C8B-B14F-4D97-AF65-F5344CB8AC3E}">
        <p14:creationId xmlns:p14="http://schemas.microsoft.com/office/powerpoint/2010/main" val="238352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1081</TotalTime>
  <Words>3760</Words>
  <Application>Microsoft Office PowerPoint</Application>
  <PresentationFormat>Custom</PresentationFormat>
  <Paragraphs>391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Vapor Trail</vt:lpstr>
      <vt:lpstr>Foundation: Cloud</vt:lpstr>
      <vt:lpstr>AWS (Amazon Web Services)</vt:lpstr>
      <vt:lpstr>Key Features of AWS</vt:lpstr>
      <vt:lpstr>Key Features of AWS</vt:lpstr>
      <vt:lpstr>Overview of EC2</vt:lpstr>
      <vt:lpstr>Features of EC2</vt:lpstr>
      <vt:lpstr>Some more features</vt:lpstr>
      <vt:lpstr>Benefits of EC2</vt:lpstr>
      <vt:lpstr>Instance Types</vt:lpstr>
      <vt:lpstr>Instance Purchasing Options</vt:lpstr>
      <vt:lpstr>Pricing</vt:lpstr>
      <vt:lpstr>Activity 1</vt:lpstr>
      <vt:lpstr>Activity 2</vt:lpstr>
      <vt:lpstr>Placement Groups</vt:lpstr>
      <vt:lpstr>Placement strategies</vt:lpstr>
      <vt:lpstr>Rules &amp; Limitations</vt:lpstr>
      <vt:lpstr>Activity 3</vt:lpstr>
      <vt:lpstr>Security Groups</vt:lpstr>
      <vt:lpstr>Security Group Rules</vt:lpstr>
      <vt:lpstr>Default VS Custom Security Groups</vt:lpstr>
      <vt:lpstr>Amazon VPC</vt:lpstr>
      <vt:lpstr>EBS (Amazon Elastic Block Store) </vt:lpstr>
      <vt:lpstr>Features of EBS</vt:lpstr>
      <vt:lpstr>Features of EBS</vt:lpstr>
      <vt:lpstr>Activity</vt:lpstr>
      <vt:lpstr>EBS SnapShots</vt:lpstr>
      <vt:lpstr>PowerPoint Presentation</vt:lpstr>
      <vt:lpstr>Creating EBS Snapshots</vt:lpstr>
      <vt:lpstr>Creating EBS Snapshots</vt:lpstr>
      <vt:lpstr>Activity</vt:lpstr>
      <vt:lpstr>S3 Bucket</vt:lpstr>
      <vt:lpstr>Purpose of S3</vt:lpstr>
      <vt:lpstr>Create S3 Bucket</vt:lpstr>
      <vt:lpstr>Rules for Bucket Naming</vt:lpstr>
      <vt:lpstr>S3 Objects</vt:lpstr>
      <vt:lpstr>S3 Object Key</vt:lpstr>
      <vt:lpstr>S3 Object Metadata</vt:lpstr>
      <vt:lpstr>Activity </vt:lpstr>
      <vt:lpstr>Storage Classes</vt:lpstr>
      <vt:lpstr>S3 Storage Tiers</vt:lpstr>
      <vt:lpstr>STANDARD STORAGE</vt:lpstr>
      <vt:lpstr>STANDARD_IA Storage</vt:lpstr>
      <vt:lpstr>INTELLIGENT_TIERING Storage</vt:lpstr>
      <vt:lpstr>ONEZONE_IA Storage</vt:lpstr>
      <vt:lpstr>GLACIER Storage</vt:lpstr>
      <vt:lpstr>DEEP_ARCHIVE Storage</vt:lpstr>
      <vt:lpstr>Activity</vt:lpstr>
      <vt:lpstr>Identity and Access Management (IAM)</vt:lpstr>
      <vt:lpstr>IAM</vt:lpstr>
      <vt:lpstr>IAM Groups</vt:lpstr>
      <vt:lpstr>Activity</vt:lpstr>
      <vt:lpstr>Microsoft Azure</vt:lpstr>
      <vt:lpstr>Key Features and Services of Azure</vt:lpstr>
      <vt:lpstr>Key Features and Services of Azure</vt:lpstr>
      <vt:lpstr>Key Features and Services of Azure</vt:lpstr>
      <vt:lpstr>Key Features and Services of Azure</vt:lpstr>
      <vt:lpstr>Key Features and Services of Azure</vt:lpstr>
      <vt:lpstr>PowerPoint Presentation</vt:lpstr>
      <vt:lpstr>In Summary</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Node Js</dc:title>
  <dc:creator>NEW</dc:creator>
  <cp:lastModifiedBy>NEW</cp:lastModifiedBy>
  <cp:revision>124</cp:revision>
  <dcterms:created xsi:type="dcterms:W3CDTF">2024-07-18T11:50:45Z</dcterms:created>
  <dcterms:modified xsi:type="dcterms:W3CDTF">2024-09-02T12:05:13Z</dcterms:modified>
</cp:coreProperties>
</file>