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8" d="100"/>
          <a:sy n="68" d="100"/>
        </p:scale>
        <p:origin x="-79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7AD6E5-5DC3-46B6-A776-BBA6F2DFE56F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78FE4C43-63A2-43F9-8DEA-7FD9EC167E9B}">
      <dgm:prSet/>
      <dgm:spPr/>
      <dgm:t>
        <a:bodyPr/>
        <a:lstStyle/>
        <a:p>
          <a:pPr rtl="0"/>
          <a:r>
            <a:rPr lang="en-IN" smtClean="0"/>
            <a:t>3 types</a:t>
          </a:r>
          <a:endParaRPr lang="en-IN"/>
        </a:p>
      </dgm:t>
    </dgm:pt>
    <dgm:pt modelId="{B7E25008-F8B1-42D8-9B84-A6A8FD0A605B}" type="parTrans" cxnId="{6CE3CB04-C9E8-4352-9A6E-082AD5E341F5}">
      <dgm:prSet/>
      <dgm:spPr/>
      <dgm:t>
        <a:bodyPr/>
        <a:lstStyle/>
        <a:p>
          <a:endParaRPr lang="en-IN"/>
        </a:p>
      </dgm:t>
    </dgm:pt>
    <dgm:pt modelId="{9A5E0268-F912-4120-9370-0BA3468A0CC3}" type="sibTrans" cxnId="{6CE3CB04-C9E8-4352-9A6E-082AD5E341F5}">
      <dgm:prSet/>
      <dgm:spPr/>
      <dgm:t>
        <a:bodyPr/>
        <a:lstStyle/>
        <a:p>
          <a:endParaRPr lang="en-IN"/>
        </a:p>
      </dgm:t>
    </dgm:pt>
    <dgm:pt modelId="{1ED27F12-23E8-4881-B40E-7CF371A3BCCB}">
      <dgm:prSet/>
      <dgm:spPr/>
      <dgm:t>
        <a:bodyPr/>
        <a:lstStyle/>
        <a:p>
          <a:pPr rtl="0"/>
          <a:r>
            <a:rPr lang="en-IN" dirty="0" smtClean="0"/>
            <a:t>System Level</a:t>
          </a:r>
          <a:endParaRPr lang="en-IN" dirty="0"/>
        </a:p>
      </dgm:t>
    </dgm:pt>
    <dgm:pt modelId="{FE0210FF-7147-4C9D-AE29-7F47FCE5447A}" type="parTrans" cxnId="{FA02E155-742F-43B1-A353-C059039AC962}">
      <dgm:prSet/>
      <dgm:spPr/>
      <dgm:t>
        <a:bodyPr/>
        <a:lstStyle/>
        <a:p>
          <a:endParaRPr lang="en-IN"/>
        </a:p>
      </dgm:t>
    </dgm:pt>
    <dgm:pt modelId="{3C3FAE60-B69F-47E4-A80B-CC528C263EB8}" type="sibTrans" cxnId="{FA02E155-742F-43B1-A353-C059039AC962}">
      <dgm:prSet/>
      <dgm:spPr/>
      <dgm:t>
        <a:bodyPr/>
        <a:lstStyle/>
        <a:p>
          <a:endParaRPr lang="en-IN"/>
        </a:p>
      </dgm:t>
    </dgm:pt>
    <dgm:pt modelId="{D22D921A-5ED7-4E7F-854B-709A17B7F245}">
      <dgm:prSet/>
      <dgm:spPr/>
      <dgm:t>
        <a:bodyPr/>
        <a:lstStyle/>
        <a:p>
          <a:pPr rtl="0"/>
          <a:r>
            <a:rPr lang="en-IN" dirty="0" smtClean="0"/>
            <a:t>Global Level</a:t>
          </a:r>
          <a:endParaRPr lang="en-IN" dirty="0"/>
        </a:p>
      </dgm:t>
    </dgm:pt>
    <dgm:pt modelId="{E113FF2E-057D-49B0-8C67-8232498C0214}" type="parTrans" cxnId="{B11CB462-A02B-4815-8571-57787FF51DDC}">
      <dgm:prSet/>
      <dgm:spPr/>
      <dgm:t>
        <a:bodyPr/>
        <a:lstStyle/>
        <a:p>
          <a:endParaRPr lang="en-IN"/>
        </a:p>
      </dgm:t>
    </dgm:pt>
    <dgm:pt modelId="{5FEC078C-3AA4-49F0-9336-35901FA0F2CE}" type="sibTrans" cxnId="{B11CB462-A02B-4815-8571-57787FF51DDC}">
      <dgm:prSet/>
      <dgm:spPr/>
      <dgm:t>
        <a:bodyPr/>
        <a:lstStyle/>
        <a:p>
          <a:endParaRPr lang="en-IN"/>
        </a:p>
      </dgm:t>
    </dgm:pt>
    <dgm:pt modelId="{0B21E1E6-8DC0-4CE6-8ACF-5EBE8057F2B5}">
      <dgm:prSet/>
      <dgm:spPr/>
      <dgm:t>
        <a:bodyPr/>
        <a:lstStyle/>
        <a:p>
          <a:pPr rtl="0"/>
          <a:r>
            <a:rPr lang="en-IN" dirty="0" smtClean="0"/>
            <a:t>Local level</a:t>
          </a:r>
          <a:endParaRPr lang="en-IN" dirty="0"/>
        </a:p>
      </dgm:t>
    </dgm:pt>
    <dgm:pt modelId="{A5B16FEB-4975-4664-9735-55BBFEAA9E16}" type="parTrans" cxnId="{615D77CA-4C9A-4A32-A760-C7A2DCA89CC5}">
      <dgm:prSet/>
      <dgm:spPr/>
      <dgm:t>
        <a:bodyPr/>
        <a:lstStyle/>
        <a:p>
          <a:endParaRPr lang="en-IN"/>
        </a:p>
      </dgm:t>
    </dgm:pt>
    <dgm:pt modelId="{7898ED72-482C-4109-980B-2E3FC1028E06}" type="sibTrans" cxnId="{615D77CA-4C9A-4A32-A760-C7A2DCA89CC5}">
      <dgm:prSet/>
      <dgm:spPr/>
      <dgm:t>
        <a:bodyPr/>
        <a:lstStyle/>
        <a:p>
          <a:endParaRPr lang="en-IN"/>
        </a:p>
      </dgm:t>
    </dgm:pt>
    <dgm:pt modelId="{170663C4-DE21-4054-9614-BC8ED8C6D17B}" type="pres">
      <dgm:prSet presAssocID="{987AD6E5-5DC3-46B6-A776-BBA6F2DFE56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3AF0BDC7-C4AA-4692-8E40-DAB636433055}" type="pres">
      <dgm:prSet presAssocID="{78FE4C43-63A2-43F9-8DEA-7FD9EC167E9B}" presName="hierRoot1" presStyleCnt="0"/>
      <dgm:spPr/>
    </dgm:pt>
    <dgm:pt modelId="{6DA71A7B-5B5F-47AB-BD71-1F1D74C211BA}" type="pres">
      <dgm:prSet presAssocID="{78FE4C43-63A2-43F9-8DEA-7FD9EC167E9B}" presName="composite" presStyleCnt="0"/>
      <dgm:spPr/>
    </dgm:pt>
    <dgm:pt modelId="{74AC8A11-6D2F-415A-B20E-934A0B5E52CE}" type="pres">
      <dgm:prSet presAssocID="{78FE4C43-63A2-43F9-8DEA-7FD9EC167E9B}" presName="background" presStyleLbl="node0" presStyleIdx="0" presStyleCnt="1"/>
      <dgm:spPr/>
    </dgm:pt>
    <dgm:pt modelId="{85C8E567-F5B5-4A76-B024-BBEFEC4086F9}" type="pres">
      <dgm:prSet presAssocID="{78FE4C43-63A2-43F9-8DEA-7FD9EC167E9B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7091226-3DCF-46FD-A7BC-DDB2E464F981}" type="pres">
      <dgm:prSet presAssocID="{78FE4C43-63A2-43F9-8DEA-7FD9EC167E9B}" presName="hierChild2" presStyleCnt="0"/>
      <dgm:spPr/>
    </dgm:pt>
    <dgm:pt modelId="{74ADC5E8-3051-43FD-BA37-55DB1BCAFE07}" type="pres">
      <dgm:prSet presAssocID="{FE0210FF-7147-4C9D-AE29-7F47FCE5447A}" presName="Name10" presStyleLbl="parChTrans1D2" presStyleIdx="0" presStyleCnt="3"/>
      <dgm:spPr/>
      <dgm:t>
        <a:bodyPr/>
        <a:lstStyle/>
        <a:p>
          <a:endParaRPr lang="en-IN"/>
        </a:p>
      </dgm:t>
    </dgm:pt>
    <dgm:pt modelId="{B9CED5E8-1AEC-4950-A269-9311CB928821}" type="pres">
      <dgm:prSet presAssocID="{1ED27F12-23E8-4881-B40E-7CF371A3BCCB}" presName="hierRoot2" presStyleCnt="0"/>
      <dgm:spPr/>
    </dgm:pt>
    <dgm:pt modelId="{D99E6092-A530-47A6-B374-BF18BE288310}" type="pres">
      <dgm:prSet presAssocID="{1ED27F12-23E8-4881-B40E-7CF371A3BCCB}" presName="composite2" presStyleCnt="0"/>
      <dgm:spPr/>
    </dgm:pt>
    <dgm:pt modelId="{F24B9EE8-38F4-4C56-AA7C-BDBE7C3C30A4}" type="pres">
      <dgm:prSet presAssocID="{1ED27F12-23E8-4881-B40E-7CF371A3BCCB}" presName="background2" presStyleLbl="node2" presStyleIdx="0" presStyleCnt="3"/>
      <dgm:spPr/>
    </dgm:pt>
    <dgm:pt modelId="{8B2268C9-634C-4EC7-A52E-DB0B00CD28AE}" type="pres">
      <dgm:prSet presAssocID="{1ED27F12-23E8-4881-B40E-7CF371A3BCCB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C8F45D3-DC28-44CB-8A38-F6BDBAFE18C6}" type="pres">
      <dgm:prSet presAssocID="{1ED27F12-23E8-4881-B40E-7CF371A3BCCB}" presName="hierChild3" presStyleCnt="0"/>
      <dgm:spPr/>
    </dgm:pt>
    <dgm:pt modelId="{B97039AE-9E72-41D2-9451-3B0327621D6D}" type="pres">
      <dgm:prSet presAssocID="{E113FF2E-057D-49B0-8C67-8232498C0214}" presName="Name10" presStyleLbl="parChTrans1D2" presStyleIdx="1" presStyleCnt="3"/>
      <dgm:spPr/>
      <dgm:t>
        <a:bodyPr/>
        <a:lstStyle/>
        <a:p>
          <a:endParaRPr lang="en-IN"/>
        </a:p>
      </dgm:t>
    </dgm:pt>
    <dgm:pt modelId="{5BEF6812-3C64-419B-90CD-3B62909423A4}" type="pres">
      <dgm:prSet presAssocID="{D22D921A-5ED7-4E7F-854B-709A17B7F245}" presName="hierRoot2" presStyleCnt="0"/>
      <dgm:spPr/>
    </dgm:pt>
    <dgm:pt modelId="{BB53EFD9-CB13-478A-B85B-6312CEAD04B1}" type="pres">
      <dgm:prSet presAssocID="{D22D921A-5ED7-4E7F-854B-709A17B7F245}" presName="composite2" presStyleCnt="0"/>
      <dgm:spPr/>
    </dgm:pt>
    <dgm:pt modelId="{A9F68AFF-8311-474B-B80F-E329FFE7FBE5}" type="pres">
      <dgm:prSet presAssocID="{D22D921A-5ED7-4E7F-854B-709A17B7F245}" presName="background2" presStyleLbl="node2" presStyleIdx="1" presStyleCnt="3"/>
      <dgm:spPr/>
    </dgm:pt>
    <dgm:pt modelId="{9F7A0101-4756-4141-8724-949C2BBB15AA}" type="pres">
      <dgm:prSet presAssocID="{D22D921A-5ED7-4E7F-854B-709A17B7F245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359FDB5A-F249-4F9E-A08D-5E197F1D4841}" type="pres">
      <dgm:prSet presAssocID="{D22D921A-5ED7-4E7F-854B-709A17B7F245}" presName="hierChild3" presStyleCnt="0"/>
      <dgm:spPr/>
    </dgm:pt>
    <dgm:pt modelId="{51B7DED2-72F9-49AA-8552-8B4B05D626E6}" type="pres">
      <dgm:prSet presAssocID="{A5B16FEB-4975-4664-9735-55BBFEAA9E16}" presName="Name10" presStyleLbl="parChTrans1D2" presStyleIdx="2" presStyleCnt="3"/>
      <dgm:spPr/>
      <dgm:t>
        <a:bodyPr/>
        <a:lstStyle/>
        <a:p>
          <a:endParaRPr lang="en-IN"/>
        </a:p>
      </dgm:t>
    </dgm:pt>
    <dgm:pt modelId="{B2677F7D-2773-46FC-ACF8-C22015652403}" type="pres">
      <dgm:prSet presAssocID="{0B21E1E6-8DC0-4CE6-8ACF-5EBE8057F2B5}" presName="hierRoot2" presStyleCnt="0"/>
      <dgm:spPr/>
    </dgm:pt>
    <dgm:pt modelId="{80364A1C-BA0D-4609-8019-059925E5E623}" type="pres">
      <dgm:prSet presAssocID="{0B21E1E6-8DC0-4CE6-8ACF-5EBE8057F2B5}" presName="composite2" presStyleCnt="0"/>
      <dgm:spPr/>
    </dgm:pt>
    <dgm:pt modelId="{D0192894-9C17-4FF9-9CB0-D6FE146EE99D}" type="pres">
      <dgm:prSet presAssocID="{0B21E1E6-8DC0-4CE6-8ACF-5EBE8057F2B5}" presName="background2" presStyleLbl="node2" presStyleIdx="2" presStyleCnt="3"/>
      <dgm:spPr/>
    </dgm:pt>
    <dgm:pt modelId="{92E28A24-D07A-404F-A516-5212D33DAF12}" type="pres">
      <dgm:prSet presAssocID="{0B21E1E6-8DC0-4CE6-8ACF-5EBE8057F2B5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4ED6659-0FB4-45A5-AFF2-B7E5E01CE58D}" type="pres">
      <dgm:prSet presAssocID="{0B21E1E6-8DC0-4CE6-8ACF-5EBE8057F2B5}" presName="hierChild3" presStyleCnt="0"/>
      <dgm:spPr/>
    </dgm:pt>
  </dgm:ptLst>
  <dgm:cxnLst>
    <dgm:cxn modelId="{6CE3CB04-C9E8-4352-9A6E-082AD5E341F5}" srcId="{987AD6E5-5DC3-46B6-A776-BBA6F2DFE56F}" destId="{78FE4C43-63A2-43F9-8DEA-7FD9EC167E9B}" srcOrd="0" destOrd="0" parTransId="{B7E25008-F8B1-42D8-9B84-A6A8FD0A605B}" sibTransId="{9A5E0268-F912-4120-9370-0BA3468A0CC3}"/>
    <dgm:cxn modelId="{5B10647E-9F6E-4A91-9746-CE2517C225D0}" type="presOf" srcId="{987AD6E5-5DC3-46B6-A776-BBA6F2DFE56F}" destId="{170663C4-DE21-4054-9614-BC8ED8C6D17B}" srcOrd="0" destOrd="0" presId="urn:microsoft.com/office/officeart/2005/8/layout/hierarchy1"/>
    <dgm:cxn modelId="{0667D838-518B-42E3-84AA-A83CA62C2F9E}" type="presOf" srcId="{E113FF2E-057D-49B0-8C67-8232498C0214}" destId="{B97039AE-9E72-41D2-9451-3B0327621D6D}" srcOrd="0" destOrd="0" presId="urn:microsoft.com/office/officeart/2005/8/layout/hierarchy1"/>
    <dgm:cxn modelId="{ABC914BD-7A36-415C-8D03-6EBDBFA3B400}" type="presOf" srcId="{78FE4C43-63A2-43F9-8DEA-7FD9EC167E9B}" destId="{85C8E567-F5B5-4A76-B024-BBEFEC4086F9}" srcOrd="0" destOrd="0" presId="urn:microsoft.com/office/officeart/2005/8/layout/hierarchy1"/>
    <dgm:cxn modelId="{9C21206C-9278-41EB-9D6E-F155DE16A386}" type="presOf" srcId="{D22D921A-5ED7-4E7F-854B-709A17B7F245}" destId="{9F7A0101-4756-4141-8724-949C2BBB15AA}" srcOrd="0" destOrd="0" presId="urn:microsoft.com/office/officeart/2005/8/layout/hierarchy1"/>
    <dgm:cxn modelId="{B11CB462-A02B-4815-8571-57787FF51DDC}" srcId="{78FE4C43-63A2-43F9-8DEA-7FD9EC167E9B}" destId="{D22D921A-5ED7-4E7F-854B-709A17B7F245}" srcOrd="1" destOrd="0" parTransId="{E113FF2E-057D-49B0-8C67-8232498C0214}" sibTransId="{5FEC078C-3AA4-49F0-9336-35901FA0F2CE}"/>
    <dgm:cxn modelId="{615D77CA-4C9A-4A32-A760-C7A2DCA89CC5}" srcId="{78FE4C43-63A2-43F9-8DEA-7FD9EC167E9B}" destId="{0B21E1E6-8DC0-4CE6-8ACF-5EBE8057F2B5}" srcOrd="2" destOrd="0" parTransId="{A5B16FEB-4975-4664-9735-55BBFEAA9E16}" sibTransId="{7898ED72-482C-4109-980B-2E3FC1028E06}"/>
    <dgm:cxn modelId="{E4D69B66-F344-40AC-A749-BE8DA0E68013}" type="presOf" srcId="{FE0210FF-7147-4C9D-AE29-7F47FCE5447A}" destId="{74ADC5E8-3051-43FD-BA37-55DB1BCAFE07}" srcOrd="0" destOrd="0" presId="urn:microsoft.com/office/officeart/2005/8/layout/hierarchy1"/>
    <dgm:cxn modelId="{56F7823E-A1D5-4CA8-8CAD-732638F4F904}" type="presOf" srcId="{A5B16FEB-4975-4664-9735-55BBFEAA9E16}" destId="{51B7DED2-72F9-49AA-8552-8B4B05D626E6}" srcOrd="0" destOrd="0" presId="urn:microsoft.com/office/officeart/2005/8/layout/hierarchy1"/>
    <dgm:cxn modelId="{FA02E155-742F-43B1-A353-C059039AC962}" srcId="{78FE4C43-63A2-43F9-8DEA-7FD9EC167E9B}" destId="{1ED27F12-23E8-4881-B40E-7CF371A3BCCB}" srcOrd="0" destOrd="0" parTransId="{FE0210FF-7147-4C9D-AE29-7F47FCE5447A}" sibTransId="{3C3FAE60-B69F-47E4-A80B-CC528C263EB8}"/>
    <dgm:cxn modelId="{1B5DAE53-2AAC-410B-82C8-3B266B775215}" type="presOf" srcId="{0B21E1E6-8DC0-4CE6-8ACF-5EBE8057F2B5}" destId="{92E28A24-D07A-404F-A516-5212D33DAF12}" srcOrd="0" destOrd="0" presId="urn:microsoft.com/office/officeart/2005/8/layout/hierarchy1"/>
    <dgm:cxn modelId="{3A46DBCE-3209-4968-BD01-692163134FF1}" type="presOf" srcId="{1ED27F12-23E8-4881-B40E-7CF371A3BCCB}" destId="{8B2268C9-634C-4EC7-A52E-DB0B00CD28AE}" srcOrd="0" destOrd="0" presId="urn:microsoft.com/office/officeart/2005/8/layout/hierarchy1"/>
    <dgm:cxn modelId="{6207543E-60C8-4BFC-99ED-298A9B55CF07}" type="presParOf" srcId="{170663C4-DE21-4054-9614-BC8ED8C6D17B}" destId="{3AF0BDC7-C4AA-4692-8E40-DAB636433055}" srcOrd="0" destOrd="0" presId="urn:microsoft.com/office/officeart/2005/8/layout/hierarchy1"/>
    <dgm:cxn modelId="{C148AE9C-7E7A-4EEE-B33F-F1C87339AD61}" type="presParOf" srcId="{3AF0BDC7-C4AA-4692-8E40-DAB636433055}" destId="{6DA71A7B-5B5F-47AB-BD71-1F1D74C211BA}" srcOrd="0" destOrd="0" presId="urn:microsoft.com/office/officeart/2005/8/layout/hierarchy1"/>
    <dgm:cxn modelId="{708860BB-0CB0-4BDC-BD8E-A0623A3E2A2B}" type="presParOf" srcId="{6DA71A7B-5B5F-47AB-BD71-1F1D74C211BA}" destId="{74AC8A11-6D2F-415A-B20E-934A0B5E52CE}" srcOrd="0" destOrd="0" presId="urn:microsoft.com/office/officeart/2005/8/layout/hierarchy1"/>
    <dgm:cxn modelId="{4DF01C90-1134-4898-9462-EEB2DC513EB8}" type="presParOf" srcId="{6DA71A7B-5B5F-47AB-BD71-1F1D74C211BA}" destId="{85C8E567-F5B5-4A76-B024-BBEFEC4086F9}" srcOrd="1" destOrd="0" presId="urn:microsoft.com/office/officeart/2005/8/layout/hierarchy1"/>
    <dgm:cxn modelId="{3902E895-3F8F-49CD-B64B-2D8DA4F28823}" type="presParOf" srcId="{3AF0BDC7-C4AA-4692-8E40-DAB636433055}" destId="{F7091226-3DCF-46FD-A7BC-DDB2E464F981}" srcOrd="1" destOrd="0" presId="urn:microsoft.com/office/officeart/2005/8/layout/hierarchy1"/>
    <dgm:cxn modelId="{4F20E44C-96B8-4DC5-BA45-FC30FCF3B5F4}" type="presParOf" srcId="{F7091226-3DCF-46FD-A7BC-DDB2E464F981}" destId="{74ADC5E8-3051-43FD-BA37-55DB1BCAFE07}" srcOrd="0" destOrd="0" presId="urn:microsoft.com/office/officeart/2005/8/layout/hierarchy1"/>
    <dgm:cxn modelId="{241DCA02-D16B-49E2-A098-4F0A08E690E5}" type="presParOf" srcId="{F7091226-3DCF-46FD-A7BC-DDB2E464F981}" destId="{B9CED5E8-1AEC-4950-A269-9311CB928821}" srcOrd="1" destOrd="0" presId="urn:microsoft.com/office/officeart/2005/8/layout/hierarchy1"/>
    <dgm:cxn modelId="{60D1E314-9BC0-4900-A6B8-D1A1B0871469}" type="presParOf" srcId="{B9CED5E8-1AEC-4950-A269-9311CB928821}" destId="{D99E6092-A530-47A6-B374-BF18BE288310}" srcOrd="0" destOrd="0" presId="urn:microsoft.com/office/officeart/2005/8/layout/hierarchy1"/>
    <dgm:cxn modelId="{C0C22CEE-C180-4786-99A6-FDEFBE044B02}" type="presParOf" srcId="{D99E6092-A530-47A6-B374-BF18BE288310}" destId="{F24B9EE8-38F4-4C56-AA7C-BDBE7C3C30A4}" srcOrd="0" destOrd="0" presId="urn:microsoft.com/office/officeart/2005/8/layout/hierarchy1"/>
    <dgm:cxn modelId="{271E0D44-BBD0-4724-9AEF-87B4D0C4EE92}" type="presParOf" srcId="{D99E6092-A530-47A6-B374-BF18BE288310}" destId="{8B2268C9-634C-4EC7-A52E-DB0B00CD28AE}" srcOrd="1" destOrd="0" presId="urn:microsoft.com/office/officeart/2005/8/layout/hierarchy1"/>
    <dgm:cxn modelId="{D8C01563-1581-4D88-8002-10D66F549397}" type="presParOf" srcId="{B9CED5E8-1AEC-4950-A269-9311CB928821}" destId="{FC8F45D3-DC28-44CB-8A38-F6BDBAFE18C6}" srcOrd="1" destOrd="0" presId="urn:microsoft.com/office/officeart/2005/8/layout/hierarchy1"/>
    <dgm:cxn modelId="{82606E14-3AF1-4948-A9DA-008C3815F760}" type="presParOf" srcId="{F7091226-3DCF-46FD-A7BC-DDB2E464F981}" destId="{B97039AE-9E72-41D2-9451-3B0327621D6D}" srcOrd="2" destOrd="0" presId="urn:microsoft.com/office/officeart/2005/8/layout/hierarchy1"/>
    <dgm:cxn modelId="{93EE1C0A-3331-40FB-A356-E2BE2A3BE731}" type="presParOf" srcId="{F7091226-3DCF-46FD-A7BC-DDB2E464F981}" destId="{5BEF6812-3C64-419B-90CD-3B62909423A4}" srcOrd="3" destOrd="0" presId="urn:microsoft.com/office/officeart/2005/8/layout/hierarchy1"/>
    <dgm:cxn modelId="{152D6363-44EE-4E6D-991E-EBDA933FABB2}" type="presParOf" srcId="{5BEF6812-3C64-419B-90CD-3B62909423A4}" destId="{BB53EFD9-CB13-478A-B85B-6312CEAD04B1}" srcOrd="0" destOrd="0" presId="urn:microsoft.com/office/officeart/2005/8/layout/hierarchy1"/>
    <dgm:cxn modelId="{498D1AB4-2771-4CD0-AFFE-2A1D5C8D346D}" type="presParOf" srcId="{BB53EFD9-CB13-478A-B85B-6312CEAD04B1}" destId="{A9F68AFF-8311-474B-B80F-E329FFE7FBE5}" srcOrd="0" destOrd="0" presId="urn:microsoft.com/office/officeart/2005/8/layout/hierarchy1"/>
    <dgm:cxn modelId="{F610A157-DD79-47B5-99A5-8C40C1DEEAB5}" type="presParOf" srcId="{BB53EFD9-CB13-478A-B85B-6312CEAD04B1}" destId="{9F7A0101-4756-4141-8724-949C2BBB15AA}" srcOrd="1" destOrd="0" presId="urn:microsoft.com/office/officeart/2005/8/layout/hierarchy1"/>
    <dgm:cxn modelId="{C5B87CFA-5423-4D75-85DA-AC76547D4B77}" type="presParOf" srcId="{5BEF6812-3C64-419B-90CD-3B62909423A4}" destId="{359FDB5A-F249-4F9E-A08D-5E197F1D4841}" srcOrd="1" destOrd="0" presId="urn:microsoft.com/office/officeart/2005/8/layout/hierarchy1"/>
    <dgm:cxn modelId="{74F7EBD6-BA8D-4090-B97D-36A9706D2FED}" type="presParOf" srcId="{F7091226-3DCF-46FD-A7BC-DDB2E464F981}" destId="{51B7DED2-72F9-49AA-8552-8B4B05D626E6}" srcOrd="4" destOrd="0" presId="urn:microsoft.com/office/officeart/2005/8/layout/hierarchy1"/>
    <dgm:cxn modelId="{A8DD5A3C-8E57-4ADB-B13D-59FE24537526}" type="presParOf" srcId="{F7091226-3DCF-46FD-A7BC-DDB2E464F981}" destId="{B2677F7D-2773-46FC-ACF8-C22015652403}" srcOrd="5" destOrd="0" presId="urn:microsoft.com/office/officeart/2005/8/layout/hierarchy1"/>
    <dgm:cxn modelId="{F5CC6CB9-7F3E-46F6-9DCE-1E37A34E9A02}" type="presParOf" srcId="{B2677F7D-2773-46FC-ACF8-C22015652403}" destId="{80364A1C-BA0D-4609-8019-059925E5E623}" srcOrd="0" destOrd="0" presId="urn:microsoft.com/office/officeart/2005/8/layout/hierarchy1"/>
    <dgm:cxn modelId="{DF4398B4-3B5D-4D88-A673-88EC296D5165}" type="presParOf" srcId="{80364A1C-BA0D-4609-8019-059925E5E623}" destId="{D0192894-9C17-4FF9-9CB0-D6FE146EE99D}" srcOrd="0" destOrd="0" presId="urn:microsoft.com/office/officeart/2005/8/layout/hierarchy1"/>
    <dgm:cxn modelId="{F4382025-B4FF-479B-8E32-5D6E3D851B55}" type="presParOf" srcId="{80364A1C-BA0D-4609-8019-059925E5E623}" destId="{92E28A24-D07A-404F-A516-5212D33DAF12}" srcOrd="1" destOrd="0" presId="urn:microsoft.com/office/officeart/2005/8/layout/hierarchy1"/>
    <dgm:cxn modelId="{994287DD-4ACC-441D-A4E7-32906DD47084}" type="presParOf" srcId="{B2677F7D-2773-46FC-ACF8-C22015652403}" destId="{84ED6659-0FB4-45A5-AFF2-B7E5E01CE58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B7DED2-72F9-49AA-8552-8B4B05D626E6}">
      <dsp:nvSpPr>
        <dsp:cNvPr id="0" name=""/>
        <dsp:cNvSpPr/>
      </dsp:nvSpPr>
      <dsp:spPr>
        <a:xfrm>
          <a:off x="5334238" y="1743162"/>
          <a:ext cx="3347561" cy="7965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2837"/>
              </a:lnTo>
              <a:lnTo>
                <a:pt x="3347561" y="542837"/>
              </a:lnTo>
              <a:lnTo>
                <a:pt x="3347561" y="79656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7039AE-9E72-41D2-9451-3B0327621D6D}">
      <dsp:nvSpPr>
        <dsp:cNvPr id="0" name=""/>
        <dsp:cNvSpPr/>
      </dsp:nvSpPr>
      <dsp:spPr>
        <a:xfrm>
          <a:off x="5288518" y="1743162"/>
          <a:ext cx="91440" cy="7965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9656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ADC5E8-3051-43FD-BA37-55DB1BCAFE07}">
      <dsp:nvSpPr>
        <dsp:cNvPr id="0" name=""/>
        <dsp:cNvSpPr/>
      </dsp:nvSpPr>
      <dsp:spPr>
        <a:xfrm>
          <a:off x="1986676" y="1743162"/>
          <a:ext cx="3347561" cy="796567"/>
        </a:xfrm>
        <a:custGeom>
          <a:avLst/>
          <a:gdLst/>
          <a:ahLst/>
          <a:cxnLst/>
          <a:rect l="0" t="0" r="0" b="0"/>
          <a:pathLst>
            <a:path>
              <a:moveTo>
                <a:pt x="3347561" y="0"/>
              </a:moveTo>
              <a:lnTo>
                <a:pt x="3347561" y="542837"/>
              </a:lnTo>
              <a:lnTo>
                <a:pt x="0" y="542837"/>
              </a:lnTo>
              <a:lnTo>
                <a:pt x="0" y="79656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AC8A11-6D2F-415A-B20E-934A0B5E52CE}">
      <dsp:nvSpPr>
        <dsp:cNvPr id="0" name=""/>
        <dsp:cNvSpPr/>
      </dsp:nvSpPr>
      <dsp:spPr>
        <a:xfrm>
          <a:off x="3964781" y="3952"/>
          <a:ext cx="2738913" cy="17392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C8E567-F5B5-4A76-B024-BBEFEC4086F9}">
      <dsp:nvSpPr>
        <dsp:cNvPr id="0" name=""/>
        <dsp:cNvSpPr/>
      </dsp:nvSpPr>
      <dsp:spPr>
        <a:xfrm>
          <a:off x="4269105" y="293059"/>
          <a:ext cx="2738913" cy="17392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500" kern="1200" smtClean="0"/>
            <a:t>3 types</a:t>
          </a:r>
          <a:endParaRPr lang="en-IN" sz="4500" kern="1200"/>
        </a:p>
      </dsp:txBody>
      <dsp:txXfrm>
        <a:off x="4320045" y="343999"/>
        <a:ext cx="2637033" cy="1637330"/>
      </dsp:txXfrm>
    </dsp:sp>
    <dsp:sp modelId="{F24B9EE8-38F4-4C56-AA7C-BDBE7C3C30A4}">
      <dsp:nvSpPr>
        <dsp:cNvPr id="0" name=""/>
        <dsp:cNvSpPr/>
      </dsp:nvSpPr>
      <dsp:spPr>
        <a:xfrm>
          <a:off x="617220" y="2539729"/>
          <a:ext cx="2738913" cy="17392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2268C9-634C-4EC7-A52E-DB0B00CD28AE}">
      <dsp:nvSpPr>
        <dsp:cNvPr id="0" name=""/>
        <dsp:cNvSpPr/>
      </dsp:nvSpPr>
      <dsp:spPr>
        <a:xfrm>
          <a:off x="921543" y="2828837"/>
          <a:ext cx="2738913" cy="17392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500" kern="1200" dirty="0" smtClean="0"/>
            <a:t>System Level</a:t>
          </a:r>
          <a:endParaRPr lang="en-IN" sz="4500" kern="1200" dirty="0"/>
        </a:p>
      </dsp:txBody>
      <dsp:txXfrm>
        <a:off x="972483" y="2879777"/>
        <a:ext cx="2637033" cy="1637330"/>
      </dsp:txXfrm>
    </dsp:sp>
    <dsp:sp modelId="{A9F68AFF-8311-474B-B80F-E329FFE7FBE5}">
      <dsp:nvSpPr>
        <dsp:cNvPr id="0" name=""/>
        <dsp:cNvSpPr/>
      </dsp:nvSpPr>
      <dsp:spPr>
        <a:xfrm>
          <a:off x="3964781" y="2539729"/>
          <a:ext cx="2738913" cy="17392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7A0101-4756-4141-8724-949C2BBB15AA}">
      <dsp:nvSpPr>
        <dsp:cNvPr id="0" name=""/>
        <dsp:cNvSpPr/>
      </dsp:nvSpPr>
      <dsp:spPr>
        <a:xfrm>
          <a:off x="4269105" y="2828837"/>
          <a:ext cx="2738913" cy="17392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500" kern="1200" dirty="0" smtClean="0"/>
            <a:t>Global Level</a:t>
          </a:r>
          <a:endParaRPr lang="en-IN" sz="4500" kern="1200" dirty="0"/>
        </a:p>
      </dsp:txBody>
      <dsp:txXfrm>
        <a:off x="4320045" y="2879777"/>
        <a:ext cx="2637033" cy="1637330"/>
      </dsp:txXfrm>
    </dsp:sp>
    <dsp:sp modelId="{D0192894-9C17-4FF9-9CB0-D6FE146EE99D}">
      <dsp:nvSpPr>
        <dsp:cNvPr id="0" name=""/>
        <dsp:cNvSpPr/>
      </dsp:nvSpPr>
      <dsp:spPr>
        <a:xfrm>
          <a:off x="7312342" y="2539729"/>
          <a:ext cx="2738913" cy="17392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E28A24-D07A-404F-A516-5212D33DAF12}">
      <dsp:nvSpPr>
        <dsp:cNvPr id="0" name=""/>
        <dsp:cNvSpPr/>
      </dsp:nvSpPr>
      <dsp:spPr>
        <a:xfrm>
          <a:off x="7616666" y="2828837"/>
          <a:ext cx="2738913" cy="17392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500" kern="1200" dirty="0" smtClean="0"/>
            <a:t>Local level</a:t>
          </a:r>
          <a:endParaRPr lang="en-IN" sz="4500" kern="1200" dirty="0"/>
        </a:p>
      </dsp:txBody>
      <dsp:txXfrm>
        <a:off x="7667606" y="2879777"/>
        <a:ext cx="2637033" cy="16373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26E58B3-AC05-483B-83FF-C18B980C83C8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9D303743-B77A-4A57-B3BC-A7EEF089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433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58B3-AC05-483B-83FF-C18B980C83C8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743-B77A-4A57-B3BC-A7EEF089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990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26E58B3-AC05-483B-83FF-C18B980C83C8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D303743-B77A-4A57-B3BC-A7EEF089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952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26E58B3-AC05-483B-83FF-C18B980C83C8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D303743-B77A-4A57-B3BC-A7EEF08902C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6837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26E58B3-AC05-483B-83FF-C18B980C83C8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D303743-B77A-4A57-B3BC-A7EEF089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007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58B3-AC05-483B-83FF-C18B980C83C8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743-B77A-4A57-B3BC-A7EEF089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116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58B3-AC05-483B-83FF-C18B980C83C8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743-B77A-4A57-B3BC-A7EEF089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3770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58B3-AC05-483B-83FF-C18B980C83C8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743-B77A-4A57-B3BC-A7EEF089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678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26E58B3-AC05-483B-83FF-C18B980C83C8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D303743-B77A-4A57-B3BC-A7EEF089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681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58B3-AC05-483B-83FF-C18B980C83C8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743-B77A-4A57-B3BC-A7EEF089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514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26E58B3-AC05-483B-83FF-C18B980C83C8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D303743-B77A-4A57-B3BC-A7EEF089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585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58B3-AC05-483B-83FF-C18B980C83C8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743-B77A-4A57-B3BC-A7EEF089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51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58B3-AC05-483B-83FF-C18B980C83C8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743-B77A-4A57-B3BC-A7EEF089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113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58B3-AC05-483B-83FF-C18B980C83C8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743-B77A-4A57-B3BC-A7EEF089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59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58B3-AC05-483B-83FF-C18B980C83C8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743-B77A-4A57-B3BC-A7EEF089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226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58B3-AC05-483B-83FF-C18B980C83C8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743-B77A-4A57-B3BC-A7EEF089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532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58B3-AC05-483B-83FF-C18B980C83C8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743-B77A-4A57-B3BC-A7EEF089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767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E58B3-AC05-483B-83FF-C18B980C83C8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03743-B77A-4A57-B3BC-A7EEF089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76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9397" y="1325103"/>
            <a:ext cx="9448800" cy="1825096"/>
          </a:xfrm>
        </p:spPr>
        <p:txBody>
          <a:bodyPr/>
          <a:lstStyle/>
          <a:p>
            <a:r>
              <a:rPr lang="en-IN" dirty="0" smtClean="0"/>
              <a:t>Version Control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9735" y="3435254"/>
            <a:ext cx="9448800" cy="685800"/>
          </a:xfrm>
        </p:spPr>
        <p:txBody>
          <a:bodyPr/>
          <a:lstStyle/>
          <a:p>
            <a:r>
              <a:rPr lang="en-IN" dirty="0" smtClean="0"/>
              <a:t>Git &amp; </a:t>
            </a:r>
            <a:r>
              <a:rPr lang="en-IN" dirty="0" err="1" smtClean="0"/>
              <a:t>Github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461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668" y="2010050"/>
            <a:ext cx="10972800" cy="3082454"/>
          </a:xfrm>
        </p:spPr>
        <p:txBody>
          <a:bodyPr/>
          <a:lstStyle/>
          <a:p>
            <a:r>
              <a:rPr lang="en-IN" dirty="0" smtClean="0"/>
              <a:t>Origin:</a:t>
            </a:r>
            <a:endParaRPr lang="en-US" dirty="0" smtClean="0"/>
          </a:p>
          <a:p>
            <a:pPr lvl="1"/>
            <a:r>
              <a:rPr lang="en-US" dirty="0" smtClean="0"/>
              <a:t>It </a:t>
            </a:r>
            <a:r>
              <a:rPr lang="en-US" dirty="0"/>
              <a:t>associates remote repository with names.</a:t>
            </a:r>
          </a:p>
          <a:p>
            <a:pPr lvl="1"/>
            <a:r>
              <a:rPr lang="en-US" dirty="0" smtClean="0"/>
              <a:t>It is a local name set for the default repository.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is useful to point the default repository when executing </a:t>
            </a:r>
            <a:r>
              <a:rPr lang="en-US" dirty="0" err="1"/>
              <a:t>git</a:t>
            </a:r>
            <a:r>
              <a:rPr lang="en-US" dirty="0"/>
              <a:t> commands. </a:t>
            </a:r>
            <a:endParaRPr lang="en-US" dirty="0" smtClean="0"/>
          </a:p>
          <a:p>
            <a:r>
              <a:rPr lang="en-US" dirty="0" smtClean="0"/>
              <a:t>Clone:</a:t>
            </a:r>
          </a:p>
          <a:p>
            <a:pPr lvl="1"/>
            <a:r>
              <a:rPr lang="en-US" dirty="0"/>
              <a:t>It copies the existing repository from a remote repository.</a:t>
            </a:r>
          </a:p>
          <a:p>
            <a:pPr lvl="1"/>
            <a:r>
              <a:rPr lang="en-US" dirty="0"/>
              <a:t>It will get the complete repo, whereas checkout will only fetch the working copy.</a:t>
            </a:r>
          </a:p>
          <a:p>
            <a:pPr lvl="1"/>
            <a:r>
              <a:rPr lang="en-US" dirty="0"/>
              <a:t>It helps to replicate the repo on the local machine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5641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470" y="4566102"/>
            <a:ext cx="11439061" cy="990636"/>
          </a:xfrm>
        </p:spPr>
        <p:txBody>
          <a:bodyPr/>
          <a:lstStyle/>
          <a:p>
            <a:r>
              <a:rPr lang="en-US" dirty="0"/>
              <a:t>When the data is flowing between repository A and B, repository A is upstream and B is downstream making B pull data from repository A.</a:t>
            </a:r>
          </a:p>
          <a:p>
            <a:endParaRPr lang="en-IN" dirty="0"/>
          </a:p>
        </p:txBody>
      </p:sp>
      <p:sp>
        <p:nvSpPr>
          <p:cNvPr id="4" name="Google Shape;1311;gb04aa8a8d7_0_861"/>
          <p:cNvSpPr/>
          <p:nvPr/>
        </p:nvSpPr>
        <p:spPr>
          <a:xfrm>
            <a:off x="2204860" y="1511662"/>
            <a:ext cx="7328733" cy="2873712"/>
          </a:xfrm>
          <a:prstGeom prst="flowChartProcess">
            <a:avLst/>
          </a:prstGeom>
          <a:solidFill>
            <a:schemeClr val="lt1"/>
          </a:solidFill>
          <a:ln w="571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" name="Google Shape;1314;gb04aa8a8d7_0_861" descr="Image result for repository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82629" y="2111933"/>
            <a:ext cx="1799785" cy="144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315;gb04aa8a8d7_0_861" descr="Image result for repository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1" y="1947785"/>
            <a:ext cx="2863135" cy="200146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316;gb04aa8a8d7_0_861"/>
          <p:cNvSpPr txBox="1"/>
          <p:nvPr/>
        </p:nvSpPr>
        <p:spPr>
          <a:xfrm>
            <a:off x="2735627" y="1640256"/>
            <a:ext cx="3133600" cy="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Local repository</a:t>
            </a:r>
            <a:endParaRPr sz="14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Google Shape;1317;gb04aa8a8d7_0_861"/>
          <p:cNvSpPr txBox="1"/>
          <p:nvPr/>
        </p:nvSpPr>
        <p:spPr>
          <a:xfrm>
            <a:off x="6399993" y="1675988"/>
            <a:ext cx="3133600" cy="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Remote repository</a:t>
            </a:r>
            <a:endParaRPr sz="14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" name="Google Shape;1318;gb04aa8a8d7_0_861"/>
          <p:cNvSpPr txBox="1"/>
          <p:nvPr/>
        </p:nvSpPr>
        <p:spPr>
          <a:xfrm>
            <a:off x="2911377" y="3609201"/>
            <a:ext cx="3133600" cy="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Downstream</a:t>
            </a: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1319;gb04aa8a8d7_0_861"/>
          <p:cNvSpPr txBox="1"/>
          <p:nvPr/>
        </p:nvSpPr>
        <p:spPr>
          <a:xfrm>
            <a:off x="6879603" y="2907519"/>
            <a:ext cx="3133600" cy="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Upstream</a:t>
            </a: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712281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Git VS </a:t>
            </a:r>
            <a:r>
              <a:rPr lang="en-IN" dirty="0" err="1" smtClean="0"/>
              <a:t>Github</a:t>
            </a:r>
            <a:endParaRPr lang="en-IN" dirty="0"/>
          </a:p>
        </p:txBody>
      </p:sp>
      <p:graphicFrame>
        <p:nvGraphicFramePr>
          <p:cNvPr id="4" name="Google Shape;1363;gb04aa8a8d7_0_9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326101"/>
              </p:ext>
            </p:extLst>
          </p:nvPr>
        </p:nvGraphicFramePr>
        <p:xfrm>
          <a:off x="527381" y="2204865"/>
          <a:ext cx="5387307" cy="342415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387307"/>
              </a:tblGrid>
              <a:tr h="14561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 dirty="0" err="1"/>
                        <a:t>Git</a:t>
                      </a:r>
                      <a:endParaRPr sz="2200" u="none" strike="noStrike" cap="none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33" marR="121933" marT="45725" marB="45725" anchor="ctr">
                    <a:solidFill>
                      <a:srgbClr val="E06666"/>
                    </a:solidFill>
                  </a:tcPr>
                </a:tc>
              </a:tr>
              <a:tr h="1062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/>
                        <a:t>It is installed and maintained on the local system.</a:t>
                      </a:r>
                      <a:endParaRPr sz="2200" u="none" strike="noStrike" cap="none">
                        <a:solidFill>
                          <a:srgbClr val="3F3F3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33" marR="121933" marT="45725" marB="45725" anchor="ctr"/>
                </a:tc>
              </a:tr>
              <a:tr h="872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 dirty="0"/>
                        <a:t>It is a command line tool.</a:t>
                      </a:r>
                      <a:endParaRPr sz="22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endParaRPr sz="2200" u="none" strike="noStrike" cap="none" dirty="0">
                        <a:solidFill>
                          <a:srgbClr val="3F3F3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33" marR="121933" marT="45725" marB="45725" anchor="b"/>
                </a:tc>
              </a:tr>
              <a:tr h="1062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 dirty="0"/>
                        <a:t>It is a tool to manage different versions of the file in a </a:t>
                      </a:r>
                      <a:r>
                        <a:rPr lang="en-US" sz="2200" u="none" strike="noStrike" cap="none" dirty="0" err="1"/>
                        <a:t>git</a:t>
                      </a:r>
                      <a:r>
                        <a:rPr lang="en-US" sz="2200" u="none" strike="noStrike" cap="none" dirty="0"/>
                        <a:t> repository.</a:t>
                      </a:r>
                      <a:endParaRPr sz="2200" u="none" strike="noStrike" cap="none" dirty="0">
                        <a:solidFill>
                          <a:srgbClr val="3F3F3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33" marR="121933" marT="45725" marB="45725" anchor="ctr"/>
                </a:tc>
              </a:tr>
            </a:tbl>
          </a:graphicData>
        </a:graphic>
      </p:graphicFrame>
      <p:graphicFrame>
        <p:nvGraphicFramePr>
          <p:cNvPr id="5" name="Google Shape;1364;gb04aa8a8d7_0_9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17552"/>
              </p:ext>
            </p:extLst>
          </p:nvPr>
        </p:nvGraphicFramePr>
        <p:xfrm>
          <a:off x="6384032" y="2204865"/>
          <a:ext cx="5376597" cy="338831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376597"/>
              </a:tblGrid>
              <a:tr h="4359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 dirty="0"/>
                        <a:t>GitHub</a:t>
                      </a:r>
                      <a:endParaRPr sz="2200" u="none" strike="noStrike" cap="none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33" marR="121933" marT="45725" marB="45725" anchor="b">
                    <a:solidFill>
                      <a:srgbClr val="E06666"/>
                    </a:solidFill>
                  </a:tcPr>
                </a:tc>
              </a:tr>
              <a:tr h="93296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/>
                        <a:t>It is hosted on the web.</a:t>
                      </a:r>
                      <a:endParaRPr sz="2200" u="none" strike="noStrike" cap="none">
                        <a:solidFill>
                          <a:srgbClr val="3F3F3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33" marR="121933" marT="45725" marB="45725" anchor="ctr"/>
                </a:tc>
              </a:tr>
              <a:tr h="93296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/>
                        <a:t>It is a graphical interface.</a:t>
                      </a:r>
                      <a:endParaRPr sz="22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endParaRPr sz="2200" u="none" strike="noStrike" cap="none">
                        <a:solidFill>
                          <a:srgbClr val="3F3F3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33" marR="121933" marT="45725" marB="45725" anchor="b"/>
                </a:tc>
              </a:tr>
              <a:tr h="10863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 dirty="0"/>
                        <a:t>It is a space to upload a copy of the </a:t>
                      </a:r>
                      <a:r>
                        <a:rPr lang="en-US" sz="2200" u="none" strike="noStrike" cap="none" dirty="0" err="1"/>
                        <a:t>git</a:t>
                      </a:r>
                      <a:r>
                        <a:rPr lang="en-US" sz="2200" u="none" strike="noStrike" cap="none" dirty="0"/>
                        <a:t> repository.</a:t>
                      </a:r>
                      <a:endParaRPr sz="2200" u="none" strike="noStrike" cap="none" dirty="0">
                        <a:solidFill>
                          <a:srgbClr val="3F3F3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33" marR="121933" marT="45725" marB="457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855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</a:t>
            </a:r>
            <a:r>
              <a:rPr lang="en-US" dirty="0" smtClean="0"/>
              <a:t>Configuration</a:t>
            </a:r>
            <a:endParaRPr lang="en-IN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8123995"/>
              </p:ext>
            </p:extLst>
          </p:nvPr>
        </p:nvGraphicFramePr>
        <p:xfrm>
          <a:off x="609600" y="1882808"/>
          <a:ext cx="109728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5946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" y="548848"/>
            <a:ext cx="10972800" cy="857250"/>
          </a:xfrm>
        </p:spPr>
        <p:txBody>
          <a:bodyPr/>
          <a:lstStyle/>
          <a:p>
            <a:r>
              <a:rPr lang="en-US" dirty="0" smtClean="0"/>
              <a:t>System </a:t>
            </a:r>
            <a:r>
              <a:rPr lang="en-US" dirty="0"/>
              <a:t>Level </a:t>
            </a:r>
            <a:r>
              <a:rPr lang="en-US" dirty="0" smtClean="0"/>
              <a:t>Configuration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371" y="1453310"/>
            <a:ext cx="11760629" cy="5256584"/>
          </a:xfrm>
        </p:spPr>
        <p:txBody>
          <a:bodyPr vert="horz" anchor="t">
            <a:normAutofit/>
          </a:bodyPr>
          <a:lstStyle/>
          <a:p>
            <a:r>
              <a:rPr lang="en-US" dirty="0" smtClean="0"/>
              <a:t>Affects </a:t>
            </a:r>
            <a:r>
              <a:rPr lang="en-US" dirty="0"/>
              <a:t>all users and all repositories on the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Stored </a:t>
            </a:r>
            <a:r>
              <a:rPr lang="en-US" dirty="0"/>
              <a:t>in the $(prefix)/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gitconfig</a:t>
            </a:r>
            <a:r>
              <a:rPr lang="en-US" dirty="0"/>
              <a:t> file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System level username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/>
              <a:t>config</a:t>
            </a:r>
            <a:r>
              <a:rPr lang="en-US" dirty="0"/>
              <a:t> --system user.name "System User"</a:t>
            </a:r>
          </a:p>
          <a:p>
            <a:r>
              <a:rPr lang="en-US" dirty="0" smtClean="0"/>
              <a:t>System level email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--system </a:t>
            </a:r>
            <a:r>
              <a:rPr lang="en-US" dirty="0" err="1" smtClean="0"/>
              <a:t>user.email</a:t>
            </a:r>
            <a:r>
              <a:rPr lang="en-US" dirty="0" smtClean="0"/>
              <a:t> "systemuser@example.com"</a:t>
            </a:r>
          </a:p>
          <a:p>
            <a:r>
              <a:rPr lang="en-US" dirty="0"/>
              <a:t>System-Level Default Editor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--system </a:t>
            </a:r>
            <a:r>
              <a:rPr lang="en-US" dirty="0" err="1"/>
              <a:t>core.editor</a:t>
            </a:r>
            <a:r>
              <a:rPr lang="en-US" dirty="0"/>
              <a:t> "notepad"</a:t>
            </a:r>
          </a:p>
          <a:p>
            <a:r>
              <a:rPr lang="en-US" dirty="0"/>
              <a:t>Enable System-Level Colored Output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--system </a:t>
            </a:r>
            <a:r>
              <a:rPr lang="en-US" dirty="0" err="1"/>
              <a:t>color.ui</a:t>
            </a:r>
            <a:r>
              <a:rPr lang="en-US" dirty="0"/>
              <a:t> </a:t>
            </a:r>
            <a:r>
              <a:rPr lang="en-US" dirty="0" smtClean="0"/>
              <a:t>auto</a:t>
            </a:r>
          </a:p>
          <a:p>
            <a:r>
              <a:rPr lang="en-US" dirty="0"/>
              <a:t>Viewing System-Level Configurations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--system --list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508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Global Level Configuration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381" y="2124222"/>
            <a:ext cx="11233248" cy="4330586"/>
          </a:xfrm>
        </p:spPr>
        <p:txBody>
          <a:bodyPr/>
          <a:lstStyle/>
          <a:p>
            <a:r>
              <a:rPr lang="en-US" dirty="0"/>
              <a:t>Global level configurations in </a:t>
            </a:r>
            <a:r>
              <a:rPr lang="en-US" dirty="0" err="1"/>
              <a:t>Git</a:t>
            </a:r>
            <a:r>
              <a:rPr lang="en-US" dirty="0"/>
              <a:t> are user-specific settings that apply to all repositories for the current user.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settings are stored in the ~/.</a:t>
            </a:r>
            <a:r>
              <a:rPr lang="en-US" dirty="0" err="1"/>
              <a:t>gitconfig</a:t>
            </a:r>
            <a:r>
              <a:rPr lang="en-US" dirty="0"/>
              <a:t> file (usually found at C:\Users\&lt;YourUsername&gt;\.gitconfig on Windows).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001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47446"/>
            <a:ext cx="10972800" cy="5049906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Set Global Username</a:t>
            </a:r>
            <a:r>
              <a:rPr lang="en-IN" dirty="0" smtClean="0"/>
              <a:t>: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user.name "Your Name"</a:t>
            </a:r>
          </a:p>
          <a:p>
            <a:r>
              <a:rPr lang="en-IN" dirty="0" smtClean="0"/>
              <a:t>Set global Email:</a:t>
            </a:r>
          </a:p>
          <a:p>
            <a:pPr lvl="1"/>
            <a:r>
              <a:rPr lang="en-IN" dirty="0"/>
              <a:t>git </a:t>
            </a:r>
            <a:r>
              <a:rPr lang="en-IN" dirty="0" err="1"/>
              <a:t>config</a:t>
            </a:r>
            <a:r>
              <a:rPr lang="en-IN" dirty="0"/>
              <a:t> --global </a:t>
            </a:r>
            <a:r>
              <a:rPr lang="en-IN" dirty="0" err="1"/>
              <a:t>user.email</a:t>
            </a:r>
            <a:r>
              <a:rPr lang="en-IN" dirty="0"/>
              <a:t> "you@example.com"</a:t>
            </a:r>
          </a:p>
          <a:p>
            <a:r>
              <a:rPr lang="en-IN" dirty="0" smtClean="0"/>
              <a:t>Set global default editor</a:t>
            </a:r>
          </a:p>
          <a:p>
            <a:pPr lvl="1"/>
            <a:r>
              <a:rPr lang="en-IN" dirty="0"/>
              <a:t>git </a:t>
            </a:r>
            <a:r>
              <a:rPr lang="en-IN" dirty="0" err="1"/>
              <a:t>config</a:t>
            </a:r>
            <a:r>
              <a:rPr lang="en-IN" dirty="0"/>
              <a:t> --global </a:t>
            </a:r>
            <a:r>
              <a:rPr lang="en-IN" dirty="0" err="1"/>
              <a:t>core.editor</a:t>
            </a:r>
            <a:r>
              <a:rPr lang="en-IN" dirty="0"/>
              <a:t> "notepad"</a:t>
            </a:r>
          </a:p>
          <a:p>
            <a:r>
              <a:rPr lang="en-IN" dirty="0" smtClean="0"/>
              <a:t>Set global coloured output</a:t>
            </a:r>
          </a:p>
          <a:p>
            <a:pPr lvl="1"/>
            <a:r>
              <a:rPr lang="en-IN" dirty="0"/>
              <a:t>git </a:t>
            </a:r>
            <a:r>
              <a:rPr lang="en-IN" dirty="0" err="1"/>
              <a:t>config</a:t>
            </a:r>
            <a:r>
              <a:rPr lang="en-IN" dirty="0"/>
              <a:t> --global </a:t>
            </a:r>
            <a:r>
              <a:rPr lang="en-IN" dirty="0" err="1"/>
              <a:t>color.ui</a:t>
            </a:r>
            <a:r>
              <a:rPr lang="en-IN" dirty="0"/>
              <a:t> auto</a:t>
            </a:r>
          </a:p>
          <a:p>
            <a:r>
              <a:rPr lang="en-IN" dirty="0" smtClean="0"/>
              <a:t>Set global aliases:</a:t>
            </a:r>
          </a:p>
          <a:p>
            <a:pPr lvl="1"/>
            <a:r>
              <a:rPr lang="en-IN" dirty="0"/>
              <a:t>git </a:t>
            </a:r>
            <a:r>
              <a:rPr lang="en-IN" dirty="0" err="1"/>
              <a:t>config</a:t>
            </a:r>
            <a:r>
              <a:rPr lang="en-IN" dirty="0"/>
              <a:t> --global alias.co checkout</a:t>
            </a:r>
          </a:p>
          <a:p>
            <a:pPr lvl="1"/>
            <a:r>
              <a:rPr lang="en-IN" dirty="0"/>
              <a:t>git </a:t>
            </a:r>
            <a:r>
              <a:rPr lang="en-IN" dirty="0" err="1"/>
              <a:t>config</a:t>
            </a:r>
            <a:r>
              <a:rPr lang="en-IN" dirty="0"/>
              <a:t> --global alias.br branch</a:t>
            </a:r>
          </a:p>
          <a:p>
            <a:pPr lvl="1"/>
            <a:r>
              <a:rPr lang="en-IN" dirty="0"/>
              <a:t>git </a:t>
            </a:r>
            <a:r>
              <a:rPr lang="en-IN" dirty="0" err="1"/>
              <a:t>config</a:t>
            </a:r>
            <a:r>
              <a:rPr lang="en-IN" dirty="0"/>
              <a:t> --global alias.ci commit</a:t>
            </a:r>
          </a:p>
          <a:p>
            <a:pPr lvl="1"/>
            <a:r>
              <a:rPr lang="en-IN" dirty="0"/>
              <a:t>git </a:t>
            </a:r>
            <a:r>
              <a:rPr lang="en-IN" dirty="0" err="1"/>
              <a:t>config</a:t>
            </a:r>
            <a:r>
              <a:rPr lang="en-IN" dirty="0"/>
              <a:t> --global alias.st </a:t>
            </a:r>
            <a:r>
              <a:rPr lang="en-IN" dirty="0" smtClean="0"/>
              <a:t>status</a:t>
            </a:r>
          </a:p>
          <a:p>
            <a:r>
              <a:rPr lang="en-IN" dirty="0" smtClean="0"/>
              <a:t>View all configuration:</a:t>
            </a:r>
          </a:p>
          <a:p>
            <a:pPr lvl="1"/>
            <a:r>
              <a:rPr lang="en-IN" dirty="0"/>
              <a:t>git </a:t>
            </a:r>
            <a:r>
              <a:rPr lang="en-IN" dirty="0" err="1"/>
              <a:t>config</a:t>
            </a:r>
            <a:r>
              <a:rPr lang="en-IN" dirty="0"/>
              <a:t> --global --list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4145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Local Configurations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you want to set a specific username and email for a particular repository, different from your global settings, and create a few local aliases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Local user or email</a:t>
            </a:r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--local user.name "Your Local Name"</a:t>
            </a:r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--local </a:t>
            </a:r>
            <a:r>
              <a:rPr lang="en-US" dirty="0" err="1"/>
              <a:t>user.email</a:t>
            </a:r>
            <a:r>
              <a:rPr lang="en-US" dirty="0"/>
              <a:t> "local@example.com"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7748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Git Commands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dirty="0"/>
              <a:t>Initializing a new repository</a:t>
            </a:r>
          </a:p>
          <a:p>
            <a:pPr marL="742950" lvl="1">
              <a:buFont typeface="Arial" panose="020B0604020202020204" pitchFamily="34" charset="0"/>
              <a:buChar char="•"/>
            </a:pPr>
            <a:r>
              <a:rPr lang="en-US" dirty="0"/>
              <a:t>Create a new repository on </a:t>
            </a:r>
            <a:r>
              <a:rPr lang="en-US" dirty="0" smtClean="0"/>
              <a:t>local: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/>
          </a:p>
          <a:p>
            <a:pPr marL="742950" lvl="1">
              <a:buFont typeface="Arial" panose="020B0604020202020204" pitchFamily="34" charset="0"/>
              <a:buChar char="•"/>
            </a:pPr>
            <a:r>
              <a:rPr lang="en-US" dirty="0"/>
              <a:t>Browse files added by GIT</a:t>
            </a:r>
          </a:p>
          <a:p>
            <a:pPr marL="285750" indent="-285750"/>
            <a:r>
              <a:rPr lang="en-US" dirty="0" smtClean="0"/>
              <a:t>Adding </a:t>
            </a:r>
            <a:r>
              <a:rPr lang="en-US" dirty="0"/>
              <a:t>new files</a:t>
            </a:r>
          </a:p>
          <a:p>
            <a:pPr marL="742950" lvl="1"/>
            <a:r>
              <a:rPr lang="en-US" dirty="0"/>
              <a:t>Check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status: </a:t>
            </a:r>
            <a:r>
              <a:rPr lang="en-US" dirty="0" err="1" smtClean="0"/>
              <a:t>git</a:t>
            </a:r>
            <a:r>
              <a:rPr lang="en-US" dirty="0" smtClean="0"/>
              <a:t> status</a:t>
            </a:r>
            <a:endParaRPr lang="en-US" dirty="0"/>
          </a:p>
          <a:p>
            <a:pPr marL="742950" lvl="1"/>
            <a:r>
              <a:rPr lang="en-US" dirty="0"/>
              <a:t>Add file to staging </a:t>
            </a:r>
            <a:r>
              <a:rPr lang="en-US" dirty="0" smtClean="0"/>
              <a:t>area: </a:t>
            </a:r>
            <a:r>
              <a:rPr lang="en-US" dirty="0" err="1" smtClean="0"/>
              <a:t>git</a:t>
            </a:r>
            <a:r>
              <a:rPr lang="en-US" dirty="0" smtClean="0"/>
              <a:t> add filename</a:t>
            </a:r>
            <a:endParaRPr lang="en-US" dirty="0"/>
          </a:p>
          <a:p>
            <a:pPr marL="742950" lvl="1"/>
            <a:r>
              <a:rPr lang="en-US" dirty="0"/>
              <a:t>Commit to </a:t>
            </a:r>
            <a:r>
              <a:rPr lang="en-US" dirty="0" smtClean="0"/>
              <a:t>Repo: </a:t>
            </a:r>
            <a:r>
              <a:rPr lang="en-US" dirty="0" err="1" smtClean="0"/>
              <a:t>git</a:t>
            </a:r>
            <a:r>
              <a:rPr lang="en-US" dirty="0" smtClean="0"/>
              <a:t> commit </a:t>
            </a:r>
            <a:endParaRPr lang="en-US" dirty="0"/>
          </a:p>
          <a:p>
            <a:pPr marL="742950" lvl="1"/>
            <a:r>
              <a:rPr lang="en-US" dirty="0"/>
              <a:t>View </a:t>
            </a:r>
            <a:r>
              <a:rPr lang="en-US" dirty="0" smtClean="0"/>
              <a:t>log: </a:t>
            </a:r>
            <a:r>
              <a:rPr lang="en-US" dirty="0" err="1" smtClean="0"/>
              <a:t>git</a:t>
            </a:r>
            <a:r>
              <a:rPr lang="en-US" dirty="0" smtClean="0"/>
              <a:t> log</a:t>
            </a:r>
          </a:p>
          <a:p>
            <a:pPr marL="742950" lvl="1"/>
            <a:r>
              <a:rPr lang="en-US" dirty="0" err="1" smtClean="0"/>
              <a:t>Unstage</a:t>
            </a:r>
            <a:r>
              <a:rPr lang="en-US" dirty="0" smtClean="0"/>
              <a:t>: </a:t>
            </a:r>
            <a:r>
              <a:rPr lang="en-US" dirty="0" err="1" smtClean="0"/>
              <a:t>git</a:t>
            </a:r>
            <a:r>
              <a:rPr lang="en-US" dirty="0" smtClean="0"/>
              <a:t> reset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1145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GIT manages and stores </a:t>
            </a:r>
            <a:r>
              <a:rPr lang="en-US" dirty="0" smtClean="0"/>
              <a:t>commits?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1186152"/>
          </a:xfrm>
        </p:spPr>
        <p:txBody>
          <a:bodyPr>
            <a:normAutofit/>
          </a:bodyPr>
          <a:lstStyle/>
          <a:p>
            <a:r>
              <a:rPr lang="en-US" dirty="0">
                <a:latin typeface="Body Level 1"/>
              </a:rPr>
              <a:t>Every change set that is committed is converted to a checksum using SHA-1 hash algorithm</a:t>
            </a:r>
          </a:p>
          <a:p>
            <a:r>
              <a:rPr lang="en-US" dirty="0">
                <a:latin typeface="Body Level 1"/>
              </a:rPr>
              <a:t>SHA id is 40 character hexadecimal string</a:t>
            </a:r>
          </a:p>
          <a:p>
            <a:endParaRPr lang="en-GB" sz="2400" dirty="0">
              <a:latin typeface="Body Level 1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6448207-1576-4CA2-970C-291E01AA9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564" y="3284984"/>
            <a:ext cx="8594353" cy="286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508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9624" y="267494"/>
            <a:ext cx="6672775" cy="1001266"/>
          </a:xfrm>
        </p:spPr>
        <p:txBody>
          <a:bodyPr>
            <a:normAutofit fontScale="90000"/>
          </a:bodyPr>
          <a:lstStyle/>
          <a:p>
            <a:r>
              <a:rPr lang="en-US" dirty="0"/>
              <a:t>History of version management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40768"/>
            <a:ext cx="10972800" cy="5114040"/>
          </a:xfrm>
        </p:spPr>
        <p:txBody>
          <a:bodyPr vert="horz" anchor="t">
            <a:normAutofit fontScale="92500" lnSpcReduction="20000"/>
          </a:bodyPr>
          <a:lstStyle/>
          <a:p>
            <a:r>
              <a:rPr lang="en-US" dirty="0"/>
              <a:t>Source Code Control System (SCCS)</a:t>
            </a:r>
          </a:p>
          <a:p>
            <a:pPr lvl="1"/>
            <a:r>
              <a:rPr lang="en-US" dirty="0"/>
              <a:t>1972, Closed source, free with UNIX</a:t>
            </a:r>
          </a:p>
          <a:p>
            <a:r>
              <a:rPr lang="en-US" dirty="0"/>
              <a:t>Revision Control System (RCS)</a:t>
            </a:r>
          </a:p>
          <a:p>
            <a:pPr lvl="1"/>
            <a:r>
              <a:rPr lang="en-US" dirty="0"/>
              <a:t>1982 , Open Source, cross platform, faster, more features</a:t>
            </a:r>
          </a:p>
          <a:p>
            <a:r>
              <a:rPr lang="en-US" dirty="0"/>
              <a:t>Concurrent versions system (CVS)</a:t>
            </a:r>
          </a:p>
          <a:p>
            <a:pPr lvl="1"/>
            <a:r>
              <a:rPr lang="en-US" dirty="0"/>
              <a:t>1986-1990, open source, multiple files, multiple users</a:t>
            </a:r>
          </a:p>
          <a:p>
            <a:r>
              <a:rPr lang="en-US" dirty="0"/>
              <a:t>Apache Subversion (SVN)</a:t>
            </a:r>
          </a:p>
          <a:p>
            <a:pPr lvl="1"/>
            <a:r>
              <a:rPr lang="en-US" dirty="0"/>
              <a:t>2000, open source, support for directory tracking, support for non-text</a:t>
            </a:r>
          </a:p>
          <a:p>
            <a:r>
              <a:rPr lang="en-US" dirty="0" err="1"/>
              <a:t>BitKeeper</a:t>
            </a:r>
            <a:r>
              <a:rPr lang="en-US" dirty="0"/>
              <a:t> SCM</a:t>
            </a:r>
          </a:p>
          <a:p>
            <a:pPr lvl="1"/>
            <a:r>
              <a:rPr lang="en-US" dirty="0"/>
              <a:t> 2000, closed source, proprietary</a:t>
            </a:r>
          </a:p>
          <a:p>
            <a:pPr lvl="1"/>
            <a:r>
              <a:rPr lang="en-US" dirty="0"/>
              <a:t> distributed version control</a:t>
            </a:r>
          </a:p>
          <a:p>
            <a:pPr lvl="1"/>
            <a:r>
              <a:rPr lang="en-US" dirty="0"/>
              <a:t> “community version” was free initially ; from 2005 no longer free</a:t>
            </a:r>
          </a:p>
          <a:p>
            <a:pPr lvl="1"/>
            <a:r>
              <a:rPr lang="en-US" dirty="0"/>
              <a:t> used for source code of Linux kernel from 2002 – 2005</a:t>
            </a:r>
          </a:p>
          <a:p>
            <a:r>
              <a:rPr lang="en-US" dirty="0"/>
              <a:t>GIT</a:t>
            </a:r>
          </a:p>
          <a:p>
            <a:pPr lvl="1"/>
            <a:r>
              <a:rPr lang="en-US" dirty="0"/>
              <a:t>Born April 2005, created by Linus Torvalds</a:t>
            </a:r>
          </a:p>
          <a:p>
            <a:pPr lvl="1"/>
            <a:r>
              <a:rPr lang="en-US" dirty="0"/>
              <a:t>Replacement for </a:t>
            </a:r>
            <a:r>
              <a:rPr lang="en-US" dirty="0" err="1"/>
              <a:t>BitKeeper</a:t>
            </a:r>
            <a:r>
              <a:rPr lang="en-US" dirty="0"/>
              <a:t> to manage Linux kernel</a:t>
            </a:r>
          </a:p>
          <a:p>
            <a:pPr lvl="1"/>
            <a:endParaRPr lang="en-US" dirty="0"/>
          </a:p>
          <a:p>
            <a:pPr lvl="1"/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2585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573" y="4406566"/>
            <a:ext cx="10972800" cy="1042136"/>
          </a:xfrm>
        </p:spPr>
        <p:txBody>
          <a:bodyPr/>
          <a:lstStyle/>
          <a:p>
            <a:r>
              <a:rPr lang="en-US" b="1" dirty="0">
                <a:latin typeface="Body Level 1"/>
              </a:rPr>
              <a:t>HEAD</a:t>
            </a:r>
            <a:r>
              <a:rPr lang="en-US" dirty="0">
                <a:latin typeface="Body Level 1"/>
              </a:rPr>
              <a:t> Pointer points to the </a:t>
            </a:r>
            <a:r>
              <a:rPr lang="en-US" b="1" dirty="0">
                <a:latin typeface="Body Level 1"/>
              </a:rPr>
              <a:t>tip</a:t>
            </a:r>
            <a:r>
              <a:rPr lang="en-US" dirty="0">
                <a:latin typeface="Body Level 1"/>
              </a:rPr>
              <a:t> of the </a:t>
            </a:r>
            <a:r>
              <a:rPr lang="en-US" b="1" dirty="0">
                <a:latin typeface="Body Level 1"/>
              </a:rPr>
              <a:t>current</a:t>
            </a:r>
            <a:r>
              <a:rPr lang="en-US" dirty="0">
                <a:latin typeface="Body Level 1"/>
              </a:rPr>
              <a:t> branch on </a:t>
            </a:r>
            <a:r>
              <a:rPr lang="en-US" b="1" dirty="0">
                <a:latin typeface="Body Level 1"/>
              </a:rPr>
              <a:t>repository</a:t>
            </a:r>
          </a:p>
          <a:p>
            <a:endParaRPr lang="en-GB" sz="2400" dirty="0">
              <a:latin typeface="Body Level 1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FC5ECD9-51A6-4C8B-813B-B8A73323E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2276872"/>
            <a:ext cx="8736971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00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Editing / Deleting / Renaming / Undoing changes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dirty="0"/>
              <a:t>Editing files</a:t>
            </a:r>
          </a:p>
          <a:p>
            <a:pPr marL="742950" lvl="1">
              <a:buFont typeface="Arial" panose="020B0604020202020204" pitchFamily="34" charset="0"/>
              <a:buChar char="•"/>
            </a:pPr>
            <a:r>
              <a:rPr lang="en-US" dirty="0"/>
              <a:t>Viewing </a:t>
            </a:r>
            <a:r>
              <a:rPr lang="en-US" dirty="0" err="1"/>
              <a:t>git</a:t>
            </a:r>
            <a:r>
              <a:rPr lang="en-US" dirty="0"/>
              <a:t> status: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status</a:t>
            </a:r>
          </a:p>
          <a:p>
            <a:pPr marL="742950" lvl="1">
              <a:buFont typeface="Arial" panose="020B0604020202020204" pitchFamily="34" charset="0"/>
              <a:buChar char="•"/>
            </a:pPr>
            <a:r>
              <a:rPr lang="en-US" dirty="0"/>
              <a:t>Committing changes directly to repo: </a:t>
            </a:r>
            <a:r>
              <a:rPr lang="en-US" dirty="0" err="1"/>
              <a:t>git</a:t>
            </a:r>
            <a:r>
              <a:rPr lang="en-US" dirty="0"/>
              <a:t> commit -</a:t>
            </a:r>
            <a:r>
              <a:rPr lang="en-US" dirty="0" smtClean="0"/>
              <a:t>a</a:t>
            </a:r>
          </a:p>
          <a:p>
            <a:pPr marL="742950" lvl="1">
              <a:buFont typeface="Arial" panose="020B0604020202020204" pitchFamily="34" charset="0"/>
              <a:buChar char="•"/>
            </a:pPr>
            <a:r>
              <a:rPr lang="en-US" dirty="0" smtClean="0"/>
              <a:t>Viewing </a:t>
            </a:r>
            <a:r>
              <a:rPr lang="en-US" dirty="0"/>
              <a:t>diff between repo and </a:t>
            </a:r>
            <a:r>
              <a:rPr lang="en-US" dirty="0" smtClean="0"/>
              <a:t>working: </a:t>
            </a:r>
            <a:r>
              <a:rPr lang="en-US" dirty="0" err="1"/>
              <a:t>git</a:t>
            </a:r>
            <a:r>
              <a:rPr lang="en-US" dirty="0"/>
              <a:t> diff</a:t>
            </a:r>
          </a:p>
          <a:p>
            <a:pPr marL="742950" lvl="1">
              <a:buFont typeface="Arial" panose="020B0604020202020204" pitchFamily="34" charset="0"/>
              <a:buChar char="•"/>
            </a:pPr>
            <a:r>
              <a:rPr lang="en-US" dirty="0"/>
              <a:t>Viewing diff between repo and staging: </a:t>
            </a:r>
            <a:r>
              <a:rPr lang="en-US" dirty="0" err="1"/>
              <a:t>git</a:t>
            </a:r>
            <a:r>
              <a:rPr lang="en-US" dirty="0"/>
              <a:t> diff --staged</a:t>
            </a:r>
          </a:p>
          <a:p>
            <a:pPr marL="742950"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1319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7542" y="260648"/>
            <a:ext cx="9134805" cy="1001266"/>
          </a:xfrm>
        </p:spPr>
        <p:txBody>
          <a:bodyPr/>
          <a:lstStyle/>
          <a:p>
            <a:r>
              <a:rPr lang="en-IN" dirty="0" smtClean="0"/>
              <a:t>Let’s take one scenario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2" y="1412776"/>
            <a:ext cx="10959008" cy="5042032"/>
          </a:xfrm>
        </p:spPr>
        <p:txBody>
          <a:bodyPr>
            <a:normAutofit/>
          </a:bodyPr>
          <a:lstStyle/>
          <a:p>
            <a:r>
              <a:rPr lang="en-US" dirty="0" smtClean="0"/>
              <a:t>You </a:t>
            </a:r>
            <a:r>
              <a:rPr lang="en-US" dirty="0"/>
              <a:t>have modified a file named </a:t>
            </a:r>
            <a:r>
              <a:rPr lang="en-US" dirty="0" smtClean="0"/>
              <a:t>hello.txt </a:t>
            </a:r>
            <a:r>
              <a:rPr lang="en-US" dirty="0"/>
              <a:t>in your working directory.</a:t>
            </a:r>
          </a:p>
          <a:p>
            <a:r>
              <a:rPr lang="en-US" dirty="0"/>
              <a:t>You have staged some changes in </a:t>
            </a:r>
            <a:r>
              <a:rPr lang="en-US" dirty="0" smtClean="0"/>
              <a:t>sonam.txt</a:t>
            </a:r>
            <a:r>
              <a:rPr lang="en-US" dirty="0"/>
              <a:t>.</a:t>
            </a:r>
          </a:p>
          <a:p>
            <a:r>
              <a:rPr lang="en-US" dirty="0"/>
              <a:t>You want to see what changes are </a:t>
            </a:r>
            <a:r>
              <a:rPr lang="en-US" dirty="0" err="1"/>
              <a:t>unstaged</a:t>
            </a:r>
            <a:r>
              <a:rPr lang="en-US" dirty="0"/>
              <a:t>, what changes are staged, and what changes were made in the last commit</a:t>
            </a:r>
            <a:r>
              <a:rPr lang="en-US" dirty="0" smtClean="0"/>
              <a:t>.</a:t>
            </a:r>
          </a:p>
          <a:p>
            <a:r>
              <a:rPr lang="en-US" dirty="0"/>
              <a:t>Show </a:t>
            </a:r>
            <a:r>
              <a:rPr lang="en-US" dirty="0" err="1"/>
              <a:t>Unstaged</a:t>
            </a:r>
            <a:r>
              <a:rPr lang="en-US" dirty="0"/>
              <a:t> Changes: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diff</a:t>
            </a:r>
          </a:p>
          <a:p>
            <a:r>
              <a:rPr lang="en-US" dirty="0"/>
              <a:t>Show Staged Changes: </a:t>
            </a:r>
            <a:r>
              <a:rPr lang="en-US" dirty="0" err="1"/>
              <a:t>git</a:t>
            </a:r>
            <a:r>
              <a:rPr lang="en-US" dirty="0"/>
              <a:t> diff </a:t>
            </a:r>
            <a:r>
              <a:rPr lang="en-US" dirty="0" smtClean="0"/>
              <a:t>–staged</a:t>
            </a:r>
          </a:p>
          <a:p>
            <a:r>
              <a:rPr lang="en-US" dirty="0"/>
              <a:t>Show Changes in the Last Commit: </a:t>
            </a:r>
            <a:r>
              <a:rPr lang="en-US" dirty="0" err="1"/>
              <a:t>git</a:t>
            </a:r>
            <a:r>
              <a:rPr lang="en-US" dirty="0"/>
              <a:t> diff HEAD^ HEAD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5469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Delete and Rename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Delete file :git </a:t>
            </a:r>
            <a:r>
              <a:rPr lang="en-IN" dirty="0" err="1"/>
              <a:t>rm</a:t>
            </a:r>
            <a:r>
              <a:rPr lang="en-IN" dirty="0"/>
              <a:t> &lt;filename</a:t>
            </a:r>
            <a:r>
              <a:rPr lang="en-IN" dirty="0" smtClean="0"/>
              <a:t>&gt;</a:t>
            </a:r>
          </a:p>
          <a:p>
            <a:r>
              <a:rPr lang="en-IN" dirty="0" smtClean="0"/>
              <a:t>Rename: git </a:t>
            </a:r>
            <a:r>
              <a:rPr lang="en-IN" dirty="0"/>
              <a:t>mv &lt;old-filename&gt; &lt;new-filename&gt;</a:t>
            </a:r>
          </a:p>
        </p:txBody>
      </p:sp>
    </p:spTree>
    <p:extLst>
      <p:ext uri="{BB962C8B-B14F-4D97-AF65-F5344CB8AC3E}">
        <p14:creationId xmlns:p14="http://schemas.microsoft.com/office/powerpoint/2010/main" val="7006815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563" y="267494"/>
            <a:ext cx="9422837" cy="857250"/>
          </a:xfrm>
        </p:spPr>
        <p:txBody>
          <a:bodyPr/>
          <a:lstStyle/>
          <a:p>
            <a:r>
              <a:rPr lang="en-IN" dirty="0" smtClean="0"/>
              <a:t>Undo Changes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381" y="1556792"/>
            <a:ext cx="11055019" cy="4898016"/>
          </a:xfrm>
        </p:spPr>
        <p:txBody>
          <a:bodyPr>
            <a:normAutofit/>
          </a:bodyPr>
          <a:lstStyle/>
          <a:p>
            <a:r>
              <a:rPr lang="en-US" dirty="0"/>
              <a:t>Undoing changes to modified files</a:t>
            </a:r>
            <a:r>
              <a:rPr lang="en-US" dirty="0" smtClean="0"/>
              <a:t>:</a:t>
            </a:r>
          </a:p>
          <a:p>
            <a:pPr lvl="1"/>
            <a:r>
              <a:rPr lang="en-IN" dirty="0"/>
              <a:t>git checkout -- &lt;filename&gt;</a:t>
            </a:r>
          </a:p>
          <a:p>
            <a:r>
              <a:rPr lang="en-US" dirty="0"/>
              <a:t>Undoing changes to staged files</a:t>
            </a:r>
            <a:r>
              <a:rPr lang="en-US" dirty="0" smtClean="0"/>
              <a:t>:</a:t>
            </a:r>
          </a:p>
          <a:p>
            <a:pPr lvl="1"/>
            <a:r>
              <a:rPr lang="en-IN" dirty="0"/>
              <a:t>git reset HEAD &lt;filename&gt;</a:t>
            </a:r>
          </a:p>
          <a:p>
            <a:r>
              <a:rPr lang="en-IN" dirty="0"/>
              <a:t>Undoing a commit</a:t>
            </a:r>
            <a:r>
              <a:rPr lang="en-IN" dirty="0" smtClean="0"/>
              <a:t>: </a:t>
            </a:r>
            <a:r>
              <a:rPr lang="en-US" dirty="0"/>
              <a:t>If you have already committed changes and want to undo the last commit (while keeping the changes in your working directory): </a:t>
            </a:r>
            <a:r>
              <a:rPr lang="en-US" dirty="0" err="1"/>
              <a:t>git</a:t>
            </a:r>
            <a:r>
              <a:rPr lang="en-US" dirty="0"/>
              <a:t> reset --soft HEAD^</a:t>
            </a:r>
          </a:p>
          <a:p>
            <a:r>
              <a:rPr lang="en-US" dirty="0"/>
              <a:t>This will undo the last commit but leave your changes staged</a:t>
            </a:r>
            <a:r>
              <a:rPr lang="en-US" dirty="0" smtClean="0"/>
              <a:t>.</a:t>
            </a:r>
          </a:p>
          <a:p>
            <a:r>
              <a:rPr lang="en-US" dirty="0"/>
              <a:t>Completely discarding all local changes:</a:t>
            </a:r>
            <a:endParaRPr lang="en-US" dirty="0" smtClean="0"/>
          </a:p>
          <a:p>
            <a:pPr lvl="1"/>
            <a:r>
              <a:rPr lang="en-IN" dirty="0"/>
              <a:t>git reset --hard HEAD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84528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Revert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already pushed changes to a remote repository and want to revert a commit, you can use</a:t>
            </a:r>
            <a:r>
              <a:rPr lang="en-US" dirty="0" smtClean="0"/>
              <a:t>:</a:t>
            </a:r>
          </a:p>
          <a:p>
            <a:r>
              <a:rPr lang="en-IN" dirty="0"/>
              <a:t>git revert &lt;commit-hash&gt;</a:t>
            </a:r>
          </a:p>
          <a:p>
            <a:r>
              <a:rPr lang="en-US" dirty="0"/>
              <a:t>This will create a new commit that undoes the changes introduced by the specified commit.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27535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Show Commit History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Git log: show all commits</a:t>
            </a:r>
          </a:p>
          <a:p>
            <a:r>
              <a:rPr lang="en-IN" dirty="0" smtClean="0"/>
              <a:t>To exit from many commit you can press q</a:t>
            </a:r>
          </a:p>
          <a:p>
            <a:r>
              <a:rPr lang="en-IN" dirty="0"/>
              <a:t>git log -n </a:t>
            </a:r>
            <a:r>
              <a:rPr lang="en-IN" dirty="0" smtClean="0"/>
              <a:t>5: </a:t>
            </a:r>
            <a:r>
              <a:rPr lang="en-US" dirty="0"/>
              <a:t>This will show the last 5 commits in your repository's history</a:t>
            </a:r>
            <a:r>
              <a:rPr lang="en-US" dirty="0" smtClean="0"/>
              <a:t>.</a:t>
            </a:r>
          </a:p>
          <a:p>
            <a:r>
              <a:rPr lang="en-IN" dirty="0"/>
              <a:t>Search within git log</a:t>
            </a:r>
            <a:r>
              <a:rPr lang="en-IN" dirty="0" smtClean="0"/>
              <a:t>:</a:t>
            </a:r>
          </a:p>
          <a:p>
            <a:pPr lvl="1"/>
            <a:r>
              <a:rPr lang="en-IN" dirty="0"/>
              <a:t>git log --grep="search-term"</a:t>
            </a:r>
          </a:p>
          <a:p>
            <a:r>
              <a:rPr lang="en-IN" dirty="0"/>
              <a:t>Git log in one line: git log </a:t>
            </a:r>
            <a:r>
              <a:rPr lang="en-IN" dirty="0" smtClean="0"/>
              <a:t>–</a:t>
            </a:r>
            <a:r>
              <a:rPr lang="en-IN" dirty="0" err="1" smtClean="0"/>
              <a:t>oneline</a:t>
            </a:r>
            <a:endParaRPr lang="en-IN" dirty="0" smtClean="0"/>
          </a:p>
          <a:p>
            <a:r>
              <a:rPr lang="en-IN" dirty="0" smtClean="0"/>
              <a:t>Git show: showing details of commit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49672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Branching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smtClean="0"/>
              <a:t>branch: </a:t>
            </a:r>
            <a:r>
              <a:rPr lang="en-US" dirty="0" err="1" smtClean="0"/>
              <a:t>git</a:t>
            </a:r>
            <a:r>
              <a:rPr lang="en-US" dirty="0" smtClean="0"/>
              <a:t> branch</a:t>
            </a:r>
            <a:endParaRPr lang="en-US" dirty="0"/>
          </a:p>
          <a:p>
            <a:r>
              <a:rPr lang="en-US" dirty="0"/>
              <a:t>Switch branch: </a:t>
            </a:r>
            <a:r>
              <a:rPr lang="en-US" dirty="0" err="1"/>
              <a:t>git</a:t>
            </a:r>
            <a:r>
              <a:rPr lang="en-US" dirty="0"/>
              <a:t> branch &lt;name</a:t>
            </a:r>
            <a:r>
              <a:rPr lang="en-US" dirty="0" smtClean="0"/>
              <a:t>&gt;</a:t>
            </a:r>
          </a:p>
          <a:p>
            <a:r>
              <a:rPr lang="en-US" dirty="0"/>
              <a:t>Show all branches: </a:t>
            </a:r>
            <a:r>
              <a:rPr lang="en-US" dirty="0" err="1"/>
              <a:t>git</a:t>
            </a:r>
            <a:r>
              <a:rPr lang="en-US" dirty="0"/>
              <a:t> checkout –b &lt;branch</a:t>
            </a:r>
            <a:r>
              <a:rPr lang="en-US" dirty="0" smtClean="0"/>
              <a:t>&gt;</a:t>
            </a:r>
          </a:p>
          <a:p>
            <a:r>
              <a:rPr lang="en-US" dirty="0"/>
              <a:t>View HEAD pointers of all branches: </a:t>
            </a:r>
            <a:r>
              <a:rPr lang="en-US" dirty="0" err="1"/>
              <a:t>git</a:t>
            </a:r>
            <a:r>
              <a:rPr lang="en-US" dirty="0"/>
              <a:t> diff </a:t>
            </a:r>
            <a:r>
              <a:rPr lang="en-US" dirty="0" err="1"/>
              <a:t>master..</a:t>
            </a:r>
            <a:r>
              <a:rPr lang="en-US" dirty="0" err="1" smtClean="0"/>
              <a:t>branch</a:t>
            </a:r>
            <a:endParaRPr lang="en-US" dirty="0" smtClean="0"/>
          </a:p>
          <a:p>
            <a:r>
              <a:rPr lang="en-US" dirty="0" smtClean="0"/>
              <a:t>Compare </a:t>
            </a:r>
            <a:r>
              <a:rPr lang="en-US" dirty="0"/>
              <a:t>tips of two branches</a:t>
            </a:r>
          </a:p>
          <a:p>
            <a:r>
              <a:rPr lang="en-US" dirty="0"/>
              <a:t>Delete branch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39151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1744" y="267494"/>
            <a:ext cx="7790656" cy="785242"/>
          </a:xfrm>
        </p:spPr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533" y="1481445"/>
            <a:ext cx="10972800" cy="5114040"/>
          </a:xfrm>
        </p:spPr>
        <p:txBody>
          <a:bodyPr vert="horz" anchor="t">
            <a:normAutofit fontScale="85000" lnSpcReduction="20000"/>
          </a:bodyPr>
          <a:lstStyle/>
          <a:p>
            <a:r>
              <a:rPr lang="en-US" dirty="0"/>
              <a:t>Create a new branch named 'feature/new-feature' and switch to it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checkout -b </a:t>
            </a:r>
            <a:r>
              <a:rPr lang="en-US" dirty="0" smtClean="0"/>
              <a:t>feature/new-feature</a:t>
            </a:r>
            <a:endParaRPr lang="en-US" dirty="0"/>
          </a:p>
          <a:p>
            <a:r>
              <a:rPr lang="en-US" dirty="0" smtClean="0"/>
              <a:t>Make </a:t>
            </a:r>
            <a:r>
              <a:rPr lang="en-US" dirty="0"/>
              <a:t>changes to your code and commit them on the 'feature/new-feature' branch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add .</a:t>
            </a:r>
          </a:p>
          <a:p>
            <a:r>
              <a:rPr lang="en-US" dirty="0" err="1"/>
              <a:t>git</a:t>
            </a:r>
            <a:r>
              <a:rPr lang="en-US" dirty="0"/>
              <a:t> commit -m "Added new feature</a:t>
            </a:r>
            <a:r>
              <a:rPr lang="en-US" dirty="0" smtClean="0"/>
              <a:t>"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Switch back to the main branch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checkout </a:t>
            </a:r>
            <a:r>
              <a:rPr lang="en-US" dirty="0" smtClean="0"/>
              <a:t>main</a:t>
            </a:r>
          </a:p>
          <a:p>
            <a:r>
              <a:rPr lang="en-US" dirty="0" smtClean="0"/>
              <a:t>Compare </a:t>
            </a:r>
            <a:r>
              <a:rPr lang="en-US" dirty="0"/>
              <a:t>tips of two branches (main and feature/new-feature)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diff </a:t>
            </a:r>
            <a:r>
              <a:rPr lang="en-US" dirty="0" err="1"/>
              <a:t>main..</a:t>
            </a:r>
            <a:r>
              <a:rPr lang="en-US" dirty="0" err="1" smtClean="0"/>
              <a:t>feature</a:t>
            </a:r>
            <a:r>
              <a:rPr lang="en-US" dirty="0" smtClean="0"/>
              <a:t>/new-feature</a:t>
            </a:r>
            <a:endParaRPr lang="en-US" dirty="0"/>
          </a:p>
          <a:p>
            <a:r>
              <a:rPr lang="en-US" dirty="0" smtClean="0"/>
              <a:t>View </a:t>
            </a:r>
            <a:r>
              <a:rPr lang="en-US" dirty="0"/>
              <a:t>all branches (local and remote)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branch -</a:t>
            </a:r>
            <a:r>
              <a:rPr lang="en-US" dirty="0" smtClean="0"/>
              <a:t>a</a:t>
            </a:r>
            <a:endParaRPr lang="en-US" dirty="0"/>
          </a:p>
          <a:p>
            <a:r>
              <a:rPr lang="en-US" dirty="0" smtClean="0"/>
              <a:t>View </a:t>
            </a:r>
            <a:r>
              <a:rPr lang="en-US" dirty="0"/>
              <a:t>HEAD pointers of all branches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show-ref</a:t>
            </a:r>
            <a:endParaRPr lang="en-US" dirty="0"/>
          </a:p>
          <a:p>
            <a:r>
              <a:rPr lang="en-US" dirty="0" smtClean="0"/>
              <a:t>Merge </a:t>
            </a:r>
            <a:r>
              <a:rPr lang="en-US" dirty="0"/>
              <a:t>'feature/new-feature' branch into 'main' (assuming no conflicts)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merge </a:t>
            </a:r>
            <a:r>
              <a:rPr lang="en-US" dirty="0" smtClean="0"/>
              <a:t>feature/new-feature</a:t>
            </a:r>
            <a:endParaRPr lang="en-US" dirty="0"/>
          </a:p>
          <a:p>
            <a:r>
              <a:rPr lang="en-US" dirty="0" smtClean="0"/>
              <a:t>Delete </a:t>
            </a:r>
            <a:r>
              <a:rPr lang="en-US" dirty="0"/>
              <a:t>the 'feature/new-feature' branch after merge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branch -d feature/new-feature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64563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3765" y="267494"/>
            <a:ext cx="7598635" cy="857250"/>
          </a:xfrm>
        </p:spPr>
        <p:txBody>
          <a:bodyPr/>
          <a:lstStyle/>
          <a:p>
            <a:r>
              <a:rPr lang="en-IN" dirty="0" smtClean="0"/>
              <a:t>True Merge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91174"/>
            <a:ext cx="10972800" cy="4963633"/>
          </a:xfrm>
        </p:spPr>
        <p:txBody>
          <a:bodyPr>
            <a:normAutofit/>
          </a:bodyPr>
          <a:lstStyle/>
          <a:p>
            <a:r>
              <a:rPr lang="en-US" dirty="0"/>
              <a:t>Assume you have diverged branches: main and feature/branch-b</a:t>
            </a:r>
            <a:r>
              <a:rPr lang="en-US" dirty="0" smtClean="0"/>
              <a:t>.</a:t>
            </a:r>
          </a:p>
          <a:p>
            <a:r>
              <a:rPr lang="en-US" dirty="0"/>
              <a:t>Create a new branch and make changes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checkout -b feature/branch-b</a:t>
            </a:r>
          </a:p>
          <a:p>
            <a:r>
              <a:rPr lang="en-US" dirty="0" smtClean="0"/>
              <a:t>Make </a:t>
            </a:r>
            <a:r>
              <a:rPr lang="en-US" dirty="0"/>
              <a:t>changes to files and commit them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add .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commit -m "Made changes in feature </a:t>
            </a:r>
            <a:r>
              <a:rPr lang="en-US" dirty="0" smtClean="0"/>
              <a:t>branch“</a:t>
            </a:r>
          </a:p>
          <a:p>
            <a:r>
              <a:rPr lang="en-US" dirty="0"/>
              <a:t>Switch back to main and merge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checkout main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merge </a:t>
            </a:r>
            <a:r>
              <a:rPr lang="en-US" dirty="0" smtClean="0"/>
              <a:t>feature/branch-b</a:t>
            </a:r>
          </a:p>
          <a:p>
            <a:pPr marL="619506" indent="-457200"/>
            <a:r>
              <a:rPr lang="en-US" dirty="0"/>
              <a:t>If there are new commits on both main and feature/branch-b, </a:t>
            </a:r>
            <a:r>
              <a:rPr lang="en-US" dirty="0" err="1"/>
              <a:t>Git</a:t>
            </a:r>
            <a:r>
              <a:rPr lang="en-US" dirty="0"/>
              <a:t> performs a true merge, creating a new commit that combines changes from both branches.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2669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435" y="554400"/>
            <a:ext cx="10972800" cy="836712"/>
          </a:xfrm>
        </p:spPr>
        <p:txBody>
          <a:bodyPr/>
          <a:lstStyle/>
          <a:p>
            <a:r>
              <a:rPr lang="en-GB" dirty="0" smtClean="0"/>
              <a:t>Distributed </a:t>
            </a:r>
            <a:r>
              <a:rPr lang="en-GB" dirty="0"/>
              <a:t>Version Control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300" y="1685782"/>
            <a:ext cx="10972800" cy="3130368"/>
          </a:xfrm>
        </p:spPr>
        <p:txBody>
          <a:bodyPr>
            <a:normAutofit/>
          </a:bodyPr>
          <a:lstStyle/>
          <a:p>
            <a:r>
              <a:rPr lang="en-US" dirty="0"/>
              <a:t>Different users  maintain their own repositories instead of working from a central repository</a:t>
            </a:r>
          </a:p>
          <a:p>
            <a:r>
              <a:rPr lang="en-US" dirty="0"/>
              <a:t>Changes are stored as “Change sets” or “patches”</a:t>
            </a:r>
          </a:p>
          <a:p>
            <a:pPr lvl="1"/>
            <a:r>
              <a:rPr lang="en-US" dirty="0"/>
              <a:t>Tracks changes not versions</a:t>
            </a:r>
          </a:p>
          <a:p>
            <a:pPr lvl="1"/>
            <a:r>
              <a:rPr lang="en-US" dirty="0"/>
              <a:t>Change sets can be exchanged between repositories</a:t>
            </a:r>
          </a:p>
          <a:p>
            <a:r>
              <a:rPr lang="en-US" dirty="0"/>
              <a:t>Example , suppose a file has following sets of changes – A,B,C,D,E,F</a:t>
            </a:r>
          </a:p>
          <a:p>
            <a:r>
              <a:rPr lang="en-US" dirty="0"/>
              <a:t>Different repositories may have different combinations of the above change sets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97D0C67F-9E0D-478D-9765-88FE9616F145}"/>
              </a:ext>
            </a:extLst>
          </p:cNvPr>
          <p:cNvSpPr/>
          <p:nvPr/>
        </p:nvSpPr>
        <p:spPr>
          <a:xfrm>
            <a:off x="1461294" y="4863514"/>
            <a:ext cx="2438400" cy="990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tx2"/>
                </a:solidFill>
              </a:rPr>
              <a:t>Repo 1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A,B,C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9C713480-EC23-4B5E-B431-EA189C810A47}"/>
              </a:ext>
            </a:extLst>
          </p:cNvPr>
          <p:cNvSpPr/>
          <p:nvPr/>
        </p:nvSpPr>
        <p:spPr>
          <a:xfrm>
            <a:off x="7627632" y="4661877"/>
            <a:ext cx="2438400" cy="990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tx2"/>
                </a:solidFill>
              </a:rPr>
              <a:t>Repo 2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A,B,C,D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78B5035A-96F4-4F04-9C62-BA2B5072E30D}"/>
              </a:ext>
            </a:extLst>
          </p:cNvPr>
          <p:cNvSpPr/>
          <p:nvPr/>
        </p:nvSpPr>
        <p:spPr>
          <a:xfrm>
            <a:off x="4335792" y="5423682"/>
            <a:ext cx="3048000" cy="990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tx2"/>
                </a:solidFill>
              </a:rPr>
              <a:t>Repo 3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A,B,C,D,E,F</a:t>
            </a:r>
            <a:endParaRPr lang="en-GB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9247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Aborting a Merge: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Start the merge</a:t>
            </a:r>
            <a:r>
              <a:rPr lang="en-IN" dirty="0" smtClean="0"/>
              <a:t>:</a:t>
            </a:r>
          </a:p>
          <a:p>
            <a:pPr lvl="1"/>
            <a:r>
              <a:rPr lang="en-IN" dirty="0"/>
              <a:t>git merge feature/branch-b</a:t>
            </a:r>
          </a:p>
          <a:p>
            <a:r>
              <a:rPr lang="en-US" dirty="0" smtClean="0"/>
              <a:t>Here, </a:t>
            </a:r>
            <a:r>
              <a:rPr lang="en-US" dirty="0"/>
              <a:t>you </a:t>
            </a:r>
            <a:r>
              <a:rPr lang="en-US" dirty="0" smtClean="0"/>
              <a:t>have encounter some </a:t>
            </a:r>
            <a:r>
              <a:rPr lang="en-US" dirty="0"/>
              <a:t>conflicts </a:t>
            </a:r>
            <a:r>
              <a:rPr lang="en-US" dirty="0" smtClean="0"/>
              <a:t>and decide </a:t>
            </a:r>
            <a:r>
              <a:rPr lang="en-US" dirty="0"/>
              <a:t>to abort for other reasons</a:t>
            </a:r>
            <a:r>
              <a:rPr lang="en-US" dirty="0" smtClean="0"/>
              <a:t>.</a:t>
            </a:r>
          </a:p>
          <a:p>
            <a:pPr lvl="1"/>
            <a:r>
              <a:rPr lang="en-IN" dirty="0"/>
              <a:t>git merge --abort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79620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Resolving Conflict Manually: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371" y="1700808"/>
            <a:ext cx="11151029" cy="4754000"/>
          </a:xfrm>
        </p:spPr>
        <p:txBody>
          <a:bodyPr>
            <a:normAutofit/>
          </a:bodyPr>
          <a:lstStyle/>
          <a:p>
            <a:r>
              <a:rPr lang="en-US" dirty="0"/>
              <a:t>Create and switch to a new branch (feature/branch-c</a:t>
            </a:r>
            <a:r>
              <a:rPr lang="en-US" dirty="0" smtClean="0"/>
              <a:t>):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checkout -b feature/branch-c</a:t>
            </a:r>
          </a:p>
          <a:p>
            <a:pPr lvl="1"/>
            <a:r>
              <a:rPr lang="en-US" dirty="0" smtClean="0"/>
              <a:t>Make </a:t>
            </a:r>
            <a:r>
              <a:rPr lang="en-US" dirty="0"/>
              <a:t>changes to file.txt and commit them</a:t>
            </a:r>
          </a:p>
          <a:p>
            <a:pPr lvl="1"/>
            <a:r>
              <a:rPr lang="en-US" dirty="0"/>
              <a:t>echo "Feature branch content" &gt; file.txt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add file.txt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commit -m "Made changes in feature branch"</a:t>
            </a:r>
          </a:p>
          <a:p>
            <a:r>
              <a:rPr lang="en-US" dirty="0"/>
              <a:t>Switch back to main and make conflicting changes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checkout main</a:t>
            </a:r>
          </a:p>
          <a:p>
            <a:pPr lvl="1"/>
            <a:r>
              <a:rPr lang="en-US" dirty="0" smtClean="0"/>
              <a:t>Make </a:t>
            </a:r>
            <a:r>
              <a:rPr lang="en-US" dirty="0"/>
              <a:t>conflicting changes to file.txt and commit them</a:t>
            </a:r>
          </a:p>
          <a:p>
            <a:pPr lvl="1"/>
            <a:r>
              <a:rPr lang="en-US" dirty="0"/>
              <a:t>echo "Main branch content" &gt; file.txt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add file.txt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commit -m "Made changes in main branch"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78145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14732"/>
            <a:ext cx="10972800" cy="4640076"/>
          </a:xfrm>
        </p:spPr>
        <p:txBody>
          <a:bodyPr>
            <a:normAutofit/>
          </a:bodyPr>
          <a:lstStyle/>
          <a:p>
            <a:r>
              <a:rPr lang="en-US" dirty="0"/>
              <a:t>Merge feature/branch-c into main, causing conflicts</a:t>
            </a:r>
            <a:r>
              <a:rPr lang="en-US" dirty="0" smtClean="0"/>
              <a:t>:</a:t>
            </a:r>
          </a:p>
          <a:p>
            <a:pPr lvl="1"/>
            <a:r>
              <a:rPr lang="en-IN" dirty="0"/>
              <a:t>git merge feature/branch-c</a:t>
            </a:r>
          </a:p>
          <a:p>
            <a:r>
              <a:rPr lang="en-US" dirty="0" err="1"/>
              <a:t>Git</a:t>
            </a:r>
            <a:r>
              <a:rPr lang="en-US" dirty="0"/>
              <a:t> will detect that file.txt has conflicting changes in both branches and will output a message indicating a merge conflict</a:t>
            </a:r>
            <a:r>
              <a:rPr lang="en-US" dirty="0" smtClean="0"/>
              <a:t>.</a:t>
            </a:r>
          </a:p>
          <a:p>
            <a:r>
              <a:rPr lang="en-US" dirty="0"/>
              <a:t>Decide which changes to keep or modify file.txt accordingly. </a:t>
            </a:r>
            <a:endParaRPr lang="en-US" dirty="0" smtClean="0"/>
          </a:p>
          <a:p>
            <a:pPr lvl="1"/>
            <a:r>
              <a:rPr lang="en-US" dirty="0"/>
              <a:t>Feature branch content and Main branch content </a:t>
            </a:r>
            <a:r>
              <a:rPr lang="en-US" dirty="0" smtClean="0"/>
              <a:t>combined (modify it manually)</a:t>
            </a:r>
          </a:p>
          <a:p>
            <a:r>
              <a:rPr lang="en-US" dirty="0"/>
              <a:t>Stage the resolved file and commit the merge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add file.txt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commit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68987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Tagging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tags are used to mark specific points in the repository's history, such as releases or significant commits.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are two types of tags: </a:t>
            </a:r>
            <a:endParaRPr lang="en-US" dirty="0" smtClean="0"/>
          </a:p>
          <a:p>
            <a:pPr lvl="1"/>
            <a:r>
              <a:rPr lang="en-US" dirty="0" smtClean="0"/>
              <a:t>lightweight </a:t>
            </a:r>
            <a:r>
              <a:rPr lang="en-US" dirty="0"/>
              <a:t>tags </a:t>
            </a:r>
          </a:p>
          <a:p>
            <a:pPr lvl="1"/>
            <a:r>
              <a:rPr lang="en-US" dirty="0" smtClean="0"/>
              <a:t>annotated </a:t>
            </a:r>
            <a:r>
              <a:rPr lang="en-US" dirty="0"/>
              <a:t>tags.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62714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Lightweight </a:t>
            </a:r>
            <a:r>
              <a:rPr lang="en-IN" dirty="0" smtClean="0"/>
              <a:t>Tags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lightweight tag is simply a pointer to a specific commit. It's similar to a branch that doesn't change — it's just a reference to a commit</a:t>
            </a:r>
            <a:r>
              <a:rPr lang="en-US" dirty="0" smtClean="0"/>
              <a:t>.</a:t>
            </a:r>
          </a:p>
          <a:p>
            <a:r>
              <a:rPr lang="en-IN" dirty="0"/>
              <a:t>git tag &lt;tag-name&gt;</a:t>
            </a:r>
          </a:p>
          <a:p>
            <a:r>
              <a:rPr lang="en-IN" dirty="0"/>
              <a:t>E.g. git tag </a:t>
            </a:r>
            <a:r>
              <a:rPr lang="en-IN" dirty="0" smtClean="0"/>
              <a:t>v1.0.0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16523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Annotated Tags: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371" y="1700808"/>
            <a:ext cx="11151029" cy="4754000"/>
          </a:xfrm>
        </p:spPr>
        <p:txBody>
          <a:bodyPr>
            <a:normAutofit/>
          </a:bodyPr>
          <a:lstStyle/>
          <a:p>
            <a:r>
              <a:rPr lang="en-US" sz="2000" dirty="0"/>
              <a:t>An annotated tag, on the other hand, is stored as a full object in the </a:t>
            </a:r>
            <a:r>
              <a:rPr lang="en-US" sz="2000" dirty="0" err="1"/>
              <a:t>Git</a:t>
            </a:r>
            <a:r>
              <a:rPr lang="en-US" sz="2000" dirty="0"/>
              <a:t> database. </a:t>
            </a:r>
            <a:endParaRPr lang="en-US" sz="2000" dirty="0" smtClean="0"/>
          </a:p>
          <a:p>
            <a:r>
              <a:rPr lang="en-US" sz="2000" dirty="0" smtClean="0"/>
              <a:t>It </a:t>
            </a:r>
            <a:r>
              <a:rPr lang="en-US" sz="2000" dirty="0"/>
              <a:t>includes a tagger name, email, date, and a tagging message. </a:t>
            </a:r>
            <a:endParaRPr lang="en-US" sz="2000" dirty="0" smtClean="0"/>
          </a:p>
          <a:p>
            <a:r>
              <a:rPr lang="en-US" sz="2000" dirty="0" smtClean="0"/>
              <a:t>Annotated </a:t>
            </a:r>
            <a:r>
              <a:rPr lang="en-US" sz="2000" dirty="0"/>
              <a:t>tags are recommended for most use cases as they provide more information and context about the </a:t>
            </a:r>
            <a:r>
              <a:rPr lang="en-US" sz="2000" dirty="0" smtClean="0"/>
              <a:t>tag.</a:t>
            </a:r>
          </a:p>
          <a:p>
            <a:r>
              <a:rPr lang="de-DE" sz="2000" dirty="0"/>
              <a:t>git tag -a &lt;tag-name&gt; -m "Tagging message"</a:t>
            </a:r>
          </a:p>
          <a:p>
            <a:r>
              <a:rPr lang="en-IN" sz="2000" dirty="0" smtClean="0"/>
              <a:t>E.g. </a:t>
            </a:r>
            <a:r>
              <a:rPr lang="en-US" sz="2000" dirty="0" err="1"/>
              <a:t>git</a:t>
            </a:r>
            <a:r>
              <a:rPr lang="en-US" sz="2000" dirty="0"/>
              <a:t> tag -a v1.0.0 -m "Initial release version 1.0.0"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390347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Viewing Tags: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view all tags in the repository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tag</a:t>
            </a:r>
          </a:p>
          <a:p>
            <a:r>
              <a:rPr lang="en-US" dirty="0" smtClean="0"/>
              <a:t>View details of specific tag:</a:t>
            </a:r>
          </a:p>
          <a:p>
            <a:pPr lvl="1"/>
            <a:r>
              <a:rPr lang="en-IN" dirty="0"/>
              <a:t>git show &lt;tag-name&gt;</a:t>
            </a:r>
          </a:p>
        </p:txBody>
      </p:sp>
    </p:spTree>
    <p:extLst>
      <p:ext uri="{BB962C8B-B14F-4D97-AF65-F5344CB8AC3E}">
        <p14:creationId xmlns:p14="http://schemas.microsoft.com/office/powerpoint/2010/main" val="12099237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Pushing Tags: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Tags created locally are not automatically pushed to remote repositories.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push tags to a remote repository</a:t>
            </a:r>
            <a:r>
              <a:rPr lang="en-US" dirty="0" smtClean="0"/>
              <a:t>:</a:t>
            </a:r>
          </a:p>
          <a:p>
            <a:pPr lvl="1"/>
            <a:r>
              <a:rPr lang="en-IN" dirty="0"/>
              <a:t>git push origin &lt;tag-name&gt;</a:t>
            </a:r>
          </a:p>
          <a:p>
            <a:r>
              <a:rPr lang="en-US" dirty="0"/>
              <a:t>To push all tags to the remote repository</a:t>
            </a:r>
            <a:r>
              <a:rPr lang="en-US" dirty="0" smtClean="0"/>
              <a:t>:</a:t>
            </a:r>
          </a:p>
          <a:p>
            <a:pPr lvl="1"/>
            <a:r>
              <a:rPr lang="en-IN" dirty="0"/>
              <a:t>git push origin --tags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45942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Deleting Tags: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delete a tag locally</a:t>
            </a:r>
            <a:r>
              <a:rPr lang="en-US" dirty="0" smtClean="0"/>
              <a:t>:</a:t>
            </a:r>
          </a:p>
          <a:p>
            <a:pPr lvl="1"/>
            <a:r>
              <a:rPr lang="en-IN" dirty="0"/>
              <a:t>git tag -d &lt;tag-name&gt;</a:t>
            </a:r>
          </a:p>
          <a:p>
            <a:pPr lvl="1"/>
            <a:endParaRPr lang="en-IN" dirty="0" smtClean="0"/>
          </a:p>
          <a:p>
            <a:r>
              <a:rPr lang="en-US" dirty="0"/>
              <a:t>To delete a tag from the remote repository (after it has been pushed</a:t>
            </a:r>
            <a:r>
              <a:rPr lang="en-US" dirty="0" smtClean="0"/>
              <a:t>):</a:t>
            </a:r>
          </a:p>
          <a:p>
            <a:pPr lvl="1"/>
            <a:r>
              <a:rPr lang="en-IN" dirty="0"/>
              <a:t>git push origin --delete &lt;tag-name&gt;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3644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Remotes – Create repository on </a:t>
            </a:r>
            <a:r>
              <a:rPr lang="en-GB" dirty="0" err="1" smtClean="0"/>
              <a:t>Github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Create a new repository on </a:t>
            </a:r>
            <a:r>
              <a:rPr lang="en-US" sz="2000" dirty="0" err="1" smtClean="0"/>
              <a:t>Github</a:t>
            </a:r>
            <a:endParaRPr lang="en-US" sz="2000" dirty="0" smtClean="0"/>
          </a:p>
          <a:p>
            <a:r>
              <a:rPr lang="en-US" sz="2000" dirty="0"/>
              <a:t>Copy the URL of the new </a:t>
            </a:r>
            <a:r>
              <a:rPr lang="en-US" sz="2000" dirty="0" smtClean="0"/>
              <a:t>repository</a:t>
            </a:r>
          </a:p>
          <a:p>
            <a:r>
              <a:rPr lang="en-US" sz="2000" dirty="0"/>
              <a:t>Clone the repository on your </a:t>
            </a:r>
            <a:r>
              <a:rPr lang="en-US" sz="2000" dirty="0" err="1"/>
              <a:t>lapto</a:t>
            </a:r>
            <a:r>
              <a:rPr lang="en-GB" sz="2000" dirty="0"/>
              <a:t>p</a:t>
            </a:r>
            <a:r>
              <a:rPr lang="en-GB" sz="2000" dirty="0" smtClean="0"/>
              <a:t>.</a:t>
            </a:r>
          </a:p>
          <a:p>
            <a:r>
              <a:rPr lang="en-GB" sz="2000" dirty="0"/>
              <a:t>Create two repositories on local</a:t>
            </a:r>
          </a:p>
          <a:p>
            <a:pPr lvl="1"/>
            <a:r>
              <a:rPr lang="en-GB" dirty="0" smtClean="0"/>
              <a:t>git clone &lt;URL&gt; GITLab1</a:t>
            </a:r>
          </a:p>
          <a:p>
            <a:pPr lvl="1"/>
            <a:r>
              <a:rPr lang="en-US" dirty="0" smtClean="0"/>
              <a:t>g</a:t>
            </a:r>
            <a:r>
              <a:rPr lang="en-GB" dirty="0" smtClean="0"/>
              <a:t>it clone &lt;URL&gt; GITLab2</a:t>
            </a:r>
          </a:p>
          <a:p>
            <a:endParaRPr lang="en-US" sz="2000" dirty="0" smtClean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607966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GIT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56792"/>
            <a:ext cx="10972800" cy="4898016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Distributed version control system</a:t>
            </a:r>
          </a:p>
          <a:p>
            <a:r>
              <a:rPr lang="en-US" dirty="0"/>
              <a:t>No need to communicate with a single server</a:t>
            </a:r>
          </a:p>
          <a:p>
            <a:pPr lvl="1"/>
            <a:r>
              <a:rPr lang="en-US" dirty="0"/>
              <a:t>Faster </a:t>
            </a:r>
          </a:p>
          <a:p>
            <a:pPr lvl="1"/>
            <a:r>
              <a:rPr lang="en-US" dirty="0"/>
              <a:t>No network access required</a:t>
            </a:r>
          </a:p>
          <a:p>
            <a:pPr lvl="1"/>
            <a:r>
              <a:rPr lang="en-US" dirty="0"/>
              <a:t>No single failure point</a:t>
            </a:r>
          </a:p>
          <a:p>
            <a:r>
              <a:rPr lang="en-US" dirty="0"/>
              <a:t>Encourages collaborative development (“forking</a:t>
            </a:r>
            <a:r>
              <a:rPr lang="en-US" dirty="0" smtClean="0"/>
              <a:t>”)</a:t>
            </a:r>
            <a:endParaRPr lang="en-US" dirty="0"/>
          </a:p>
          <a:p>
            <a:r>
              <a:rPr lang="en-US" dirty="0"/>
              <a:t>Open Source and free</a:t>
            </a:r>
          </a:p>
          <a:p>
            <a:r>
              <a:rPr lang="en-US" dirty="0"/>
              <a:t>Compatible with UNIX like systems and Windows</a:t>
            </a:r>
          </a:p>
          <a:p>
            <a:r>
              <a:rPr lang="en-US" dirty="0"/>
              <a:t>Faster than other SCMs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66230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remotes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F73BE13-CF27-4D92-8725-CABA9BCF6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82" y="1844824"/>
            <a:ext cx="5243660" cy="1905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F12980B-AE08-4AB6-83D4-22649121D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033" y="1844824"/>
            <a:ext cx="5317020" cy="19145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AE2A880E-13B6-4677-A1D4-5E97A6B7D6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4754" y="4077073"/>
            <a:ext cx="4610527" cy="164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7593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Tracking and non tracking branch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Push –u always creates a tracking branch that tells GIT about the remote details.</a:t>
            </a:r>
          </a:p>
          <a:p>
            <a:r>
              <a:rPr lang="en-US" dirty="0"/>
              <a:t>Without –u, push will send changes to remote without creating a tracking branch to sync changes</a:t>
            </a:r>
          </a:p>
          <a:p>
            <a:r>
              <a:rPr lang="en-US" dirty="0"/>
              <a:t>Clone automatically creates a tracking branch</a:t>
            </a:r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73580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Pushing / Fetching changes to/from Remote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anchor="t">
            <a:normAutofit/>
          </a:bodyPr>
          <a:lstStyle/>
          <a:p>
            <a:r>
              <a:rPr lang="en-US" sz="2000" dirty="0"/>
              <a:t>Pushing changes to </a:t>
            </a:r>
            <a:r>
              <a:rPr lang="en-US" sz="2000" dirty="0" smtClean="0"/>
              <a:t>remote: </a:t>
            </a:r>
            <a:r>
              <a:rPr lang="en-US" sz="2000" dirty="0" err="1" smtClean="0"/>
              <a:t>git</a:t>
            </a:r>
            <a:r>
              <a:rPr lang="en-US" sz="2000" dirty="0" smtClean="0"/>
              <a:t> push</a:t>
            </a:r>
            <a:endParaRPr lang="en-US" sz="2000" dirty="0"/>
          </a:p>
          <a:p>
            <a:r>
              <a:rPr lang="en-US" sz="2000" dirty="0"/>
              <a:t>Viewing tracking </a:t>
            </a:r>
            <a:r>
              <a:rPr lang="en-US" sz="2000" dirty="0" smtClean="0"/>
              <a:t>branch: </a:t>
            </a:r>
            <a:r>
              <a:rPr lang="en-IN" sz="2000" dirty="0"/>
              <a:t>git branch -</a:t>
            </a:r>
            <a:r>
              <a:rPr lang="en-IN" sz="2000" dirty="0" err="1"/>
              <a:t>vv</a:t>
            </a:r>
            <a:endParaRPr lang="en-US" sz="2000" dirty="0"/>
          </a:p>
          <a:p>
            <a:r>
              <a:rPr lang="en-US" sz="2000" dirty="0"/>
              <a:t>Viewing changes on </a:t>
            </a:r>
            <a:r>
              <a:rPr lang="en-US" sz="2000" dirty="0" smtClean="0"/>
              <a:t>Remote: </a:t>
            </a:r>
          </a:p>
          <a:p>
            <a:pPr lvl="1"/>
            <a:r>
              <a:rPr lang="en-IN" sz="1800" dirty="0" smtClean="0"/>
              <a:t>git </a:t>
            </a:r>
            <a:r>
              <a:rPr lang="en-IN" sz="1800" dirty="0"/>
              <a:t>fetch </a:t>
            </a:r>
            <a:r>
              <a:rPr lang="en-IN" sz="1800" dirty="0" smtClean="0"/>
              <a:t>origin (</a:t>
            </a:r>
            <a:r>
              <a:rPr lang="en-US" sz="1800" dirty="0"/>
              <a:t>Fetches the latest changes from the remote </a:t>
            </a:r>
            <a:r>
              <a:rPr lang="en-US" sz="1800" dirty="0" smtClean="0"/>
              <a:t>repository)</a:t>
            </a:r>
            <a:endParaRPr lang="en-IN" sz="1800" dirty="0" smtClean="0"/>
          </a:p>
          <a:p>
            <a:pPr lvl="1"/>
            <a:r>
              <a:rPr lang="en-IN" sz="1800" dirty="0"/>
              <a:t>git branch </a:t>
            </a:r>
            <a:r>
              <a:rPr lang="en-IN" sz="1800" dirty="0" smtClean="0"/>
              <a:t>–r (view remote branch)</a:t>
            </a:r>
            <a:endParaRPr lang="en-US" sz="1800" dirty="0"/>
          </a:p>
          <a:p>
            <a:r>
              <a:rPr lang="en-US" sz="2000" dirty="0"/>
              <a:t>Push a new local branch to </a:t>
            </a:r>
            <a:r>
              <a:rPr lang="en-US" sz="2000" dirty="0" smtClean="0"/>
              <a:t>remote:</a:t>
            </a:r>
          </a:p>
          <a:p>
            <a:pPr lvl="1"/>
            <a:r>
              <a:rPr lang="en-IN" sz="1800" dirty="0"/>
              <a:t>git checkout -b </a:t>
            </a:r>
            <a:r>
              <a:rPr lang="en-IN" sz="1800" dirty="0" smtClean="0"/>
              <a:t>new-branch-name (</a:t>
            </a:r>
            <a:r>
              <a:rPr lang="en-US" sz="1800" dirty="0"/>
              <a:t>Creates a new branch named new-branch-name and switches to it</a:t>
            </a:r>
            <a:r>
              <a:rPr lang="en-US" sz="1800" dirty="0" smtClean="0"/>
              <a:t>.)</a:t>
            </a:r>
          </a:p>
          <a:p>
            <a:pPr lvl="1"/>
            <a:r>
              <a:rPr lang="en-US" sz="1800" dirty="0" err="1"/>
              <a:t>git</a:t>
            </a:r>
            <a:r>
              <a:rPr lang="en-US" sz="1800" dirty="0"/>
              <a:t> push -u origin &lt;local-branch-name&gt;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8112448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371" y="837423"/>
            <a:ext cx="11247040" cy="1399032"/>
          </a:xfrm>
        </p:spPr>
        <p:txBody>
          <a:bodyPr>
            <a:normAutofit/>
          </a:bodyPr>
          <a:lstStyle/>
          <a:p>
            <a:r>
              <a:rPr lang="en-IN" dirty="0" smtClean="0"/>
              <a:t>Activity: </a:t>
            </a:r>
            <a:r>
              <a:rPr lang="en-US" dirty="0" err="1"/>
              <a:t>Git</a:t>
            </a:r>
            <a:r>
              <a:rPr lang="en-US" dirty="0"/>
              <a:t> Branching and </a:t>
            </a:r>
            <a:r>
              <a:rPr lang="en-US" dirty="0" smtClean="0"/>
              <a:t>Merging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branch (feature/username-task) from main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Make </a:t>
            </a:r>
            <a:r>
              <a:rPr lang="en-US" dirty="0"/>
              <a:t>changes to a file (README.md</a:t>
            </a:r>
            <a:r>
              <a:rPr lang="en-US" dirty="0" smtClean="0"/>
              <a:t>).</a:t>
            </a:r>
          </a:p>
          <a:p>
            <a:r>
              <a:rPr lang="en-US" dirty="0" smtClean="0"/>
              <a:t>Commit </a:t>
            </a:r>
            <a:r>
              <a:rPr lang="en-US" dirty="0"/>
              <a:t>changes to the feature branch</a:t>
            </a:r>
            <a:r>
              <a:rPr lang="en-US" dirty="0" smtClean="0"/>
              <a:t>.</a:t>
            </a:r>
          </a:p>
          <a:p>
            <a:r>
              <a:rPr lang="en-US" dirty="0" smtClean="0"/>
              <a:t>Switch </a:t>
            </a:r>
            <a:r>
              <a:rPr lang="en-US" dirty="0"/>
              <a:t>back to main and make different changes to the same file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Merge </a:t>
            </a:r>
            <a:r>
              <a:rPr lang="en-US" dirty="0"/>
              <a:t>the feature branch into main, resolving any conflicts if they occur.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58032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848779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Activity: </a:t>
            </a:r>
            <a:r>
              <a:rPr lang="en-US" dirty="0"/>
              <a:t>Explore </a:t>
            </a:r>
            <a:r>
              <a:rPr lang="en-US" dirty="0" err="1"/>
              <a:t>Git</a:t>
            </a:r>
            <a:r>
              <a:rPr lang="en-US" dirty="0"/>
              <a:t> history and understand commit operations.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391508"/>
            <a:ext cx="10820400" cy="4024125"/>
          </a:xfrm>
        </p:spPr>
        <p:txBody>
          <a:bodyPr/>
          <a:lstStyle/>
          <a:p>
            <a:r>
              <a:rPr lang="en-US" dirty="0"/>
              <a:t>clone a small repository with a history of commits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 </a:t>
            </a:r>
            <a:r>
              <a:rPr lang="en-US" dirty="0" err="1"/>
              <a:t>git</a:t>
            </a:r>
            <a:r>
              <a:rPr lang="en-US" dirty="0"/>
              <a:t> log and </a:t>
            </a:r>
            <a:r>
              <a:rPr lang="en-US" dirty="0" err="1"/>
              <a:t>git</a:t>
            </a:r>
            <a:r>
              <a:rPr lang="en-US" dirty="0"/>
              <a:t> show commands </a:t>
            </a:r>
            <a:r>
              <a:rPr lang="en-US" dirty="0" smtClean="0"/>
              <a:t>to</a:t>
            </a:r>
          </a:p>
          <a:p>
            <a:pPr lvl="1"/>
            <a:r>
              <a:rPr lang="en-US" dirty="0" smtClean="0"/>
              <a:t>View </a:t>
            </a:r>
            <a:r>
              <a:rPr lang="en-US" dirty="0"/>
              <a:t>the commit history (</a:t>
            </a:r>
            <a:r>
              <a:rPr lang="en-US" dirty="0" err="1"/>
              <a:t>git</a:t>
            </a:r>
            <a:r>
              <a:rPr lang="en-US" dirty="0"/>
              <a:t> log).</a:t>
            </a:r>
          </a:p>
          <a:p>
            <a:pPr lvl="1"/>
            <a:r>
              <a:rPr lang="en-US" dirty="0"/>
              <a:t>Examine details of a specific commit (</a:t>
            </a:r>
            <a:r>
              <a:rPr lang="en-US" dirty="0" err="1"/>
              <a:t>git</a:t>
            </a:r>
            <a:r>
              <a:rPr lang="en-US" dirty="0"/>
              <a:t> show &lt;commit-hash&gt;).</a:t>
            </a:r>
          </a:p>
          <a:p>
            <a:r>
              <a:rPr lang="en-US" dirty="0"/>
              <a:t>Discuss the concept of commit hashes and how </a:t>
            </a:r>
            <a:r>
              <a:rPr lang="en-US" dirty="0" err="1"/>
              <a:t>Git</a:t>
            </a:r>
            <a:r>
              <a:rPr lang="en-US" dirty="0"/>
              <a:t> tracks changes over time.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90809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Activity: Git collaboration and pull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Divide students into pairs or small </a:t>
            </a:r>
            <a:r>
              <a:rPr lang="en-US" dirty="0" err="1"/>
              <a:t>groups.Assign</a:t>
            </a:r>
            <a:r>
              <a:rPr lang="en-US" dirty="0"/>
              <a:t> roles (Developer A and Developer B</a:t>
            </a:r>
            <a:r>
              <a:rPr lang="en-US" dirty="0" smtClean="0"/>
              <a:t>).</a:t>
            </a:r>
          </a:p>
          <a:p>
            <a:r>
              <a:rPr lang="en-US" dirty="0" smtClean="0"/>
              <a:t>Developer </a:t>
            </a:r>
            <a:r>
              <a:rPr lang="en-US" dirty="0"/>
              <a:t>A creates a new feature branch (feature/xyz) and makes </a:t>
            </a:r>
            <a:r>
              <a:rPr lang="en-US" dirty="0" smtClean="0"/>
              <a:t>changes.</a:t>
            </a:r>
          </a:p>
          <a:p>
            <a:r>
              <a:rPr lang="en-US" dirty="0" smtClean="0"/>
              <a:t>Push </a:t>
            </a:r>
            <a:r>
              <a:rPr lang="en-US" dirty="0"/>
              <a:t>the feature branch to a remote repository (</a:t>
            </a:r>
            <a:r>
              <a:rPr lang="en-US" dirty="0" err="1"/>
              <a:t>git</a:t>
            </a:r>
            <a:r>
              <a:rPr lang="en-US" dirty="0"/>
              <a:t> push origin feature/xyz</a:t>
            </a:r>
            <a:r>
              <a:rPr lang="en-US" dirty="0" smtClean="0"/>
              <a:t>).</a:t>
            </a:r>
          </a:p>
          <a:p>
            <a:r>
              <a:rPr lang="en-US" dirty="0" smtClean="0"/>
              <a:t>Developer </a:t>
            </a:r>
            <a:r>
              <a:rPr lang="en-US" dirty="0"/>
              <a:t>B reviews the changes and suggests improvements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Developer </a:t>
            </a:r>
            <a:r>
              <a:rPr lang="en-US" dirty="0"/>
              <a:t>A integrates feedback, resolves conflicts if any, and merges the branch via a pull request.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3865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GB" dirty="0"/>
              <a:t>IT Architecture of 3 trees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C07775F-997C-4AF5-9FF6-C8FF8BE11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499" y="1955701"/>
            <a:ext cx="8864600" cy="4095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25455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Activity 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Install git on your system</a:t>
            </a:r>
          </a:p>
          <a:p>
            <a:r>
              <a:rPr lang="en-IN" dirty="0" smtClean="0"/>
              <a:t>Verify installation: check version using command prompt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9441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</a:t>
            </a:r>
            <a:r>
              <a:rPr lang="en-US" dirty="0"/>
              <a:t>Buzzwords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Master:</a:t>
            </a:r>
            <a:endParaRPr lang="en-US" dirty="0"/>
          </a:p>
          <a:p>
            <a:pPr lvl="1"/>
            <a:r>
              <a:rPr lang="en-US" dirty="0"/>
              <a:t>It is a default branch.</a:t>
            </a:r>
          </a:p>
          <a:p>
            <a:pPr lvl="1"/>
            <a:r>
              <a:rPr lang="en-US" dirty="0"/>
              <a:t>It is used by CI tools for build and deployment.</a:t>
            </a:r>
          </a:p>
          <a:p>
            <a:pPr lvl="1"/>
            <a:r>
              <a:rPr lang="en-US" dirty="0"/>
              <a:t>It is followed by the other repositories. </a:t>
            </a:r>
            <a:endParaRPr lang="en-US" dirty="0" smtClean="0"/>
          </a:p>
          <a:p>
            <a:r>
              <a:rPr lang="en-US" dirty="0" smtClean="0"/>
              <a:t>Branch:</a:t>
            </a:r>
            <a:endParaRPr lang="en-US" dirty="0"/>
          </a:p>
          <a:p>
            <a:pPr lvl="1"/>
            <a:r>
              <a:rPr lang="en-US" dirty="0"/>
              <a:t>It is a light weight working copy.</a:t>
            </a:r>
          </a:p>
          <a:p>
            <a:pPr lvl="1"/>
            <a:r>
              <a:rPr lang="en-US" dirty="0"/>
              <a:t>It has a staging area.</a:t>
            </a:r>
          </a:p>
          <a:p>
            <a:pPr lvl="1"/>
            <a:r>
              <a:rPr lang="en-US" dirty="0"/>
              <a:t>It works without impacting the master branch. 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4692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581341"/>
            <a:ext cx="11233248" cy="4341157"/>
          </a:xfrm>
        </p:spPr>
        <p:txBody>
          <a:bodyPr>
            <a:normAutofit/>
          </a:bodyPr>
          <a:lstStyle/>
          <a:p>
            <a:r>
              <a:rPr lang="en-IN" dirty="0" smtClean="0"/>
              <a:t>Head:</a:t>
            </a:r>
            <a:endParaRPr lang="en-US" dirty="0"/>
          </a:p>
          <a:p>
            <a:pPr lvl="1"/>
            <a:r>
              <a:rPr lang="en-US" dirty="0"/>
              <a:t>It is a pointer to the latest commit of the working branch.</a:t>
            </a:r>
          </a:p>
          <a:p>
            <a:pPr lvl="1"/>
            <a:r>
              <a:rPr lang="en-US" dirty="0"/>
              <a:t>It is present on every repository.</a:t>
            </a:r>
          </a:p>
          <a:p>
            <a:pPr lvl="1"/>
            <a:r>
              <a:rPr lang="en-US" dirty="0"/>
              <a:t>It will point to the latest commit during branch switch. </a:t>
            </a:r>
            <a:endParaRPr lang="en-US" dirty="0" smtClean="0"/>
          </a:p>
          <a:p>
            <a:r>
              <a:rPr lang="en-US" dirty="0" smtClean="0"/>
              <a:t>Remote Repo:</a:t>
            </a:r>
            <a:endParaRPr lang="en-US" dirty="0"/>
          </a:p>
          <a:p>
            <a:pPr lvl="1"/>
            <a:r>
              <a:rPr lang="en-US" dirty="0"/>
              <a:t>It is a </a:t>
            </a:r>
            <a:r>
              <a:rPr lang="en-US" dirty="0" err="1"/>
              <a:t>git</a:t>
            </a:r>
            <a:r>
              <a:rPr lang="en-US" dirty="0"/>
              <a:t> repository on a network outside the local machine.</a:t>
            </a:r>
          </a:p>
          <a:p>
            <a:pPr lvl="1"/>
            <a:r>
              <a:rPr lang="en-US" dirty="0"/>
              <a:t>It can have more than one remote repositories pointing from the local repository.</a:t>
            </a:r>
          </a:p>
          <a:p>
            <a:pPr lvl="1"/>
            <a:r>
              <a:rPr lang="en-US" dirty="0"/>
              <a:t>It can be managed and referenced with short names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Push:</a:t>
            </a:r>
          </a:p>
          <a:p>
            <a:pPr lvl="1"/>
            <a:r>
              <a:rPr lang="en-US" dirty="0"/>
              <a:t>It pushes changes from the local to the remote repository.</a:t>
            </a:r>
          </a:p>
          <a:p>
            <a:pPr lvl="1"/>
            <a:r>
              <a:rPr lang="en-US" dirty="0"/>
              <a:t>It is performed after committing the changes to the local repository.</a:t>
            </a:r>
          </a:p>
          <a:p>
            <a:pPr lvl="1"/>
            <a:r>
              <a:rPr lang="en-US" dirty="0"/>
              <a:t>It syncs the changes with the local and remote repository</a:t>
            </a:r>
            <a:r>
              <a:rPr lang="en-US" dirty="0" smtClean="0"/>
              <a:t>. 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650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532" y="1617824"/>
            <a:ext cx="10972800" cy="3277732"/>
          </a:xfrm>
        </p:spPr>
        <p:txBody>
          <a:bodyPr/>
          <a:lstStyle/>
          <a:p>
            <a:r>
              <a:rPr lang="en-IN" dirty="0" smtClean="0"/>
              <a:t>Pull:</a:t>
            </a:r>
          </a:p>
          <a:p>
            <a:pPr lvl="1"/>
            <a:r>
              <a:rPr lang="en-US" dirty="0"/>
              <a:t>It transfers the updates from the local to the remote repository.</a:t>
            </a:r>
          </a:p>
          <a:p>
            <a:pPr lvl="1"/>
            <a:r>
              <a:rPr lang="en-US" dirty="0"/>
              <a:t>It syncs the changes from remote to the local repository.</a:t>
            </a:r>
          </a:p>
          <a:p>
            <a:pPr lvl="1"/>
            <a:r>
              <a:rPr lang="en-US" dirty="0"/>
              <a:t>It takes current code from remote repository and merges the change with the local repository. </a:t>
            </a:r>
          </a:p>
          <a:p>
            <a:r>
              <a:rPr lang="en-IN" dirty="0" smtClean="0"/>
              <a:t>Fetch:</a:t>
            </a:r>
          </a:p>
          <a:p>
            <a:pPr lvl="1"/>
            <a:r>
              <a:rPr lang="en-US" dirty="0"/>
              <a:t>It will not merge the changes with a local repository.</a:t>
            </a:r>
          </a:p>
          <a:p>
            <a:pPr lvl="1"/>
            <a:r>
              <a:rPr lang="en-US" dirty="0"/>
              <a:t>It gives updates from remote to the local repository.</a:t>
            </a:r>
          </a:p>
          <a:p>
            <a:pPr lvl="1"/>
            <a:r>
              <a:rPr lang="en-US" dirty="0"/>
              <a:t>It syncs the changes from remote to the local repository.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736767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1076</TotalTime>
  <Words>2436</Words>
  <Application>Microsoft Office PowerPoint</Application>
  <PresentationFormat>Custom</PresentationFormat>
  <Paragraphs>329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Vapor Trail</vt:lpstr>
      <vt:lpstr>Version Control</vt:lpstr>
      <vt:lpstr>History of version management</vt:lpstr>
      <vt:lpstr>Distributed Version Control</vt:lpstr>
      <vt:lpstr>Why GIT</vt:lpstr>
      <vt:lpstr>GIT Architecture of 3 trees</vt:lpstr>
      <vt:lpstr>Activity 1</vt:lpstr>
      <vt:lpstr>GIT Buzzwords </vt:lpstr>
      <vt:lpstr>PowerPoint Presentation</vt:lpstr>
      <vt:lpstr>PowerPoint Presentation</vt:lpstr>
      <vt:lpstr>PowerPoint Presentation</vt:lpstr>
      <vt:lpstr>PowerPoint Presentation</vt:lpstr>
      <vt:lpstr>Git VS Github</vt:lpstr>
      <vt:lpstr>GIT Configuration</vt:lpstr>
      <vt:lpstr>System Level Configuration</vt:lpstr>
      <vt:lpstr>Global Level Configuration</vt:lpstr>
      <vt:lpstr>PowerPoint Presentation</vt:lpstr>
      <vt:lpstr>Local Configurations</vt:lpstr>
      <vt:lpstr>Git Commands</vt:lpstr>
      <vt:lpstr>How GIT manages and stores commits?</vt:lpstr>
      <vt:lpstr>PowerPoint Presentation</vt:lpstr>
      <vt:lpstr>Editing / Deleting / Renaming / Undoing changes</vt:lpstr>
      <vt:lpstr>Let’s take one scenario</vt:lpstr>
      <vt:lpstr>Delete and Rename</vt:lpstr>
      <vt:lpstr>Undo Changes</vt:lpstr>
      <vt:lpstr>Revert</vt:lpstr>
      <vt:lpstr>Show Commit History</vt:lpstr>
      <vt:lpstr>Branching</vt:lpstr>
      <vt:lpstr>Example</vt:lpstr>
      <vt:lpstr>True Merge</vt:lpstr>
      <vt:lpstr>Aborting a Merge:</vt:lpstr>
      <vt:lpstr>Resolving Conflict Manually:</vt:lpstr>
      <vt:lpstr>PowerPoint Presentation</vt:lpstr>
      <vt:lpstr>Tagging</vt:lpstr>
      <vt:lpstr>Lightweight Tags</vt:lpstr>
      <vt:lpstr>Annotated Tags:</vt:lpstr>
      <vt:lpstr>Viewing Tags:</vt:lpstr>
      <vt:lpstr>Pushing Tags:</vt:lpstr>
      <vt:lpstr>Deleting Tags:</vt:lpstr>
      <vt:lpstr>Remotes – Create repository on Github</vt:lpstr>
      <vt:lpstr>Working with remotes</vt:lpstr>
      <vt:lpstr>Tracking and non tracking branch</vt:lpstr>
      <vt:lpstr>Pushing / Fetching changes to/from Remote</vt:lpstr>
      <vt:lpstr>Activity: Git Branching and Merging</vt:lpstr>
      <vt:lpstr>Activity: Explore Git history and understand commit operations.</vt:lpstr>
      <vt:lpstr>Activity: Git collaboration and pull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Node Js</dc:title>
  <dc:creator>NEW</dc:creator>
  <cp:lastModifiedBy>NEW</cp:lastModifiedBy>
  <cp:revision>123</cp:revision>
  <dcterms:created xsi:type="dcterms:W3CDTF">2024-07-18T11:50:45Z</dcterms:created>
  <dcterms:modified xsi:type="dcterms:W3CDTF">2024-09-02T11:57:01Z</dcterms:modified>
</cp:coreProperties>
</file>