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8" d="100"/>
          <a:sy n="68" d="100"/>
        </p:scale>
        <p:origin x="-798"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A08AAA-8424-43DE-99AC-EAF0A5FEA75D}" type="doc">
      <dgm:prSet loTypeId="urn:microsoft.com/office/officeart/2005/8/layout/hList1" loCatId="list" qsTypeId="urn:microsoft.com/office/officeart/2005/8/quickstyle/simple1" qsCatId="simple" csTypeId="urn:microsoft.com/office/officeart/2005/8/colors/accent4_2" csCatId="accent4"/>
      <dgm:spPr/>
      <dgm:t>
        <a:bodyPr/>
        <a:lstStyle/>
        <a:p>
          <a:endParaRPr lang="en-IN"/>
        </a:p>
      </dgm:t>
    </dgm:pt>
    <dgm:pt modelId="{C08F7264-2FDF-460D-83A3-253FEFA94F27}">
      <dgm:prSet/>
      <dgm:spPr/>
      <dgm:t>
        <a:bodyPr/>
        <a:lstStyle/>
        <a:p>
          <a:pPr rtl="0"/>
          <a:r>
            <a:rPr lang="en-US" b="1" smtClean="0"/>
            <a:t>Master Node</a:t>
          </a:r>
          <a:r>
            <a:rPr lang="en-US" smtClean="0"/>
            <a:t>: Controls the cluster, responsible for the management of the Kubernetes cluster.</a:t>
          </a:r>
          <a:endParaRPr lang="en-IN"/>
        </a:p>
      </dgm:t>
    </dgm:pt>
    <dgm:pt modelId="{7F9AEC45-88BE-4F85-9774-8F1B471BE70B}" type="parTrans" cxnId="{DB22886C-8BA5-4693-8653-54EB506043D4}">
      <dgm:prSet/>
      <dgm:spPr/>
      <dgm:t>
        <a:bodyPr/>
        <a:lstStyle/>
        <a:p>
          <a:endParaRPr lang="en-IN"/>
        </a:p>
      </dgm:t>
    </dgm:pt>
    <dgm:pt modelId="{E43BD266-B53F-467C-B3DF-040A6E288088}" type="sibTrans" cxnId="{DB22886C-8BA5-4693-8653-54EB506043D4}">
      <dgm:prSet/>
      <dgm:spPr/>
      <dgm:t>
        <a:bodyPr/>
        <a:lstStyle/>
        <a:p>
          <a:endParaRPr lang="en-IN"/>
        </a:p>
      </dgm:t>
    </dgm:pt>
    <dgm:pt modelId="{55EC415A-ED2C-45BB-937B-FBB87A4E68AB}">
      <dgm:prSet/>
      <dgm:spPr/>
      <dgm:t>
        <a:bodyPr/>
        <a:lstStyle/>
        <a:p>
          <a:pPr rtl="0"/>
          <a:r>
            <a:rPr lang="en-US" b="1" smtClean="0"/>
            <a:t>API Server</a:t>
          </a:r>
          <a:r>
            <a:rPr lang="en-US" smtClean="0"/>
            <a:t>: The front-end for the Kubernetes control plane. It exposes the Kubernetes API, acting as the main management point for the cluster.</a:t>
          </a:r>
          <a:endParaRPr lang="en-IN"/>
        </a:p>
      </dgm:t>
    </dgm:pt>
    <dgm:pt modelId="{CD0CF591-D426-4945-8612-8A996EC6D172}" type="parTrans" cxnId="{D6F7679C-6303-4F16-8D4A-AAF0FF7B527A}">
      <dgm:prSet/>
      <dgm:spPr/>
      <dgm:t>
        <a:bodyPr/>
        <a:lstStyle/>
        <a:p>
          <a:endParaRPr lang="en-IN"/>
        </a:p>
      </dgm:t>
    </dgm:pt>
    <dgm:pt modelId="{5A84744B-1B86-4B63-94BE-2A31F51C1BB2}" type="sibTrans" cxnId="{D6F7679C-6303-4F16-8D4A-AAF0FF7B527A}">
      <dgm:prSet/>
      <dgm:spPr/>
      <dgm:t>
        <a:bodyPr/>
        <a:lstStyle/>
        <a:p>
          <a:endParaRPr lang="en-IN"/>
        </a:p>
      </dgm:t>
    </dgm:pt>
    <dgm:pt modelId="{8D6D0F59-951D-4D74-9AE0-9BFD378C8D63}">
      <dgm:prSet/>
      <dgm:spPr/>
      <dgm:t>
        <a:bodyPr/>
        <a:lstStyle/>
        <a:p>
          <a:pPr rtl="0"/>
          <a:r>
            <a:rPr lang="en-US" b="1" smtClean="0"/>
            <a:t>Scheduler</a:t>
          </a:r>
          <a:r>
            <a:rPr lang="en-US" smtClean="0"/>
            <a:t>: Assigns workloads to specific nodes based on resource availability and policies.</a:t>
          </a:r>
          <a:endParaRPr lang="en-IN"/>
        </a:p>
      </dgm:t>
    </dgm:pt>
    <dgm:pt modelId="{3D7DBC92-A6B3-45B7-BA1D-D6D86E246026}" type="parTrans" cxnId="{E8F274D4-34A1-4A57-ACCA-332A11550C7F}">
      <dgm:prSet/>
      <dgm:spPr/>
      <dgm:t>
        <a:bodyPr/>
        <a:lstStyle/>
        <a:p>
          <a:endParaRPr lang="en-IN"/>
        </a:p>
      </dgm:t>
    </dgm:pt>
    <dgm:pt modelId="{4861DF95-2C4B-4A73-B5C8-CA68892FC6DC}" type="sibTrans" cxnId="{E8F274D4-34A1-4A57-ACCA-332A11550C7F}">
      <dgm:prSet/>
      <dgm:spPr/>
      <dgm:t>
        <a:bodyPr/>
        <a:lstStyle/>
        <a:p>
          <a:endParaRPr lang="en-IN"/>
        </a:p>
      </dgm:t>
    </dgm:pt>
    <dgm:pt modelId="{E72D0946-A322-498A-80C6-D6C1E1F6C64B}">
      <dgm:prSet/>
      <dgm:spPr/>
      <dgm:t>
        <a:bodyPr/>
        <a:lstStyle/>
        <a:p>
          <a:pPr rtl="0"/>
          <a:r>
            <a:rPr lang="en-US" b="1" smtClean="0"/>
            <a:t>Controller Manager</a:t>
          </a:r>
          <a:r>
            <a:rPr lang="en-US" smtClean="0"/>
            <a:t>: Runs controller processes to regulate the state of the cluster, ensuring that the desired state matches the current state.</a:t>
          </a:r>
          <a:endParaRPr lang="en-IN"/>
        </a:p>
      </dgm:t>
    </dgm:pt>
    <dgm:pt modelId="{A0970572-CB8C-40C5-A7FB-2BDE726229F3}" type="parTrans" cxnId="{B7416C53-F0BA-413C-956F-CBF959BCF344}">
      <dgm:prSet/>
      <dgm:spPr/>
      <dgm:t>
        <a:bodyPr/>
        <a:lstStyle/>
        <a:p>
          <a:endParaRPr lang="en-IN"/>
        </a:p>
      </dgm:t>
    </dgm:pt>
    <dgm:pt modelId="{D7A6DB3D-5217-490D-973A-37E5A85C57AF}" type="sibTrans" cxnId="{B7416C53-F0BA-413C-956F-CBF959BCF344}">
      <dgm:prSet/>
      <dgm:spPr/>
      <dgm:t>
        <a:bodyPr/>
        <a:lstStyle/>
        <a:p>
          <a:endParaRPr lang="en-IN"/>
        </a:p>
      </dgm:t>
    </dgm:pt>
    <dgm:pt modelId="{FBF88948-1CD1-42CD-9D28-8D538D90280C}">
      <dgm:prSet/>
      <dgm:spPr/>
      <dgm:t>
        <a:bodyPr/>
        <a:lstStyle/>
        <a:p>
          <a:pPr rtl="0"/>
          <a:r>
            <a:rPr lang="en-US" b="1" smtClean="0"/>
            <a:t>etcd</a:t>
          </a:r>
          <a:r>
            <a:rPr lang="en-US" smtClean="0"/>
            <a:t>: A consistent and highly-available key-value store used as Kubernetes' backing store for all cluster data.</a:t>
          </a:r>
          <a:endParaRPr lang="en-IN"/>
        </a:p>
      </dgm:t>
    </dgm:pt>
    <dgm:pt modelId="{C14FD3E7-7610-4C6D-9043-A8D5F353D144}" type="parTrans" cxnId="{D9AB7969-7708-45A5-B7A6-F65D450E0033}">
      <dgm:prSet/>
      <dgm:spPr/>
      <dgm:t>
        <a:bodyPr/>
        <a:lstStyle/>
        <a:p>
          <a:endParaRPr lang="en-IN"/>
        </a:p>
      </dgm:t>
    </dgm:pt>
    <dgm:pt modelId="{2BDE014B-8AB3-4379-A34F-19077E97945D}" type="sibTrans" cxnId="{D9AB7969-7708-45A5-B7A6-F65D450E0033}">
      <dgm:prSet/>
      <dgm:spPr/>
      <dgm:t>
        <a:bodyPr/>
        <a:lstStyle/>
        <a:p>
          <a:endParaRPr lang="en-IN"/>
        </a:p>
      </dgm:t>
    </dgm:pt>
    <dgm:pt modelId="{D4FCB376-39D2-4816-98D3-616081F47958}" type="pres">
      <dgm:prSet presAssocID="{E7A08AAA-8424-43DE-99AC-EAF0A5FEA75D}" presName="Name0" presStyleCnt="0">
        <dgm:presLayoutVars>
          <dgm:dir/>
          <dgm:animLvl val="lvl"/>
          <dgm:resizeHandles val="exact"/>
        </dgm:presLayoutVars>
      </dgm:prSet>
      <dgm:spPr/>
      <dgm:t>
        <a:bodyPr/>
        <a:lstStyle/>
        <a:p>
          <a:endParaRPr lang="en-IN"/>
        </a:p>
      </dgm:t>
    </dgm:pt>
    <dgm:pt modelId="{097D5D6F-D126-4BFD-8E8F-37B1223A298D}" type="pres">
      <dgm:prSet presAssocID="{C08F7264-2FDF-460D-83A3-253FEFA94F27}" presName="composite" presStyleCnt="0"/>
      <dgm:spPr/>
    </dgm:pt>
    <dgm:pt modelId="{D5CCDC43-F953-4E1C-90FB-EE47337985EE}" type="pres">
      <dgm:prSet presAssocID="{C08F7264-2FDF-460D-83A3-253FEFA94F27}" presName="parTx" presStyleLbl="alignNode1" presStyleIdx="0" presStyleCnt="1">
        <dgm:presLayoutVars>
          <dgm:chMax val="0"/>
          <dgm:chPref val="0"/>
          <dgm:bulletEnabled val="1"/>
        </dgm:presLayoutVars>
      </dgm:prSet>
      <dgm:spPr/>
      <dgm:t>
        <a:bodyPr/>
        <a:lstStyle/>
        <a:p>
          <a:endParaRPr lang="en-IN"/>
        </a:p>
      </dgm:t>
    </dgm:pt>
    <dgm:pt modelId="{AD14A865-2C03-40F4-AF86-97AD302D622E}" type="pres">
      <dgm:prSet presAssocID="{C08F7264-2FDF-460D-83A3-253FEFA94F27}" presName="desTx" presStyleLbl="alignAccFollowNode1" presStyleIdx="0" presStyleCnt="1">
        <dgm:presLayoutVars>
          <dgm:bulletEnabled val="1"/>
        </dgm:presLayoutVars>
      </dgm:prSet>
      <dgm:spPr/>
      <dgm:t>
        <a:bodyPr/>
        <a:lstStyle/>
        <a:p>
          <a:endParaRPr lang="en-IN"/>
        </a:p>
      </dgm:t>
    </dgm:pt>
  </dgm:ptLst>
  <dgm:cxnLst>
    <dgm:cxn modelId="{67475CC0-35CA-4536-A9AE-E6B4AE8F25AC}" type="presOf" srcId="{55EC415A-ED2C-45BB-937B-FBB87A4E68AB}" destId="{AD14A865-2C03-40F4-AF86-97AD302D622E}" srcOrd="0" destOrd="0" presId="urn:microsoft.com/office/officeart/2005/8/layout/hList1"/>
    <dgm:cxn modelId="{D6F7679C-6303-4F16-8D4A-AAF0FF7B527A}" srcId="{C08F7264-2FDF-460D-83A3-253FEFA94F27}" destId="{55EC415A-ED2C-45BB-937B-FBB87A4E68AB}" srcOrd="0" destOrd="0" parTransId="{CD0CF591-D426-4945-8612-8A996EC6D172}" sibTransId="{5A84744B-1B86-4B63-94BE-2A31F51C1BB2}"/>
    <dgm:cxn modelId="{62D8FB31-62EF-4D2F-B5A3-0D08A26653BC}" type="presOf" srcId="{E7A08AAA-8424-43DE-99AC-EAF0A5FEA75D}" destId="{D4FCB376-39D2-4816-98D3-616081F47958}" srcOrd="0" destOrd="0" presId="urn:microsoft.com/office/officeart/2005/8/layout/hList1"/>
    <dgm:cxn modelId="{529FB22D-4A4F-4F65-8C6E-C5E4D9ADBB63}" type="presOf" srcId="{C08F7264-2FDF-460D-83A3-253FEFA94F27}" destId="{D5CCDC43-F953-4E1C-90FB-EE47337985EE}" srcOrd="0" destOrd="0" presId="urn:microsoft.com/office/officeart/2005/8/layout/hList1"/>
    <dgm:cxn modelId="{B7416C53-F0BA-413C-956F-CBF959BCF344}" srcId="{C08F7264-2FDF-460D-83A3-253FEFA94F27}" destId="{E72D0946-A322-498A-80C6-D6C1E1F6C64B}" srcOrd="2" destOrd="0" parTransId="{A0970572-CB8C-40C5-A7FB-2BDE726229F3}" sibTransId="{D7A6DB3D-5217-490D-973A-37E5A85C57AF}"/>
    <dgm:cxn modelId="{A685055F-1329-4621-B040-9653940A3F8A}" type="presOf" srcId="{FBF88948-1CD1-42CD-9D28-8D538D90280C}" destId="{AD14A865-2C03-40F4-AF86-97AD302D622E}" srcOrd="0" destOrd="3" presId="urn:microsoft.com/office/officeart/2005/8/layout/hList1"/>
    <dgm:cxn modelId="{DB22886C-8BA5-4693-8653-54EB506043D4}" srcId="{E7A08AAA-8424-43DE-99AC-EAF0A5FEA75D}" destId="{C08F7264-2FDF-460D-83A3-253FEFA94F27}" srcOrd="0" destOrd="0" parTransId="{7F9AEC45-88BE-4F85-9774-8F1B471BE70B}" sibTransId="{E43BD266-B53F-467C-B3DF-040A6E288088}"/>
    <dgm:cxn modelId="{D9AB7969-7708-45A5-B7A6-F65D450E0033}" srcId="{C08F7264-2FDF-460D-83A3-253FEFA94F27}" destId="{FBF88948-1CD1-42CD-9D28-8D538D90280C}" srcOrd="3" destOrd="0" parTransId="{C14FD3E7-7610-4C6D-9043-A8D5F353D144}" sibTransId="{2BDE014B-8AB3-4379-A34F-19077E97945D}"/>
    <dgm:cxn modelId="{DC58DF32-5EB8-4F78-B780-374E8A205779}" type="presOf" srcId="{8D6D0F59-951D-4D74-9AE0-9BFD378C8D63}" destId="{AD14A865-2C03-40F4-AF86-97AD302D622E}" srcOrd="0" destOrd="1" presId="urn:microsoft.com/office/officeart/2005/8/layout/hList1"/>
    <dgm:cxn modelId="{E8F274D4-34A1-4A57-ACCA-332A11550C7F}" srcId="{C08F7264-2FDF-460D-83A3-253FEFA94F27}" destId="{8D6D0F59-951D-4D74-9AE0-9BFD378C8D63}" srcOrd="1" destOrd="0" parTransId="{3D7DBC92-A6B3-45B7-BA1D-D6D86E246026}" sibTransId="{4861DF95-2C4B-4A73-B5C8-CA68892FC6DC}"/>
    <dgm:cxn modelId="{71E0D360-B47A-4164-8B2F-F55FB8523A6B}" type="presOf" srcId="{E72D0946-A322-498A-80C6-D6C1E1F6C64B}" destId="{AD14A865-2C03-40F4-AF86-97AD302D622E}" srcOrd="0" destOrd="2" presId="urn:microsoft.com/office/officeart/2005/8/layout/hList1"/>
    <dgm:cxn modelId="{6E061114-FA19-4B85-8F0F-3527E0501108}" type="presParOf" srcId="{D4FCB376-39D2-4816-98D3-616081F47958}" destId="{097D5D6F-D126-4BFD-8E8F-37B1223A298D}" srcOrd="0" destOrd="0" presId="urn:microsoft.com/office/officeart/2005/8/layout/hList1"/>
    <dgm:cxn modelId="{1AFD9F48-415F-4232-ABAB-DCD593E32C5A}" type="presParOf" srcId="{097D5D6F-D126-4BFD-8E8F-37B1223A298D}" destId="{D5CCDC43-F953-4E1C-90FB-EE47337985EE}" srcOrd="0" destOrd="0" presId="urn:microsoft.com/office/officeart/2005/8/layout/hList1"/>
    <dgm:cxn modelId="{75C6DE79-83BF-4A7E-B8FA-810355C2E14D}" type="presParOf" srcId="{097D5D6F-D126-4BFD-8E8F-37B1223A298D}" destId="{AD14A865-2C03-40F4-AF86-97AD302D622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DBE820-3BAD-4CA2-BBAE-1E3962D17F91}" type="doc">
      <dgm:prSet loTypeId="urn:microsoft.com/office/officeart/2005/8/layout/vList5" loCatId="list" qsTypeId="urn:microsoft.com/office/officeart/2005/8/quickstyle/simple1" qsCatId="simple" csTypeId="urn:microsoft.com/office/officeart/2005/8/colors/accent1_1" csCatId="accent1" phldr="1"/>
      <dgm:spPr/>
      <dgm:t>
        <a:bodyPr/>
        <a:lstStyle/>
        <a:p>
          <a:endParaRPr lang="en-IN"/>
        </a:p>
      </dgm:t>
    </dgm:pt>
    <dgm:pt modelId="{7D62B9FE-3DA9-4960-A873-688AC894D9D8}">
      <dgm:prSet custT="1"/>
      <dgm:spPr/>
      <dgm:t>
        <a:bodyPr/>
        <a:lstStyle/>
        <a:p>
          <a:pPr rtl="0"/>
          <a:r>
            <a:rPr lang="en-US" sz="2400" b="1" dirty="0" smtClean="0"/>
            <a:t>Worker Nodes</a:t>
          </a:r>
          <a:r>
            <a:rPr lang="en-US" sz="2400" dirty="0" smtClean="0"/>
            <a:t>: Run containerized applications. Each node has the necessary services to run pods and is managed by the master node.</a:t>
          </a:r>
          <a:endParaRPr lang="en-IN" sz="2400" dirty="0"/>
        </a:p>
      </dgm:t>
    </dgm:pt>
    <dgm:pt modelId="{DEE6932D-F8AE-4C82-A964-8D0098E98EB2}" type="parTrans" cxnId="{00445EE7-6815-48E7-A689-29FFB6DB4211}">
      <dgm:prSet/>
      <dgm:spPr/>
      <dgm:t>
        <a:bodyPr/>
        <a:lstStyle/>
        <a:p>
          <a:endParaRPr lang="en-IN"/>
        </a:p>
      </dgm:t>
    </dgm:pt>
    <dgm:pt modelId="{01A0DDA5-153F-4264-9511-9FED30E9675B}" type="sibTrans" cxnId="{00445EE7-6815-48E7-A689-29FFB6DB4211}">
      <dgm:prSet/>
      <dgm:spPr/>
      <dgm:t>
        <a:bodyPr/>
        <a:lstStyle/>
        <a:p>
          <a:endParaRPr lang="en-IN"/>
        </a:p>
      </dgm:t>
    </dgm:pt>
    <dgm:pt modelId="{1A2F9966-5893-47F5-81E0-2D74676F3FEE}">
      <dgm:prSet/>
      <dgm:spPr/>
      <dgm:t>
        <a:bodyPr/>
        <a:lstStyle/>
        <a:p>
          <a:pPr rtl="0"/>
          <a:r>
            <a:rPr lang="en-US" b="1" dirty="0" err="1" smtClean="0"/>
            <a:t>Kubelet</a:t>
          </a:r>
          <a:r>
            <a:rPr lang="en-US" dirty="0" smtClean="0"/>
            <a:t>: An agent that ensures containers are running in a pod. It communicates with the master node and manages the containers' lifecycle.</a:t>
          </a:r>
          <a:endParaRPr lang="en-IN" dirty="0"/>
        </a:p>
      </dgm:t>
    </dgm:pt>
    <dgm:pt modelId="{4CF2EAF1-EFEC-45A2-8B77-DA542EEC0806}" type="parTrans" cxnId="{44AE4D1B-2F22-4348-A607-081A45940352}">
      <dgm:prSet/>
      <dgm:spPr/>
      <dgm:t>
        <a:bodyPr/>
        <a:lstStyle/>
        <a:p>
          <a:endParaRPr lang="en-IN"/>
        </a:p>
      </dgm:t>
    </dgm:pt>
    <dgm:pt modelId="{9C7493E4-AABD-4538-8EA6-E2AC5CF3B9D4}" type="sibTrans" cxnId="{44AE4D1B-2F22-4348-A607-081A45940352}">
      <dgm:prSet/>
      <dgm:spPr/>
      <dgm:t>
        <a:bodyPr/>
        <a:lstStyle/>
        <a:p>
          <a:endParaRPr lang="en-IN"/>
        </a:p>
      </dgm:t>
    </dgm:pt>
    <dgm:pt modelId="{B514BBD9-A1CA-4781-B3C1-443BB21FB9F1}">
      <dgm:prSet/>
      <dgm:spPr/>
      <dgm:t>
        <a:bodyPr/>
        <a:lstStyle/>
        <a:p>
          <a:pPr rtl="0"/>
          <a:r>
            <a:rPr lang="en-US" b="1" dirty="0" err="1" smtClean="0"/>
            <a:t>Kube</a:t>
          </a:r>
          <a:r>
            <a:rPr lang="en-US" b="1" dirty="0" smtClean="0"/>
            <a:t>-proxy</a:t>
          </a:r>
          <a:r>
            <a:rPr lang="en-US" dirty="0" smtClean="0"/>
            <a:t>: Maintains network rules on nodes, enabling communication to and from pods within the cluster.</a:t>
          </a:r>
          <a:endParaRPr lang="en-IN" dirty="0"/>
        </a:p>
      </dgm:t>
    </dgm:pt>
    <dgm:pt modelId="{C787FB72-FD40-4582-B3A3-95EC11FA84F9}" type="parTrans" cxnId="{E47F2105-639B-4436-930A-7CD1AFA68046}">
      <dgm:prSet/>
      <dgm:spPr/>
      <dgm:t>
        <a:bodyPr/>
        <a:lstStyle/>
        <a:p>
          <a:endParaRPr lang="en-IN"/>
        </a:p>
      </dgm:t>
    </dgm:pt>
    <dgm:pt modelId="{177C7215-ECAA-4122-B77F-2B6E8EE050AA}" type="sibTrans" cxnId="{E47F2105-639B-4436-930A-7CD1AFA68046}">
      <dgm:prSet/>
      <dgm:spPr/>
      <dgm:t>
        <a:bodyPr/>
        <a:lstStyle/>
        <a:p>
          <a:endParaRPr lang="en-IN"/>
        </a:p>
      </dgm:t>
    </dgm:pt>
    <dgm:pt modelId="{C5C3D1C8-2957-456A-ACC1-60B59CB070A8}">
      <dgm:prSet/>
      <dgm:spPr/>
      <dgm:t>
        <a:bodyPr/>
        <a:lstStyle/>
        <a:p>
          <a:pPr rtl="0"/>
          <a:r>
            <a:rPr lang="en-US" b="1" dirty="0" smtClean="0"/>
            <a:t>Container Runtime</a:t>
          </a:r>
          <a:r>
            <a:rPr lang="en-US" dirty="0" smtClean="0"/>
            <a:t>: manages and runs components required to run containers</a:t>
          </a:r>
          <a:endParaRPr lang="en-IN" dirty="0"/>
        </a:p>
      </dgm:t>
    </dgm:pt>
    <dgm:pt modelId="{29DA8012-7B3D-4A60-96D2-13689A4BCC9C}" type="parTrans" cxnId="{52E89C4F-B504-4F3D-8EE7-B122E3E24153}">
      <dgm:prSet/>
      <dgm:spPr/>
      <dgm:t>
        <a:bodyPr/>
        <a:lstStyle/>
        <a:p>
          <a:endParaRPr lang="en-IN"/>
        </a:p>
      </dgm:t>
    </dgm:pt>
    <dgm:pt modelId="{E382CB19-89CF-4DF3-AB95-003DCBDD15B1}" type="sibTrans" cxnId="{52E89C4F-B504-4F3D-8EE7-B122E3E24153}">
      <dgm:prSet/>
      <dgm:spPr/>
      <dgm:t>
        <a:bodyPr/>
        <a:lstStyle/>
        <a:p>
          <a:endParaRPr lang="en-IN"/>
        </a:p>
      </dgm:t>
    </dgm:pt>
    <dgm:pt modelId="{D942FC98-C2C9-483A-8D9A-EF280F1B9CBC}">
      <dgm:prSet/>
      <dgm:spPr/>
      <dgm:t>
        <a:bodyPr/>
        <a:lstStyle/>
        <a:p>
          <a:pPr rtl="0"/>
          <a:r>
            <a:rPr lang="en-IN" dirty="0" smtClean="0"/>
            <a:t>Pod: Represents a single instance of an application</a:t>
          </a:r>
          <a:endParaRPr lang="en-IN" dirty="0"/>
        </a:p>
      </dgm:t>
    </dgm:pt>
    <dgm:pt modelId="{3DE30254-5CDA-4D59-80F0-9AD5839AC934}" type="parTrans" cxnId="{8FFC2AF3-0EE1-4612-BA3C-6F605D7AD121}">
      <dgm:prSet/>
      <dgm:spPr/>
      <dgm:t>
        <a:bodyPr/>
        <a:lstStyle/>
        <a:p>
          <a:endParaRPr lang="en-IN"/>
        </a:p>
      </dgm:t>
    </dgm:pt>
    <dgm:pt modelId="{73259CDF-852A-4984-9402-0B14341B7EEC}" type="sibTrans" cxnId="{8FFC2AF3-0EE1-4612-BA3C-6F605D7AD121}">
      <dgm:prSet/>
      <dgm:spPr/>
      <dgm:t>
        <a:bodyPr/>
        <a:lstStyle/>
        <a:p>
          <a:endParaRPr lang="en-IN"/>
        </a:p>
      </dgm:t>
    </dgm:pt>
    <dgm:pt modelId="{F168E3FB-1DB4-4477-BE04-DE866734139D}" type="pres">
      <dgm:prSet presAssocID="{B9DBE820-3BAD-4CA2-BBAE-1E3962D17F91}" presName="Name0" presStyleCnt="0">
        <dgm:presLayoutVars>
          <dgm:dir/>
          <dgm:animLvl val="lvl"/>
          <dgm:resizeHandles val="exact"/>
        </dgm:presLayoutVars>
      </dgm:prSet>
      <dgm:spPr/>
      <dgm:t>
        <a:bodyPr/>
        <a:lstStyle/>
        <a:p>
          <a:endParaRPr lang="en-IN"/>
        </a:p>
      </dgm:t>
    </dgm:pt>
    <dgm:pt modelId="{158FE9F1-8E42-43F6-8069-7CE910CF0070}" type="pres">
      <dgm:prSet presAssocID="{7D62B9FE-3DA9-4960-A873-688AC894D9D8}" presName="linNode" presStyleCnt="0"/>
      <dgm:spPr/>
    </dgm:pt>
    <dgm:pt modelId="{AD942333-BE86-4F99-A5A7-8FBBA7DB019E}" type="pres">
      <dgm:prSet presAssocID="{7D62B9FE-3DA9-4960-A873-688AC894D9D8}" presName="parentText" presStyleLbl="node1" presStyleIdx="0" presStyleCnt="1">
        <dgm:presLayoutVars>
          <dgm:chMax val="1"/>
          <dgm:bulletEnabled val="1"/>
        </dgm:presLayoutVars>
      </dgm:prSet>
      <dgm:spPr/>
      <dgm:t>
        <a:bodyPr/>
        <a:lstStyle/>
        <a:p>
          <a:endParaRPr lang="en-IN"/>
        </a:p>
      </dgm:t>
    </dgm:pt>
    <dgm:pt modelId="{BE6E3FDC-28E3-40A4-A19E-09525BD694E0}" type="pres">
      <dgm:prSet presAssocID="{7D62B9FE-3DA9-4960-A873-688AC894D9D8}" presName="descendantText" presStyleLbl="alignAccFollowNode1" presStyleIdx="0" presStyleCnt="1">
        <dgm:presLayoutVars>
          <dgm:bulletEnabled val="1"/>
        </dgm:presLayoutVars>
      </dgm:prSet>
      <dgm:spPr/>
      <dgm:t>
        <a:bodyPr/>
        <a:lstStyle/>
        <a:p>
          <a:endParaRPr lang="en-IN"/>
        </a:p>
      </dgm:t>
    </dgm:pt>
  </dgm:ptLst>
  <dgm:cxnLst>
    <dgm:cxn modelId="{8FFC2AF3-0EE1-4612-BA3C-6F605D7AD121}" srcId="{7D62B9FE-3DA9-4960-A873-688AC894D9D8}" destId="{D942FC98-C2C9-483A-8D9A-EF280F1B9CBC}" srcOrd="3" destOrd="0" parTransId="{3DE30254-5CDA-4D59-80F0-9AD5839AC934}" sibTransId="{73259CDF-852A-4984-9402-0B14341B7EEC}"/>
    <dgm:cxn modelId="{7187777C-D7B9-4085-850D-2AAA9AC5B00E}" type="presOf" srcId="{B9DBE820-3BAD-4CA2-BBAE-1E3962D17F91}" destId="{F168E3FB-1DB4-4477-BE04-DE866734139D}" srcOrd="0" destOrd="0" presId="urn:microsoft.com/office/officeart/2005/8/layout/vList5"/>
    <dgm:cxn modelId="{E47F2105-639B-4436-930A-7CD1AFA68046}" srcId="{7D62B9FE-3DA9-4960-A873-688AC894D9D8}" destId="{B514BBD9-A1CA-4781-B3C1-443BB21FB9F1}" srcOrd="1" destOrd="0" parTransId="{C787FB72-FD40-4582-B3A3-95EC11FA84F9}" sibTransId="{177C7215-ECAA-4122-B77F-2B6E8EE050AA}"/>
    <dgm:cxn modelId="{00445EE7-6815-48E7-A689-29FFB6DB4211}" srcId="{B9DBE820-3BAD-4CA2-BBAE-1E3962D17F91}" destId="{7D62B9FE-3DA9-4960-A873-688AC894D9D8}" srcOrd="0" destOrd="0" parTransId="{DEE6932D-F8AE-4C82-A964-8D0098E98EB2}" sibTransId="{01A0DDA5-153F-4264-9511-9FED30E9675B}"/>
    <dgm:cxn modelId="{52E89C4F-B504-4F3D-8EE7-B122E3E24153}" srcId="{7D62B9FE-3DA9-4960-A873-688AC894D9D8}" destId="{C5C3D1C8-2957-456A-ACC1-60B59CB070A8}" srcOrd="2" destOrd="0" parTransId="{29DA8012-7B3D-4A60-96D2-13689A4BCC9C}" sibTransId="{E382CB19-89CF-4DF3-AB95-003DCBDD15B1}"/>
    <dgm:cxn modelId="{44AE4D1B-2F22-4348-A607-081A45940352}" srcId="{7D62B9FE-3DA9-4960-A873-688AC894D9D8}" destId="{1A2F9966-5893-47F5-81E0-2D74676F3FEE}" srcOrd="0" destOrd="0" parTransId="{4CF2EAF1-EFEC-45A2-8B77-DA542EEC0806}" sibTransId="{9C7493E4-AABD-4538-8EA6-E2AC5CF3B9D4}"/>
    <dgm:cxn modelId="{8A0745F2-1963-48EC-AA7B-746C9D2DC4CA}" type="presOf" srcId="{1A2F9966-5893-47F5-81E0-2D74676F3FEE}" destId="{BE6E3FDC-28E3-40A4-A19E-09525BD694E0}" srcOrd="0" destOrd="0" presId="urn:microsoft.com/office/officeart/2005/8/layout/vList5"/>
    <dgm:cxn modelId="{82A67F71-49D5-49D6-BADF-CE382E7DBCA8}" type="presOf" srcId="{7D62B9FE-3DA9-4960-A873-688AC894D9D8}" destId="{AD942333-BE86-4F99-A5A7-8FBBA7DB019E}" srcOrd="0" destOrd="0" presId="urn:microsoft.com/office/officeart/2005/8/layout/vList5"/>
    <dgm:cxn modelId="{238D3815-AA8B-40B5-97EF-6832208CAB37}" type="presOf" srcId="{B514BBD9-A1CA-4781-B3C1-443BB21FB9F1}" destId="{BE6E3FDC-28E3-40A4-A19E-09525BD694E0}" srcOrd="0" destOrd="1" presId="urn:microsoft.com/office/officeart/2005/8/layout/vList5"/>
    <dgm:cxn modelId="{DDAFABE8-C1DF-45BC-8AF7-532E00943ACF}" type="presOf" srcId="{C5C3D1C8-2957-456A-ACC1-60B59CB070A8}" destId="{BE6E3FDC-28E3-40A4-A19E-09525BD694E0}" srcOrd="0" destOrd="2" presId="urn:microsoft.com/office/officeart/2005/8/layout/vList5"/>
    <dgm:cxn modelId="{741C44D8-1FA9-44E1-80C5-09AFA671A647}" type="presOf" srcId="{D942FC98-C2C9-483A-8D9A-EF280F1B9CBC}" destId="{BE6E3FDC-28E3-40A4-A19E-09525BD694E0}" srcOrd="0" destOrd="3" presId="urn:microsoft.com/office/officeart/2005/8/layout/vList5"/>
    <dgm:cxn modelId="{A03CED6E-70E1-460B-A38F-A3170A9A4B47}" type="presParOf" srcId="{F168E3FB-1DB4-4477-BE04-DE866734139D}" destId="{158FE9F1-8E42-43F6-8069-7CE910CF0070}" srcOrd="0" destOrd="0" presId="urn:microsoft.com/office/officeart/2005/8/layout/vList5"/>
    <dgm:cxn modelId="{DD525A4F-9225-4205-81C8-A0D1B159B0E5}" type="presParOf" srcId="{158FE9F1-8E42-43F6-8069-7CE910CF0070}" destId="{AD942333-BE86-4F99-A5A7-8FBBA7DB019E}" srcOrd="0" destOrd="0" presId="urn:microsoft.com/office/officeart/2005/8/layout/vList5"/>
    <dgm:cxn modelId="{0760C634-551B-4ADB-88DA-200D511DA2A7}" type="presParOf" srcId="{158FE9F1-8E42-43F6-8069-7CE910CF0070}" destId="{BE6E3FDC-28E3-40A4-A19E-09525BD694E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A6A486-8768-4907-AAE8-3D5434A539F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B3168456-3964-40CF-A1B5-2DBBECD92DE0}">
      <dgm:prSet/>
      <dgm:spPr/>
      <dgm:t>
        <a:bodyPr/>
        <a:lstStyle/>
        <a:p>
          <a:pPr rtl="0"/>
          <a:r>
            <a:rPr lang="en-US" b="1" smtClean="0"/>
            <a:t>Pods:</a:t>
          </a:r>
          <a:r>
            <a:rPr lang="en-US" smtClean="0"/>
            <a:t> </a:t>
          </a:r>
          <a:endParaRPr lang="en-IN"/>
        </a:p>
      </dgm:t>
    </dgm:pt>
    <dgm:pt modelId="{6C1090A2-DB87-4E3E-A1D6-AB101893806A}" type="parTrans" cxnId="{34DC7E1E-7D42-4861-92E4-F47EA616D0E8}">
      <dgm:prSet/>
      <dgm:spPr/>
      <dgm:t>
        <a:bodyPr/>
        <a:lstStyle/>
        <a:p>
          <a:endParaRPr lang="en-IN"/>
        </a:p>
      </dgm:t>
    </dgm:pt>
    <dgm:pt modelId="{F61CA6B4-3D54-4784-9A60-63EB0743CB5D}" type="sibTrans" cxnId="{34DC7E1E-7D42-4861-92E4-F47EA616D0E8}">
      <dgm:prSet/>
      <dgm:spPr/>
      <dgm:t>
        <a:bodyPr/>
        <a:lstStyle/>
        <a:p>
          <a:endParaRPr lang="en-IN"/>
        </a:p>
      </dgm:t>
    </dgm:pt>
    <dgm:pt modelId="{BEA9D5B3-E90D-4A91-A2D9-FF55A6333650}">
      <dgm:prSet/>
      <dgm:spPr/>
      <dgm:t>
        <a:bodyPr/>
        <a:lstStyle/>
        <a:p>
          <a:pPr rtl="0"/>
          <a:r>
            <a:rPr lang="en-US" dirty="0" smtClean="0"/>
            <a:t>You deploy an application by creating Pods. </a:t>
          </a:r>
          <a:endParaRPr lang="en-IN" dirty="0"/>
        </a:p>
      </dgm:t>
    </dgm:pt>
    <dgm:pt modelId="{EAE228D3-7037-4F98-AA5D-CE25A158E237}" type="parTrans" cxnId="{B0EF9DBD-5E33-43A6-BA31-A13EE710FB9C}">
      <dgm:prSet/>
      <dgm:spPr/>
      <dgm:t>
        <a:bodyPr/>
        <a:lstStyle/>
        <a:p>
          <a:endParaRPr lang="en-IN"/>
        </a:p>
      </dgm:t>
    </dgm:pt>
    <dgm:pt modelId="{265C1972-B78E-435F-992D-ABF9C3787642}" type="sibTrans" cxnId="{B0EF9DBD-5E33-43A6-BA31-A13EE710FB9C}">
      <dgm:prSet/>
      <dgm:spPr/>
      <dgm:t>
        <a:bodyPr/>
        <a:lstStyle/>
        <a:p>
          <a:endParaRPr lang="en-IN"/>
        </a:p>
      </dgm:t>
    </dgm:pt>
    <dgm:pt modelId="{4CA66033-F3EA-49A6-B93E-213B1C652C3C}">
      <dgm:prSet/>
      <dgm:spPr/>
      <dgm:t>
        <a:bodyPr/>
        <a:lstStyle/>
        <a:p>
          <a:pPr rtl="0"/>
          <a:r>
            <a:rPr lang="en-US" b="1" smtClean="0"/>
            <a:t>Services:</a:t>
          </a:r>
          <a:r>
            <a:rPr lang="en-US" smtClean="0"/>
            <a:t> </a:t>
          </a:r>
          <a:endParaRPr lang="en-IN"/>
        </a:p>
      </dgm:t>
    </dgm:pt>
    <dgm:pt modelId="{0BBF0C9B-61ED-4B3D-B164-D3CB955B53E2}" type="parTrans" cxnId="{65CA9A55-1625-44EA-8763-82B31474E128}">
      <dgm:prSet/>
      <dgm:spPr/>
      <dgm:t>
        <a:bodyPr/>
        <a:lstStyle/>
        <a:p>
          <a:endParaRPr lang="en-IN"/>
        </a:p>
      </dgm:t>
    </dgm:pt>
    <dgm:pt modelId="{DA94D901-4F61-4F58-9B2C-218C38D48331}" type="sibTrans" cxnId="{65CA9A55-1625-44EA-8763-82B31474E128}">
      <dgm:prSet/>
      <dgm:spPr/>
      <dgm:t>
        <a:bodyPr/>
        <a:lstStyle/>
        <a:p>
          <a:endParaRPr lang="en-IN"/>
        </a:p>
      </dgm:t>
    </dgm:pt>
    <dgm:pt modelId="{1B671F8D-309D-41F2-9502-C3AEB43DD09F}">
      <dgm:prSet/>
      <dgm:spPr/>
      <dgm:t>
        <a:bodyPr/>
        <a:lstStyle/>
        <a:p>
          <a:pPr rtl="0"/>
          <a:r>
            <a:rPr lang="en-US" smtClean="0"/>
            <a:t>You expose the Nginx application to the internet or within the cluster by creating a Service that targets the Nginx Pod.</a:t>
          </a:r>
          <a:endParaRPr lang="en-IN"/>
        </a:p>
      </dgm:t>
    </dgm:pt>
    <dgm:pt modelId="{74DD2551-0FEA-4B83-BA83-5EB20D5438AC}" type="parTrans" cxnId="{E5EC7679-2632-4C1A-90B8-68CC3D801F42}">
      <dgm:prSet/>
      <dgm:spPr/>
      <dgm:t>
        <a:bodyPr/>
        <a:lstStyle/>
        <a:p>
          <a:endParaRPr lang="en-IN"/>
        </a:p>
      </dgm:t>
    </dgm:pt>
    <dgm:pt modelId="{58A283A7-DB2A-4A57-A2FC-0E179A310210}" type="sibTrans" cxnId="{E5EC7679-2632-4C1A-90B8-68CC3D801F42}">
      <dgm:prSet/>
      <dgm:spPr/>
      <dgm:t>
        <a:bodyPr/>
        <a:lstStyle/>
        <a:p>
          <a:endParaRPr lang="en-IN"/>
        </a:p>
      </dgm:t>
    </dgm:pt>
    <dgm:pt modelId="{66B34546-C0B7-4F4F-8B28-506A57C56857}">
      <dgm:prSet/>
      <dgm:spPr/>
      <dgm:t>
        <a:bodyPr/>
        <a:lstStyle/>
        <a:p>
          <a:pPr rtl="0"/>
          <a:r>
            <a:rPr lang="en-US" dirty="0" smtClean="0"/>
            <a:t>For example, deploying an Nginx server involves creating a Pod with an Nginx container.</a:t>
          </a:r>
          <a:endParaRPr lang="en-IN" dirty="0"/>
        </a:p>
      </dgm:t>
    </dgm:pt>
    <dgm:pt modelId="{BC78BB49-E224-43F9-AF79-7852DE3490E4}" type="parTrans" cxnId="{31B6CD6E-FC7D-453C-B59A-5BE582DDFD1D}">
      <dgm:prSet/>
      <dgm:spPr/>
      <dgm:t>
        <a:bodyPr/>
        <a:lstStyle/>
        <a:p>
          <a:endParaRPr lang="en-IN"/>
        </a:p>
      </dgm:t>
    </dgm:pt>
    <dgm:pt modelId="{9E2DED48-A196-4999-80F4-729A83368A98}" type="sibTrans" cxnId="{31B6CD6E-FC7D-453C-B59A-5BE582DDFD1D}">
      <dgm:prSet/>
      <dgm:spPr/>
      <dgm:t>
        <a:bodyPr/>
        <a:lstStyle/>
        <a:p>
          <a:endParaRPr lang="en-IN"/>
        </a:p>
      </dgm:t>
    </dgm:pt>
    <dgm:pt modelId="{D5C59B57-4DBF-4FF8-9857-D729FA1C9AEA}" type="pres">
      <dgm:prSet presAssocID="{6BA6A486-8768-4907-AAE8-3D5434A539FA}" presName="Name0" presStyleCnt="0">
        <dgm:presLayoutVars>
          <dgm:dir/>
          <dgm:animLvl val="lvl"/>
          <dgm:resizeHandles val="exact"/>
        </dgm:presLayoutVars>
      </dgm:prSet>
      <dgm:spPr/>
      <dgm:t>
        <a:bodyPr/>
        <a:lstStyle/>
        <a:p>
          <a:endParaRPr lang="en-IN"/>
        </a:p>
      </dgm:t>
    </dgm:pt>
    <dgm:pt modelId="{53641E6F-E629-4944-9F55-0456113C0B46}" type="pres">
      <dgm:prSet presAssocID="{B3168456-3964-40CF-A1B5-2DBBECD92DE0}" presName="linNode" presStyleCnt="0"/>
      <dgm:spPr/>
    </dgm:pt>
    <dgm:pt modelId="{484BEDE8-A0F1-49B1-A52E-1C71EA83CEC4}" type="pres">
      <dgm:prSet presAssocID="{B3168456-3964-40CF-A1B5-2DBBECD92DE0}" presName="parentText" presStyleLbl="node1" presStyleIdx="0" presStyleCnt="2">
        <dgm:presLayoutVars>
          <dgm:chMax val="1"/>
          <dgm:bulletEnabled val="1"/>
        </dgm:presLayoutVars>
      </dgm:prSet>
      <dgm:spPr/>
      <dgm:t>
        <a:bodyPr/>
        <a:lstStyle/>
        <a:p>
          <a:endParaRPr lang="en-IN"/>
        </a:p>
      </dgm:t>
    </dgm:pt>
    <dgm:pt modelId="{120F03E5-A037-49A1-B6F1-3A520BBE4EBB}" type="pres">
      <dgm:prSet presAssocID="{B3168456-3964-40CF-A1B5-2DBBECD92DE0}" presName="descendantText" presStyleLbl="alignAccFollowNode1" presStyleIdx="0" presStyleCnt="2">
        <dgm:presLayoutVars>
          <dgm:bulletEnabled val="1"/>
        </dgm:presLayoutVars>
      </dgm:prSet>
      <dgm:spPr/>
      <dgm:t>
        <a:bodyPr/>
        <a:lstStyle/>
        <a:p>
          <a:endParaRPr lang="en-IN"/>
        </a:p>
      </dgm:t>
    </dgm:pt>
    <dgm:pt modelId="{3EC64A17-32FB-490D-A904-183A0806973E}" type="pres">
      <dgm:prSet presAssocID="{F61CA6B4-3D54-4784-9A60-63EB0743CB5D}" presName="sp" presStyleCnt="0"/>
      <dgm:spPr/>
    </dgm:pt>
    <dgm:pt modelId="{3CF2D93E-1842-437C-A789-58CB89325944}" type="pres">
      <dgm:prSet presAssocID="{4CA66033-F3EA-49A6-B93E-213B1C652C3C}" presName="linNode" presStyleCnt="0"/>
      <dgm:spPr/>
    </dgm:pt>
    <dgm:pt modelId="{8E791CE1-1FA0-415F-A927-71BF0351B568}" type="pres">
      <dgm:prSet presAssocID="{4CA66033-F3EA-49A6-B93E-213B1C652C3C}" presName="parentText" presStyleLbl="node1" presStyleIdx="1" presStyleCnt="2">
        <dgm:presLayoutVars>
          <dgm:chMax val="1"/>
          <dgm:bulletEnabled val="1"/>
        </dgm:presLayoutVars>
      </dgm:prSet>
      <dgm:spPr/>
      <dgm:t>
        <a:bodyPr/>
        <a:lstStyle/>
        <a:p>
          <a:endParaRPr lang="en-IN"/>
        </a:p>
      </dgm:t>
    </dgm:pt>
    <dgm:pt modelId="{28F152BA-FE4C-481E-BDC6-4A1AF6D55E53}" type="pres">
      <dgm:prSet presAssocID="{4CA66033-F3EA-49A6-B93E-213B1C652C3C}" presName="descendantText" presStyleLbl="alignAccFollowNode1" presStyleIdx="1" presStyleCnt="2">
        <dgm:presLayoutVars>
          <dgm:bulletEnabled val="1"/>
        </dgm:presLayoutVars>
      </dgm:prSet>
      <dgm:spPr/>
      <dgm:t>
        <a:bodyPr/>
        <a:lstStyle/>
        <a:p>
          <a:endParaRPr lang="en-IN"/>
        </a:p>
      </dgm:t>
    </dgm:pt>
  </dgm:ptLst>
  <dgm:cxnLst>
    <dgm:cxn modelId="{57A6075B-D091-46E4-9260-CC7672BE5233}" type="presOf" srcId="{1B671F8D-309D-41F2-9502-C3AEB43DD09F}" destId="{28F152BA-FE4C-481E-BDC6-4A1AF6D55E53}" srcOrd="0" destOrd="0" presId="urn:microsoft.com/office/officeart/2005/8/layout/vList5"/>
    <dgm:cxn modelId="{31B6CD6E-FC7D-453C-B59A-5BE582DDFD1D}" srcId="{B3168456-3964-40CF-A1B5-2DBBECD92DE0}" destId="{66B34546-C0B7-4F4F-8B28-506A57C56857}" srcOrd="1" destOrd="0" parTransId="{BC78BB49-E224-43F9-AF79-7852DE3490E4}" sibTransId="{9E2DED48-A196-4999-80F4-729A83368A98}"/>
    <dgm:cxn modelId="{65CA9A55-1625-44EA-8763-82B31474E128}" srcId="{6BA6A486-8768-4907-AAE8-3D5434A539FA}" destId="{4CA66033-F3EA-49A6-B93E-213B1C652C3C}" srcOrd="1" destOrd="0" parTransId="{0BBF0C9B-61ED-4B3D-B164-D3CB955B53E2}" sibTransId="{DA94D901-4F61-4F58-9B2C-218C38D48331}"/>
    <dgm:cxn modelId="{E5EC7679-2632-4C1A-90B8-68CC3D801F42}" srcId="{4CA66033-F3EA-49A6-B93E-213B1C652C3C}" destId="{1B671F8D-309D-41F2-9502-C3AEB43DD09F}" srcOrd="0" destOrd="0" parTransId="{74DD2551-0FEA-4B83-BA83-5EB20D5438AC}" sibTransId="{58A283A7-DB2A-4A57-A2FC-0E179A310210}"/>
    <dgm:cxn modelId="{A15FA3F4-07AE-4ACB-B480-C0A295A3E28D}" type="presOf" srcId="{4CA66033-F3EA-49A6-B93E-213B1C652C3C}" destId="{8E791CE1-1FA0-415F-A927-71BF0351B568}" srcOrd="0" destOrd="0" presId="urn:microsoft.com/office/officeart/2005/8/layout/vList5"/>
    <dgm:cxn modelId="{6F35D90C-8A71-4472-A924-B71EBFD37F15}" type="presOf" srcId="{6BA6A486-8768-4907-AAE8-3D5434A539FA}" destId="{D5C59B57-4DBF-4FF8-9857-D729FA1C9AEA}" srcOrd="0" destOrd="0" presId="urn:microsoft.com/office/officeart/2005/8/layout/vList5"/>
    <dgm:cxn modelId="{5438F580-10B0-4848-ACD6-1DA9FDDFD413}" type="presOf" srcId="{BEA9D5B3-E90D-4A91-A2D9-FF55A6333650}" destId="{120F03E5-A037-49A1-B6F1-3A520BBE4EBB}" srcOrd="0" destOrd="0" presId="urn:microsoft.com/office/officeart/2005/8/layout/vList5"/>
    <dgm:cxn modelId="{9AE9E01E-E762-4AEC-81CF-8767473D7822}" type="presOf" srcId="{B3168456-3964-40CF-A1B5-2DBBECD92DE0}" destId="{484BEDE8-A0F1-49B1-A52E-1C71EA83CEC4}" srcOrd="0" destOrd="0" presId="urn:microsoft.com/office/officeart/2005/8/layout/vList5"/>
    <dgm:cxn modelId="{34DC7E1E-7D42-4861-92E4-F47EA616D0E8}" srcId="{6BA6A486-8768-4907-AAE8-3D5434A539FA}" destId="{B3168456-3964-40CF-A1B5-2DBBECD92DE0}" srcOrd="0" destOrd="0" parTransId="{6C1090A2-DB87-4E3E-A1D6-AB101893806A}" sibTransId="{F61CA6B4-3D54-4784-9A60-63EB0743CB5D}"/>
    <dgm:cxn modelId="{B0EF9DBD-5E33-43A6-BA31-A13EE710FB9C}" srcId="{B3168456-3964-40CF-A1B5-2DBBECD92DE0}" destId="{BEA9D5B3-E90D-4A91-A2D9-FF55A6333650}" srcOrd="0" destOrd="0" parTransId="{EAE228D3-7037-4F98-AA5D-CE25A158E237}" sibTransId="{265C1972-B78E-435F-992D-ABF9C3787642}"/>
    <dgm:cxn modelId="{2B3260A7-1D76-4A5A-AF10-C821A8856F03}" type="presOf" srcId="{66B34546-C0B7-4F4F-8B28-506A57C56857}" destId="{120F03E5-A037-49A1-B6F1-3A520BBE4EBB}" srcOrd="0" destOrd="1" presId="urn:microsoft.com/office/officeart/2005/8/layout/vList5"/>
    <dgm:cxn modelId="{7DA87174-6CA3-4BFD-AB53-D424FDA9C877}" type="presParOf" srcId="{D5C59B57-4DBF-4FF8-9857-D729FA1C9AEA}" destId="{53641E6F-E629-4944-9F55-0456113C0B46}" srcOrd="0" destOrd="0" presId="urn:microsoft.com/office/officeart/2005/8/layout/vList5"/>
    <dgm:cxn modelId="{06E3DAC1-421B-4BB6-942D-051C9890E8FC}" type="presParOf" srcId="{53641E6F-E629-4944-9F55-0456113C0B46}" destId="{484BEDE8-A0F1-49B1-A52E-1C71EA83CEC4}" srcOrd="0" destOrd="0" presId="urn:microsoft.com/office/officeart/2005/8/layout/vList5"/>
    <dgm:cxn modelId="{5747BC1F-A930-440C-9D47-74C6553B316B}" type="presParOf" srcId="{53641E6F-E629-4944-9F55-0456113C0B46}" destId="{120F03E5-A037-49A1-B6F1-3A520BBE4EBB}" srcOrd="1" destOrd="0" presId="urn:microsoft.com/office/officeart/2005/8/layout/vList5"/>
    <dgm:cxn modelId="{CD6D8330-4DE7-4EDB-B782-D24F62E2E1CE}" type="presParOf" srcId="{D5C59B57-4DBF-4FF8-9857-D729FA1C9AEA}" destId="{3EC64A17-32FB-490D-A904-183A0806973E}" srcOrd="1" destOrd="0" presId="urn:microsoft.com/office/officeart/2005/8/layout/vList5"/>
    <dgm:cxn modelId="{8472D3C5-7231-48BF-846A-C9753FE414E4}" type="presParOf" srcId="{D5C59B57-4DBF-4FF8-9857-D729FA1C9AEA}" destId="{3CF2D93E-1842-437C-A789-58CB89325944}" srcOrd="2" destOrd="0" presId="urn:microsoft.com/office/officeart/2005/8/layout/vList5"/>
    <dgm:cxn modelId="{56C2DD8A-9C66-4779-8A9B-A9CF350E140B}" type="presParOf" srcId="{3CF2D93E-1842-437C-A789-58CB89325944}" destId="{8E791CE1-1FA0-415F-A927-71BF0351B568}" srcOrd="0" destOrd="0" presId="urn:microsoft.com/office/officeart/2005/8/layout/vList5"/>
    <dgm:cxn modelId="{082FA470-387B-42CB-916C-A2DB52DB256F}" type="presParOf" srcId="{3CF2D93E-1842-437C-A789-58CB89325944}" destId="{28F152BA-FE4C-481E-BDC6-4A1AF6D55E5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CCDC43-F953-4E1C-90FB-EE47337985EE}">
      <dsp:nvSpPr>
        <dsp:cNvPr id="0" name=""/>
        <dsp:cNvSpPr/>
      </dsp:nvSpPr>
      <dsp:spPr>
        <a:xfrm>
          <a:off x="0" y="21918"/>
          <a:ext cx="10972800" cy="94932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rtl="0">
            <a:lnSpc>
              <a:spcPct val="90000"/>
            </a:lnSpc>
            <a:spcBef>
              <a:spcPct val="0"/>
            </a:spcBef>
            <a:spcAft>
              <a:spcPct val="35000"/>
            </a:spcAft>
          </a:pPr>
          <a:r>
            <a:rPr lang="en-US" sz="2500" b="1" kern="1200" smtClean="0"/>
            <a:t>Master Node</a:t>
          </a:r>
          <a:r>
            <a:rPr lang="en-US" sz="2500" kern="1200" smtClean="0"/>
            <a:t>: Controls the cluster, responsible for the management of the Kubernetes cluster.</a:t>
          </a:r>
          <a:endParaRPr lang="en-IN" sz="2500" kern="1200"/>
        </a:p>
      </dsp:txBody>
      <dsp:txXfrm>
        <a:off x="0" y="21918"/>
        <a:ext cx="10972800" cy="949320"/>
      </dsp:txXfrm>
    </dsp:sp>
    <dsp:sp modelId="{AD14A865-2C03-40F4-AF86-97AD302D622E}">
      <dsp:nvSpPr>
        <dsp:cNvPr id="0" name=""/>
        <dsp:cNvSpPr/>
      </dsp:nvSpPr>
      <dsp:spPr>
        <a:xfrm>
          <a:off x="0" y="971238"/>
          <a:ext cx="10972800" cy="4048875"/>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rtl="0">
            <a:lnSpc>
              <a:spcPct val="90000"/>
            </a:lnSpc>
            <a:spcBef>
              <a:spcPct val="0"/>
            </a:spcBef>
            <a:spcAft>
              <a:spcPct val="15000"/>
            </a:spcAft>
            <a:buChar char="••"/>
          </a:pPr>
          <a:r>
            <a:rPr lang="en-US" sz="2500" b="1" kern="1200" smtClean="0"/>
            <a:t>API Server</a:t>
          </a:r>
          <a:r>
            <a:rPr lang="en-US" sz="2500" kern="1200" smtClean="0"/>
            <a:t>: The front-end for the Kubernetes control plane. It exposes the Kubernetes API, acting as the main management point for the cluster.</a:t>
          </a:r>
          <a:endParaRPr lang="en-IN" sz="2500" kern="1200"/>
        </a:p>
        <a:p>
          <a:pPr marL="228600" lvl="1" indent="-228600" algn="l" defTabSz="1111250" rtl="0">
            <a:lnSpc>
              <a:spcPct val="90000"/>
            </a:lnSpc>
            <a:spcBef>
              <a:spcPct val="0"/>
            </a:spcBef>
            <a:spcAft>
              <a:spcPct val="15000"/>
            </a:spcAft>
            <a:buChar char="••"/>
          </a:pPr>
          <a:r>
            <a:rPr lang="en-US" sz="2500" b="1" kern="1200" smtClean="0"/>
            <a:t>Scheduler</a:t>
          </a:r>
          <a:r>
            <a:rPr lang="en-US" sz="2500" kern="1200" smtClean="0"/>
            <a:t>: Assigns workloads to specific nodes based on resource availability and policies.</a:t>
          </a:r>
          <a:endParaRPr lang="en-IN" sz="2500" kern="1200"/>
        </a:p>
        <a:p>
          <a:pPr marL="228600" lvl="1" indent="-228600" algn="l" defTabSz="1111250" rtl="0">
            <a:lnSpc>
              <a:spcPct val="90000"/>
            </a:lnSpc>
            <a:spcBef>
              <a:spcPct val="0"/>
            </a:spcBef>
            <a:spcAft>
              <a:spcPct val="15000"/>
            </a:spcAft>
            <a:buChar char="••"/>
          </a:pPr>
          <a:r>
            <a:rPr lang="en-US" sz="2500" b="1" kern="1200" smtClean="0"/>
            <a:t>Controller Manager</a:t>
          </a:r>
          <a:r>
            <a:rPr lang="en-US" sz="2500" kern="1200" smtClean="0"/>
            <a:t>: Runs controller processes to regulate the state of the cluster, ensuring that the desired state matches the current state.</a:t>
          </a:r>
          <a:endParaRPr lang="en-IN" sz="2500" kern="1200"/>
        </a:p>
        <a:p>
          <a:pPr marL="228600" lvl="1" indent="-228600" algn="l" defTabSz="1111250" rtl="0">
            <a:lnSpc>
              <a:spcPct val="90000"/>
            </a:lnSpc>
            <a:spcBef>
              <a:spcPct val="0"/>
            </a:spcBef>
            <a:spcAft>
              <a:spcPct val="15000"/>
            </a:spcAft>
            <a:buChar char="••"/>
          </a:pPr>
          <a:r>
            <a:rPr lang="en-US" sz="2500" b="1" kern="1200" smtClean="0"/>
            <a:t>etcd</a:t>
          </a:r>
          <a:r>
            <a:rPr lang="en-US" sz="2500" kern="1200" smtClean="0"/>
            <a:t>: A consistent and highly-available key-value store used as Kubernetes' backing store for all cluster data.</a:t>
          </a:r>
          <a:endParaRPr lang="en-IN" sz="2500" kern="1200"/>
        </a:p>
      </dsp:txBody>
      <dsp:txXfrm>
        <a:off x="0" y="971238"/>
        <a:ext cx="10972800" cy="40488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6E3FDC-28E3-40A4-A19E-09525BD694E0}">
      <dsp:nvSpPr>
        <dsp:cNvPr id="0" name=""/>
        <dsp:cNvSpPr/>
      </dsp:nvSpPr>
      <dsp:spPr>
        <a:xfrm rot="5400000">
          <a:off x="4321798" y="-647883"/>
          <a:ext cx="3556280" cy="5741118"/>
        </a:xfrm>
        <a:prstGeom prst="round2Same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rtl="0">
            <a:lnSpc>
              <a:spcPct val="90000"/>
            </a:lnSpc>
            <a:spcBef>
              <a:spcPct val="0"/>
            </a:spcBef>
            <a:spcAft>
              <a:spcPct val="15000"/>
            </a:spcAft>
            <a:buChar char="••"/>
          </a:pPr>
          <a:r>
            <a:rPr lang="en-US" sz="1900" b="1" kern="1200" dirty="0" err="1" smtClean="0"/>
            <a:t>Kubelet</a:t>
          </a:r>
          <a:r>
            <a:rPr lang="en-US" sz="1900" kern="1200" dirty="0" smtClean="0"/>
            <a:t>: An agent that ensures containers are running in a pod. It communicates with the master node and manages the containers' lifecycle.</a:t>
          </a:r>
          <a:endParaRPr lang="en-IN" sz="1900" kern="1200" dirty="0"/>
        </a:p>
        <a:p>
          <a:pPr marL="171450" lvl="1" indent="-171450" algn="l" defTabSz="844550" rtl="0">
            <a:lnSpc>
              <a:spcPct val="90000"/>
            </a:lnSpc>
            <a:spcBef>
              <a:spcPct val="0"/>
            </a:spcBef>
            <a:spcAft>
              <a:spcPct val="15000"/>
            </a:spcAft>
            <a:buChar char="••"/>
          </a:pPr>
          <a:r>
            <a:rPr lang="en-US" sz="1900" b="1" kern="1200" dirty="0" err="1" smtClean="0"/>
            <a:t>Kube</a:t>
          </a:r>
          <a:r>
            <a:rPr lang="en-US" sz="1900" b="1" kern="1200" dirty="0" smtClean="0"/>
            <a:t>-proxy</a:t>
          </a:r>
          <a:r>
            <a:rPr lang="en-US" sz="1900" kern="1200" dirty="0" smtClean="0"/>
            <a:t>: Maintains network rules on nodes, enabling communication to and from pods within the cluster.</a:t>
          </a:r>
          <a:endParaRPr lang="en-IN" sz="1900" kern="1200" dirty="0"/>
        </a:p>
        <a:p>
          <a:pPr marL="171450" lvl="1" indent="-171450" algn="l" defTabSz="844550" rtl="0">
            <a:lnSpc>
              <a:spcPct val="90000"/>
            </a:lnSpc>
            <a:spcBef>
              <a:spcPct val="0"/>
            </a:spcBef>
            <a:spcAft>
              <a:spcPct val="15000"/>
            </a:spcAft>
            <a:buChar char="••"/>
          </a:pPr>
          <a:r>
            <a:rPr lang="en-US" sz="1900" b="1" kern="1200" dirty="0" smtClean="0"/>
            <a:t>Container Runtime</a:t>
          </a:r>
          <a:r>
            <a:rPr lang="en-US" sz="1900" kern="1200" dirty="0" smtClean="0"/>
            <a:t>: manages and runs components required to run containers</a:t>
          </a:r>
          <a:endParaRPr lang="en-IN" sz="1900" kern="1200" dirty="0"/>
        </a:p>
        <a:p>
          <a:pPr marL="171450" lvl="1" indent="-171450" algn="l" defTabSz="844550" rtl="0">
            <a:lnSpc>
              <a:spcPct val="90000"/>
            </a:lnSpc>
            <a:spcBef>
              <a:spcPct val="0"/>
            </a:spcBef>
            <a:spcAft>
              <a:spcPct val="15000"/>
            </a:spcAft>
            <a:buChar char="••"/>
          </a:pPr>
          <a:r>
            <a:rPr lang="en-IN" sz="1900" kern="1200" dirty="0" smtClean="0"/>
            <a:t>Pod: Represents a single instance of an application</a:t>
          </a:r>
          <a:endParaRPr lang="en-IN" sz="1900" kern="1200" dirty="0"/>
        </a:p>
      </dsp:txBody>
      <dsp:txXfrm rot="-5400000">
        <a:off x="3229380" y="618138"/>
        <a:ext cx="5567515" cy="3209074"/>
      </dsp:txXfrm>
    </dsp:sp>
    <dsp:sp modelId="{AD942333-BE86-4F99-A5A7-8FBBA7DB019E}">
      <dsp:nvSpPr>
        <dsp:cNvPr id="0" name=""/>
        <dsp:cNvSpPr/>
      </dsp:nvSpPr>
      <dsp:spPr>
        <a:xfrm>
          <a:off x="0" y="0"/>
          <a:ext cx="3229379" cy="4445351"/>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b="1" kern="1200" dirty="0" smtClean="0"/>
            <a:t>Worker Nodes</a:t>
          </a:r>
          <a:r>
            <a:rPr lang="en-US" sz="2400" kern="1200" dirty="0" smtClean="0"/>
            <a:t>: Run containerized applications. Each node has the necessary services to run pods and is managed by the master node.</a:t>
          </a:r>
          <a:endParaRPr lang="en-IN" sz="2400" kern="1200" dirty="0"/>
        </a:p>
      </dsp:txBody>
      <dsp:txXfrm>
        <a:off x="157645" y="157645"/>
        <a:ext cx="2914089" cy="41300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0F03E5-A037-49A1-B6F1-3A520BBE4EBB}">
      <dsp:nvSpPr>
        <dsp:cNvPr id="0" name=""/>
        <dsp:cNvSpPr/>
      </dsp:nvSpPr>
      <dsp:spPr>
        <a:xfrm rot="5400000">
          <a:off x="6569428" y="-2396145"/>
          <a:ext cx="1784151" cy="702259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rtl="0">
            <a:lnSpc>
              <a:spcPct val="90000"/>
            </a:lnSpc>
            <a:spcBef>
              <a:spcPct val="0"/>
            </a:spcBef>
            <a:spcAft>
              <a:spcPct val="15000"/>
            </a:spcAft>
            <a:buChar char="••"/>
          </a:pPr>
          <a:r>
            <a:rPr lang="en-US" sz="2300" kern="1200" dirty="0" smtClean="0"/>
            <a:t>You deploy an application by creating Pods. </a:t>
          </a:r>
          <a:endParaRPr lang="en-IN" sz="2300" kern="1200" dirty="0"/>
        </a:p>
        <a:p>
          <a:pPr marL="228600" lvl="1" indent="-228600" algn="l" defTabSz="1022350" rtl="0">
            <a:lnSpc>
              <a:spcPct val="90000"/>
            </a:lnSpc>
            <a:spcBef>
              <a:spcPct val="0"/>
            </a:spcBef>
            <a:spcAft>
              <a:spcPct val="15000"/>
            </a:spcAft>
            <a:buChar char="••"/>
          </a:pPr>
          <a:r>
            <a:rPr lang="en-US" sz="2300" kern="1200" dirty="0" smtClean="0"/>
            <a:t>For example, deploying an Nginx server involves creating a Pod with an Nginx container.</a:t>
          </a:r>
          <a:endParaRPr lang="en-IN" sz="2300" kern="1200" dirty="0"/>
        </a:p>
      </dsp:txBody>
      <dsp:txXfrm rot="-5400000">
        <a:off x="3950208" y="310170"/>
        <a:ext cx="6935497" cy="1609961"/>
      </dsp:txXfrm>
    </dsp:sp>
    <dsp:sp modelId="{484BEDE8-A0F1-49B1-A52E-1C71EA83CEC4}">
      <dsp:nvSpPr>
        <dsp:cNvPr id="0" name=""/>
        <dsp:cNvSpPr/>
      </dsp:nvSpPr>
      <dsp:spPr>
        <a:xfrm>
          <a:off x="0" y="55"/>
          <a:ext cx="3950208" cy="22301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108585" rIns="217170" bIns="108585" numCol="1" spcCol="1270" anchor="ctr" anchorCtr="0">
          <a:noAutofit/>
        </a:bodyPr>
        <a:lstStyle/>
        <a:p>
          <a:pPr lvl="0" algn="ctr" defTabSz="2533650" rtl="0">
            <a:lnSpc>
              <a:spcPct val="90000"/>
            </a:lnSpc>
            <a:spcBef>
              <a:spcPct val="0"/>
            </a:spcBef>
            <a:spcAft>
              <a:spcPct val="35000"/>
            </a:spcAft>
          </a:pPr>
          <a:r>
            <a:rPr lang="en-US" sz="5700" b="1" kern="1200" smtClean="0"/>
            <a:t>Pods:</a:t>
          </a:r>
          <a:r>
            <a:rPr lang="en-US" sz="5700" kern="1200" smtClean="0"/>
            <a:t> </a:t>
          </a:r>
          <a:endParaRPr lang="en-IN" sz="5700" kern="1200"/>
        </a:p>
      </dsp:txBody>
      <dsp:txXfrm>
        <a:off x="108869" y="108924"/>
        <a:ext cx="3732470" cy="2012451"/>
      </dsp:txXfrm>
    </dsp:sp>
    <dsp:sp modelId="{28F152BA-FE4C-481E-BDC6-4A1AF6D55E53}">
      <dsp:nvSpPr>
        <dsp:cNvPr id="0" name=""/>
        <dsp:cNvSpPr/>
      </dsp:nvSpPr>
      <dsp:spPr>
        <a:xfrm rot="5400000">
          <a:off x="6569428" y="-54446"/>
          <a:ext cx="1784151" cy="702259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rtl="0">
            <a:lnSpc>
              <a:spcPct val="90000"/>
            </a:lnSpc>
            <a:spcBef>
              <a:spcPct val="0"/>
            </a:spcBef>
            <a:spcAft>
              <a:spcPct val="15000"/>
            </a:spcAft>
            <a:buChar char="••"/>
          </a:pPr>
          <a:r>
            <a:rPr lang="en-US" sz="2300" kern="1200" smtClean="0"/>
            <a:t>You expose the Nginx application to the internet or within the cluster by creating a Service that targets the Nginx Pod.</a:t>
          </a:r>
          <a:endParaRPr lang="en-IN" sz="2300" kern="1200"/>
        </a:p>
      </dsp:txBody>
      <dsp:txXfrm rot="-5400000">
        <a:off x="3950208" y="2651869"/>
        <a:ext cx="6935497" cy="1609961"/>
      </dsp:txXfrm>
    </dsp:sp>
    <dsp:sp modelId="{8E791CE1-1FA0-415F-A927-71BF0351B568}">
      <dsp:nvSpPr>
        <dsp:cNvPr id="0" name=""/>
        <dsp:cNvSpPr/>
      </dsp:nvSpPr>
      <dsp:spPr>
        <a:xfrm>
          <a:off x="0" y="2341754"/>
          <a:ext cx="3950208" cy="22301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108585" rIns="217170" bIns="108585" numCol="1" spcCol="1270" anchor="ctr" anchorCtr="0">
          <a:noAutofit/>
        </a:bodyPr>
        <a:lstStyle/>
        <a:p>
          <a:pPr lvl="0" algn="ctr" defTabSz="2533650" rtl="0">
            <a:lnSpc>
              <a:spcPct val="90000"/>
            </a:lnSpc>
            <a:spcBef>
              <a:spcPct val="0"/>
            </a:spcBef>
            <a:spcAft>
              <a:spcPct val="35000"/>
            </a:spcAft>
          </a:pPr>
          <a:r>
            <a:rPr lang="en-US" sz="5700" b="1" kern="1200" smtClean="0"/>
            <a:t>Services:</a:t>
          </a:r>
          <a:r>
            <a:rPr lang="en-US" sz="5700" kern="1200" smtClean="0"/>
            <a:t> </a:t>
          </a:r>
          <a:endParaRPr lang="en-IN" sz="5700" kern="1200"/>
        </a:p>
      </dsp:txBody>
      <dsp:txXfrm>
        <a:off x="108869" y="2450623"/>
        <a:ext cx="3732470" cy="2012451"/>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26E58B3-AC05-483B-83FF-C18B980C83C8}" type="datetimeFigureOut">
              <a:rPr lang="en-IN" smtClean="0"/>
              <a:t>02-09-2024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9D303743-B77A-4A57-B3BC-A7EEF08902CB}" type="slidenum">
              <a:rPr lang="en-IN" smtClean="0"/>
              <a:t>‹#›</a:t>
            </a:fld>
            <a:endParaRPr lang="en-IN"/>
          </a:p>
        </p:txBody>
      </p:sp>
    </p:spTree>
    <p:extLst>
      <p:ext uri="{BB962C8B-B14F-4D97-AF65-F5344CB8AC3E}">
        <p14:creationId xmlns:p14="http://schemas.microsoft.com/office/powerpoint/2010/main" val="2980433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6E58B3-AC05-483B-83FF-C18B980C83C8}" type="datetimeFigureOut">
              <a:rPr lang="en-IN" smtClean="0"/>
              <a:t>02-09-2024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03743-B77A-4A57-B3BC-A7EEF08902CB}" type="slidenum">
              <a:rPr lang="en-IN" smtClean="0"/>
              <a:t>‹#›</a:t>
            </a:fld>
            <a:endParaRPr lang="en-IN"/>
          </a:p>
        </p:txBody>
      </p:sp>
    </p:spTree>
    <p:extLst>
      <p:ext uri="{BB962C8B-B14F-4D97-AF65-F5344CB8AC3E}">
        <p14:creationId xmlns:p14="http://schemas.microsoft.com/office/powerpoint/2010/main" val="1904990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26E58B3-AC05-483B-83FF-C18B980C83C8}" type="datetimeFigureOut">
              <a:rPr lang="en-IN" smtClean="0"/>
              <a:t>02-09-2024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9D303743-B77A-4A57-B3BC-A7EEF08902CB}" type="slidenum">
              <a:rPr lang="en-IN" smtClean="0"/>
              <a:t>‹#›</a:t>
            </a:fld>
            <a:endParaRPr lang="en-IN"/>
          </a:p>
        </p:txBody>
      </p:sp>
    </p:spTree>
    <p:extLst>
      <p:ext uri="{BB962C8B-B14F-4D97-AF65-F5344CB8AC3E}">
        <p14:creationId xmlns:p14="http://schemas.microsoft.com/office/powerpoint/2010/main" val="802952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26E58B3-AC05-483B-83FF-C18B980C83C8}" type="datetimeFigureOut">
              <a:rPr lang="en-IN" smtClean="0"/>
              <a:t>02-09-2024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9D303743-B77A-4A57-B3BC-A7EEF08902CB}"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868373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26E58B3-AC05-483B-83FF-C18B980C83C8}" type="datetimeFigureOut">
              <a:rPr lang="en-IN" smtClean="0"/>
              <a:t>02-09-2024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9D303743-B77A-4A57-B3BC-A7EEF08902CB}" type="slidenum">
              <a:rPr lang="en-IN" smtClean="0"/>
              <a:t>‹#›</a:t>
            </a:fld>
            <a:endParaRPr lang="en-IN"/>
          </a:p>
        </p:txBody>
      </p:sp>
    </p:spTree>
    <p:extLst>
      <p:ext uri="{BB962C8B-B14F-4D97-AF65-F5344CB8AC3E}">
        <p14:creationId xmlns:p14="http://schemas.microsoft.com/office/powerpoint/2010/main" val="3644007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26E58B3-AC05-483B-83FF-C18B980C83C8}" type="datetimeFigureOut">
              <a:rPr lang="en-IN" smtClean="0"/>
              <a:t>02-09-2024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03743-B77A-4A57-B3BC-A7EEF08902CB}" type="slidenum">
              <a:rPr lang="en-IN" smtClean="0"/>
              <a:t>‹#›</a:t>
            </a:fld>
            <a:endParaRPr lang="en-IN"/>
          </a:p>
        </p:txBody>
      </p:sp>
    </p:spTree>
    <p:extLst>
      <p:ext uri="{BB962C8B-B14F-4D97-AF65-F5344CB8AC3E}">
        <p14:creationId xmlns:p14="http://schemas.microsoft.com/office/powerpoint/2010/main" val="3642116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26E58B3-AC05-483B-83FF-C18B980C83C8}" type="datetimeFigureOut">
              <a:rPr lang="en-IN" smtClean="0"/>
              <a:t>02-09-2024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03743-B77A-4A57-B3BC-A7EEF08902CB}" type="slidenum">
              <a:rPr lang="en-IN" smtClean="0"/>
              <a:t>‹#›</a:t>
            </a:fld>
            <a:endParaRPr lang="en-IN"/>
          </a:p>
        </p:txBody>
      </p:sp>
    </p:spTree>
    <p:extLst>
      <p:ext uri="{BB962C8B-B14F-4D97-AF65-F5344CB8AC3E}">
        <p14:creationId xmlns:p14="http://schemas.microsoft.com/office/powerpoint/2010/main" val="3451377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E58B3-AC05-483B-83FF-C18B980C83C8}"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03743-B77A-4A57-B3BC-A7EEF08902CB}" type="slidenum">
              <a:rPr lang="en-IN" smtClean="0"/>
              <a:t>‹#›</a:t>
            </a:fld>
            <a:endParaRPr lang="en-IN"/>
          </a:p>
        </p:txBody>
      </p:sp>
    </p:spTree>
    <p:extLst>
      <p:ext uri="{BB962C8B-B14F-4D97-AF65-F5344CB8AC3E}">
        <p14:creationId xmlns:p14="http://schemas.microsoft.com/office/powerpoint/2010/main" val="2664678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26E58B3-AC05-483B-83FF-C18B980C83C8}" type="datetimeFigureOut">
              <a:rPr lang="en-IN" smtClean="0"/>
              <a:t>02-09-2024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9D303743-B77A-4A57-B3BC-A7EEF08902CB}" type="slidenum">
              <a:rPr lang="en-IN" smtClean="0"/>
              <a:t>‹#›</a:t>
            </a:fld>
            <a:endParaRPr lang="en-IN"/>
          </a:p>
        </p:txBody>
      </p:sp>
    </p:spTree>
    <p:extLst>
      <p:ext uri="{BB962C8B-B14F-4D97-AF65-F5344CB8AC3E}">
        <p14:creationId xmlns:p14="http://schemas.microsoft.com/office/powerpoint/2010/main" val="2773681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E58B3-AC05-483B-83FF-C18B980C83C8}"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03743-B77A-4A57-B3BC-A7EEF08902CB}" type="slidenum">
              <a:rPr lang="en-IN" smtClean="0"/>
              <a:t>‹#›</a:t>
            </a:fld>
            <a:endParaRPr lang="en-IN"/>
          </a:p>
        </p:txBody>
      </p:sp>
    </p:spTree>
    <p:extLst>
      <p:ext uri="{BB962C8B-B14F-4D97-AF65-F5344CB8AC3E}">
        <p14:creationId xmlns:p14="http://schemas.microsoft.com/office/powerpoint/2010/main" val="1978514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26E58B3-AC05-483B-83FF-C18B980C83C8}" type="datetimeFigureOut">
              <a:rPr lang="en-IN" smtClean="0"/>
              <a:t>02-09-2024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9D303743-B77A-4A57-B3BC-A7EEF08902CB}" type="slidenum">
              <a:rPr lang="en-IN" smtClean="0"/>
              <a:t>‹#›</a:t>
            </a:fld>
            <a:endParaRPr lang="en-IN"/>
          </a:p>
        </p:txBody>
      </p:sp>
    </p:spTree>
    <p:extLst>
      <p:ext uri="{BB962C8B-B14F-4D97-AF65-F5344CB8AC3E}">
        <p14:creationId xmlns:p14="http://schemas.microsoft.com/office/powerpoint/2010/main" val="2675585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6E58B3-AC05-483B-83FF-C18B980C83C8}" type="datetimeFigureOut">
              <a:rPr lang="en-IN" smtClean="0"/>
              <a:t>02-09-2024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03743-B77A-4A57-B3BC-A7EEF08902CB}" type="slidenum">
              <a:rPr lang="en-IN" smtClean="0"/>
              <a:t>‹#›</a:t>
            </a:fld>
            <a:endParaRPr lang="en-IN"/>
          </a:p>
        </p:txBody>
      </p:sp>
    </p:spTree>
    <p:extLst>
      <p:ext uri="{BB962C8B-B14F-4D97-AF65-F5344CB8AC3E}">
        <p14:creationId xmlns:p14="http://schemas.microsoft.com/office/powerpoint/2010/main" val="222451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26E58B3-AC05-483B-83FF-C18B980C83C8}" type="datetimeFigureOut">
              <a:rPr lang="en-IN" smtClean="0"/>
              <a:t>02-09-2024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03743-B77A-4A57-B3BC-A7EEF08902CB}" type="slidenum">
              <a:rPr lang="en-IN" smtClean="0"/>
              <a:t>‹#›</a:t>
            </a:fld>
            <a:endParaRPr lang="en-IN"/>
          </a:p>
        </p:txBody>
      </p:sp>
    </p:spTree>
    <p:extLst>
      <p:ext uri="{BB962C8B-B14F-4D97-AF65-F5344CB8AC3E}">
        <p14:creationId xmlns:p14="http://schemas.microsoft.com/office/powerpoint/2010/main" val="797113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26E58B3-AC05-483B-83FF-C18B980C83C8}" type="datetimeFigureOut">
              <a:rPr lang="en-IN" smtClean="0"/>
              <a:t>02-09-2024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03743-B77A-4A57-B3BC-A7EEF08902CB}" type="slidenum">
              <a:rPr lang="en-IN" smtClean="0"/>
              <a:t>‹#›</a:t>
            </a:fld>
            <a:endParaRPr lang="en-IN"/>
          </a:p>
        </p:txBody>
      </p:sp>
    </p:spTree>
    <p:extLst>
      <p:ext uri="{BB962C8B-B14F-4D97-AF65-F5344CB8AC3E}">
        <p14:creationId xmlns:p14="http://schemas.microsoft.com/office/powerpoint/2010/main" val="2097596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6E58B3-AC05-483B-83FF-C18B980C83C8}" type="datetimeFigureOut">
              <a:rPr lang="en-IN" smtClean="0"/>
              <a:t>02-09-2024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03743-B77A-4A57-B3BC-A7EEF08902CB}" type="slidenum">
              <a:rPr lang="en-IN" smtClean="0"/>
              <a:t>‹#›</a:t>
            </a:fld>
            <a:endParaRPr lang="en-IN"/>
          </a:p>
        </p:txBody>
      </p:sp>
    </p:spTree>
    <p:extLst>
      <p:ext uri="{BB962C8B-B14F-4D97-AF65-F5344CB8AC3E}">
        <p14:creationId xmlns:p14="http://schemas.microsoft.com/office/powerpoint/2010/main" val="3296226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6E58B3-AC05-483B-83FF-C18B980C83C8}" type="datetimeFigureOut">
              <a:rPr lang="en-IN" smtClean="0"/>
              <a:t>02-09-2024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03743-B77A-4A57-B3BC-A7EEF08902CB}" type="slidenum">
              <a:rPr lang="en-IN" smtClean="0"/>
              <a:t>‹#›</a:t>
            </a:fld>
            <a:endParaRPr lang="en-IN"/>
          </a:p>
        </p:txBody>
      </p:sp>
    </p:spTree>
    <p:extLst>
      <p:ext uri="{BB962C8B-B14F-4D97-AF65-F5344CB8AC3E}">
        <p14:creationId xmlns:p14="http://schemas.microsoft.com/office/powerpoint/2010/main" val="1909532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6E58B3-AC05-483B-83FF-C18B980C83C8}" type="datetimeFigureOut">
              <a:rPr lang="en-IN" smtClean="0"/>
              <a:t>02-09-2024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03743-B77A-4A57-B3BC-A7EEF08902CB}" type="slidenum">
              <a:rPr lang="en-IN" smtClean="0"/>
              <a:t>‹#›</a:t>
            </a:fld>
            <a:endParaRPr lang="en-IN"/>
          </a:p>
        </p:txBody>
      </p:sp>
    </p:spTree>
    <p:extLst>
      <p:ext uri="{BB962C8B-B14F-4D97-AF65-F5344CB8AC3E}">
        <p14:creationId xmlns:p14="http://schemas.microsoft.com/office/powerpoint/2010/main" val="2681767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26E58B3-AC05-483B-83FF-C18B980C83C8}" type="datetimeFigureOut">
              <a:rPr lang="en-IN" smtClean="0"/>
              <a:t>02-09-2024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303743-B77A-4A57-B3BC-A7EEF08902CB}" type="slidenum">
              <a:rPr lang="en-IN" smtClean="0"/>
              <a:t>‹#›</a:t>
            </a:fld>
            <a:endParaRPr lang="en-IN"/>
          </a:p>
        </p:txBody>
      </p:sp>
    </p:spTree>
    <p:extLst>
      <p:ext uri="{BB962C8B-B14F-4D97-AF65-F5344CB8AC3E}">
        <p14:creationId xmlns:p14="http://schemas.microsoft.com/office/powerpoint/2010/main" val="368276981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Introduction </a:t>
            </a:r>
            <a:r>
              <a:rPr lang="en-IN" dirty="0" smtClean="0"/>
              <a:t>to </a:t>
            </a:r>
            <a:r>
              <a:rPr lang="en-IN" dirty="0"/>
              <a:t>Orchestration</a:t>
            </a:r>
          </a:p>
        </p:txBody>
      </p:sp>
      <p:sp>
        <p:nvSpPr>
          <p:cNvPr id="3" name="Subtitle 2"/>
          <p:cNvSpPr>
            <a:spLocks noGrp="1"/>
          </p:cNvSpPr>
          <p:nvPr>
            <p:ph type="subTitle" idx="1"/>
          </p:nvPr>
        </p:nvSpPr>
        <p:spPr/>
        <p:txBody>
          <a:bodyPr/>
          <a:lstStyle/>
          <a:p>
            <a:r>
              <a:rPr lang="en-IN" dirty="0" smtClean="0"/>
              <a:t>Kubernetes</a:t>
            </a:r>
            <a:endParaRPr lang="en-IN" dirty="0"/>
          </a:p>
        </p:txBody>
      </p:sp>
    </p:spTree>
    <p:extLst>
      <p:ext uri="{BB962C8B-B14F-4D97-AF65-F5344CB8AC3E}">
        <p14:creationId xmlns:p14="http://schemas.microsoft.com/office/powerpoint/2010/main" val="40990310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Features of Kubernetes API</a:t>
            </a:r>
            <a:endParaRPr lang="en-IN" dirty="0"/>
          </a:p>
        </p:txBody>
      </p:sp>
      <p:sp>
        <p:nvSpPr>
          <p:cNvPr id="3" name="Content Placeholder 2"/>
          <p:cNvSpPr>
            <a:spLocks noGrp="1"/>
          </p:cNvSpPr>
          <p:nvPr>
            <p:ph idx="1"/>
          </p:nvPr>
        </p:nvSpPr>
        <p:spPr/>
        <p:txBody>
          <a:bodyPr>
            <a:normAutofit/>
          </a:bodyPr>
          <a:lstStyle/>
          <a:p>
            <a:r>
              <a:rPr lang="en-US" b="1" dirty="0"/>
              <a:t>API Versions</a:t>
            </a:r>
            <a:r>
              <a:rPr lang="en-US" dirty="0"/>
              <a:t>:</a:t>
            </a:r>
          </a:p>
          <a:p>
            <a:pPr lvl="1"/>
            <a:r>
              <a:rPr lang="en-US" dirty="0"/>
              <a:t>The Kubernetes API is versioned to maintain compatibility. Common versions include v1, v1beta1, and v1alpha1.</a:t>
            </a:r>
          </a:p>
          <a:p>
            <a:pPr lvl="1"/>
            <a:r>
              <a:rPr lang="en-US" dirty="0"/>
              <a:t>Different API groups (e.g., core, apps, batch) may have different versions.</a:t>
            </a:r>
          </a:p>
          <a:p>
            <a:endParaRPr lang="en-IN" dirty="0"/>
          </a:p>
        </p:txBody>
      </p:sp>
    </p:spTree>
    <p:extLst>
      <p:ext uri="{BB962C8B-B14F-4D97-AF65-F5344CB8AC3E}">
        <p14:creationId xmlns:p14="http://schemas.microsoft.com/office/powerpoint/2010/main" val="96143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7494"/>
            <a:ext cx="10972800" cy="857250"/>
          </a:xfrm>
        </p:spPr>
        <p:txBody>
          <a:bodyPr/>
          <a:lstStyle/>
          <a:p>
            <a:r>
              <a:rPr lang="en-IN" dirty="0"/>
              <a:t>Common API Resources</a:t>
            </a:r>
          </a:p>
        </p:txBody>
      </p:sp>
      <p:sp>
        <p:nvSpPr>
          <p:cNvPr id="3" name="Content Placeholder 2"/>
          <p:cNvSpPr>
            <a:spLocks noGrp="1"/>
          </p:cNvSpPr>
          <p:nvPr>
            <p:ph idx="1"/>
          </p:nvPr>
        </p:nvSpPr>
        <p:spPr>
          <a:xfrm>
            <a:off x="609600" y="1556792"/>
            <a:ext cx="10972800" cy="4898016"/>
          </a:xfrm>
        </p:spPr>
        <p:txBody>
          <a:bodyPr>
            <a:normAutofit/>
          </a:bodyPr>
          <a:lstStyle/>
          <a:p>
            <a:r>
              <a:rPr lang="en-US" sz="2800" b="1" dirty="0"/>
              <a:t>Pods</a:t>
            </a:r>
            <a:r>
              <a:rPr lang="en-US" sz="2800" dirty="0"/>
              <a:t>: </a:t>
            </a:r>
            <a:endParaRPr lang="en-US" sz="2800" dirty="0" smtClean="0"/>
          </a:p>
          <a:p>
            <a:pPr lvl="1"/>
            <a:r>
              <a:rPr lang="en-US" sz="2400" dirty="0" smtClean="0"/>
              <a:t>Smallest </a:t>
            </a:r>
            <a:r>
              <a:rPr lang="en-US" sz="2400" dirty="0"/>
              <a:t>and simplest Kubernetes object, representing a single instance of a running process</a:t>
            </a:r>
            <a:r>
              <a:rPr lang="en-US" sz="2400" dirty="0" smtClean="0"/>
              <a:t>.</a:t>
            </a:r>
          </a:p>
          <a:p>
            <a:r>
              <a:rPr lang="en-US" sz="2800" b="1" dirty="0"/>
              <a:t>Services</a:t>
            </a:r>
            <a:r>
              <a:rPr lang="en-US" sz="2800" dirty="0"/>
              <a:t>: </a:t>
            </a:r>
            <a:endParaRPr lang="en-US" sz="2800" dirty="0" smtClean="0"/>
          </a:p>
          <a:p>
            <a:pPr lvl="1"/>
            <a:r>
              <a:rPr lang="en-US" sz="2400" dirty="0" smtClean="0"/>
              <a:t>Abstract </a:t>
            </a:r>
            <a:r>
              <a:rPr lang="en-US" sz="2400" dirty="0"/>
              <a:t>way to expose an application running on a set of Pods as a network service</a:t>
            </a:r>
            <a:r>
              <a:rPr lang="en-US" sz="2400" dirty="0" smtClean="0"/>
              <a:t>.</a:t>
            </a:r>
          </a:p>
          <a:p>
            <a:r>
              <a:rPr lang="en-US" sz="2800" b="1" dirty="0"/>
              <a:t>Deployments</a:t>
            </a:r>
            <a:r>
              <a:rPr lang="en-US" sz="2800" dirty="0"/>
              <a:t>: </a:t>
            </a:r>
            <a:endParaRPr lang="en-US" sz="2800" dirty="0" smtClean="0"/>
          </a:p>
          <a:p>
            <a:pPr lvl="1"/>
            <a:r>
              <a:rPr lang="en-US" sz="2400" dirty="0" smtClean="0"/>
              <a:t>Provide </a:t>
            </a:r>
            <a:r>
              <a:rPr lang="en-US" sz="2400" dirty="0"/>
              <a:t>declarative updates to applications, managing </a:t>
            </a:r>
            <a:r>
              <a:rPr lang="en-US" sz="2400" dirty="0" err="1"/>
              <a:t>ReplicaSets</a:t>
            </a:r>
            <a:r>
              <a:rPr lang="en-US" sz="2400" dirty="0"/>
              <a:t> to ensure the desired number of Pods are running</a:t>
            </a:r>
            <a:r>
              <a:rPr lang="en-US" sz="2400" dirty="0" smtClean="0"/>
              <a:t>.</a:t>
            </a:r>
          </a:p>
        </p:txBody>
      </p:sp>
    </p:spTree>
    <p:extLst>
      <p:ext uri="{BB962C8B-B14F-4D97-AF65-F5344CB8AC3E}">
        <p14:creationId xmlns:p14="http://schemas.microsoft.com/office/powerpoint/2010/main" val="3435488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7494"/>
            <a:ext cx="10972800" cy="857250"/>
          </a:xfrm>
        </p:spPr>
        <p:txBody>
          <a:bodyPr/>
          <a:lstStyle/>
          <a:p>
            <a:r>
              <a:rPr lang="en-IN" dirty="0"/>
              <a:t>Common API Resources</a:t>
            </a:r>
          </a:p>
        </p:txBody>
      </p:sp>
      <p:sp>
        <p:nvSpPr>
          <p:cNvPr id="3" name="Content Placeholder 2"/>
          <p:cNvSpPr>
            <a:spLocks noGrp="1"/>
          </p:cNvSpPr>
          <p:nvPr>
            <p:ph idx="1"/>
          </p:nvPr>
        </p:nvSpPr>
        <p:spPr>
          <a:xfrm>
            <a:off x="609600" y="1556792"/>
            <a:ext cx="10972800" cy="4898016"/>
          </a:xfrm>
        </p:spPr>
        <p:txBody>
          <a:bodyPr>
            <a:normAutofit/>
          </a:bodyPr>
          <a:lstStyle/>
          <a:p>
            <a:r>
              <a:rPr lang="en-US" sz="2800" b="1" dirty="0" err="1"/>
              <a:t>ConfigMaps</a:t>
            </a:r>
            <a:r>
              <a:rPr lang="en-US" sz="2800" dirty="0"/>
              <a:t>: </a:t>
            </a:r>
          </a:p>
          <a:p>
            <a:pPr lvl="1"/>
            <a:r>
              <a:rPr lang="en-US" sz="2400" dirty="0"/>
              <a:t>Store configuration data in key-value pairs</a:t>
            </a:r>
            <a:r>
              <a:rPr lang="en-US" sz="2400" dirty="0" smtClean="0"/>
              <a:t>.</a:t>
            </a:r>
            <a:endParaRPr lang="en-US" sz="2400" b="1" dirty="0" smtClean="0"/>
          </a:p>
          <a:p>
            <a:r>
              <a:rPr lang="en-US" sz="2800" b="1" dirty="0" smtClean="0"/>
              <a:t>Secrets</a:t>
            </a:r>
            <a:r>
              <a:rPr lang="en-US" sz="2800" dirty="0"/>
              <a:t>: </a:t>
            </a:r>
            <a:endParaRPr lang="en-US" sz="2800" dirty="0" smtClean="0"/>
          </a:p>
          <a:p>
            <a:pPr lvl="1"/>
            <a:r>
              <a:rPr lang="en-US" sz="2400" dirty="0" smtClean="0"/>
              <a:t>Store </a:t>
            </a:r>
            <a:r>
              <a:rPr lang="en-US" sz="2400" dirty="0"/>
              <a:t>sensitive data, such as passwords, OAuth tokens, and SSH keys</a:t>
            </a:r>
            <a:r>
              <a:rPr lang="en-US" sz="2400" dirty="0" smtClean="0"/>
              <a:t>.</a:t>
            </a:r>
          </a:p>
          <a:p>
            <a:r>
              <a:rPr lang="en-US" sz="2800" b="1" dirty="0"/>
              <a:t>Nodes</a:t>
            </a:r>
            <a:r>
              <a:rPr lang="en-US" sz="2800" dirty="0"/>
              <a:t>: </a:t>
            </a:r>
            <a:endParaRPr lang="en-US" sz="2800" dirty="0" smtClean="0"/>
          </a:p>
          <a:p>
            <a:pPr lvl="1"/>
            <a:r>
              <a:rPr lang="en-US" sz="2400" dirty="0" smtClean="0"/>
              <a:t>Represent </a:t>
            </a:r>
            <a:r>
              <a:rPr lang="en-US" sz="2400" dirty="0"/>
              <a:t>a worker node in the cluster.</a:t>
            </a:r>
            <a:endParaRPr lang="en-IN" sz="2400" dirty="0"/>
          </a:p>
        </p:txBody>
      </p:sp>
    </p:spTree>
    <p:extLst>
      <p:ext uri="{BB962C8B-B14F-4D97-AF65-F5344CB8AC3E}">
        <p14:creationId xmlns:p14="http://schemas.microsoft.com/office/powerpoint/2010/main" val="1628403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Interacting with the API</a:t>
            </a:r>
          </a:p>
        </p:txBody>
      </p:sp>
      <p:sp>
        <p:nvSpPr>
          <p:cNvPr id="3" name="Content Placeholder 2"/>
          <p:cNvSpPr>
            <a:spLocks noGrp="1"/>
          </p:cNvSpPr>
          <p:nvPr>
            <p:ph idx="1"/>
          </p:nvPr>
        </p:nvSpPr>
        <p:spPr/>
        <p:txBody>
          <a:bodyPr/>
          <a:lstStyle/>
          <a:p>
            <a:r>
              <a:rPr lang="en-US" b="1" dirty="0" err="1"/>
              <a:t>kubectl</a:t>
            </a:r>
            <a:r>
              <a:rPr lang="en-US" dirty="0"/>
              <a:t>:</a:t>
            </a:r>
          </a:p>
          <a:p>
            <a:pPr lvl="1"/>
            <a:r>
              <a:rPr lang="en-US" dirty="0"/>
              <a:t>The primary command-line tool for interacting with the Kubernetes API.</a:t>
            </a:r>
          </a:p>
          <a:p>
            <a:pPr lvl="1"/>
            <a:r>
              <a:rPr lang="en-US" dirty="0"/>
              <a:t>Commands like </a:t>
            </a:r>
            <a:r>
              <a:rPr lang="en-US" dirty="0" err="1"/>
              <a:t>kubectl</a:t>
            </a:r>
            <a:r>
              <a:rPr lang="en-US" dirty="0"/>
              <a:t> get, </a:t>
            </a:r>
            <a:r>
              <a:rPr lang="en-US" dirty="0" err="1"/>
              <a:t>kubectl</a:t>
            </a:r>
            <a:r>
              <a:rPr lang="en-US" dirty="0"/>
              <a:t> create, </a:t>
            </a:r>
            <a:r>
              <a:rPr lang="en-US" dirty="0" err="1"/>
              <a:t>kubectl</a:t>
            </a:r>
            <a:r>
              <a:rPr lang="en-US" dirty="0"/>
              <a:t> delete, etc., interact with the API to manage resources.</a:t>
            </a:r>
          </a:p>
          <a:p>
            <a:endParaRPr lang="en-IN" dirty="0"/>
          </a:p>
        </p:txBody>
      </p:sp>
    </p:spTree>
    <p:extLst>
      <p:ext uri="{BB962C8B-B14F-4D97-AF65-F5344CB8AC3E}">
        <p14:creationId xmlns:p14="http://schemas.microsoft.com/office/powerpoint/2010/main" val="4252803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Interacting with the API</a:t>
            </a:r>
          </a:p>
        </p:txBody>
      </p:sp>
      <p:sp>
        <p:nvSpPr>
          <p:cNvPr id="3" name="Content Placeholder 2"/>
          <p:cNvSpPr>
            <a:spLocks noGrp="1"/>
          </p:cNvSpPr>
          <p:nvPr>
            <p:ph idx="1"/>
          </p:nvPr>
        </p:nvSpPr>
        <p:spPr/>
        <p:txBody>
          <a:bodyPr>
            <a:normAutofit/>
          </a:bodyPr>
          <a:lstStyle/>
          <a:p>
            <a:r>
              <a:rPr lang="en-IN" b="1" dirty="0"/>
              <a:t>Client Libraries</a:t>
            </a:r>
            <a:r>
              <a:rPr lang="en-IN" dirty="0"/>
              <a:t>:</a:t>
            </a:r>
          </a:p>
          <a:p>
            <a:pPr lvl="1"/>
            <a:r>
              <a:rPr lang="en-IN" dirty="0"/>
              <a:t>Kubernetes provides client libraries for different programming languages (e.g., Go, Python, Java, JavaScript).</a:t>
            </a:r>
          </a:p>
          <a:p>
            <a:pPr lvl="1"/>
            <a:r>
              <a:rPr lang="en-IN" dirty="0"/>
              <a:t>These libraries wrap the RESTful API calls, making it easier to programmatically interact with Kubernetes</a:t>
            </a:r>
            <a:r>
              <a:rPr lang="en-IN" dirty="0" smtClean="0"/>
              <a:t>.</a:t>
            </a:r>
          </a:p>
          <a:p>
            <a:r>
              <a:rPr lang="en-US" b="1" dirty="0"/>
              <a:t>Direct HTTP Calls</a:t>
            </a:r>
            <a:r>
              <a:rPr lang="en-US" dirty="0"/>
              <a:t>:</a:t>
            </a:r>
          </a:p>
          <a:p>
            <a:pPr lvl="1"/>
            <a:r>
              <a:rPr lang="en-US" dirty="0"/>
              <a:t>Users can make direct HTTP requests to the API server endpoints.</a:t>
            </a:r>
          </a:p>
          <a:p>
            <a:pPr lvl="1"/>
            <a:r>
              <a:rPr lang="en-US" dirty="0"/>
              <a:t>Authentication is required, typically using tokens, certificates, or other supported methods.</a:t>
            </a:r>
          </a:p>
          <a:p>
            <a:pPr lvl="1"/>
            <a:endParaRPr lang="en-IN" dirty="0"/>
          </a:p>
          <a:p>
            <a:endParaRPr lang="en-IN" dirty="0"/>
          </a:p>
        </p:txBody>
      </p:sp>
    </p:spTree>
    <p:extLst>
      <p:ext uri="{BB962C8B-B14F-4D97-AF65-F5344CB8AC3E}">
        <p14:creationId xmlns:p14="http://schemas.microsoft.com/office/powerpoint/2010/main" val="2261121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and managing Cluster</a:t>
            </a:r>
            <a:endParaRPr lang="en-IN" dirty="0"/>
          </a:p>
        </p:txBody>
      </p:sp>
      <p:sp>
        <p:nvSpPr>
          <p:cNvPr id="3" name="Content Placeholder 2"/>
          <p:cNvSpPr>
            <a:spLocks noGrp="1"/>
          </p:cNvSpPr>
          <p:nvPr>
            <p:ph idx="1"/>
          </p:nvPr>
        </p:nvSpPr>
        <p:spPr/>
        <p:txBody>
          <a:bodyPr/>
          <a:lstStyle/>
          <a:p>
            <a:r>
              <a:rPr lang="en-IN" dirty="0" smtClean="0"/>
              <a:t>Open portal.azure.com</a:t>
            </a:r>
          </a:p>
          <a:p>
            <a:r>
              <a:rPr lang="en-IN" dirty="0" smtClean="0"/>
              <a:t>Search for </a:t>
            </a:r>
            <a:r>
              <a:rPr lang="en-IN" dirty="0" err="1" smtClean="0"/>
              <a:t>kubernates</a:t>
            </a:r>
            <a:r>
              <a:rPr lang="en-IN" dirty="0" smtClean="0"/>
              <a:t> service</a:t>
            </a:r>
          </a:p>
          <a:p>
            <a:r>
              <a:rPr lang="en-IN" dirty="0" smtClean="0"/>
              <a:t>Create one </a:t>
            </a:r>
            <a:r>
              <a:rPr lang="en-IN" dirty="0" err="1" smtClean="0"/>
              <a:t>kubernates</a:t>
            </a:r>
            <a:r>
              <a:rPr lang="en-IN" dirty="0" smtClean="0"/>
              <a:t> cluster in US WEST 2 zone</a:t>
            </a:r>
          </a:p>
          <a:p>
            <a:r>
              <a:rPr lang="en-IN" dirty="0" smtClean="0"/>
              <a:t>Give the </a:t>
            </a:r>
            <a:r>
              <a:rPr lang="en-IN" dirty="0" err="1" smtClean="0"/>
              <a:t>clustername</a:t>
            </a:r>
            <a:r>
              <a:rPr lang="en-IN" dirty="0" smtClean="0"/>
              <a:t> like cluster1</a:t>
            </a:r>
          </a:p>
          <a:p>
            <a:r>
              <a:rPr lang="en-IN" dirty="0" smtClean="0"/>
              <a:t>Once the deployment is ready you can click on connect and connect either using </a:t>
            </a:r>
            <a:r>
              <a:rPr lang="en-IN" dirty="0" err="1" smtClean="0"/>
              <a:t>powershell</a:t>
            </a:r>
            <a:r>
              <a:rPr lang="en-IN" dirty="0" smtClean="0"/>
              <a:t> or bash</a:t>
            </a:r>
            <a:endParaRPr lang="en-IN" dirty="0"/>
          </a:p>
        </p:txBody>
      </p:sp>
    </p:spTree>
    <p:extLst>
      <p:ext uri="{BB962C8B-B14F-4D97-AF65-F5344CB8AC3E}">
        <p14:creationId xmlns:p14="http://schemas.microsoft.com/office/powerpoint/2010/main" val="3469813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Check basic commands</a:t>
            </a:r>
            <a:endParaRPr lang="en-IN" dirty="0"/>
          </a:p>
        </p:txBody>
      </p:sp>
      <p:sp>
        <p:nvSpPr>
          <p:cNvPr id="3" name="Content Placeholder 2"/>
          <p:cNvSpPr>
            <a:spLocks noGrp="1"/>
          </p:cNvSpPr>
          <p:nvPr>
            <p:ph idx="1"/>
          </p:nvPr>
        </p:nvSpPr>
        <p:spPr/>
        <p:txBody>
          <a:bodyPr/>
          <a:lstStyle/>
          <a:p>
            <a:r>
              <a:rPr lang="en-US" dirty="0"/>
              <a:t>On the master node, enter the following command to review cluster information: </a:t>
            </a:r>
            <a:endParaRPr lang="en-US" dirty="0" smtClean="0"/>
          </a:p>
          <a:p>
            <a:pPr lvl="1"/>
            <a:r>
              <a:rPr lang="en-US" dirty="0" err="1" smtClean="0"/>
              <a:t>kubectl</a:t>
            </a:r>
            <a:r>
              <a:rPr lang="en-US" dirty="0" smtClean="0"/>
              <a:t> </a:t>
            </a:r>
            <a:r>
              <a:rPr lang="en-US" dirty="0"/>
              <a:t>cluster-info </a:t>
            </a:r>
            <a:endParaRPr lang="en-US" dirty="0" smtClean="0"/>
          </a:p>
          <a:p>
            <a:r>
              <a:rPr lang="en-US" dirty="0"/>
              <a:t>On the master node, enter the following command to view complete cluster </a:t>
            </a:r>
            <a:r>
              <a:rPr lang="en-US" dirty="0" smtClean="0"/>
              <a:t>information</a:t>
            </a:r>
          </a:p>
          <a:p>
            <a:pPr lvl="1"/>
            <a:r>
              <a:rPr lang="en-US" dirty="0" err="1" smtClean="0"/>
              <a:t>kubectl</a:t>
            </a:r>
            <a:r>
              <a:rPr lang="en-US" dirty="0" smtClean="0"/>
              <a:t> </a:t>
            </a:r>
            <a:r>
              <a:rPr lang="en-US" dirty="0"/>
              <a:t>cluster-info dump </a:t>
            </a:r>
            <a:endParaRPr lang="en-US" dirty="0" smtClean="0"/>
          </a:p>
          <a:p>
            <a:r>
              <a:rPr lang="en-US" dirty="0"/>
              <a:t>Use the following command to create a namespace: </a:t>
            </a:r>
            <a:endParaRPr lang="en-US" dirty="0" smtClean="0"/>
          </a:p>
          <a:p>
            <a:pPr lvl="1"/>
            <a:r>
              <a:rPr lang="en-US" dirty="0" err="1" smtClean="0"/>
              <a:t>kubectl</a:t>
            </a:r>
            <a:r>
              <a:rPr lang="en-US" dirty="0" smtClean="0"/>
              <a:t> </a:t>
            </a:r>
            <a:r>
              <a:rPr lang="en-US" dirty="0"/>
              <a:t>create namespace </a:t>
            </a:r>
            <a:r>
              <a:rPr lang="en-US" dirty="0" err="1"/>
              <a:t>firstnamespace</a:t>
            </a:r>
            <a:endParaRPr lang="en-IN" dirty="0"/>
          </a:p>
        </p:txBody>
      </p:sp>
    </p:spTree>
    <p:extLst>
      <p:ext uri="{BB962C8B-B14F-4D97-AF65-F5344CB8AC3E}">
        <p14:creationId xmlns:p14="http://schemas.microsoft.com/office/powerpoint/2010/main" val="3431347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126" y="2168135"/>
            <a:ext cx="10972800" cy="3543349"/>
          </a:xfrm>
        </p:spPr>
        <p:txBody>
          <a:bodyPr>
            <a:normAutofit/>
          </a:bodyPr>
          <a:lstStyle/>
          <a:p>
            <a:r>
              <a:rPr lang="en-US" dirty="0"/>
              <a:t>Confirm the creation of the new namespace with the following </a:t>
            </a:r>
            <a:r>
              <a:rPr lang="en-US" dirty="0" smtClean="0"/>
              <a:t>command</a:t>
            </a:r>
            <a:r>
              <a:rPr lang="en-US" dirty="0"/>
              <a:t>: </a:t>
            </a:r>
            <a:endParaRPr lang="en-US" dirty="0" smtClean="0"/>
          </a:p>
          <a:p>
            <a:pPr lvl="1"/>
            <a:r>
              <a:rPr lang="en-US" dirty="0" err="1" smtClean="0"/>
              <a:t>kubectl</a:t>
            </a:r>
            <a:r>
              <a:rPr lang="en-US" dirty="0" smtClean="0"/>
              <a:t> </a:t>
            </a:r>
            <a:r>
              <a:rPr lang="en-US" dirty="0"/>
              <a:t>get </a:t>
            </a:r>
            <a:r>
              <a:rPr lang="en-US" dirty="0" smtClean="0"/>
              <a:t>namespaces</a:t>
            </a:r>
          </a:p>
          <a:p>
            <a:r>
              <a:rPr lang="en-US" dirty="0"/>
              <a:t>To view the cluster configuration, use the command below: </a:t>
            </a:r>
            <a:endParaRPr lang="en-US" dirty="0" smtClean="0"/>
          </a:p>
          <a:p>
            <a:pPr lvl="1"/>
            <a:r>
              <a:rPr lang="en-US" dirty="0" err="1" smtClean="0"/>
              <a:t>kubectl</a:t>
            </a:r>
            <a:r>
              <a:rPr lang="en-US" dirty="0" smtClean="0"/>
              <a:t> </a:t>
            </a:r>
            <a:r>
              <a:rPr lang="en-US" dirty="0" err="1"/>
              <a:t>config</a:t>
            </a:r>
            <a:r>
              <a:rPr lang="en-US" dirty="0"/>
              <a:t> </a:t>
            </a:r>
            <a:r>
              <a:rPr lang="en-US" dirty="0" smtClean="0"/>
              <a:t>view</a:t>
            </a:r>
          </a:p>
          <a:p>
            <a:r>
              <a:rPr lang="en-US" dirty="0"/>
              <a:t>Run the following command to view the current cluster: </a:t>
            </a:r>
            <a:endParaRPr lang="en-US" dirty="0" smtClean="0"/>
          </a:p>
          <a:p>
            <a:pPr lvl="1"/>
            <a:r>
              <a:rPr lang="en-US" dirty="0" err="1" smtClean="0"/>
              <a:t>kubectl</a:t>
            </a:r>
            <a:r>
              <a:rPr lang="en-US" dirty="0" smtClean="0"/>
              <a:t> </a:t>
            </a:r>
            <a:r>
              <a:rPr lang="en-US" dirty="0" err="1"/>
              <a:t>config</a:t>
            </a:r>
            <a:r>
              <a:rPr lang="en-US" dirty="0"/>
              <a:t> current-context </a:t>
            </a:r>
            <a:endParaRPr lang="en-US" dirty="0" smtClean="0"/>
          </a:p>
          <a:p>
            <a:r>
              <a:rPr lang="en-US" dirty="0"/>
              <a:t>To identify the API server, execute and copy the 127.0.0.1:8080 port as shown below: </a:t>
            </a:r>
            <a:endParaRPr lang="en-US" dirty="0" smtClean="0"/>
          </a:p>
          <a:p>
            <a:pPr lvl="1"/>
            <a:r>
              <a:rPr lang="en-US" dirty="0" err="1" smtClean="0"/>
              <a:t>kubectl</a:t>
            </a:r>
            <a:r>
              <a:rPr lang="en-US" dirty="0" smtClean="0"/>
              <a:t> </a:t>
            </a:r>
            <a:r>
              <a:rPr lang="en-US" dirty="0"/>
              <a:t>proxy --port=8080 </a:t>
            </a:r>
            <a:endParaRPr lang="en-IN" dirty="0"/>
          </a:p>
        </p:txBody>
      </p:sp>
    </p:spTree>
    <p:extLst>
      <p:ext uri="{BB962C8B-B14F-4D97-AF65-F5344CB8AC3E}">
        <p14:creationId xmlns:p14="http://schemas.microsoft.com/office/powerpoint/2010/main" val="2206574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Activity: Managing working of Nodes</a:t>
            </a:r>
            <a:endParaRPr lang="en-IN" dirty="0"/>
          </a:p>
        </p:txBody>
      </p:sp>
      <p:sp>
        <p:nvSpPr>
          <p:cNvPr id="3" name="Content Placeholder 2"/>
          <p:cNvSpPr>
            <a:spLocks noGrp="1"/>
          </p:cNvSpPr>
          <p:nvPr>
            <p:ph idx="1"/>
          </p:nvPr>
        </p:nvSpPr>
        <p:spPr/>
        <p:txBody>
          <a:bodyPr>
            <a:normAutofit/>
          </a:bodyPr>
          <a:lstStyle/>
          <a:p>
            <a:r>
              <a:rPr lang="en-US" dirty="0"/>
              <a:t>List all the running nodes in a cluster using the following command: </a:t>
            </a:r>
            <a:endParaRPr lang="en-US" dirty="0" smtClean="0"/>
          </a:p>
          <a:p>
            <a:pPr lvl="1"/>
            <a:r>
              <a:rPr lang="en-US" dirty="0" err="1" smtClean="0"/>
              <a:t>kubectl</a:t>
            </a:r>
            <a:r>
              <a:rPr lang="en-US" dirty="0" smtClean="0"/>
              <a:t> </a:t>
            </a:r>
            <a:r>
              <a:rPr lang="en-US" dirty="0"/>
              <a:t>get </a:t>
            </a:r>
            <a:r>
              <a:rPr lang="en-US" dirty="0" smtClean="0"/>
              <a:t>nodes</a:t>
            </a:r>
          </a:p>
          <a:p>
            <a:r>
              <a:rPr lang="en-US" dirty="0"/>
              <a:t>Verify the status of the worker node you wish to inspect by running the following </a:t>
            </a:r>
            <a:r>
              <a:rPr lang="en-US" dirty="0" smtClean="0"/>
              <a:t>command:</a:t>
            </a:r>
          </a:p>
          <a:p>
            <a:pPr lvl="1"/>
            <a:r>
              <a:rPr lang="en-US" dirty="0" err="1" smtClean="0"/>
              <a:t>kubectl</a:t>
            </a:r>
            <a:r>
              <a:rPr lang="en-US" dirty="0" smtClean="0"/>
              <a:t> </a:t>
            </a:r>
            <a:r>
              <a:rPr lang="en-US" dirty="0"/>
              <a:t>describe node worker-node-1.example.com </a:t>
            </a:r>
            <a:endParaRPr lang="en-US" dirty="0" smtClean="0"/>
          </a:p>
          <a:p>
            <a:r>
              <a:rPr lang="en-US" dirty="0"/>
              <a:t>Use the following command to delete a worker node: </a:t>
            </a:r>
            <a:endParaRPr lang="en-US" dirty="0" smtClean="0"/>
          </a:p>
          <a:p>
            <a:pPr lvl="1"/>
            <a:r>
              <a:rPr lang="en-US" dirty="0" err="1" smtClean="0"/>
              <a:t>kubectl</a:t>
            </a:r>
            <a:r>
              <a:rPr lang="en-US" dirty="0" smtClean="0"/>
              <a:t> </a:t>
            </a:r>
            <a:r>
              <a:rPr lang="en-US" dirty="0"/>
              <a:t>delete node </a:t>
            </a:r>
            <a:r>
              <a:rPr lang="en-US" dirty="0" smtClean="0"/>
              <a:t>worker-node-1.example.com</a:t>
            </a:r>
          </a:p>
          <a:p>
            <a:pPr lvl="1"/>
            <a:r>
              <a:rPr lang="en-US" dirty="0" smtClean="0"/>
              <a:t>Again check the running nodes</a:t>
            </a:r>
            <a:endParaRPr lang="en-IN" dirty="0"/>
          </a:p>
        </p:txBody>
      </p:sp>
    </p:spTree>
    <p:extLst>
      <p:ext uri="{BB962C8B-B14F-4D97-AF65-F5344CB8AC3E}">
        <p14:creationId xmlns:p14="http://schemas.microsoft.com/office/powerpoint/2010/main" val="845421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022" y="591051"/>
            <a:ext cx="10972800" cy="857250"/>
          </a:xfrm>
        </p:spPr>
        <p:txBody>
          <a:bodyPr/>
          <a:lstStyle/>
          <a:p>
            <a:r>
              <a:rPr lang="en-IN" dirty="0" smtClean="0"/>
              <a:t>Create Deployment in Cluster</a:t>
            </a:r>
            <a:endParaRPr lang="en-IN" dirty="0"/>
          </a:p>
        </p:txBody>
      </p:sp>
      <p:sp>
        <p:nvSpPr>
          <p:cNvPr id="5" name="Content Placeholder 4"/>
          <p:cNvSpPr>
            <a:spLocks noGrp="1"/>
          </p:cNvSpPr>
          <p:nvPr>
            <p:ph idx="1"/>
          </p:nvPr>
        </p:nvSpPr>
        <p:spPr>
          <a:xfrm>
            <a:off x="609600" y="1634528"/>
            <a:ext cx="10972800" cy="1952742"/>
          </a:xfrm>
        </p:spPr>
        <p:txBody>
          <a:bodyPr>
            <a:normAutofit/>
          </a:bodyPr>
          <a:lstStyle/>
          <a:p>
            <a:r>
              <a:rPr lang="en-US" sz="2400" dirty="0" err="1"/>
              <a:t>kubectl</a:t>
            </a:r>
            <a:r>
              <a:rPr lang="en-US" sz="2400" dirty="0"/>
              <a:t> create deployment </a:t>
            </a:r>
            <a:r>
              <a:rPr lang="en-US" sz="2400" dirty="0" err="1"/>
              <a:t>nginx</a:t>
            </a:r>
            <a:r>
              <a:rPr lang="en-US" sz="2400" dirty="0"/>
              <a:t> --</a:t>
            </a:r>
            <a:r>
              <a:rPr lang="en-US" sz="2400" dirty="0" smtClean="0"/>
              <a:t>image=</a:t>
            </a:r>
            <a:r>
              <a:rPr lang="en-US" sz="2400" dirty="0" err="1" smtClean="0"/>
              <a:t>nginx</a:t>
            </a:r>
            <a:endParaRPr lang="en-US" sz="2400" dirty="0" smtClean="0"/>
          </a:p>
          <a:p>
            <a:r>
              <a:rPr lang="fr-FR" sz="2400" dirty="0"/>
              <a:t> </a:t>
            </a:r>
            <a:r>
              <a:rPr lang="fr-FR" sz="2400" dirty="0" err="1"/>
              <a:t>kubectl</a:t>
            </a:r>
            <a:r>
              <a:rPr lang="fr-FR" sz="2400" dirty="0"/>
              <a:t> expose </a:t>
            </a:r>
            <a:r>
              <a:rPr lang="fr-FR" sz="2400" dirty="0" err="1"/>
              <a:t>deployment</a:t>
            </a:r>
            <a:r>
              <a:rPr lang="fr-FR" sz="2400" dirty="0"/>
              <a:t> </a:t>
            </a:r>
            <a:r>
              <a:rPr lang="fr-FR" sz="2400" dirty="0" err="1"/>
              <a:t>nginx</a:t>
            </a:r>
            <a:r>
              <a:rPr lang="fr-FR" sz="2400" dirty="0"/>
              <a:t> --port=80 --</a:t>
            </a:r>
            <a:r>
              <a:rPr lang="fr-FR" sz="2400" dirty="0" smtClean="0"/>
              <a:t>type=</a:t>
            </a:r>
            <a:r>
              <a:rPr lang="fr-FR" sz="2400" dirty="0" err="1" smtClean="0"/>
              <a:t>LoadBalancer</a:t>
            </a:r>
            <a:endParaRPr lang="fr-FR" sz="2400" dirty="0" smtClean="0"/>
          </a:p>
          <a:p>
            <a:r>
              <a:rPr lang="en-IN" sz="2400" dirty="0" err="1"/>
              <a:t>kubectl</a:t>
            </a:r>
            <a:r>
              <a:rPr lang="en-IN" sz="2400" dirty="0"/>
              <a:t> get service </a:t>
            </a:r>
            <a:r>
              <a:rPr lang="en-IN" sz="2400" dirty="0" err="1"/>
              <a:t>nginx</a:t>
            </a:r>
            <a:endParaRPr lang="en-IN" sz="2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027" y="3587278"/>
            <a:ext cx="11284876"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4787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a:t>
            </a:r>
            <a:endParaRPr lang="en-IN" dirty="0"/>
          </a:p>
        </p:txBody>
      </p:sp>
      <p:sp>
        <p:nvSpPr>
          <p:cNvPr id="3" name="Content Placeholder 2"/>
          <p:cNvSpPr>
            <a:spLocks noGrp="1"/>
          </p:cNvSpPr>
          <p:nvPr>
            <p:ph idx="1"/>
          </p:nvPr>
        </p:nvSpPr>
        <p:spPr>
          <a:xfrm>
            <a:off x="5999989" y="1882808"/>
            <a:ext cx="5582411" cy="4572000"/>
          </a:xfrm>
        </p:spPr>
        <p:txBody>
          <a:bodyPr/>
          <a:lstStyle/>
          <a:p>
            <a:r>
              <a:rPr lang="en-US" dirty="0"/>
              <a:t>Kubernetes, an open-source container orchestration platform, is designed to automate the deployment, scaling, and operation of application containers. </a:t>
            </a:r>
            <a:endParaRPr lang="en-IN" dirty="0"/>
          </a:p>
        </p:txBody>
      </p:sp>
      <p:sp>
        <p:nvSpPr>
          <p:cNvPr id="4" name="AutoShape 2" descr="https://kubernetes.io/_common-resources/images/flower.svg"/>
          <p:cNvSpPr>
            <a:spLocks noChangeAspect="1" noChangeArrowheads="1"/>
          </p:cNvSpPr>
          <p:nvPr/>
        </p:nvSpPr>
        <p:spPr bwMode="auto">
          <a:xfrm>
            <a:off x="207433" y="-144463"/>
            <a:ext cx="4064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https://kubernetes.io/_common-resources/images/flower.svg"/>
          <p:cNvSpPr>
            <a:spLocks noChangeAspect="1" noChangeArrowheads="1"/>
          </p:cNvSpPr>
          <p:nvPr/>
        </p:nvSpPr>
        <p:spPr bwMode="auto">
          <a:xfrm>
            <a:off x="410633" y="7938"/>
            <a:ext cx="4064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File:Kubernetes logo without workmark.svg - Wikipedia"/>
          <p:cNvSpPr>
            <a:spLocks noChangeAspect="1" noChangeArrowheads="1"/>
          </p:cNvSpPr>
          <p:nvPr/>
        </p:nvSpPr>
        <p:spPr bwMode="auto">
          <a:xfrm>
            <a:off x="613833" y="160338"/>
            <a:ext cx="4064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descr="What is Kubernetes?. What is Kubernetes? | by Jaydeep Patil | Medium"/>
          <p:cNvPicPr>
            <a:picLocks noChangeAspect="1" noChangeArrowheads="1"/>
          </p:cNvPicPr>
          <p:nvPr/>
        </p:nvPicPr>
        <p:blipFill rotWithShape="1">
          <a:blip r:embed="rId2">
            <a:extLst>
              <a:ext uri="{28A0092B-C50C-407E-A947-70E740481C1C}">
                <a14:useLocalDpi xmlns:a14="http://schemas.microsoft.com/office/drawing/2010/main" val="0"/>
              </a:ext>
            </a:extLst>
          </a:blip>
          <a:srcRect l="31189" r="32811" b="25580"/>
          <a:stretch/>
        </p:blipFill>
        <p:spPr bwMode="auto">
          <a:xfrm>
            <a:off x="853646" y="1988840"/>
            <a:ext cx="4493611" cy="3483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411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Configuring Pods in Cluster</a:t>
            </a:r>
            <a:endParaRPr lang="en-IN" dirty="0"/>
          </a:p>
        </p:txBody>
      </p:sp>
      <p:sp>
        <p:nvSpPr>
          <p:cNvPr id="3" name="Content Placeholder 2"/>
          <p:cNvSpPr>
            <a:spLocks noGrp="1"/>
          </p:cNvSpPr>
          <p:nvPr>
            <p:ph idx="1"/>
          </p:nvPr>
        </p:nvSpPr>
        <p:spPr>
          <a:xfrm>
            <a:off x="609600" y="1882808"/>
            <a:ext cx="10972800" cy="682096"/>
          </a:xfrm>
        </p:spPr>
        <p:txBody>
          <a:bodyPr/>
          <a:lstStyle/>
          <a:p>
            <a:r>
              <a:rPr lang="en-IN" dirty="0"/>
              <a:t>Create YAML file: </a:t>
            </a:r>
            <a:r>
              <a:rPr lang="en-IN" dirty="0" smtClean="0"/>
              <a:t>vi </a:t>
            </a:r>
            <a:r>
              <a:rPr lang="en-IN" dirty="0" err="1" smtClean="0"/>
              <a:t>pod.yaml</a:t>
            </a:r>
            <a:endParaRPr lang="en-IN" dirty="0" smtClean="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65030"/>
          <a:stretch/>
        </p:blipFill>
        <p:spPr bwMode="auto">
          <a:xfrm>
            <a:off x="1199457" y="2602600"/>
            <a:ext cx="6143337" cy="3922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2523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7122" y="1946390"/>
            <a:ext cx="10972800" cy="2520280"/>
          </a:xfrm>
        </p:spPr>
        <p:txBody>
          <a:bodyPr/>
          <a:lstStyle/>
          <a:p>
            <a:r>
              <a:rPr lang="en-US" dirty="0"/>
              <a:t>Apply the updated Pod Definition YAML file</a:t>
            </a:r>
            <a:r>
              <a:rPr lang="en-US" dirty="0" smtClean="0"/>
              <a:t>:</a:t>
            </a:r>
          </a:p>
          <a:p>
            <a:pPr lvl="1"/>
            <a:r>
              <a:rPr lang="en-IN" dirty="0" err="1"/>
              <a:t>kubectl</a:t>
            </a:r>
            <a:r>
              <a:rPr lang="en-IN" dirty="0"/>
              <a:t> apply -f my-</a:t>
            </a:r>
            <a:r>
              <a:rPr lang="en-IN" dirty="0" err="1"/>
              <a:t>pod.yaml</a:t>
            </a:r>
            <a:endParaRPr lang="en-IN" dirty="0"/>
          </a:p>
          <a:p>
            <a:r>
              <a:rPr lang="en-IN" dirty="0" smtClean="0"/>
              <a:t>Verify the Pod is running:</a:t>
            </a:r>
          </a:p>
          <a:p>
            <a:pPr lvl="1"/>
            <a:r>
              <a:rPr lang="en-IN" dirty="0" err="1"/>
              <a:t>kubectl</a:t>
            </a:r>
            <a:r>
              <a:rPr lang="en-IN" dirty="0"/>
              <a:t> get pods</a:t>
            </a:r>
          </a:p>
          <a:p>
            <a:endParaRPr lang="en-IN" dirty="0"/>
          </a:p>
        </p:txBody>
      </p:sp>
    </p:spTree>
    <p:extLst>
      <p:ext uri="{BB962C8B-B14F-4D97-AF65-F5344CB8AC3E}">
        <p14:creationId xmlns:p14="http://schemas.microsoft.com/office/powerpoint/2010/main" val="3953194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7494"/>
            <a:ext cx="10972800" cy="713234"/>
          </a:xfrm>
        </p:spPr>
        <p:txBody>
          <a:bodyPr>
            <a:normAutofit/>
          </a:bodyPr>
          <a:lstStyle/>
          <a:p>
            <a:r>
              <a:rPr lang="en-IN" dirty="0" err="1" smtClean="0"/>
              <a:t>Kubernates</a:t>
            </a:r>
            <a:r>
              <a:rPr lang="en-IN" dirty="0" smtClean="0"/>
              <a:t> Service</a:t>
            </a:r>
            <a:endParaRPr lang="en-IN" dirty="0"/>
          </a:p>
        </p:txBody>
      </p:sp>
      <p:sp>
        <p:nvSpPr>
          <p:cNvPr id="3" name="Content Placeholder 2"/>
          <p:cNvSpPr>
            <a:spLocks noGrp="1"/>
          </p:cNvSpPr>
          <p:nvPr>
            <p:ph idx="1"/>
          </p:nvPr>
        </p:nvSpPr>
        <p:spPr>
          <a:xfrm>
            <a:off x="623392" y="1340768"/>
            <a:ext cx="10972800" cy="1186152"/>
          </a:xfrm>
        </p:spPr>
        <p:txBody>
          <a:bodyPr>
            <a:normAutofit/>
          </a:bodyPr>
          <a:lstStyle/>
          <a:p>
            <a:r>
              <a:rPr lang="en-US" dirty="0" smtClean="0"/>
              <a:t>To </a:t>
            </a:r>
            <a:r>
              <a:rPr lang="en-US" dirty="0"/>
              <a:t>access the Nginx container running in your AKS cluster, you can expose it using a Kubernetes service. </a:t>
            </a:r>
            <a:endParaRPr lang="en-US" dirty="0" smtClean="0"/>
          </a:p>
          <a:p>
            <a:r>
              <a:rPr lang="en-US" dirty="0"/>
              <a:t>Create a file named my-</a:t>
            </a:r>
            <a:r>
              <a:rPr lang="en-US" dirty="0" err="1"/>
              <a:t>service.yaml</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781" y="2636912"/>
            <a:ext cx="6720747" cy="3959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6707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751" y="731728"/>
            <a:ext cx="10972800" cy="785242"/>
          </a:xfrm>
        </p:spPr>
        <p:txBody>
          <a:bodyPr/>
          <a:lstStyle/>
          <a:p>
            <a:r>
              <a:rPr lang="en-IN" dirty="0" smtClean="0"/>
              <a:t>Modify the pod to match service</a:t>
            </a:r>
            <a:endParaRPr lang="en-IN" dirty="0"/>
          </a:p>
        </p:txBody>
      </p:sp>
      <p:sp>
        <p:nvSpPr>
          <p:cNvPr id="3" name="Content Placeholder 2"/>
          <p:cNvSpPr>
            <a:spLocks noGrp="1"/>
          </p:cNvSpPr>
          <p:nvPr>
            <p:ph idx="1"/>
          </p:nvPr>
        </p:nvSpPr>
        <p:spPr>
          <a:xfrm>
            <a:off x="511126" y="1634520"/>
            <a:ext cx="10972800" cy="1152128"/>
          </a:xfrm>
        </p:spPr>
        <p:txBody>
          <a:bodyPr/>
          <a:lstStyle/>
          <a:p>
            <a:r>
              <a:rPr lang="en-US" dirty="0" smtClean="0"/>
              <a:t>Update my-</a:t>
            </a:r>
            <a:r>
              <a:rPr lang="en-US" dirty="0" err="1" smtClean="0"/>
              <a:t>pod.yaml</a:t>
            </a:r>
            <a:r>
              <a:rPr lang="en-US" dirty="0" smtClean="0"/>
              <a:t> </a:t>
            </a:r>
            <a:r>
              <a:rPr lang="en-US" dirty="0"/>
              <a:t>to include a label that matches the selector in the service</a:t>
            </a:r>
            <a:r>
              <a:rPr lang="en-US" dirty="0" smtClean="0"/>
              <a:t>.</a:t>
            </a:r>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77" y="2347143"/>
            <a:ext cx="7008779" cy="4212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3918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7381" y="1563223"/>
            <a:ext cx="10972800" cy="2966574"/>
          </a:xfrm>
        </p:spPr>
        <p:txBody>
          <a:bodyPr>
            <a:normAutofit/>
          </a:bodyPr>
          <a:lstStyle/>
          <a:p>
            <a:r>
              <a:rPr lang="en-US" dirty="0"/>
              <a:t>Apply the updated Pod Definition YAML </a:t>
            </a:r>
            <a:r>
              <a:rPr lang="en-US" dirty="0" smtClean="0"/>
              <a:t>file</a:t>
            </a:r>
          </a:p>
          <a:p>
            <a:pPr lvl="1"/>
            <a:r>
              <a:rPr lang="en-IN" dirty="0" err="1"/>
              <a:t>kubectl</a:t>
            </a:r>
            <a:r>
              <a:rPr lang="en-IN" dirty="0"/>
              <a:t> apply -f </a:t>
            </a:r>
            <a:r>
              <a:rPr lang="en-IN" dirty="0" smtClean="0"/>
              <a:t>my-</a:t>
            </a:r>
            <a:r>
              <a:rPr lang="en-IN" dirty="0" err="1" smtClean="0"/>
              <a:t>pod.yaml</a:t>
            </a:r>
            <a:endParaRPr lang="en-IN" dirty="0" smtClean="0"/>
          </a:p>
          <a:p>
            <a:r>
              <a:rPr lang="en-US" dirty="0"/>
              <a:t>Deploy the service to expose the pod:</a:t>
            </a:r>
            <a:endParaRPr lang="en-IN" dirty="0"/>
          </a:p>
          <a:p>
            <a:pPr lvl="1"/>
            <a:r>
              <a:rPr lang="en-IN" dirty="0" err="1"/>
              <a:t>kubectl</a:t>
            </a:r>
            <a:r>
              <a:rPr lang="en-IN" dirty="0"/>
              <a:t> apply -f my-</a:t>
            </a:r>
            <a:r>
              <a:rPr lang="en-IN" dirty="0" err="1"/>
              <a:t>service.yaml</a:t>
            </a:r>
            <a:endParaRPr lang="en-IN" dirty="0"/>
          </a:p>
          <a:p>
            <a:r>
              <a:rPr lang="en-IN" dirty="0" smtClean="0"/>
              <a:t>Check service status:</a:t>
            </a:r>
          </a:p>
          <a:p>
            <a:pPr lvl="1"/>
            <a:r>
              <a:rPr lang="en-IN" dirty="0" err="1"/>
              <a:t>kubectl</a:t>
            </a:r>
            <a:r>
              <a:rPr lang="en-IN" dirty="0"/>
              <a:t> get services</a:t>
            </a:r>
          </a:p>
          <a:p>
            <a:r>
              <a:rPr lang="en-IN" dirty="0" smtClean="0"/>
              <a:t>Copy external </a:t>
            </a:r>
            <a:r>
              <a:rPr lang="en-IN" dirty="0" err="1" smtClean="0"/>
              <a:t>Ip</a:t>
            </a:r>
            <a:r>
              <a:rPr lang="en-IN" dirty="0" smtClean="0"/>
              <a:t> address and check in browser for running service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381" y="4856559"/>
            <a:ext cx="10486811"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9978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9668" y="525219"/>
            <a:ext cx="8610600" cy="1293028"/>
          </a:xfrm>
        </p:spPr>
        <p:txBody>
          <a:bodyPr/>
          <a:lstStyle/>
          <a:p>
            <a:r>
              <a:rPr lang="en-IN" dirty="0"/>
              <a:t>Running Containers in Pods</a:t>
            </a:r>
          </a:p>
        </p:txBody>
      </p:sp>
      <p:sp>
        <p:nvSpPr>
          <p:cNvPr id="3" name="Content Placeholder 2"/>
          <p:cNvSpPr>
            <a:spLocks noGrp="1"/>
          </p:cNvSpPr>
          <p:nvPr>
            <p:ph idx="1"/>
          </p:nvPr>
        </p:nvSpPr>
        <p:spPr>
          <a:xfrm>
            <a:off x="609600" y="1556792"/>
            <a:ext cx="10972800" cy="4898016"/>
          </a:xfrm>
        </p:spPr>
        <p:txBody>
          <a:bodyPr>
            <a:normAutofit/>
          </a:bodyPr>
          <a:lstStyle/>
          <a:p>
            <a:r>
              <a:rPr lang="en-US" sz="2400" dirty="0" smtClean="0"/>
              <a:t>A </a:t>
            </a:r>
            <a:r>
              <a:rPr lang="en-US" sz="2400" dirty="0"/>
              <a:t>Pod is the smallest and simplest Kubernetes object. </a:t>
            </a:r>
            <a:endParaRPr lang="en-US" sz="2400" dirty="0" smtClean="0"/>
          </a:p>
          <a:p>
            <a:r>
              <a:rPr lang="en-US" sz="2400" dirty="0" smtClean="0"/>
              <a:t>It </a:t>
            </a:r>
            <a:r>
              <a:rPr lang="en-US" sz="2400" dirty="0"/>
              <a:t>represents a single instance of a running process in your </a:t>
            </a:r>
            <a:r>
              <a:rPr lang="en-US" sz="2400" dirty="0" smtClean="0"/>
              <a:t>cluster.</a:t>
            </a:r>
          </a:p>
          <a:p>
            <a:r>
              <a:rPr lang="en-US" sz="2400" dirty="0" smtClean="0"/>
              <a:t>Pods </a:t>
            </a:r>
            <a:r>
              <a:rPr lang="en-US" sz="2400" dirty="0"/>
              <a:t>are designed to host one or more containers that share the same network namespace, storage, and </a:t>
            </a:r>
            <a:r>
              <a:rPr lang="en-US" sz="2400" dirty="0" smtClean="0"/>
              <a:t>specifications.</a:t>
            </a:r>
          </a:p>
          <a:p>
            <a:r>
              <a:rPr lang="en-US" sz="2400" dirty="0" smtClean="0"/>
              <a:t>You </a:t>
            </a:r>
            <a:r>
              <a:rPr lang="en-US" sz="2400" dirty="0"/>
              <a:t>run your application containers inside Pods. </a:t>
            </a:r>
            <a:endParaRPr lang="en-US" sz="2400" dirty="0" smtClean="0"/>
          </a:p>
          <a:p>
            <a:r>
              <a:rPr lang="en-US" sz="2400" dirty="0" smtClean="0"/>
              <a:t>Each </a:t>
            </a:r>
            <a:r>
              <a:rPr lang="en-US" sz="2400" dirty="0"/>
              <a:t>Pod has its own IP address, and containers within a Pod can communicate with each other using </a:t>
            </a:r>
            <a:r>
              <a:rPr lang="en-US" sz="2400" dirty="0" smtClean="0"/>
              <a:t>localhost.</a:t>
            </a:r>
            <a:endParaRPr lang="en-US" sz="2400" b="1" dirty="0"/>
          </a:p>
          <a:p>
            <a:r>
              <a:rPr lang="en-US" sz="2400" dirty="0" smtClean="0"/>
              <a:t>Pods can </a:t>
            </a:r>
            <a:r>
              <a:rPr lang="en-US" sz="2400" dirty="0"/>
              <a:t>be created, destroyed, and recreated by Kubernetes, especially if part of a </a:t>
            </a:r>
            <a:r>
              <a:rPr lang="en-US" sz="2400" dirty="0" err="1"/>
              <a:t>ReplicaSet</a:t>
            </a:r>
            <a:r>
              <a:rPr lang="en-US" sz="2400" dirty="0"/>
              <a:t>, Deployment, or other higher-level abstraction.</a:t>
            </a:r>
            <a:endParaRPr lang="en-IN" sz="2400" dirty="0"/>
          </a:p>
        </p:txBody>
      </p:sp>
    </p:spTree>
    <p:extLst>
      <p:ext uri="{BB962C8B-B14F-4D97-AF65-F5344CB8AC3E}">
        <p14:creationId xmlns:p14="http://schemas.microsoft.com/office/powerpoint/2010/main" val="1995088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0378"/>
            <a:ext cx="10972800" cy="1001266"/>
          </a:xfrm>
        </p:spPr>
        <p:txBody>
          <a:bodyPr/>
          <a:lstStyle/>
          <a:p>
            <a:r>
              <a:rPr lang="en-IN" dirty="0"/>
              <a:t>Running Services in Pods</a:t>
            </a:r>
          </a:p>
        </p:txBody>
      </p:sp>
      <p:sp>
        <p:nvSpPr>
          <p:cNvPr id="3" name="Content Placeholder 2"/>
          <p:cNvSpPr>
            <a:spLocks noGrp="1"/>
          </p:cNvSpPr>
          <p:nvPr>
            <p:ph idx="1"/>
          </p:nvPr>
        </p:nvSpPr>
        <p:spPr>
          <a:xfrm>
            <a:off x="609600" y="1556792"/>
            <a:ext cx="10972800" cy="4898016"/>
          </a:xfrm>
        </p:spPr>
        <p:txBody>
          <a:bodyPr>
            <a:normAutofit/>
          </a:bodyPr>
          <a:lstStyle/>
          <a:p>
            <a:r>
              <a:rPr lang="en-US" sz="2400" dirty="0" smtClean="0"/>
              <a:t>A </a:t>
            </a:r>
            <a:r>
              <a:rPr lang="en-US" sz="2400" dirty="0"/>
              <a:t>Service in Kubernetes is an abstraction that defines a logical set of Pods and a policy by which to access </a:t>
            </a:r>
            <a:r>
              <a:rPr lang="en-US" sz="2400" dirty="0" smtClean="0"/>
              <a:t>them.</a:t>
            </a:r>
          </a:p>
          <a:p>
            <a:r>
              <a:rPr lang="en-US" sz="2400" dirty="0" smtClean="0"/>
              <a:t>Services </a:t>
            </a:r>
            <a:r>
              <a:rPr lang="en-US" sz="2400" dirty="0"/>
              <a:t>provide stable network endpoints to Pods, allowing you to expose your applications internally or </a:t>
            </a:r>
            <a:r>
              <a:rPr lang="en-US" sz="2400" dirty="0" smtClean="0"/>
              <a:t>externally.</a:t>
            </a:r>
            <a:endParaRPr lang="en-US" sz="2400" b="1" dirty="0"/>
          </a:p>
          <a:p>
            <a:r>
              <a:rPr lang="en-US" sz="2400" dirty="0" smtClean="0"/>
              <a:t>Services </a:t>
            </a:r>
            <a:r>
              <a:rPr lang="en-US" sz="2400" dirty="0"/>
              <a:t>are used to expose Pods to other Pods within the cluster, or to external users. </a:t>
            </a:r>
            <a:endParaRPr lang="en-US" sz="2400" dirty="0" smtClean="0"/>
          </a:p>
          <a:p>
            <a:r>
              <a:rPr lang="en-US" sz="2400" dirty="0" smtClean="0"/>
              <a:t>They </a:t>
            </a:r>
            <a:r>
              <a:rPr lang="en-US" sz="2400" dirty="0"/>
              <a:t>can load balance traffic across multiple </a:t>
            </a:r>
            <a:r>
              <a:rPr lang="en-US" sz="2400" dirty="0" smtClean="0"/>
              <a:t>Pods.</a:t>
            </a:r>
            <a:endParaRPr lang="en-US" sz="2400" b="1" dirty="0"/>
          </a:p>
          <a:p>
            <a:r>
              <a:rPr lang="en-US" sz="2400" dirty="0" smtClean="0"/>
              <a:t>Kubernetes </a:t>
            </a:r>
            <a:r>
              <a:rPr lang="en-US" sz="2400" dirty="0"/>
              <a:t>supports several types of Services, including </a:t>
            </a:r>
            <a:endParaRPr lang="en-US" sz="2400" dirty="0" smtClean="0"/>
          </a:p>
          <a:p>
            <a:pPr lvl="1"/>
            <a:r>
              <a:rPr lang="en-US" sz="2000" dirty="0" err="1" smtClean="0"/>
              <a:t>ClusterIP</a:t>
            </a:r>
            <a:endParaRPr lang="en-US" sz="2000" dirty="0" smtClean="0"/>
          </a:p>
          <a:p>
            <a:pPr lvl="1"/>
            <a:r>
              <a:rPr lang="en-US" sz="2000" dirty="0" err="1" smtClean="0"/>
              <a:t>NodePort</a:t>
            </a:r>
            <a:endParaRPr lang="en-US" sz="2000" dirty="0" smtClean="0"/>
          </a:p>
          <a:p>
            <a:pPr lvl="1"/>
            <a:r>
              <a:rPr lang="en-US" sz="2000" dirty="0" err="1" smtClean="0"/>
              <a:t>LoadBalancer</a:t>
            </a:r>
            <a:endParaRPr lang="en-US" sz="2000" dirty="0" smtClean="0"/>
          </a:p>
        </p:txBody>
      </p:sp>
    </p:spTree>
    <p:extLst>
      <p:ext uri="{BB962C8B-B14F-4D97-AF65-F5344CB8AC3E}">
        <p14:creationId xmlns:p14="http://schemas.microsoft.com/office/powerpoint/2010/main" val="1334039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Practical Use </a:t>
            </a:r>
            <a:r>
              <a:rPr lang="en-US" b="1" dirty="0" smtClean="0"/>
              <a:t>Case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97849494"/>
              </p:ext>
            </p:extLst>
          </p:nvPr>
        </p:nvGraphicFramePr>
        <p:xfrm>
          <a:off x="609600" y="1882808"/>
          <a:ext cx="109728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2231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Let’s Summarize</a:t>
            </a:r>
            <a:endParaRPr lang="en-IN" dirty="0"/>
          </a:p>
        </p:txBody>
      </p:sp>
      <p:sp>
        <p:nvSpPr>
          <p:cNvPr id="3" name="Content Placeholder 2"/>
          <p:cNvSpPr>
            <a:spLocks noGrp="1"/>
          </p:cNvSpPr>
          <p:nvPr>
            <p:ph idx="1"/>
          </p:nvPr>
        </p:nvSpPr>
        <p:spPr/>
        <p:txBody>
          <a:bodyPr/>
          <a:lstStyle/>
          <a:p>
            <a:r>
              <a:rPr lang="en-US" dirty="0"/>
              <a:t>Pods run the actual application containers and manage their </a:t>
            </a:r>
            <a:r>
              <a:rPr lang="en-US" dirty="0" smtClean="0"/>
              <a:t>lifecycle</a:t>
            </a:r>
          </a:p>
          <a:p>
            <a:r>
              <a:rPr lang="en-US" dirty="0" smtClean="0"/>
              <a:t>while </a:t>
            </a:r>
            <a:r>
              <a:rPr lang="en-US" dirty="0"/>
              <a:t>Services provide stable network endpoints to access those Pods, handle load balancing, and expose the application to other components or external clients. </a:t>
            </a:r>
            <a:endParaRPr lang="en-US" dirty="0" smtClean="0"/>
          </a:p>
        </p:txBody>
      </p:sp>
    </p:spTree>
    <p:extLst>
      <p:ext uri="{BB962C8B-B14F-4D97-AF65-F5344CB8AC3E}">
        <p14:creationId xmlns:p14="http://schemas.microsoft.com/office/powerpoint/2010/main" val="651783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Deployment</a:t>
            </a:r>
            <a:endParaRPr lang="en-IN" dirty="0"/>
          </a:p>
        </p:txBody>
      </p:sp>
      <p:sp>
        <p:nvSpPr>
          <p:cNvPr id="3" name="Content Placeholder 2"/>
          <p:cNvSpPr>
            <a:spLocks noGrp="1"/>
          </p:cNvSpPr>
          <p:nvPr>
            <p:ph idx="1"/>
          </p:nvPr>
        </p:nvSpPr>
        <p:spPr/>
        <p:txBody>
          <a:bodyPr/>
          <a:lstStyle/>
          <a:p>
            <a:r>
              <a:rPr lang="en-US" dirty="0"/>
              <a:t>A Deployment in Kubernetes is a higher-level abstraction that manages the lifecycle of Pods and </a:t>
            </a:r>
            <a:r>
              <a:rPr lang="en-US" dirty="0" err="1"/>
              <a:t>ReplicaSets</a:t>
            </a:r>
            <a:r>
              <a:rPr lang="en-US" dirty="0"/>
              <a:t>. </a:t>
            </a:r>
            <a:endParaRPr lang="en-IN" dirty="0"/>
          </a:p>
        </p:txBody>
      </p:sp>
    </p:spTree>
    <p:extLst>
      <p:ext uri="{BB962C8B-B14F-4D97-AF65-F5344CB8AC3E}">
        <p14:creationId xmlns:p14="http://schemas.microsoft.com/office/powerpoint/2010/main" val="1079099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5576" y="426122"/>
            <a:ext cx="9230816" cy="728637"/>
          </a:xfrm>
        </p:spPr>
        <p:txBody>
          <a:bodyPr>
            <a:normAutofit/>
          </a:bodyPr>
          <a:lstStyle/>
          <a:p>
            <a:r>
              <a:rPr lang="en-IN" dirty="0"/>
              <a:t>Kubernetes Architecture</a:t>
            </a:r>
          </a:p>
        </p:txBody>
      </p:sp>
      <p:pic>
        <p:nvPicPr>
          <p:cNvPr id="2054" name="Picture 6" descr="What is Kubernetes Architecture? | Avi Net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392" y="996131"/>
            <a:ext cx="11303000" cy="600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7871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1532" y="581493"/>
            <a:ext cx="8610600" cy="1293028"/>
          </a:xfrm>
        </p:spPr>
        <p:txBody>
          <a:bodyPr/>
          <a:lstStyle/>
          <a:p>
            <a:r>
              <a:rPr lang="en-IN" dirty="0" smtClean="0"/>
              <a:t>Deployment Features</a:t>
            </a:r>
            <a:endParaRPr lang="en-IN" dirty="0"/>
          </a:p>
        </p:txBody>
      </p:sp>
      <p:sp>
        <p:nvSpPr>
          <p:cNvPr id="3" name="Content Placeholder 2"/>
          <p:cNvSpPr>
            <a:spLocks noGrp="1"/>
          </p:cNvSpPr>
          <p:nvPr>
            <p:ph idx="1"/>
          </p:nvPr>
        </p:nvSpPr>
        <p:spPr>
          <a:xfrm>
            <a:off x="609600" y="1628800"/>
            <a:ext cx="10972800" cy="4826008"/>
          </a:xfrm>
        </p:spPr>
        <p:txBody>
          <a:bodyPr>
            <a:normAutofit/>
          </a:bodyPr>
          <a:lstStyle/>
          <a:p>
            <a:r>
              <a:rPr lang="en-US" sz="2400" b="1" dirty="0"/>
              <a:t>Declarative Updates:</a:t>
            </a:r>
            <a:r>
              <a:rPr lang="en-US" sz="2400" dirty="0"/>
              <a:t> You declare the desired state of your application, and the Deployment controller makes the necessary changes to achieve that state</a:t>
            </a:r>
            <a:r>
              <a:rPr lang="en-US" sz="2400" dirty="0" smtClean="0"/>
              <a:t>.</a:t>
            </a:r>
          </a:p>
          <a:p>
            <a:r>
              <a:rPr lang="en-US" sz="2400" b="1" dirty="0" smtClean="0"/>
              <a:t>Scaling</a:t>
            </a:r>
            <a:r>
              <a:rPr lang="en-US" sz="2400" b="1" dirty="0"/>
              <a:t>:</a:t>
            </a:r>
            <a:r>
              <a:rPr lang="en-US" sz="2400" dirty="0"/>
              <a:t> Deployments allow you to scale the number of replicas of your application up or down</a:t>
            </a:r>
            <a:r>
              <a:rPr lang="en-US" sz="2400" dirty="0" smtClean="0"/>
              <a:t>.</a:t>
            </a:r>
          </a:p>
          <a:p>
            <a:r>
              <a:rPr lang="en-US" sz="2400" b="1" dirty="0" smtClean="0"/>
              <a:t>Rolling </a:t>
            </a:r>
            <a:r>
              <a:rPr lang="en-US" sz="2400" b="1" dirty="0"/>
              <a:t>Updates:</a:t>
            </a:r>
            <a:r>
              <a:rPr lang="en-US" sz="2400" dirty="0"/>
              <a:t> You can update your application with zero downtime by rolling out updates incrementally</a:t>
            </a:r>
            <a:r>
              <a:rPr lang="en-US" sz="2400" dirty="0" smtClean="0"/>
              <a:t>.</a:t>
            </a:r>
          </a:p>
          <a:p>
            <a:r>
              <a:rPr lang="en-US" sz="2400" b="1" dirty="0" smtClean="0"/>
              <a:t>Rollbacks</a:t>
            </a:r>
            <a:r>
              <a:rPr lang="en-US" sz="2400" b="1" dirty="0"/>
              <a:t>:</a:t>
            </a:r>
            <a:r>
              <a:rPr lang="en-US" sz="2400" dirty="0"/>
              <a:t> If an update causes issues, you can roll back to a previous stable state</a:t>
            </a:r>
            <a:r>
              <a:rPr lang="en-US" sz="2400" dirty="0" smtClean="0"/>
              <a:t>.</a:t>
            </a:r>
          </a:p>
          <a:p>
            <a:r>
              <a:rPr lang="en-US" sz="2400" b="1" dirty="0" smtClean="0"/>
              <a:t>Self-Healing</a:t>
            </a:r>
            <a:r>
              <a:rPr lang="en-US" sz="2400" b="1" dirty="0"/>
              <a:t>:</a:t>
            </a:r>
            <a:r>
              <a:rPr lang="en-US" sz="2400" dirty="0"/>
              <a:t> If a Pod fails, the Deployment controller replaces it automatically.</a:t>
            </a:r>
            <a:endParaRPr lang="en-IN" sz="2400" dirty="0"/>
          </a:p>
        </p:txBody>
      </p:sp>
    </p:spTree>
    <p:extLst>
      <p:ext uri="{BB962C8B-B14F-4D97-AF65-F5344CB8AC3E}">
        <p14:creationId xmlns:p14="http://schemas.microsoft.com/office/powerpoint/2010/main" val="23560385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212" y="1481588"/>
            <a:ext cx="4559485" cy="2218214"/>
          </a:xfrm>
        </p:spPr>
        <p:txBody>
          <a:bodyPr/>
          <a:lstStyle/>
          <a:p>
            <a:pPr algn="l"/>
            <a:r>
              <a:rPr lang="en-US" dirty="0"/>
              <a:t>Creating and Configuring a Deployment</a:t>
            </a:r>
            <a:endParaRPr lang="en-IN" dirty="0"/>
          </a:p>
        </p:txBody>
      </p:sp>
      <p:sp>
        <p:nvSpPr>
          <p:cNvPr id="3" name="Content Placeholder 2"/>
          <p:cNvSpPr>
            <a:spLocks noGrp="1"/>
          </p:cNvSpPr>
          <p:nvPr>
            <p:ph idx="1"/>
          </p:nvPr>
        </p:nvSpPr>
        <p:spPr>
          <a:xfrm>
            <a:off x="373243" y="3757137"/>
            <a:ext cx="3854219" cy="1391637"/>
          </a:xfrm>
        </p:spPr>
        <p:txBody>
          <a:bodyPr>
            <a:normAutofit/>
          </a:bodyPr>
          <a:lstStyle/>
          <a:p>
            <a:r>
              <a:rPr lang="en-US" dirty="0"/>
              <a:t>Create a Deployment YAML File</a:t>
            </a:r>
            <a:r>
              <a:rPr lang="en-US" dirty="0" smtClean="0"/>
              <a:t>:</a:t>
            </a:r>
          </a:p>
          <a:p>
            <a:r>
              <a:rPr lang="en-US" dirty="0" smtClean="0"/>
              <a:t>Nano </a:t>
            </a:r>
            <a:r>
              <a:rPr lang="en-US" dirty="0" err="1" smtClean="0"/>
              <a:t>deployment.yaml</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7687" y="1322990"/>
            <a:ext cx="6570416" cy="5287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3593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7397" y="1814773"/>
            <a:ext cx="10972800" cy="3896711"/>
          </a:xfrm>
        </p:spPr>
        <p:txBody>
          <a:bodyPr>
            <a:normAutofit/>
          </a:bodyPr>
          <a:lstStyle/>
          <a:p>
            <a:r>
              <a:rPr lang="en-IN" dirty="0"/>
              <a:t>Apply the Deployment</a:t>
            </a:r>
            <a:r>
              <a:rPr lang="en-IN" dirty="0" smtClean="0"/>
              <a:t>:</a:t>
            </a:r>
          </a:p>
          <a:p>
            <a:pPr lvl="1"/>
            <a:r>
              <a:rPr lang="en-IN" dirty="0" err="1"/>
              <a:t>kubectl</a:t>
            </a:r>
            <a:r>
              <a:rPr lang="en-IN" dirty="0"/>
              <a:t> apply -f </a:t>
            </a:r>
            <a:r>
              <a:rPr lang="en-IN" dirty="0" err="1"/>
              <a:t>deployment.yaml</a:t>
            </a:r>
            <a:endParaRPr lang="en-IN" dirty="0"/>
          </a:p>
          <a:p>
            <a:r>
              <a:rPr lang="en-IN" dirty="0"/>
              <a:t>Verify the Deployment</a:t>
            </a:r>
            <a:r>
              <a:rPr lang="en-IN" dirty="0" smtClean="0"/>
              <a:t>:</a:t>
            </a:r>
          </a:p>
          <a:p>
            <a:pPr lvl="1"/>
            <a:r>
              <a:rPr lang="en-US" dirty="0" err="1"/>
              <a:t>kubectl</a:t>
            </a:r>
            <a:r>
              <a:rPr lang="en-US" dirty="0"/>
              <a:t> get deployments</a:t>
            </a:r>
          </a:p>
          <a:p>
            <a:pPr lvl="1"/>
            <a:r>
              <a:rPr lang="en-US" dirty="0" err="1"/>
              <a:t>kubectl</a:t>
            </a:r>
            <a:r>
              <a:rPr lang="en-US" dirty="0"/>
              <a:t> get </a:t>
            </a:r>
            <a:r>
              <a:rPr lang="en-US" dirty="0" smtClean="0"/>
              <a:t>pods</a:t>
            </a:r>
          </a:p>
          <a:p>
            <a:r>
              <a:rPr lang="en-US" dirty="0" smtClean="0"/>
              <a:t>Deployment entire Description</a:t>
            </a:r>
          </a:p>
          <a:p>
            <a:pPr lvl="1"/>
            <a:r>
              <a:rPr lang="en-US" dirty="0" err="1"/>
              <a:t>kubectl</a:t>
            </a:r>
            <a:r>
              <a:rPr lang="en-US" dirty="0"/>
              <a:t> describe deployment </a:t>
            </a:r>
            <a:r>
              <a:rPr lang="en-US" dirty="0" err="1"/>
              <a:t>nginx</a:t>
            </a:r>
            <a:r>
              <a:rPr lang="en-US" dirty="0"/>
              <a:t>-deployment</a:t>
            </a:r>
          </a:p>
          <a:p>
            <a:r>
              <a:rPr lang="en-IN" dirty="0"/>
              <a:t>Scaling the Deployment</a:t>
            </a:r>
            <a:r>
              <a:rPr lang="en-IN" dirty="0" smtClean="0"/>
              <a:t>:</a:t>
            </a:r>
          </a:p>
          <a:p>
            <a:pPr lvl="1"/>
            <a:r>
              <a:rPr lang="en-IN" dirty="0" err="1"/>
              <a:t>kubectl</a:t>
            </a:r>
            <a:r>
              <a:rPr lang="en-IN" dirty="0"/>
              <a:t> scale deployment/</a:t>
            </a:r>
            <a:r>
              <a:rPr lang="en-IN" dirty="0" err="1"/>
              <a:t>nginx</a:t>
            </a:r>
            <a:r>
              <a:rPr lang="en-IN" dirty="0"/>
              <a:t>-deployment --replicas=5</a:t>
            </a:r>
          </a:p>
          <a:p>
            <a:pPr lvl="1"/>
            <a:r>
              <a:rPr lang="en-IN" dirty="0" smtClean="0"/>
              <a:t>You can see the 5 replica running in deployment</a:t>
            </a:r>
          </a:p>
        </p:txBody>
      </p:sp>
    </p:spTree>
    <p:extLst>
      <p:ext uri="{BB962C8B-B14F-4D97-AF65-F5344CB8AC3E}">
        <p14:creationId xmlns:p14="http://schemas.microsoft.com/office/powerpoint/2010/main" val="19545852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413" y="116632"/>
            <a:ext cx="10972800" cy="857250"/>
          </a:xfrm>
        </p:spPr>
        <p:txBody>
          <a:bodyPr/>
          <a:lstStyle/>
          <a:p>
            <a:r>
              <a:rPr lang="en-IN" dirty="0" smtClean="0"/>
              <a:t>Update Deployment</a:t>
            </a:r>
            <a:endParaRPr lang="en-IN" dirty="0"/>
          </a:p>
        </p:txBody>
      </p:sp>
      <p:sp>
        <p:nvSpPr>
          <p:cNvPr id="3" name="Content Placeholder 2"/>
          <p:cNvSpPr>
            <a:spLocks noGrp="1"/>
          </p:cNvSpPr>
          <p:nvPr>
            <p:ph idx="1"/>
          </p:nvPr>
        </p:nvSpPr>
        <p:spPr>
          <a:xfrm>
            <a:off x="7440150" y="1556792"/>
            <a:ext cx="4238261" cy="4572000"/>
          </a:xfrm>
        </p:spPr>
        <p:txBody>
          <a:bodyPr/>
          <a:lstStyle/>
          <a:p>
            <a:r>
              <a:rPr lang="en-US" dirty="0" smtClean="0"/>
              <a:t>changing </a:t>
            </a:r>
            <a:r>
              <a:rPr lang="en-US" dirty="0"/>
              <a:t>the container </a:t>
            </a:r>
            <a:r>
              <a:rPr lang="en-US" dirty="0" smtClean="0"/>
              <a:t>image</a:t>
            </a:r>
          </a:p>
          <a:p>
            <a:r>
              <a:rPr lang="en-US" dirty="0" smtClean="0"/>
              <a:t>modify the </a:t>
            </a:r>
            <a:r>
              <a:rPr lang="en-US" dirty="0"/>
              <a:t>YAML </a:t>
            </a:r>
            <a:r>
              <a:rPr lang="en-US" dirty="0" smtClean="0"/>
              <a:t>file: </a:t>
            </a:r>
            <a:r>
              <a:rPr lang="en-US" dirty="0" err="1" smtClean="0"/>
              <a:t>nano</a:t>
            </a:r>
            <a:r>
              <a:rPr lang="en-US" dirty="0" smtClean="0"/>
              <a:t> </a:t>
            </a:r>
            <a:r>
              <a:rPr lang="en-US" dirty="0" err="1" smtClean="0"/>
              <a:t>deployment.yaml</a:t>
            </a: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382" y="1196752"/>
            <a:ext cx="6528725" cy="5475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45125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465" y="1809053"/>
            <a:ext cx="10972800" cy="3170911"/>
          </a:xfrm>
        </p:spPr>
        <p:txBody>
          <a:bodyPr/>
          <a:lstStyle/>
          <a:p>
            <a:r>
              <a:rPr lang="en-US" dirty="0"/>
              <a:t>Apply the updated YAML file</a:t>
            </a:r>
            <a:r>
              <a:rPr lang="en-US" dirty="0" smtClean="0"/>
              <a:t>:</a:t>
            </a:r>
          </a:p>
          <a:p>
            <a:pPr lvl="1"/>
            <a:r>
              <a:rPr lang="en-IN" dirty="0" err="1"/>
              <a:t>kubectl</a:t>
            </a:r>
            <a:r>
              <a:rPr lang="en-IN" dirty="0"/>
              <a:t> apply -f </a:t>
            </a:r>
            <a:r>
              <a:rPr lang="en-IN" dirty="0" err="1"/>
              <a:t>deployment.yaml</a:t>
            </a:r>
            <a:endParaRPr lang="en-IN" dirty="0"/>
          </a:p>
          <a:p>
            <a:r>
              <a:rPr lang="en-IN" dirty="0"/>
              <a:t>Rolling Back a Deployment</a:t>
            </a:r>
            <a:r>
              <a:rPr lang="en-IN" dirty="0" smtClean="0"/>
              <a:t>:</a:t>
            </a:r>
          </a:p>
          <a:p>
            <a:pPr lvl="1"/>
            <a:r>
              <a:rPr lang="en-IN" dirty="0" err="1"/>
              <a:t>kubectl</a:t>
            </a:r>
            <a:r>
              <a:rPr lang="en-IN" dirty="0"/>
              <a:t> rollout undo deployment/</a:t>
            </a:r>
            <a:r>
              <a:rPr lang="en-IN" dirty="0" err="1"/>
              <a:t>nginx</a:t>
            </a:r>
            <a:r>
              <a:rPr lang="en-IN" dirty="0"/>
              <a:t>-deployment</a:t>
            </a:r>
          </a:p>
          <a:p>
            <a:r>
              <a:rPr lang="en-IN" dirty="0" smtClean="0"/>
              <a:t>Monitoring the deployment</a:t>
            </a:r>
          </a:p>
          <a:p>
            <a:pPr lvl="1"/>
            <a:r>
              <a:rPr lang="en-IN" dirty="0" err="1"/>
              <a:t>kubectl</a:t>
            </a:r>
            <a:r>
              <a:rPr lang="en-IN" dirty="0"/>
              <a:t> rollout status deployment/</a:t>
            </a:r>
            <a:r>
              <a:rPr lang="en-IN" dirty="0" err="1"/>
              <a:t>nginx</a:t>
            </a:r>
            <a:r>
              <a:rPr lang="en-IN" dirty="0"/>
              <a:t>-deployment</a:t>
            </a:r>
          </a:p>
          <a:p>
            <a:r>
              <a:rPr lang="en-IN" dirty="0" smtClean="0"/>
              <a:t>Check the deployment description which will show the version </a:t>
            </a:r>
            <a:r>
              <a:rPr lang="en-IN" dirty="0" err="1" smtClean="0"/>
              <a:t>rollbacked</a:t>
            </a:r>
            <a:endParaRPr lang="en-IN" dirty="0" smtClean="0"/>
          </a:p>
          <a:p>
            <a:pPr lvl="1"/>
            <a:r>
              <a:rPr lang="en-IN" dirty="0" err="1"/>
              <a:t>kubectl</a:t>
            </a:r>
            <a:r>
              <a:rPr lang="en-IN" dirty="0"/>
              <a:t> describe deployment </a:t>
            </a:r>
            <a:r>
              <a:rPr lang="en-IN" dirty="0" err="1"/>
              <a:t>nginx</a:t>
            </a:r>
            <a:r>
              <a:rPr lang="en-IN" dirty="0"/>
              <a:t>-deployment</a:t>
            </a:r>
          </a:p>
        </p:txBody>
      </p:sp>
    </p:spTree>
    <p:extLst>
      <p:ext uri="{BB962C8B-B14F-4D97-AF65-F5344CB8AC3E}">
        <p14:creationId xmlns:p14="http://schemas.microsoft.com/office/powerpoint/2010/main" val="18249735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Create Deployment direct with image</a:t>
            </a:r>
            <a:endParaRPr lang="en-IN" dirty="0"/>
          </a:p>
        </p:txBody>
      </p:sp>
      <p:sp>
        <p:nvSpPr>
          <p:cNvPr id="3" name="Content Placeholder 2"/>
          <p:cNvSpPr>
            <a:spLocks noGrp="1"/>
          </p:cNvSpPr>
          <p:nvPr>
            <p:ph idx="1"/>
          </p:nvPr>
        </p:nvSpPr>
        <p:spPr/>
        <p:txBody>
          <a:bodyPr/>
          <a:lstStyle/>
          <a:p>
            <a:r>
              <a:rPr lang="en-IN" dirty="0" smtClean="0"/>
              <a:t>Create </a:t>
            </a:r>
            <a:r>
              <a:rPr lang="en-IN" dirty="0"/>
              <a:t>an Nginx deployment </a:t>
            </a:r>
            <a:endParaRPr lang="en-IN" dirty="0" smtClean="0"/>
          </a:p>
          <a:p>
            <a:r>
              <a:rPr lang="en-IN" dirty="0" err="1" smtClean="0"/>
              <a:t>kubectl</a:t>
            </a:r>
            <a:r>
              <a:rPr lang="en-IN" dirty="0" smtClean="0"/>
              <a:t> </a:t>
            </a:r>
            <a:r>
              <a:rPr lang="en-IN" dirty="0"/>
              <a:t>create deployment </a:t>
            </a:r>
            <a:r>
              <a:rPr lang="en-IN" dirty="0" err="1"/>
              <a:t>nginx</a:t>
            </a:r>
            <a:r>
              <a:rPr lang="en-IN" dirty="0"/>
              <a:t> --image=</a:t>
            </a:r>
            <a:r>
              <a:rPr lang="en-IN" dirty="0" err="1"/>
              <a:t>nginx</a:t>
            </a:r>
            <a:r>
              <a:rPr lang="en-IN" dirty="0"/>
              <a:t> </a:t>
            </a:r>
          </a:p>
          <a:p>
            <a:r>
              <a:rPr lang="en-IN" dirty="0" smtClean="0"/>
              <a:t>Expose </a:t>
            </a:r>
            <a:r>
              <a:rPr lang="en-IN" dirty="0"/>
              <a:t>the deployment as a service </a:t>
            </a:r>
            <a:endParaRPr lang="en-IN" dirty="0" smtClean="0"/>
          </a:p>
          <a:p>
            <a:pPr lvl="1"/>
            <a:r>
              <a:rPr lang="en-IN" dirty="0" err="1" smtClean="0"/>
              <a:t>kubectl</a:t>
            </a:r>
            <a:r>
              <a:rPr lang="en-IN" dirty="0" smtClean="0"/>
              <a:t> </a:t>
            </a:r>
            <a:r>
              <a:rPr lang="en-IN" dirty="0"/>
              <a:t>expose deployment </a:t>
            </a:r>
            <a:r>
              <a:rPr lang="en-IN" dirty="0" err="1"/>
              <a:t>nginx</a:t>
            </a:r>
            <a:r>
              <a:rPr lang="en-IN" dirty="0"/>
              <a:t> --port=80 --</a:t>
            </a:r>
            <a:r>
              <a:rPr lang="en-IN" dirty="0" smtClean="0"/>
              <a:t>type=</a:t>
            </a:r>
            <a:r>
              <a:rPr lang="en-IN" dirty="0" err="1" smtClean="0"/>
              <a:t>LoadBalancer</a:t>
            </a:r>
            <a:r>
              <a:rPr lang="en-IN" dirty="0" smtClean="0"/>
              <a:t> </a:t>
            </a:r>
          </a:p>
          <a:p>
            <a:r>
              <a:rPr lang="en-IN" dirty="0" smtClean="0"/>
              <a:t>Get </a:t>
            </a:r>
            <a:r>
              <a:rPr lang="en-IN" dirty="0"/>
              <a:t>the service details to find the </a:t>
            </a:r>
            <a:r>
              <a:rPr lang="en-IN" dirty="0" err="1" smtClean="0"/>
              <a:t>ExternaIIP</a:t>
            </a:r>
            <a:endParaRPr lang="en-IN" dirty="0" smtClean="0"/>
          </a:p>
          <a:p>
            <a:pPr lvl="1"/>
            <a:r>
              <a:rPr lang="en-IN" dirty="0" err="1" smtClean="0"/>
              <a:t>kubectl</a:t>
            </a:r>
            <a:r>
              <a:rPr lang="en-IN" dirty="0" smtClean="0"/>
              <a:t> </a:t>
            </a:r>
            <a:r>
              <a:rPr lang="en-IN" dirty="0"/>
              <a:t>get </a:t>
            </a:r>
            <a:r>
              <a:rPr lang="en-IN" dirty="0" smtClean="0"/>
              <a:t>services</a:t>
            </a:r>
          </a:p>
          <a:p>
            <a:pPr lvl="1"/>
            <a:r>
              <a:rPr lang="en-IN" dirty="0" smtClean="0"/>
              <a:t>Copy paste the IP in browser and it will work</a:t>
            </a:r>
            <a:endParaRPr lang="en-IN" dirty="0"/>
          </a:p>
        </p:txBody>
      </p:sp>
    </p:spTree>
    <p:extLst>
      <p:ext uri="{BB962C8B-B14F-4D97-AF65-F5344CB8AC3E}">
        <p14:creationId xmlns:p14="http://schemas.microsoft.com/office/powerpoint/2010/main" val="27279982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142" y="1505451"/>
            <a:ext cx="10972800" cy="929258"/>
          </a:xfrm>
        </p:spPr>
        <p:txBody>
          <a:bodyPr>
            <a:normAutofit fontScale="90000"/>
          </a:bodyPr>
          <a:lstStyle/>
          <a:p>
            <a:r>
              <a:rPr lang="en-IN" dirty="0" smtClean="0"/>
              <a:t>Activity: Create </a:t>
            </a:r>
            <a:r>
              <a:rPr lang="en-IN" dirty="0" err="1" smtClean="0"/>
              <a:t>yaml</a:t>
            </a:r>
            <a:r>
              <a:rPr lang="en-IN" dirty="0" smtClean="0"/>
              <a:t> file using command</a:t>
            </a:r>
            <a:endParaRPr lang="en-IN" dirty="0"/>
          </a:p>
        </p:txBody>
      </p:sp>
      <p:sp>
        <p:nvSpPr>
          <p:cNvPr id="3" name="Content Placeholder 2"/>
          <p:cNvSpPr>
            <a:spLocks noGrp="1"/>
          </p:cNvSpPr>
          <p:nvPr>
            <p:ph idx="1"/>
          </p:nvPr>
        </p:nvSpPr>
        <p:spPr>
          <a:xfrm>
            <a:off x="595533" y="2863418"/>
            <a:ext cx="10972800" cy="3607721"/>
          </a:xfrm>
        </p:spPr>
        <p:txBody>
          <a:bodyPr>
            <a:normAutofit/>
          </a:bodyPr>
          <a:lstStyle/>
          <a:p>
            <a:r>
              <a:rPr lang="en-US" dirty="0" smtClean="0"/>
              <a:t>Create </a:t>
            </a:r>
            <a:r>
              <a:rPr lang="en-US" dirty="0" err="1" smtClean="0"/>
              <a:t>Yaml</a:t>
            </a:r>
            <a:r>
              <a:rPr lang="en-US" dirty="0" smtClean="0"/>
              <a:t> file</a:t>
            </a:r>
          </a:p>
          <a:p>
            <a:pPr lvl="1"/>
            <a:r>
              <a:rPr lang="en-US" dirty="0" err="1" smtClean="0"/>
              <a:t>kubectl</a:t>
            </a:r>
            <a:r>
              <a:rPr lang="en-US" dirty="0" smtClean="0"/>
              <a:t> </a:t>
            </a:r>
            <a:r>
              <a:rPr lang="en-US" dirty="0"/>
              <a:t>create deployment </a:t>
            </a:r>
            <a:r>
              <a:rPr lang="en-US" dirty="0" err="1"/>
              <a:t>myhttpd</a:t>
            </a:r>
            <a:r>
              <a:rPr lang="en-US" dirty="0"/>
              <a:t> --image=docker.io/</a:t>
            </a:r>
            <a:r>
              <a:rPr lang="en-US" dirty="0" err="1"/>
              <a:t>httpd</a:t>
            </a:r>
            <a:r>
              <a:rPr lang="en-US" dirty="0"/>
              <a:t> --dry-run=client -o </a:t>
            </a:r>
            <a:r>
              <a:rPr lang="en-US" dirty="0" err="1"/>
              <a:t>yaml</a:t>
            </a:r>
            <a:r>
              <a:rPr lang="en-US" dirty="0"/>
              <a:t> &gt; </a:t>
            </a:r>
            <a:r>
              <a:rPr lang="en-US" dirty="0" smtClean="0"/>
              <a:t>myapp1.yaml</a:t>
            </a:r>
          </a:p>
          <a:p>
            <a:r>
              <a:rPr lang="en-US" dirty="0" smtClean="0"/>
              <a:t>Edit it you want update</a:t>
            </a:r>
          </a:p>
          <a:p>
            <a:pPr lvl="1"/>
            <a:r>
              <a:rPr lang="en-US" dirty="0" smtClean="0"/>
              <a:t>Nano myapp1.yaml</a:t>
            </a:r>
          </a:p>
          <a:p>
            <a:r>
              <a:rPr lang="en-US" dirty="0" smtClean="0"/>
              <a:t>Create Deployment</a:t>
            </a:r>
          </a:p>
          <a:p>
            <a:pPr marL="731520" lvl="2" indent="-384048">
              <a:buSzPct val="80000"/>
              <a:buFont typeface="Wingdings 2"/>
              <a:buChar char=""/>
            </a:pPr>
            <a:r>
              <a:rPr lang="en-IN" dirty="0" err="1"/>
              <a:t>kubectl</a:t>
            </a:r>
            <a:r>
              <a:rPr lang="en-IN" dirty="0"/>
              <a:t> apply -f </a:t>
            </a:r>
            <a:r>
              <a:rPr lang="en-IN" dirty="0" smtClean="0"/>
              <a:t>myapp1.yaml</a:t>
            </a:r>
          </a:p>
          <a:p>
            <a:pPr marL="448056" lvl="1" indent="-384048">
              <a:buSzPct val="80000"/>
              <a:buFont typeface="Wingdings 2"/>
              <a:buChar char=""/>
            </a:pPr>
            <a:r>
              <a:rPr lang="en-IN" dirty="0" smtClean="0"/>
              <a:t>Check the Deployments</a:t>
            </a:r>
          </a:p>
          <a:p>
            <a:pPr marL="731520" lvl="2" indent="-384048">
              <a:buSzPct val="80000"/>
              <a:buFont typeface="Wingdings 2"/>
              <a:buChar char=""/>
            </a:pPr>
            <a:r>
              <a:rPr lang="en-IN" dirty="0" err="1" smtClean="0"/>
              <a:t>Kubectl</a:t>
            </a:r>
            <a:r>
              <a:rPr lang="en-IN" dirty="0" smtClean="0"/>
              <a:t> get deployments</a:t>
            </a:r>
          </a:p>
          <a:p>
            <a:pPr marL="731520" lvl="2" indent="-384048">
              <a:buSzPct val="80000"/>
              <a:buFont typeface="Wingdings 2"/>
              <a:buChar char=""/>
            </a:pPr>
            <a:r>
              <a:rPr lang="en-IN" dirty="0" err="1" smtClean="0"/>
              <a:t>Kubectl</a:t>
            </a:r>
            <a:r>
              <a:rPr lang="en-IN" dirty="0" smtClean="0"/>
              <a:t> get pods</a:t>
            </a:r>
            <a:endParaRPr lang="en-US" dirty="0" smtClean="0"/>
          </a:p>
        </p:txBody>
      </p:sp>
    </p:spTree>
    <p:extLst>
      <p:ext uri="{BB962C8B-B14F-4D97-AF65-F5344CB8AC3E}">
        <p14:creationId xmlns:p14="http://schemas.microsoft.com/office/powerpoint/2010/main" val="37193470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5194" y="1877721"/>
            <a:ext cx="10972800" cy="2511399"/>
          </a:xfrm>
        </p:spPr>
        <p:txBody>
          <a:bodyPr/>
          <a:lstStyle/>
          <a:p>
            <a:r>
              <a:rPr lang="en-IN" dirty="0" smtClean="0"/>
              <a:t>Expose the Service</a:t>
            </a:r>
          </a:p>
          <a:p>
            <a:pPr lvl="1"/>
            <a:r>
              <a:rPr lang="fr-FR" dirty="0" err="1"/>
              <a:t>kubectl</a:t>
            </a:r>
            <a:r>
              <a:rPr lang="fr-FR" dirty="0"/>
              <a:t> expose </a:t>
            </a:r>
            <a:r>
              <a:rPr lang="fr-FR" dirty="0" err="1"/>
              <a:t>deployment</a:t>
            </a:r>
            <a:r>
              <a:rPr lang="fr-FR" dirty="0"/>
              <a:t> </a:t>
            </a:r>
            <a:r>
              <a:rPr lang="fr-FR" dirty="0" err="1"/>
              <a:t>myhttpd</a:t>
            </a:r>
            <a:r>
              <a:rPr lang="fr-FR" dirty="0"/>
              <a:t> --</a:t>
            </a:r>
            <a:r>
              <a:rPr lang="fr-FR" dirty="0" smtClean="0"/>
              <a:t>port=8080</a:t>
            </a:r>
          </a:p>
          <a:p>
            <a:r>
              <a:rPr lang="fr-FR" dirty="0"/>
              <a:t>Check service: </a:t>
            </a:r>
            <a:endParaRPr lang="fr-FR" dirty="0" smtClean="0"/>
          </a:p>
          <a:p>
            <a:pPr lvl="1"/>
            <a:r>
              <a:rPr lang="fr-FR" dirty="0" err="1" smtClean="0"/>
              <a:t>kubectl</a:t>
            </a:r>
            <a:r>
              <a:rPr lang="fr-FR" dirty="0" smtClean="0"/>
              <a:t> </a:t>
            </a:r>
            <a:r>
              <a:rPr lang="fr-FR" dirty="0" err="1"/>
              <a:t>get</a:t>
            </a:r>
            <a:r>
              <a:rPr lang="fr-FR" dirty="0"/>
              <a:t> </a:t>
            </a:r>
            <a:r>
              <a:rPr lang="fr-FR" dirty="0" err="1"/>
              <a:t>svc</a:t>
            </a:r>
            <a:r>
              <a:rPr lang="fr-FR" dirty="0"/>
              <a:t> </a:t>
            </a:r>
            <a:endParaRPr lang="fr-FR" dirty="0" smtClean="0"/>
          </a:p>
          <a:p>
            <a:r>
              <a:rPr lang="fr-FR" dirty="0" err="1" smtClean="0"/>
              <a:t>Describe</a:t>
            </a:r>
            <a:r>
              <a:rPr lang="fr-FR" dirty="0" smtClean="0"/>
              <a:t> the service</a:t>
            </a:r>
          </a:p>
          <a:p>
            <a:pPr lvl="1"/>
            <a:r>
              <a:rPr lang="en-IN" dirty="0" err="1"/>
              <a:t>kubectl</a:t>
            </a:r>
            <a:r>
              <a:rPr lang="en-IN" dirty="0"/>
              <a:t> describe svc </a:t>
            </a:r>
            <a:r>
              <a:rPr lang="en-IN" dirty="0" err="1" smtClean="0"/>
              <a:t>myhttpd</a:t>
            </a:r>
            <a:endParaRPr lang="en-IN" dirty="0"/>
          </a:p>
        </p:txBody>
      </p:sp>
    </p:spTree>
    <p:extLst>
      <p:ext uri="{BB962C8B-B14F-4D97-AF65-F5344CB8AC3E}">
        <p14:creationId xmlns:p14="http://schemas.microsoft.com/office/powerpoint/2010/main" val="1625290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Activity: Create Deployment in namespace</a:t>
            </a:r>
            <a:endParaRPr lang="en-IN" dirty="0"/>
          </a:p>
        </p:txBody>
      </p:sp>
      <p:sp>
        <p:nvSpPr>
          <p:cNvPr id="3" name="Content Placeholder 2"/>
          <p:cNvSpPr>
            <a:spLocks noGrp="1"/>
          </p:cNvSpPr>
          <p:nvPr>
            <p:ph idx="1"/>
          </p:nvPr>
        </p:nvSpPr>
        <p:spPr/>
        <p:txBody>
          <a:bodyPr>
            <a:normAutofit/>
          </a:bodyPr>
          <a:lstStyle/>
          <a:p>
            <a:r>
              <a:rPr lang="en-IN" dirty="0" smtClean="0"/>
              <a:t>Create Namespace</a:t>
            </a:r>
          </a:p>
          <a:p>
            <a:pPr lvl="1"/>
            <a:r>
              <a:rPr lang="en-IN" dirty="0" err="1"/>
              <a:t>kubectl</a:t>
            </a:r>
            <a:r>
              <a:rPr lang="en-IN" dirty="0"/>
              <a:t> create namespace </a:t>
            </a:r>
            <a:r>
              <a:rPr lang="en-IN" dirty="0" err="1" smtClean="0"/>
              <a:t>mynamespace</a:t>
            </a:r>
            <a:endParaRPr lang="en-IN" dirty="0" smtClean="0"/>
          </a:p>
          <a:p>
            <a:r>
              <a:rPr lang="en-IN" dirty="0" smtClean="0"/>
              <a:t>Verify namespace</a:t>
            </a:r>
          </a:p>
          <a:p>
            <a:pPr lvl="1"/>
            <a:r>
              <a:rPr lang="en-IN" dirty="0" err="1"/>
              <a:t>kubectl</a:t>
            </a:r>
            <a:r>
              <a:rPr lang="en-IN" dirty="0"/>
              <a:t> get namespace </a:t>
            </a:r>
            <a:endParaRPr lang="en-IN" dirty="0" smtClean="0"/>
          </a:p>
          <a:p>
            <a:r>
              <a:rPr lang="en-IN" dirty="0" smtClean="0"/>
              <a:t>Create deployment in namespace</a:t>
            </a:r>
          </a:p>
          <a:p>
            <a:pPr lvl="1"/>
            <a:r>
              <a:rPr lang="en-US" dirty="0" err="1"/>
              <a:t>kubectl</a:t>
            </a:r>
            <a:r>
              <a:rPr lang="en-US" dirty="0"/>
              <a:t> create deployment myapp1 --image=docker.io/</a:t>
            </a:r>
            <a:r>
              <a:rPr lang="en-US" dirty="0" err="1"/>
              <a:t>httpd</a:t>
            </a:r>
            <a:r>
              <a:rPr lang="en-US" dirty="0"/>
              <a:t> -n </a:t>
            </a:r>
            <a:r>
              <a:rPr lang="en-US" dirty="0" err="1" smtClean="0"/>
              <a:t>mynamespace</a:t>
            </a:r>
            <a:endParaRPr lang="en-US" dirty="0" smtClean="0"/>
          </a:p>
          <a:p>
            <a:r>
              <a:rPr lang="en-US" dirty="0" smtClean="0"/>
              <a:t>Get deployment of namespace</a:t>
            </a:r>
          </a:p>
          <a:p>
            <a:pPr lvl="1"/>
            <a:r>
              <a:rPr lang="en-US" dirty="0" err="1"/>
              <a:t>kubectl</a:t>
            </a:r>
            <a:r>
              <a:rPr lang="en-US" dirty="0"/>
              <a:t> get deployment -n </a:t>
            </a:r>
            <a:r>
              <a:rPr lang="en-US" dirty="0" err="1"/>
              <a:t>mynamespace</a:t>
            </a:r>
            <a:endParaRPr lang="en-IN" dirty="0"/>
          </a:p>
        </p:txBody>
      </p:sp>
    </p:spTree>
    <p:extLst>
      <p:ext uri="{BB962C8B-B14F-4D97-AF65-F5344CB8AC3E}">
        <p14:creationId xmlns:p14="http://schemas.microsoft.com/office/powerpoint/2010/main" val="42169904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Activity: Create Deployment in namespace</a:t>
            </a:r>
            <a:endParaRPr lang="en-IN" dirty="0"/>
          </a:p>
        </p:txBody>
      </p:sp>
      <p:sp>
        <p:nvSpPr>
          <p:cNvPr id="3" name="Content Placeholder 2"/>
          <p:cNvSpPr>
            <a:spLocks noGrp="1"/>
          </p:cNvSpPr>
          <p:nvPr>
            <p:ph idx="1"/>
          </p:nvPr>
        </p:nvSpPr>
        <p:spPr/>
        <p:txBody>
          <a:bodyPr>
            <a:normAutofit/>
          </a:bodyPr>
          <a:lstStyle/>
          <a:p>
            <a:r>
              <a:rPr lang="en-US" dirty="0"/>
              <a:t>Scale and verify the deployment by using the following commands: </a:t>
            </a:r>
            <a:endParaRPr lang="en-US" dirty="0" smtClean="0"/>
          </a:p>
          <a:p>
            <a:pPr lvl="1"/>
            <a:r>
              <a:rPr lang="en-IN" dirty="0" err="1"/>
              <a:t>kubectl</a:t>
            </a:r>
            <a:r>
              <a:rPr lang="en-IN" dirty="0"/>
              <a:t> scale --replicas=3 deployment myapp1 -n </a:t>
            </a:r>
            <a:r>
              <a:rPr lang="en-IN" dirty="0" err="1"/>
              <a:t>mynamespace</a:t>
            </a:r>
            <a:r>
              <a:rPr lang="en-IN" dirty="0"/>
              <a:t> </a:t>
            </a:r>
            <a:endParaRPr lang="en-IN" dirty="0" smtClean="0"/>
          </a:p>
          <a:p>
            <a:pPr lvl="1"/>
            <a:r>
              <a:rPr lang="en-IN" dirty="0" err="1" smtClean="0"/>
              <a:t>kubectl</a:t>
            </a:r>
            <a:r>
              <a:rPr lang="en-IN" dirty="0" smtClean="0"/>
              <a:t> </a:t>
            </a:r>
            <a:r>
              <a:rPr lang="en-IN" dirty="0"/>
              <a:t>get deployment -n </a:t>
            </a:r>
            <a:r>
              <a:rPr lang="en-IN" dirty="0" err="1" smtClean="0"/>
              <a:t>mynamespace</a:t>
            </a:r>
            <a:endParaRPr lang="en-IN" dirty="0" smtClean="0"/>
          </a:p>
          <a:p>
            <a:r>
              <a:rPr lang="en-US" dirty="0"/>
              <a:t>Retrieve the endpoints by using the following commands: </a:t>
            </a:r>
            <a:endParaRPr lang="en-US" dirty="0" smtClean="0"/>
          </a:p>
          <a:p>
            <a:pPr lvl="1"/>
            <a:r>
              <a:rPr lang="en-US" dirty="0" err="1"/>
              <a:t>kubectl</a:t>
            </a:r>
            <a:r>
              <a:rPr lang="en-US" dirty="0"/>
              <a:t> get endpoints </a:t>
            </a:r>
            <a:endParaRPr lang="en-US" dirty="0" smtClean="0"/>
          </a:p>
          <a:p>
            <a:pPr lvl="1"/>
            <a:r>
              <a:rPr lang="en-US" dirty="0" err="1" smtClean="0"/>
              <a:t>kubectl</a:t>
            </a:r>
            <a:r>
              <a:rPr lang="en-US" dirty="0" smtClean="0"/>
              <a:t> </a:t>
            </a:r>
            <a:r>
              <a:rPr lang="en-US" dirty="0"/>
              <a:t>describe </a:t>
            </a:r>
            <a:r>
              <a:rPr lang="en-US" dirty="0" smtClean="0"/>
              <a:t>endpoints</a:t>
            </a:r>
          </a:p>
          <a:p>
            <a:r>
              <a:rPr lang="en-US" dirty="0"/>
              <a:t>Delete the deployment</a:t>
            </a:r>
          </a:p>
          <a:p>
            <a:pPr lvl="1"/>
            <a:r>
              <a:rPr lang="en-IN" dirty="0" err="1"/>
              <a:t>kubectl</a:t>
            </a:r>
            <a:r>
              <a:rPr lang="en-IN" dirty="0"/>
              <a:t> delete deployment </a:t>
            </a:r>
            <a:r>
              <a:rPr lang="en-IN" dirty="0" smtClean="0"/>
              <a:t>myapp1</a:t>
            </a:r>
            <a:r>
              <a:rPr lang="en-US" dirty="0" smtClean="0"/>
              <a:t> </a:t>
            </a:r>
          </a:p>
        </p:txBody>
      </p:sp>
    </p:spTree>
    <p:extLst>
      <p:ext uri="{BB962C8B-B14F-4D97-AF65-F5344CB8AC3E}">
        <p14:creationId xmlns:p14="http://schemas.microsoft.com/office/powerpoint/2010/main" val="467134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miro.medium.com/v2/resize:fit:1000/1*AtVOMyJurm-PZLIZfeUbD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208276"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19403" y="5589240"/>
            <a:ext cx="4512501"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Cluster</a:t>
            </a:r>
            <a:endParaRPr lang="en-IN" sz="3600" dirty="0"/>
          </a:p>
        </p:txBody>
      </p:sp>
    </p:spTree>
    <p:extLst>
      <p:ext uri="{BB962C8B-B14F-4D97-AF65-F5344CB8AC3E}">
        <p14:creationId xmlns:p14="http://schemas.microsoft.com/office/powerpoint/2010/main" val="34632013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Activity: Create Deployment in namespace</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Delete the Service:</a:t>
            </a:r>
          </a:p>
          <a:p>
            <a:pPr lvl="1"/>
            <a:r>
              <a:rPr lang="en-IN" dirty="0" err="1"/>
              <a:t>kubectl</a:t>
            </a:r>
            <a:r>
              <a:rPr lang="en-IN" dirty="0"/>
              <a:t> delete svc myapp1 </a:t>
            </a:r>
            <a:endParaRPr lang="en-IN" dirty="0" smtClean="0"/>
          </a:p>
          <a:p>
            <a:r>
              <a:rPr lang="en-IN" dirty="0" smtClean="0"/>
              <a:t>Verify the deleted service</a:t>
            </a:r>
          </a:p>
          <a:p>
            <a:pPr lvl="1"/>
            <a:r>
              <a:rPr lang="en-IN" dirty="0" err="1"/>
              <a:t>kubectl</a:t>
            </a:r>
            <a:r>
              <a:rPr lang="en-IN" dirty="0"/>
              <a:t> get </a:t>
            </a:r>
            <a:r>
              <a:rPr lang="en-IN" dirty="0" smtClean="0"/>
              <a:t>svc</a:t>
            </a:r>
          </a:p>
          <a:p>
            <a:r>
              <a:rPr lang="en-IN" dirty="0" smtClean="0"/>
              <a:t>Delete namespace</a:t>
            </a:r>
          </a:p>
          <a:p>
            <a:pPr lvl="1"/>
            <a:r>
              <a:rPr lang="en-IN" dirty="0" err="1"/>
              <a:t>kubectl</a:t>
            </a:r>
            <a:r>
              <a:rPr lang="en-IN" dirty="0"/>
              <a:t> delete namespace </a:t>
            </a:r>
            <a:r>
              <a:rPr lang="en-IN" dirty="0" err="1"/>
              <a:t>mynamespace</a:t>
            </a:r>
            <a:r>
              <a:rPr lang="en-IN" dirty="0"/>
              <a:t> </a:t>
            </a:r>
            <a:endParaRPr lang="en-IN" dirty="0" smtClean="0"/>
          </a:p>
          <a:p>
            <a:r>
              <a:rPr lang="en-IN" dirty="0" smtClean="0"/>
              <a:t>Verify events</a:t>
            </a:r>
          </a:p>
          <a:p>
            <a:pPr lvl="1"/>
            <a:r>
              <a:rPr lang="en-IN" dirty="0" err="1"/>
              <a:t>kubectl</a:t>
            </a:r>
            <a:r>
              <a:rPr lang="en-IN" dirty="0"/>
              <a:t> get </a:t>
            </a:r>
            <a:r>
              <a:rPr lang="en-IN" dirty="0" smtClean="0"/>
              <a:t>events</a:t>
            </a:r>
          </a:p>
          <a:p>
            <a:r>
              <a:rPr lang="en-US" dirty="0"/>
              <a:t>Verify the nodes </a:t>
            </a:r>
            <a:r>
              <a:rPr lang="en-US" dirty="0" smtClean="0"/>
              <a:t>state</a:t>
            </a:r>
          </a:p>
          <a:p>
            <a:pPr lvl="1"/>
            <a:r>
              <a:rPr lang="en-US" dirty="0" err="1" smtClean="0"/>
              <a:t>kubectl</a:t>
            </a:r>
            <a:r>
              <a:rPr lang="en-US" dirty="0" smtClean="0"/>
              <a:t> </a:t>
            </a:r>
            <a:r>
              <a:rPr lang="en-US" dirty="0"/>
              <a:t>get nodes </a:t>
            </a:r>
            <a:endParaRPr lang="en-US" dirty="0" smtClean="0"/>
          </a:p>
          <a:p>
            <a:r>
              <a:rPr lang="en-US" dirty="0" smtClean="0"/>
              <a:t>Describe the node configuration</a:t>
            </a:r>
          </a:p>
          <a:p>
            <a:pPr lvl="1"/>
            <a:r>
              <a:rPr lang="en-IN" dirty="0" err="1"/>
              <a:t>kubectl</a:t>
            </a:r>
            <a:r>
              <a:rPr lang="en-IN" dirty="0"/>
              <a:t> describe node worker-node-1.example.com</a:t>
            </a:r>
          </a:p>
        </p:txBody>
      </p:sp>
    </p:spTree>
    <p:extLst>
      <p:ext uri="{BB962C8B-B14F-4D97-AF65-F5344CB8AC3E}">
        <p14:creationId xmlns:p14="http://schemas.microsoft.com/office/powerpoint/2010/main" val="33789555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7494"/>
            <a:ext cx="10972800" cy="929258"/>
          </a:xfrm>
        </p:spPr>
        <p:txBody>
          <a:bodyPr/>
          <a:lstStyle/>
          <a:p>
            <a:r>
              <a:rPr lang="en-IN" dirty="0" smtClean="0"/>
              <a:t>Create Node</a:t>
            </a:r>
            <a:endParaRPr lang="en-IN" dirty="0"/>
          </a:p>
        </p:txBody>
      </p:sp>
      <p:sp>
        <p:nvSpPr>
          <p:cNvPr id="3" name="Content Placeholder 2"/>
          <p:cNvSpPr>
            <a:spLocks noGrp="1"/>
          </p:cNvSpPr>
          <p:nvPr>
            <p:ph idx="1"/>
          </p:nvPr>
        </p:nvSpPr>
        <p:spPr>
          <a:xfrm>
            <a:off x="849627" y="1295648"/>
            <a:ext cx="10012693" cy="1224136"/>
          </a:xfrm>
        </p:spPr>
        <p:txBody>
          <a:bodyPr>
            <a:normAutofit/>
          </a:bodyPr>
          <a:lstStyle/>
          <a:p>
            <a:r>
              <a:rPr lang="en-IN" dirty="0" smtClean="0"/>
              <a:t>Create node </a:t>
            </a:r>
            <a:r>
              <a:rPr lang="en-IN" dirty="0" err="1" smtClean="0"/>
              <a:t>config</a:t>
            </a:r>
            <a:r>
              <a:rPr lang="en-IN" dirty="0" smtClean="0"/>
              <a:t> file</a:t>
            </a:r>
          </a:p>
          <a:p>
            <a:pPr lvl="1"/>
            <a:r>
              <a:rPr lang="en-IN" dirty="0"/>
              <a:t>vi </a:t>
            </a:r>
            <a:r>
              <a:rPr lang="en-IN" dirty="0" err="1"/>
              <a:t>nodereg.json</a:t>
            </a:r>
            <a:r>
              <a:rPr lang="en-IN" dirty="0"/>
              <a:t> </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267" y="2780928"/>
            <a:ext cx="9505056" cy="329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54680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7494"/>
            <a:ext cx="10972800" cy="929258"/>
          </a:xfrm>
        </p:spPr>
        <p:txBody>
          <a:bodyPr/>
          <a:lstStyle/>
          <a:p>
            <a:r>
              <a:rPr lang="en-IN" dirty="0" smtClean="0"/>
              <a:t>Create Node</a:t>
            </a:r>
            <a:endParaRPr lang="en-IN" dirty="0"/>
          </a:p>
        </p:txBody>
      </p:sp>
      <p:sp>
        <p:nvSpPr>
          <p:cNvPr id="3" name="Content Placeholder 2"/>
          <p:cNvSpPr>
            <a:spLocks noGrp="1"/>
          </p:cNvSpPr>
          <p:nvPr>
            <p:ph idx="1"/>
          </p:nvPr>
        </p:nvSpPr>
        <p:spPr>
          <a:xfrm>
            <a:off x="849627" y="1295648"/>
            <a:ext cx="10012693" cy="4365600"/>
          </a:xfrm>
        </p:spPr>
        <p:txBody>
          <a:bodyPr>
            <a:normAutofit/>
          </a:bodyPr>
          <a:lstStyle/>
          <a:p>
            <a:r>
              <a:rPr lang="en-IN" dirty="0" smtClean="0"/>
              <a:t>Apply file for node creation:</a:t>
            </a:r>
          </a:p>
          <a:p>
            <a:pPr lvl="1"/>
            <a:r>
              <a:rPr lang="en-IN" dirty="0" err="1"/>
              <a:t>kubectl</a:t>
            </a:r>
            <a:r>
              <a:rPr lang="en-IN" dirty="0"/>
              <a:t> create -f ./</a:t>
            </a:r>
            <a:r>
              <a:rPr lang="en-IN" dirty="0" err="1"/>
              <a:t>nodereg.json</a:t>
            </a:r>
            <a:r>
              <a:rPr lang="en-IN" dirty="0"/>
              <a:t> </a:t>
            </a:r>
            <a:endParaRPr lang="en-IN" dirty="0" smtClean="0"/>
          </a:p>
          <a:p>
            <a:r>
              <a:rPr lang="en-IN" dirty="0" smtClean="0"/>
              <a:t>Check created node</a:t>
            </a:r>
          </a:p>
          <a:p>
            <a:pPr lvl="1"/>
            <a:r>
              <a:rPr lang="en-IN" dirty="0" err="1"/>
              <a:t>kubectl</a:t>
            </a:r>
            <a:r>
              <a:rPr lang="en-IN" dirty="0"/>
              <a:t> get </a:t>
            </a:r>
            <a:r>
              <a:rPr lang="en-IN" dirty="0" smtClean="0"/>
              <a:t>nodes</a:t>
            </a:r>
          </a:p>
          <a:p>
            <a:r>
              <a:rPr lang="en-IN" dirty="0" smtClean="0"/>
              <a:t>To view node conditions, status</a:t>
            </a:r>
          </a:p>
          <a:p>
            <a:pPr lvl="1"/>
            <a:r>
              <a:rPr lang="en-IN" dirty="0" err="1"/>
              <a:t>kubectl</a:t>
            </a:r>
            <a:r>
              <a:rPr lang="en-IN" dirty="0"/>
              <a:t> describe node worker-node-1.example.com </a:t>
            </a:r>
          </a:p>
        </p:txBody>
      </p:sp>
    </p:spTree>
    <p:extLst>
      <p:ext uri="{BB962C8B-B14F-4D97-AF65-F5344CB8AC3E}">
        <p14:creationId xmlns:p14="http://schemas.microsoft.com/office/powerpoint/2010/main" val="41890305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Taints</a:t>
            </a:r>
            <a:endParaRPr lang="en-IN" dirty="0"/>
          </a:p>
        </p:txBody>
      </p:sp>
      <p:sp>
        <p:nvSpPr>
          <p:cNvPr id="3" name="Content Placeholder 2"/>
          <p:cNvSpPr>
            <a:spLocks noGrp="1"/>
          </p:cNvSpPr>
          <p:nvPr>
            <p:ph idx="1"/>
          </p:nvPr>
        </p:nvSpPr>
        <p:spPr/>
        <p:txBody>
          <a:bodyPr/>
          <a:lstStyle/>
          <a:p>
            <a:r>
              <a:rPr lang="en-US" dirty="0"/>
              <a:t>In Kubernetes, a "taint" is a property you can add to a node that prevents it from accepting any pods that do not tolerate the taint. </a:t>
            </a:r>
            <a:endParaRPr lang="en-US" dirty="0" smtClean="0"/>
          </a:p>
          <a:p>
            <a:r>
              <a:rPr lang="en-US" dirty="0" smtClean="0"/>
              <a:t>Taints </a:t>
            </a:r>
            <a:r>
              <a:rPr lang="en-US" dirty="0"/>
              <a:t>and tolerations work together to ensure that pods are not scheduled onto inappropriate nodes.</a:t>
            </a:r>
            <a:endParaRPr lang="en-IN" dirty="0"/>
          </a:p>
        </p:txBody>
      </p:sp>
    </p:spTree>
    <p:extLst>
      <p:ext uri="{BB962C8B-B14F-4D97-AF65-F5344CB8AC3E}">
        <p14:creationId xmlns:p14="http://schemas.microsoft.com/office/powerpoint/2010/main" val="7752104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533" y="731728"/>
            <a:ext cx="10972800" cy="785242"/>
          </a:xfrm>
        </p:spPr>
        <p:txBody>
          <a:bodyPr/>
          <a:lstStyle/>
          <a:p>
            <a:r>
              <a:rPr lang="en-IN" dirty="0" smtClean="0"/>
              <a:t>Three Components of taints</a:t>
            </a:r>
            <a:endParaRPr lang="en-IN" dirty="0"/>
          </a:p>
        </p:txBody>
      </p:sp>
      <p:sp>
        <p:nvSpPr>
          <p:cNvPr id="3" name="Content Placeholder 2"/>
          <p:cNvSpPr>
            <a:spLocks noGrp="1"/>
          </p:cNvSpPr>
          <p:nvPr>
            <p:ph idx="1"/>
          </p:nvPr>
        </p:nvSpPr>
        <p:spPr>
          <a:xfrm>
            <a:off x="623668" y="1947348"/>
            <a:ext cx="10972800" cy="3890744"/>
          </a:xfrm>
        </p:spPr>
        <p:txBody>
          <a:bodyPr>
            <a:normAutofit/>
          </a:bodyPr>
          <a:lstStyle/>
          <a:p>
            <a:r>
              <a:rPr lang="en-US" sz="2400" b="1" dirty="0"/>
              <a:t>Key</a:t>
            </a:r>
            <a:r>
              <a:rPr lang="en-US" sz="2400" dirty="0"/>
              <a:t>: Identifies the taint</a:t>
            </a:r>
            <a:r>
              <a:rPr lang="en-US" sz="2400" dirty="0" smtClean="0"/>
              <a:t>.</a:t>
            </a:r>
          </a:p>
          <a:p>
            <a:r>
              <a:rPr lang="en-US" sz="2400" b="1" dirty="0" smtClean="0"/>
              <a:t>Value</a:t>
            </a:r>
            <a:r>
              <a:rPr lang="en-US" sz="2400" dirty="0"/>
              <a:t>: Provides additional context or specifics for the taint</a:t>
            </a:r>
            <a:r>
              <a:rPr lang="en-US" sz="2400" dirty="0" smtClean="0"/>
              <a:t>.</a:t>
            </a:r>
          </a:p>
          <a:p>
            <a:r>
              <a:rPr lang="en-US" sz="2400" b="1" dirty="0" smtClean="0"/>
              <a:t>Effect</a:t>
            </a:r>
            <a:r>
              <a:rPr lang="en-US" sz="2400" dirty="0"/>
              <a:t>: Specifies the action to take when a pod without the corresponding toleration is scheduled on the node. The possible effects are</a:t>
            </a:r>
            <a:r>
              <a:rPr lang="en-US" sz="2400" dirty="0" smtClean="0"/>
              <a:t>:</a:t>
            </a:r>
          </a:p>
          <a:p>
            <a:pPr lvl="1"/>
            <a:r>
              <a:rPr lang="en-US" sz="2000" dirty="0" err="1" smtClean="0"/>
              <a:t>NoSchedule</a:t>
            </a:r>
            <a:r>
              <a:rPr lang="en-US" sz="2000" dirty="0"/>
              <a:t>: Pods that do not tolerate this taint are not scheduled on the node.</a:t>
            </a:r>
          </a:p>
          <a:p>
            <a:pPr lvl="1"/>
            <a:r>
              <a:rPr lang="en-US" sz="2000" dirty="0" err="1"/>
              <a:t>PreferNoSchedule</a:t>
            </a:r>
            <a:r>
              <a:rPr lang="en-US" sz="2000" dirty="0"/>
              <a:t>: Kubernetes will try to avoid scheduling pods that do not tolerate the taint on the node, but it is not a hard requirement.</a:t>
            </a:r>
          </a:p>
          <a:p>
            <a:pPr lvl="1"/>
            <a:r>
              <a:rPr lang="en-US" sz="2000" dirty="0" err="1"/>
              <a:t>NoExecute</a:t>
            </a:r>
            <a:r>
              <a:rPr lang="en-US" sz="2000" dirty="0"/>
              <a:t>: Pods that do not tolerate this taint will be evicted from the node if they are already running there.</a:t>
            </a:r>
          </a:p>
          <a:p>
            <a:endParaRPr lang="en-IN" sz="2400" dirty="0"/>
          </a:p>
        </p:txBody>
      </p:sp>
    </p:spTree>
    <p:extLst>
      <p:ext uri="{BB962C8B-B14F-4D97-AF65-F5344CB8AC3E}">
        <p14:creationId xmlns:p14="http://schemas.microsoft.com/office/powerpoint/2010/main" val="4336307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Taints</a:t>
            </a:r>
            <a:endParaRPr lang="en-IN" dirty="0"/>
          </a:p>
        </p:txBody>
      </p:sp>
      <p:sp>
        <p:nvSpPr>
          <p:cNvPr id="3" name="Content Placeholder 2"/>
          <p:cNvSpPr>
            <a:spLocks noGrp="1"/>
          </p:cNvSpPr>
          <p:nvPr>
            <p:ph idx="1"/>
          </p:nvPr>
        </p:nvSpPr>
        <p:spPr/>
        <p:txBody>
          <a:bodyPr>
            <a:normAutofit fontScale="92500"/>
          </a:bodyPr>
          <a:lstStyle/>
          <a:p>
            <a:r>
              <a:rPr lang="en-US" dirty="0"/>
              <a:t>Taints and tolerations work together to ensure that pods are not scheduled onto inappropriate nodes. One or more taints are applied to a node; this marks that the node should not accept any pods that do not tolerate the taints</a:t>
            </a:r>
          </a:p>
          <a:p>
            <a:endParaRPr lang="en-US" dirty="0"/>
          </a:p>
          <a:p>
            <a:r>
              <a:rPr lang="en-US" dirty="0" err="1"/>
              <a:t>kubectl</a:t>
            </a:r>
            <a:r>
              <a:rPr lang="en-US" dirty="0"/>
              <a:t> taint nodes node1 key1=value1:NoSchedule (Add taint)</a:t>
            </a:r>
          </a:p>
          <a:p>
            <a:endParaRPr lang="en-US" dirty="0"/>
          </a:p>
          <a:p>
            <a:r>
              <a:rPr lang="en-US" dirty="0" err="1"/>
              <a:t>kubectl</a:t>
            </a:r>
            <a:r>
              <a:rPr lang="en-US" dirty="0"/>
              <a:t> taint nodes node1 key1=value1:NoSchedule- (Remove Taint)</a:t>
            </a:r>
          </a:p>
          <a:p>
            <a:endParaRPr lang="en-US" dirty="0"/>
          </a:p>
          <a:p>
            <a:r>
              <a:rPr lang="en-US" dirty="0"/>
              <a:t>Get taints on Node:</a:t>
            </a:r>
          </a:p>
          <a:p>
            <a:r>
              <a:rPr lang="en-US" dirty="0" err="1"/>
              <a:t>kubectl</a:t>
            </a:r>
            <a:r>
              <a:rPr lang="en-US" dirty="0"/>
              <a:t> get nodes -o </a:t>
            </a:r>
            <a:r>
              <a:rPr lang="en-US" dirty="0" err="1"/>
              <a:t>json</a:t>
            </a:r>
            <a:r>
              <a:rPr lang="en-US" dirty="0"/>
              <a:t> | </a:t>
            </a:r>
            <a:r>
              <a:rPr lang="en-US" dirty="0" err="1"/>
              <a:t>jq</a:t>
            </a:r>
            <a:r>
              <a:rPr lang="en-US" dirty="0"/>
              <a:t> '.items[] | {name: .metadata.name, taints: .</a:t>
            </a:r>
            <a:r>
              <a:rPr lang="en-US" dirty="0" err="1"/>
              <a:t>spec.taints</a:t>
            </a:r>
            <a:r>
              <a:rPr lang="en-US" dirty="0"/>
              <a:t>}'</a:t>
            </a:r>
            <a:endParaRPr lang="en-IN" dirty="0"/>
          </a:p>
        </p:txBody>
      </p:sp>
    </p:spTree>
    <p:extLst>
      <p:ext uri="{BB962C8B-B14F-4D97-AF65-F5344CB8AC3E}">
        <p14:creationId xmlns:p14="http://schemas.microsoft.com/office/powerpoint/2010/main" val="14526549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Understanding key value</a:t>
            </a:r>
            <a:endParaRPr lang="en-IN" dirty="0"/>
          </a:p>
        </p:txBody>
      </p:sp>
      <p:sp>
        <p:nvSpPr>
          <p:cNvPr id="3" name="Content Placeholder 2"/>
          <p:cNvSpPr>
            <a:spLocks noGrp="1"/>
          </p:cNvSpPr>
          <p:nvPr>
            <p:ph idx="1"/>
          </p:nvPr>
        </p:nvSpPr>
        <p:spPr/>
        <p:txBody>
          <a:bodyPr>
            <a:normAutofit/>
          </a:bodyPr>
          <a:lstStyle/>
          <a:p>
            <a:r>
              <a:rPr lang="en-US" sz="2800" dirty="0"/>
              <a:t>When you create a taint, you can choose any key and value that make sense for your use case. The key typically represents the attribute you want to mark, and the value can provide additional context</a:t>
            </a:r>
            <a:r>
              <a:rPr lang="en-US" sz="2800" dirty="0" smtClean="0"/>
              <a:t>.</a:t>
            </a:r>
          </a:p>
          <a:p>
            <a:r>
              <a:rPr lang="en-US" sz="2800" dirty="0" err="1"/>
              <a:t>kubectl</a:t>
            </a:r>
            <a:r>
              <a:rPr lang="en-US" sz="2800" dirty="0"/>
              <a:t> taint nodes &lt;node-name&gt; </a:t>
            </a:r>
            <a:r>
              <a:rPr lang="en-US" sz="2800" dirty="0" err="1"/>
              <a:t>gpu</a:t>
            </a:r>
            <a:r>
              <a:rPr lang="en-US" sz="2800" dirty="0"/>
              <a:t>=</a:t>
            </a:r>
            <a:r>
              <a:rPr lang="en-US" sz="2800" dirty="0" err="1"/>
              <a:t>true:NoSchedule</a:t>
            </a:r>
            <a:endParaRPr lang="en-US" sz="2800" dirty="0"/>
          </a:p>
          <a:p>
            <a:pPr lvl="1"/>
            <a:r>
              <a:rPr lang="en-IN" sz="2400" b="1" dirty="0"/>
              <a:t>key</a:t>
            </a:r>
            <a:r>
              <a:rPr lang="en-IN" sz="2400" dirty="0"/>
              <a:t>: </a:t>
            </a:r>
            <a:r>
              <a:rPr lang="en-IN" sz="2400" dirty="0" err="1" smtClean="0"/>
              <a:t>gpu</a:t>
            </a:r>
            <a:endParaRPr lang="en-IN" sz="2400" dirty="0" smtClean="0"/>
          </a:p>
          <a:p>
            <a:pPr lvl="1"/>
            <a:r>
              <a:rPr lang="en-IN" sz="2400" b="1" dirty="0" smtClean="0"/>
              <a:t>value</a:t>
            </a:r>
            <a:r>
              <a:rPr lang="en-IN" sz="2400" dirty="0"/>
              <a:t>: </a:t>
            </a:r>
            <a:r>
              <a:rPr lang="en-IN" sz="2400" dirty="0" smtClean="0"/>
              <a:t>true</a:t>
            </a:r>
          </a:p>
          <a:p>
            <a:pPr lvl="1"/>
            <a:r>
              <a:rPr lang="en-IN" sz="2400" b="1" dirty="0" smtClean="0"/>
              <a:t>effect</a:t>
            </a:r>
            <a:r>
              <a:rPr lang="en-IN" sz="2400" dirty="0"/>
              <a:t>: </a:t>
            </a:r>
            <a:r>
              <a:rPr lang="en-IN" sz="2400" dirty="0" err="1"/>
              <a:t>NoSchedule</a:t>
            </a:r>
            <a:endParaRPr lang="en-IN" sz="2400" dirty="0"/>
          </a:p>
        </p:txBody>
      </p:sp>
    </p:spTree>
    <p:extLst>
      <p:ext uri="{BB962C8B-B14F-4D97-AF65-F5344CB8AC3E}">
        <p14:creationId xmlns:p14="http://schemas.microsoft.com/office/powerpoint/2010/main" val="36263734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314" y="835384"/>
            <a:ext cx="3950229" cy="5249738"/>
          </a:xfrm>
        </p:spPr>
        <p:txBody>
          <a:bodyPr>
            <a:normAutofit/>
          </a:bodyPr>
          <a:lstStyle/>
          <a:p>
            <a:pPr algn="l"/>
            <a:r>
              <a:rPr lang="en-IN" dirty="0" smtClean="0"/>
              <a:t>Activity: Launch a pod an establish service to pod</a:t>
            </a:r>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5840" y="548681"/>
            <a:ext cx="6912768" cy="5823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80831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23691" y="712483"/>
            <a:ext cx="6576489" cy="1872208"/>
          </a:xfrm>
        </p:spPr>
        <p:txBody>
          <a:bodyPr/>
          <a:lstStyle/>
          <a:p>
            <a:r>
              <a:rPr lang="en-IN" dirty="0" err="1"/>
              <a:t>kubectl</a:t>
            </a:r>
            <a:r>
              <a:rPr lang="en-IN" dirty="0"/>
              <a:t> apply -f </a:t>
            </a:r>
            <a:r>
              <a:rPr lang="en-IN" dirty="0" err="1"/>
              <a:t>mydeployment.yaml</a:t>
            </a:r>
            <a:r>
              <a:rPr lang="en-IN" dirty="0"/>
              <a:t> </a:t>
            </a:r>
            <a:endParaRPr lang="en-IN" dirty="0" smtClean="0"/>
          </a:p>
          <a:p>
            <a:r>
              <a:rPr lang="en-US" dirty="0" err="1"/>
              <a:t>kubectl</a:t>
            </a:r>
            <a:r>
              <a:rPr lang="en-US" dirty="0"/>
              <a:t> get </a:t>
            </a:r>
            <a:r>
              <a:rPr lang="en-US" dirty="0" err="1" smtClean="0"/>
              <a:t>deploymen</a:t>
            </a:r>
            <a:endParaRPr lang="en-US" dirty="0" smtClean="0"/>
          </a:p>
          <a:p>
            <a:r>
              <a:rPr lang="en-US" dirty="0" err="1" smtClean="0"/>
              <a:t>kubectl</a:t>
            </a:r>
            <a:r>
              <a:rPr lang="en-US" dirty="0" smtClean="0"/>
              <a:t> </a:t>
            </a:r>
            <a:r>
              <a:rPr lang="en-US" dirty="0"/>
              <a:t>get pods</a:t>
            </a:r>
            <a:endParaRPr lang="en-IN"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2204864"/>
            <a:ext cx="8544949" cy="426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18898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err="1"/>
              <a:t>kubectl</a:t>
            </a:r>
            <a:r>
              <a:rPr lang="en-IN" dirty="0"/>
              <a:t> apply -f </a:t>
            </a:r>
            <a:r>
              <a:rPr lang="en-IN" dirty="0" err="1"/>
              <a:t>myservice.yaml</a:t>
            </a:r>
            <a:r>
              <a:rPr lang="en-IN" dirty="0"/>
              <a:t> </a:t>
            </a:r>
            <a:endParaRPr lang="en-IN" dirty="0" smtClean="0"/>
          </a:p>
          <a:p>
            <a:r>
              <a:rPr lang="en-IN" dirty="0" err="1"/>
              <a:t>kubectl</a:t>
            </a:r>
            <a:r>
              <a:rPr lang="en-IN" dirty="0"/>
              <a:t> describe svc </a:t>
            </a:r>
            <a:r>
              <a:rPr lang="en-IN" dirty="0" err="1" smtClean="0"/>
              <a:t>myservice</a:t>
            </a:r>
            <a:endParaRPr lang="en-IN" dirty="0" smtClean="0"/>
          </a:p>
          <a:p>
            <a:r>
              <a:rPr lang="en-US" dirty="0" err="1"/>
              <a:t>kubectl</a:t>
            </a:r>
            <a:r>
              <a:rPr lang="en-US" dirty="0"/>
              <a:t> get pods -l app=</a:t>
            </a:r>
            <a:r>
              <a:rPr lang="en-US" dirty="0" err="1"/>
              <a:t>httpd</a:t>
            </a:r>
            <a:r>
              <a:rPr lang="en-US" dirty="0"/>
              <a:t> </a:t>
            </a:r>
            <a:endParaRPr lang="en-US" dirty="0" smtClean="0"/>
          </a:p>
          <a:p>
            <a:r>
              <a:rPr lang="en-IN" dirty="0" err="1"/>
              <a:t>kubectl</a:t>
            </a:r>
            <a:r>
              <a:rPr lang="en-IN" dirty="0"/>
              <a:t> get endpoints </a:t>
            </a:r>
            <a:r>
              <a:rPr lang="en-IN" dirty="0" err="1"/>
              <a:t>myservice</a:t>
            </a:r>
            <a:endParaRPr lang="en-IN" dirty="0"/>
          </a:p>
        </p:txBody>
      </p:sp>
    </p:spTree>
    <p:extLst>
      <p:ext uri="{BB962C8B-B14F-4D97-AF65-F5344CB8AC3E}">
        <p14:creationId xmlns:p14="http://schemas.microsoft.com/office/powerpoint/2010/main" val="3922519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9669" y="267494"/>
            <a:ext cx="8462731" cy="857250"/>
          </a:xfrm>
        </p:spPr>
        <p:txBody>
          <a:bodyPr/>
          <a:lstStyle/>
          <a:p>
            <a:r>
              <a:rPr lang="en-US" dirty="0" smtClean="0"/>
              <a:t>Key Components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79753839"/>
              </p:ext>
            </p:extLst>
          </p:nvPr>
        </p:nvGraphicFramePr>
        <p:xfrm>
          <a:off x="609600" y="1412776"/>
          <a:ext cx="10972800" cy="5042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9459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Backing Up and Restoring </a:t>
            </a:r>
            <a:r>
              <a:rPr lang="en-US" dirty="0" err="1"/>
              <a:t>Etcd</a:t>
            </a:r>
            <a:r>
              <a:rPr lang="en-US" dirty="0"/>
              <a:t> Cluster Data</a:t>
            </a:r>
            <a:endParaRPr lang="en-IN" dirty="0"/>
          </a:p>
        </p:txBody>
      </p:sp>
      <p:sp>
        <p:nvSpPr>
          <p:cNvPr id="3" name="Content Placeholder 2"/>
          <p:cNvSpPr>
            <a:spLocks noGrp="1"/>
          </p:cNvSpPr>
          <p:nvPr>
            <p:ph idx="1"/>
          </p:nvPr>
        </p:nvSpPr>
        <p:spPr/>
        <p:txBody>
          <a:bodyPr>
            <a:normAutofit/>
          </a:bodyPr>
          <a:lstStyle/>
          <a:p>
            <a:r>
              <a:rPr lang="en-US" dirty="0" smtClean="0"/>
              <a:t>Install </a:t>
            </a:r>
            <a:r>
              <a:rPr lang="en-US" dirty="0"/>
              <a:t>the </a:t>
            </a:r>
            <a:r>
              <a:rPr lang="en-US" dirty="0" err="1"/>
              <a:t>etcd</a:t>
            </a:r>
            <a:r>
              <a:rPr lang="en-US" dirty="0"/>
              <a:t>-client using the command below: </a:t>
            </a:r>
            <a:r>
              <a:rPr lang="en-US" dirty="0" smtClean="0"/>
              <a:t>	</a:t>
            </a:r>
            <a:r>
              <a:rPr lang="en-US" dirty="0" err="1" smtClean="0"/>
              <a:t>sudo</a:t>
            </a:r>
            <a:r>
              <a:rPr lang="en-US" dirty="0" smtClean="0"/>
              <a:t> </a:t>
            </a:r>
            <a:r>
              <a:rPr lang="en-US" dirty="0"/>
              <a:t>apt install </a:t>
            </a:r>
            <a:r>
              <a:rPr lang="en-US" dirty="0" err="1" smtClean="0"/>
              <a:t>etcd</a:t>
            </a:r>
            <a:r>
              <a:rPr lang="en-US" dirty="0" smtClean="0"/>
              <a:t>-client</a:t>
            </a:r>
          </a:p>
          <a:p>
            <a:r>
              <a:rPr lang="en-US" dirty="0"/>
              <a:t>List all the pods in the </a:t>
            </a:r>
            <a:r>
              <a:rPr lang="en-US" dirty="0" err="1"/>
              <a:t>kube</a:t>
            </a:r>
            <a:r>
              <a:rPr lang="en-US" dirty="0"/>
              <a:t>-system namespace </a:t>
            </a:r>
            <a:r>
              <a:rPr lang="en-US" dirty="0" smtClean="0"/>
              <a:t>	</a:t>
            </a:r>
            <a:r>
              <a:rPr lang="en-US" dirty="0" err="1" smtClean="0"/>
              <a:t>kubectl</a:t>
            </a:r>
            <a:r>
              <a:rPr lang="en-US" dirty="0" smtClean="0"/>
              <a:t> get pods -n </a:t>
            </a:r>
            <a:r>
              <a:rPr lang="en-US" dirty="0" err="1" smtClean="0"/>
              <a:t>kube</a:t>
            </a:r>
            <a:r>
              <a:rPr lang="en-US" dirty="0" smtClean="0"/>
              <a:t>-system</a:t>
            </a:r>
          </a:p>
          <a:p>
            <a:r>
              <a:rPr lang="en-US" dirty="0"/>
              <a:t>Describe the </a:t>
            </a:r>
            <a:r>
              <a:rPr lang="en-US" dirty="0" err="1"/>
              <a:t>etcd</a:t>
            </a:r>
            <a:r>
              <a:rPr lang="en-US" dirty="0"/>
              <a:t> pod in the </a:t>
            </a:r>
            <a:r>
              <a:rPr lang="en-US" dirty="0" err="1"/>
              <a:t>kube</a:t>
            </a:r>
            <a:r>
              <a:rPr lang="en-US" dirty="0"/>
              <a:t>-system namespace and note the IP </a:t>
            </a:r>
            <a:endParaRPr lang="en-US" dirty="0" smtClean="0"/>
          </a:p>
          <a:p>
            <a:pPr lvl="1"/>
            <a:r>
              <a:rPr lang="en-US" dirty="0" err="1" smtClean="0"/>
              <a:t>kubectl</a:t>
            </a:r>
            <a:r>
              <a:rPr lang="en-US" dirty="0" smtClean="0"/>
              <a:t> </a:t>
            </a:r>
            <a:r>
              <a:rPr lang="en-US" dirty="0"/>
              <a:t>describe pods -n </a:t>
            </a:r>
            <a:r>
              <a:rPr lang="en-US" dirty="0" err="1"/>
              <a:t>kube</a:t>
            </a:r>
            <a:r>
              <a:rPr lang="en-US" dirty="0"/>
              <a:t>-system </a:t>
            </a:r>
            <a:endParaRPr lang="en-US" dirty="0" smtClean="0"/>
          </a:p>
          <a:p>
            <a:r>
              <a:rPr lang="en-US" dirty="0"/>
              <a:t>After noting the client URL, set it as an environment variable and confirm its value </a:t>
            </a:r>
            <a:endParaRPr lang="en-US" dirty="0" smtClean="0"/>
          </a:p>
          <a:p>
            <a:pPr lvl="1"/>
            <a:r>
              <a:rPr lang="en-IN" dirty="0" smtClean="0"/>
              <a:t>export </a:t>
            </a:r>
            <a:r>
              <a:rPr lang="en-IN" dirty="0" err="1"/>
              <a:t>advertise_url</a:t>
            </a:r>
            <a:r>
              <a:rPr lang="en-IN" dirty="0"/>
              <a:t>= </a:t>
            </a:r>
            <a:r>
              <a:rPr lang="en-IN" dirty="0" smtClean="0"/>
              <a:t>&lt;type client </a:t>
            </a:r>
            <a:r>
              <a:rPr lang="en-IN" dirty="0" err="1" smtClean="0"/>
              <a:t>url</a:t>
            </a:r>
            <a:r>
              <a:rPr lang="en-IN" dirty="0" smtClean="0"/>
              <a:t>&gt;</a:t>
            </a:r>
            <a:endParaRPr lang="en-IN" dirty="0"/>
          </a:p>
          <a:p>
            <a:pPr lvl="1"/>
            <a:r>
              <a:rPr lang="en-IN" dirty="0" smtClean="0"/>
              <a:t>echo </a:t>
            </a:r>
            <a:r>
              <a:rPr lang="en-IN" dirty="0"/>
              <a:t>$</a:t>
            </a:r>
            <a:r>
              <a:rPr lang="en-IN" dirty="0" err="1"/>
              <a:t>advertise_url</a:t>
            </a:r>
            <a:r>
              <a:rPr lang="en-IN" dirty="0"/>
              <a:t> </a:t>
            </a:r>
          </a:p>
        </p:txBody>
      </p:sp>
    </p:spTree>
    <p:extLst>
      <p:ext uri="{BB962C8B-B14F-4D97-AF65-F5344CB8AC3E}">
        <p14:creationId xmlns:p14="http://schemas.microsoft.com/office/powerpoint/2010/main" val="16919462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0326"/>
            <a:ext cx="10972800" cy="4724482"/>
          </a:xfrm>
        </p:spPr>
        <p:txBody>
          <a:bodyPr/>
          <a:lstStyle/>
          <a:p>
            <a:r>
              <a:rPr lang="en-US" dirty="0" smtClean="0"/>
              <a:t>Back </a:t>
            </a:r>
            <a:r>
              <a:rPr lang="en-US" dirty="0"/>
              <a:t>up the </a:t>
            </a:r>
            <a:r>
              <a:rPr lang="en-US" dirty="0" err="1"/>
              <a:t>etcd</a:t>
            </a:r>
            <a:r>
              <a:rPr lang="en-US" dirty="0"/>
              <a:t> </a:t>
            </a:r>
            <a:r>
              <a:rPr lang="en-US" dirty="0" smtClean="0"/>
              <a:t>data </a:t>
            </a:r>
          </a:p>
          <a:p>
            <a:pPr lvl="1"/>
            <a:r>
              <a:rPr lang="en-US" dirty="0" err="1" smtClean="0"/>
              <a:t>sudo</a:t>
            </a:r>
            <a:r>
              <a:rPr lang="en-US" dirty="0" smtClean="0"/>
              <a:t> </a:t>
            </a:r>
            <a:r>
              <a:rPr lang="en-US" dirty="0"/>
              <a:t>ETCDCTL_API=3 </a:t>
            </a:r>
            <a:r>
              <a:rPr lang="en-US" dirty="0" err="1"/>
              <a:t>etcdctl</a:t>
            </a:r>
            <a:r>
              <a:rPr lang="en-US" dirty="0"/>
              <a:t> </a:t>
            </a:r>
            <a:r>
              <a:rPr lang="en-US" dirty="0" smtClean="0"/>
              <a:t>\</a:t>
            </a:r>
          </a:p>
          <a:p>
            <a:r>
              <a:rPr lang="en-US" dirty="0"/>
              <a:t>Check the presence of the newly created </a:t>
            </a:r>
            <a:r>
              <a:rPr lang="en-US" dirty="0" err="1"/>
              <a:t>etcd_backup.db</a:t>
            </a:r>
            <a:r>
              <a:rPr lang="en-US" dirty="0"/>
              <a:t> file: </a:t>
            </a:r>
            <a:endParaRPr lang="en-US" dirty="0" smtClean="0"/>
          </a:p>
          <a:p>
            <a:pPr lvl="1"/>
            <a:r>
              <a:rPr lang="en-US" dirty="0" smtClean="0"/>
              <a:t>ls </a:t>
            </a:r>
          </a:p>
          <a:p>
            <a:r>
              <a:rPr lang="en-US" dirty="0"/>
              <a:t>Run the following command to verify the </a:t>
            </a:r>
            <a:r>
              <a:rPr lang="en-US" dirty="0" err="1"/>
              <a:t>etcd</a:t>
            </a:r>
            <a:r>
              <a:rPr lang="en-US" dirty="0"/>
              <a:t> backup: </a:t>
            </a:r>
            <a:endParaRPr lang="en-US" dirty="0" smtClean="0"/>
          </a:p>
          <a:p>
            <a:pPr lvl="1"/>
            <a:r>
              <a:rPr lang="en-US" dirty="0" err="1" smtClean="0"/>
              <a:t>sudo</a:t>
            </a:r>
            <a:r>
              <a:rPr lang="en-US" dirty="0" smtClean="0"/>
              <a:t> </a:t>
            </a:r>
            <a:r>
              <a:rPr lang="en-US" dirty="0"/>
              <a:t>ETCDCTL_API=3 </a:t>
            </a:r>
            <a:r>
              <a:rPr lang="en-US" dirty="0" err="1"/>
              <a:t>etcdctl</a:t>
            </a:r>
            <a:r>
              <a:rPr lang="en-US" dirty="0"/>
              <a:t> \ </a:t>
            </a:r>
            <a:endParaRPr lang="en-IN" dirty="0"/>
          </a:p>
        </p:txBody>
      </p:sp>
    </p:spTree>
    <p:extLst>
      <p:ext uri="{BB962C8B-B14F-4D97-AF65-F5344CB8AC3E}">
        <p14:creationId xmlns:p14="http://schemas.microsoft.com/office/powerpoint/2010/main" val="17280234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Restore Data</a:t>
            </a:r>
            <a:endParaRPr lang="en-IN" dirty="0"/>
          </a:p>
        </p:txBody>
      </p:sp>
      <p:sp>
        <p:nvSpPr>
          <p:cNvPr id="3" name="Content Placeholder 2"/>
          <p:cNvSpPr>
            <a:spLocks noGrp="1"/>
          </p:cNvSpPr>
          <p:nvPr>
            <p:ph idx="1"/>
          </p:nvPr>
        </p:nvSpPr>
        <p:spPr/>
        <p:txBody>
          <a:bodyPr>
            <a:normAutofit/>
          </a:bodyPr>
          <a:lstStyle/>
          <a:p>
            <a:r>
              <a:rPr lang="en-US" dirty="0"/>
              <a:t>Restore the </a:t>
            </a:r>
            <a:r>
              <a:rPr lang="en-US" dirty="0" err="1"/>
              <a:t>etcd</a:t>
            </a:r>
            <a:r>
              <a:rPr lang="en-US" dirty="0"/>
              <a:t> cluster data </a:t>
            </a:r>
            <a:endParaRPr lang="en-US" dirty="0" smtClean="0"/>
          </a:p>
          <a:p>
            <a:pPr lvl="1"/>
            <a:r>
              <a:rPr lang="en-US" dirty="0" err="1" smtClean="0"/>
              <a:t>sudo</a:t>
            </a:r>
            <a:r>
              <a:rPr lang="en-US" dirty="0" smtClean="0"/>
              <a:t> </a:t>
            </a:r>
            <a:r>
              <a:rPr lang="en-US" dirty="0"/>
              <a:t>ETCDCTL_API=3 </a:t>
            </a:r>
            <a:r>
              <a:rPr lang="en-US" dirty="0" err="1"/>
              <a:t>etcdctl</a:t>
            </a:r>
            <a:r>
              <a:rPr lang="en-US" dirty="0"/>
              <a:t> </a:t>
            </a:r>
            <a:r>
              <a:rPr lang="en-US" dirty="0" smtClean="0"/>
              <a:t>\</a:t>
            </a:r>
          </a:p>
          <a:p>
            <a:r>
              <a:rPr lang="en-US" dirty="0"/>
              <a:t>Set the proper ownership for the new data directory </a:t>
            </a:r>
            <a:endParaRPr lang="en-US" dirty="0" smtClean="0"/>
          </a:p>
          <a:p>
            <a:pPr lvl="1"/>
            <a:r>
              <a:rPr lang="en-US" dirty="0" smtClean="0"/>
              <a:t>stat </a:t>
            </a:r>
            <a:r>
              <a:rPr lang="en-US" dirty="0"/>
              <a:t>-c %U:%G /</a:t>
            </a:r>
            <a:r>
              <a:rPr lang="en-US" dirty="0" err="1"/>
              <a:t>var</a:t>
            </a:r>
            <a:r>
              <a:rPr lang="en-US" dirty="0"/>
              <a:t>/lib/</a:t>
            </a:r>
            <a:r>
              <a:rPr lang="en-US" dirty="0" err="1"/>
              <a:t>etcd</a:t>
            </a:r>
            <a:r>
              <a:rPr lang="en-US" dirty="0"/>
              <a:t> </a:t>
            </a:r>
            <a:endParaRPr lang="en-US" dirty="0" smtClean="0"/>
          </a:p>
          <a:p>
            <a:pPr lvl="1"/>
            <a:r>
              <a:rPr lang="en-US" dirty="0" err="1" smtClean="0"/>
              <a:t>sudo</a:t>
            </a:r>
            <a:r>
              <a:rPr lang="en-US" dirty="0" smtClean="0"/>
              <a:t> </a:t>
            </a:r>
            <a:r>
              <a:rPr lang="en-US" dirty="0" err="1"/>
              <a:t>chown</a:t>
            </a:r>
            <a:r>
              <a:rPr lang="en-US" dirty="0"/>
              <a:t> -R </a:t>
            </a:r>
            <a:r>
              <a:rPr lang="en-US" dirty="0" err="1"/>
              <a:t>root:root</a:t>
            </a:r>
            <a:r>
              <a:rPr lang="en-US" dirty="0"/>
              <a:t> /</a:t>
            </a:r>
            <a:r>
              <a:rPr lang="en-US" dirty="0" err="1" smtClean="0"/>
              <a:t>var</a:t>
            </a:r>
            <a:r>
              <a:rPr lang="en-US" dirty="0" smtClean="0"/>
              <a:t>/lib/</a:t>
            </a:r>
            <a:r>
              <a:rPr lang="en-US" dirty="0" err="1" smtClean="0"/>
              <a:t>etcd</a:t>
            </a:r>
            <a:endParaRPr lang="en-US" dirty="0" smtClean="0"/>
          </a:p>
          <a:p>
            <a:r>
              <a:rPr lang="en-US" dirty="0"/>
              <a:t>Confirm the state of the cluster </a:t>
            </a:r>
            <a:endParaRPr lang="en-US" dirty="0" smtClean="0"/>
          </a:p>
          <a:p>
            <a:pPr lvl="1"/>
            <a:r>
              <a:rPr lang="en-US" dirty="0" err="1" smtClean="0"/>
              <a:t>sudo</a:t>
            </a:r>
            <a:r>
              <a:rPr lang="en-US" dirty="0" smtClean="0"/>
              <a:t> </a:t>
            </a:r>
            <a:r>
              <a:rPr lang="en-US" dirty="0"/>
              <a:t>ETCDCTL_API=3 </a:t>
            </a:r>
            <a:r>
              <a:rPr lang="en-US" dirty="0" err="1"/>
              <a:t>etcdctl</a:t>
            </a:r>
            <a:r>
              <a:rPr lang="en-US" dirty="0"/>
              <a:t> endpoint health \ </a:t>
            </a:r>
            <a:endParaRPr lang="en-IN" dirty="0"/>
          </a:p>
        </p:txBody>
      </p:sp>
    </p:spTree>
    <p:extLst>
      <p:ext uri="{BB962C8B-B14F-4D97-AF65-F5344CB8AC3E}">
        <p14:creationId xmlns:p14="http://schemas.microsoft.com/office/powerpoint/2010/main" val="2005505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DNS for Kubernetes Services and Pods</a:t>
            </a:r>
            <a:endParaRPr lang="en-IN" dirty="0"/>
          </a:p>
        </p:txBody>
      </p:sp>
      <p:sp>
        <p:nvSpPr>
          <p:cNvPr id="3" name="Content Placeholder 2"/>
          <p:cNvSpPr>
            <a:spLocks noGrp="1"/>
          </p:cNvSpPr>
          <p:nvPr>
            <p:ph idx="1"/>
          </p:nvPr>
        </p:nvSpPr>
        <p:spPr/>
        <p:txBody>
          <a:bodyPr>
            <a:normAutofit/>
          </a:bodyPr>
          <a:lstStyle/>
          <a:p>
            <a:r>
              <a:rPr lang="en-US" dirty="0"/>
              <a:t>To identify the core DNS </a:t>
            </a:r>
            <a:r>
              <a:rPr lang="en-US" dirty="0" smtClean="0"/>
              <a:t>deployment</a:t>
            </a:r>
          </a:p>
          <a:p>
            <a:pPr lvl="1"/>
            <a:r>
              <a:rPr lang="en-US" dirty="0" err="1" smtClean="0"/>
              <a:t>kubectl</a:t>
            </a:r>
            <a:r>
              <a:rPr lang="en-US" dirty="0" smtClean="0"/>
              <a:t> </a:t>
            </a:r>
            <a:r>
              <a:rPr lang="en-US" dirty="0"/>
              <a:t>get deploy </a:t>
            </a:r>
            <a:r>
              <a:rPr lang="en-US" dirty="0" err="1"/>
              <a:t>coredns</a:t>
            </a:r>
            <a:r>
              <a:rPr lang="en-US" dirty="0"/>
              <a:t> -n </a:t>
            </a:r>
            <a:r>
              <a:rPr lang="en-US" dirty="0" err="1" smtClean="0"/>
              <a:t>kube</a:t>
            </a:r>
            <a:r>
              <a:rPr lang="en-US" dirty="0" smtClean="0"/>
              <a:t>-system</a:t>
            </a:r>
          </a:p>
          <a:p>
            <a:r>
              <a:rPr lang="en-US" dirty="0"/>
              <a:t>To identify the </a:t>
            </a:r>
            <a:r>
              <a:rPr lang="en-US" dirty="0" err="1"/>
              <a:t>coredns</a:t>
            </a:r>
            <a:r>
              <a:rPr lang="en-US" dirty="0"/>
              <a:t> pods using </a:t>
            </a:r>
            <a:r>
              <a:rPr lang="en-US" dirty="0" smtClean="0"/>
              <a:t>selector:</a:t>
            </a:r>
          </a:p>
          <a:p>
            <a:pPr lvl="1"/>
            <a:r>
              <a:rPr lang="en-US" dirty="0" err="1" smtClean="0"/>
              <a:t>kubectl</a:t>
            </a:r>
            <a:r>
              <a:rPr lang="en-US" dirty="0" smtClean="0"/>
              <a:t> </a:t>
            </a:r>
            <a:r>
              <a:rPr lang="en-US" dirty="0"/>
              <a:t>get pods -l k8s-app=</a:t>
            </a:r>
            <a:r>
              <a:rPr lang="en-US" dirty="0" err="1"/>
              <a:t>kube-dns</a:t>
            </a:r>
            <a:r>
              <a:rPr lang="en-US" dirty="0"/>
              <a:t> -n </a:t>
            </a:r>
            <a:r>
              <a:rPr lang="en-US" dirty="0" err="1" smtClean="0"/>
              <a:t>kube</a:t>
            </a:r>
            <a:r>
              <a:rPr lang="en-US" dirty="0" smtClean="0"/>
              <a:t>-system</a:t>
            </a:r>
          </a:p>
          <a:p>
            <a:r>
              <a:rPr lang="en-US" dirty="0"/>
              <a:t>To identify the </a:t>
            </a:r>
            <a:r>
              <a:rPr lang="en-US" dirty="0" err="1"/>
              <a:t>coredns</a:t>
            </a:r>
            <a:r>
              <a:rPr lang="en-US" dirty="0"/>
              <a:t> </a:t>
            </a:r>
            <a:r>
              <a:rPr lang="en-US" dirty="0" smtClean="0"/>
              <a:t>service</a:t>
            </a:r>
          </a:p>
          <a:p>
            <a:pPr lvl="1"/>
            <a:r>
              <a:rPr lang="en-US" dirty="0" err="1" smtClean="0"/>
              <a:t>kubectl</a:t>
            </a:r>
            <a:r>
              <a:rPr lang="en-US" dirty="0" smtClean="0"/>
              <a:t> </a:t>
            </a:r>
            <a:r>
              <a:rPr lang="en-US" dirty="0"/>
              <a:t>get svc </a:t>
            </a:r>
            <a:r>
              <a:rPr lang="en-US" dirty="0" err="1"/>
              <a:t>kube-dns</a:t>
            </a:r>
            <a:r>
              <a:rPr lang="en-US" dirty="0"/>
              <a:t> -n </a:t>
            </a:r>
            <a:r>
              <a:rPr lang="en-US" dirty="0" err="1"/>
              <a:t>kube</a:t>
            </a:r>
            <a:r>
              <a:rPr lang="en-US" dirty="0"/>
              <a:t>-system </a:t>
            </a:r>
            <a:endParaRPr lang="en-US" dirty="0" smtClean="0"/>
          </a:p>
          <a:p>
            <a:r>
              <a:rPr lang="en-US" dirty="0" smtClean="0"/>
              <a:t>get </a:t>
            </a:r>
            <a:r>
              <a:rPr lang="en-US" dirty="0"/>
              <a:t>endpoints</a:t>
            </a:r>
            <a:r>
              <a:rPr lang="en-US" dirty="0" smtClean="0"/>
              <a:t>:</a:t>
            </a:r>
          </a:p>
          <a:p>
            <a:pPr lvl="1"/>
            <a:r>
              <a:rPr lang="en-US" dirty="0" smtClean="0"/>
              <a:t> </a:t>
            </a:r>
            <a:r>
              <a:rPr lang="en-US" dirty="0" err="1"/>
              <a:t>kubectl</a:t>
            </a:r>
            <a:r>
              <a:rPr lang="en-US" dirty="0"/>
              <a:t> get endpoints </a:t>
            </a:r>
            <a:r>
              <a:rPr lang="en-US" dirty="0" err="1"/>
              <a:t>kube-dns</a:t>
            </a:r>
            <a:r>
              <a:rPr lang="en-US" dirty="0"/>
              <a:t> -n </a:t>
            </a:r>
            <a:r>
              <a:rPr lang="en-US" dirty="0" err="1"/>
              <a:t>kube</a:t>
            </a:r>
            <a:r>
              <a:rPr lang="en-US" dirty="0"/>
              <a:t>-system</a:t>
            </a:r>
            <a:endParaRPr lang="en-IN" dirty="0"/>
          </a:p>
        </p:txBody>
      </p:sp>
    </p:spTree>
    <p:extLst>
      <p:ext uri="{BB962C8B-B14F-4D97-AF65-F5344CB8AC3E}">
        <p14:creationId xmlns:p14="http://schemas.microsoft.com/office/powerpoint/2010/main" val="11627589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86598"/>
            <a:ext cx="4718315" cy="4668210"/>
          </a:xfrm>
        </p:spPr>
        <p:txBody>
          <a:bodyPr/>
          <a:lstStyle/>
          <a:p>
            <a:r>
              <a:rPr lang="en-US" dirty="0" smtClean="0"/>
              <a:t>describe </a:t>
            </a:r>
            <a:r>
              <a:rPr lang="en-US" dirty="0"/>
              <a:t>the endpoints: </a:t>
            </a:r>
            <a:endParaRPr lang="en-US" dirty="0" smtClean="0"/>
          </a:p>
          <a:p>
            <a:r>
              <a:rPr lang="en-US" dirty="0" err="1" smtClean="0"/>
              <a:t>kubectl</a:t>
            </a:r>
            <a:r>
              <a:rPr lang="en-US" dirty="0" smtClean="0"/>
              <a:t> </a:t>
            </a:r>
            <a:r>
              <a:rPr lang="en-US" dirty="0"/>
              <a:t>describe endpoints </a:t>
            </a:r>
            <a:r>
              <a:rPr lang="en-US" dirty="0" err="1"/>
              <a:t>kube-dns</a:t>
            </a:r>
            <a:r>
              <a:rPr lang="en-US" dirty="0"/>
              <a:t> -n </a:t>
            </a:r>
            <a:r>
              <a:rPr lang="en-US" dirty="0" err="1"/>
              <a:t>kube</a:t>
            </a:r>
            <a:r>
              <a:rPr lang="en-US" dirty="0"/>
              <a:t>-system </a:t>
            </a:r>
            <a:endParaRPr lang="en-US" dirty="0" smtClean="0"/>
          </a:p>
          <a:p>
            <a:r>
              <a:rPr lang="en-IN" dirty="0"/>
              <a:t>Execute DNS query: vi </a:t>
            </a:r>
            <a:r>
              <a:rPr lang="en-IN" dirty="0" err="1"/>
              <a:t>nginx.yaml</a:t>
            </a:r>
            <a:r>
              <a:rPr lang="en-IN" dirty="0"/>
              <a:t> </a:t>
            </a:r>
            <a:endParaRPr lang="en-IN" dirty="0" smtClean="0"/>
          </a:p>
          <a:p>
            <a:pPr marL="64008" indent="0">
              <a:buNone/>
            </a:pPr>
            <a:endParaRPr lang="en-IN" dirty="0" smtClean="0"/>
          </a:p>
        </p:txBody>
      </p:sp>
      <p:sp>
        <p:nvSpPr>
          <p:cNvPr id="5" name="Content Placeholder 2"/>
          <p:cNvSpPr txBox="1">
            <a:spLocks/>
          </p:cNvSpPr>
          <p:nvPr/>
        </p:nvSpPr>
        <p:spPr>
          <a:xfrm>
            <a:off x="5903979" y="692696"/>
            <a:ext cx="5486400" cy="5762112"/>
          </a:xfrm>
          <a:prstGeom prst="rect">
            <a:avLst/>
          </a:prstGeom>
        </p:spPr>
        <p:style>
          <a:lnRef idx="3">
            <a:schemeClr val="lt1"/>
          </a:lnRef>
          <a:fillRef idx="1">
            <a:schemeClr val="accent3"/>
          </a:fillRef>
          <a:effectRef idx="1">
            <a:schemeClr val="accent3"/>
          </a:effectRef>
          <a:fontRef idx="minor">
            <a:schemeClr val="lt1"/>
          </a:fontRef>
        </p:style>
        <p:txBody>
          <a:bodyPr vert="horz" anchor="t">
            <a:normAutofit fontScale="62500" lnSpcReduction="20000"/>
          </a:bodyPr>
          <a:lst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a:lstStyle>
          <a:p>
            <a:pPr marL="64008" indent="0">
              <a:buNone/>
            </a:pPr>
            <a:r>
              <a:rPr lang="en-IN" dirty="0" err="1"/>
              <a:t>apiVersion</a:t>
            </a:r>
            <a:r>
              <a:rPr lang="en-IN" dirty="0"/>
              <a:t>: apps/v1</a:t>
            </a:r>
          </a:p>
          <a:p>
            <a:pPr marL="64008" indent="0">
              <a:buNone/>
            </a:pPr>
            <a:r>
              <a:rPr lang="en-IN" dirty="0"/>
              <a:t>kind: Deployment</a:t>
            </a:r>
          </a:p>
          <a:p>
            <a:pPr marL="64008" indent="0">
              <a:buNone/>
            </a:pPr>
            <a:r>
              <a:rPr lang="en-IN" dirty="0"/>
              <a:t>metadata:</a:t>
            </a:r>
          </a:p>
          <a:p>
            <a:pPr marL="64008" indent="0">
              <a:buNone/>
            </a:pPr>
            <a:r>
              <a:rPr lang="en-IN" dirty="0"/>
              <a:t>  name: my-</a:t>
            </a:r>
            <a:r>
              <a:rPr lang="en-IN" dirty="0" err="1"/>
              <a:t>nginx</a:t>
            </a:r>
            <a:endParaRPr lang="en-IN" dirty="0"/>
          </a:p>
          <a:p>
            <a:pPr marL="64008" indent="0">
              <a:buNone/>
            </a:pPr>
            <a:r>
              <a:rPr lang="en-IN" dirty="0"/>
              <a:t>spec:</a:t>
            </a:r>
          </a:p>
          <a:p>
            <a:pPr marL="64008" indent="0">
              <a:buNone/>
            </a:pPr>
            <a:r>
              <a:rPr lang="en-IN" dirty="0"/>
              <a:t>  selector:</a:t>
            </a:r>
          </a:p>
          <a:p>
            <a:pPr marL="64008" indent="0">
              <a:buNone/>
            </a:pPr>
            <a:r>
              <a:rPr lang="en-IN" dirty="0"/>
              <a:t>    </a:t>
            </a:r>
            <a:r>
              <a:rPr lang="en-IN" dirty="0" err="1"/>
              <a:t>matchLabels</a:t>
            </a:r>
            <a:r>
              <a:rPr lang="en-IN" dirty="0"/>
              <a:t>:</a:t>
            </a:r>
          </a:p>
          <a:p>
            <a:pPr marL="64008" indent="0">
              <a:buNone/>
            </a:pPr>
            <a:r>
              <a:rPr lang="en-IN" dirty="0"/>
              <a:t>      run: my-</a:t>
            </a:r>
            <a:r>
              <a:rPr lang="en-IN" dirty="0" err="1"/>
              <a:t>nginx</a:t>
            </a:r>
            <a:endParaRPr lang="en-IN" dirty="0"/>
          </a:p>
          <a:p>
            <a:pPr marL="64008" indent="0">
              <a:buNone/>
            </a:pPr>
            <a:r>
              <a:rPr lang="en-IN" dirty="0"/>
              <a:t>  replicas: 2</a:t>
            </a:r>
          </a:p>
          <a:p>
            <a:pPr marL="64008" indent="0">
              <a:buNone/>
            </a:pPr>
            <a:r>
              <a:rPr lang="en-IN" dirty="0"/>
              <a:t>  template:</a:t>
            </a:r>
          </a:p>
          <a:p>
            <a:pPr marL="64008" indent="0">
              <a:buNone/>
            </a:pPr>
            <a:r>
              <a:rPr lang="en-IN" dirty="0"/>
              <a:t>    metadata:</a:t>
            </a:r>
          </a:p>
          <a:p>
            <a:pPr marL="64008" indent="0">
              <a:buNone/>
            </a:pPr>
            <a:r>
              <a:rPr lang="en-IN" dirty="0"/>
              <a:t>      labels:</a:t>
            </a:r>
          </a:p>
          <a:p>
            <a:pPr marL="64008" indent="0">
              <a:buNone/>
            </a:pPr>
            <a:r>
              <a:rPr lang="en-IN" dirty="0"/>
              <a:t>        run: my-</a:t>
            </a:r>
            <a:r>
              <a:rPr lang="en-IN" dirty="0" err="1"/>
              <a:t>nginx</a:t>
            </a:r>
            <a:endParaRPr lang="en-IN" dirty="0"/>
          </a:p>
          <a:p>
            <a:pPr marL="64008" indent="0">
              <a:buNone/>
            </a:pPr>
            <a:r>
              <a:rPr lang="en-IN" dirty="0"/>
              <a:t>    spec:</a:t>
            </a:r>
          </a:p>
          <a:p>
            <a:pPr marL="64008" indent="0">
              <a:buNone/>
            </a:pPr>
            <a:r>
              <a:rPr lang="en-IN" dirty="0"/>
              <a:t>      containers:</a:t>
            </a:r>
          </a:p>
          <a:p>
            <a:pPr marL="64008" indent="0">
              <a:buNone/>
            </a:pPr>
            <a:r>
              <a:rPr lang="en-IN" dirty="0"/>
              <a:t>      - name: my-</a:t>
            </a:r>
            <a:r>
              <a:rPr lang="en-IN" dirty="0" err="1"/>
              <a:t>nginx</a:t>
            </a:r>
            <a:endParaRPr lang="en-IN" dirty="0"/>
          </a:p>
          <a:p>
            <a:pPr marL="64008" indent="0">
              <a:buNone/>
            </a:pPr>
            <a:r>
              <a:rPr lang="en-IN" dirty="0"/>
              <a:t>        image: </a:t>
            </a:r>
            <a:r>
              <a:rPr lang="en-IN" dirty="0" err="1"/>
              <a:t>nginx</a:t>
            </a:r>
            <a:endParaRPr lang="en-IN" dirty="0"/>
          </a:p>
          <a:p>
            <a:pPr marL="64008" indent="0">
              <a:buNone/>
            </a:pPr>
            <a:r>
              <a:rPr lang="en-IN" dirty="0"/>
              <a:t>        ports:</a:t>
            </a:r>
          </a:p>
          <a:p>
            <a:pPr marL="64008" indent="0">
              <a:buNone/>
            </a:pPr>
            <a:r>
              <a:rPr lang="en-IN" dirty="0"/>
              <a:t>        - </a:t>
            </a:r>
            <a:r>
              <a:rPr lang="en-IN" dirty="0" err="1"/>
              <a:t>containerPort</a:t>
            </a:r>
            <a:r>
              <a:rPr lang="en-IN" dirty="0"/>
              <a:t>: 80</a:t>
            </a:r>
          </a:p>
          <a:p>
            <a:pPr marL="64008" indent="0">
              <a:buFont typeface="Wingdings 2"/>
              <a:buNone/>
            </a:pPr>
            <a:endParaRPr lang="en-IN" dirty="0" smtClean="0"/>
          </a:p>
        </p:txBody>
      </p:sp>
    </p:spTree>
    <p:extLst>
      <p:ext uri="{BB962C8B-B14F-4D97-AF65-F5344CB8AC3E}">
        <p14:creationId xmlns:p14="http://schemas.microsoft.com/office/powerpoint/2010/main" val="15731404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3716"/>
            <a:ext cx="5102357" cy="4851091"/>
          </a:xfrm>
        </p:spPr>
        <p:txBody>
          <a:bodyPr/>
          <a:lstStyle/>
          <a:p>
            <a:r>
              <a:rPr lang="en-IN" dirty="0" err="1"/>
              <a:t>kubectl</a:t>
            </a:r>
            <a:r>
              <a:rPr lang="en-IN" dirty="0"/>
              <a:t> apply -f </a:t>
            </a:r>
            <a:r>
              <a:rPr lang="en-IN" dirty="0" err="1" smtClean="0"/>
              <a:t>nginx.yaml</a:t>
            </a:r>
            <a:endParaRPr lang="en-IN" dirty="0" smtClean="0"/>
          </a:p>
          <a:p>
            <a:r>
              <a:rPr lang="en-IN" dirty="0" err="1"/>
              <a:t>kubectl</a:t>
            </a:r>
            <a:r>
              <a:rPr lang="en-IN" dirty="0"/>
              <a:t> get deploy my-</a:t>
            </a:r>
            <a:r>
              <a:rPr lang="en-IN" dirty="0" err="1"/>
              <a:t>nginx</a:t>
            </a:r>
            <a:r>
              <a:rPr lang="en-IN" dirty="0"/>
              <a:t> </a:t>
            </a:r>
            <a:endParaRPr lang="en-IN" dirty="0" smtClean="0"/>
          </a:p>
          <a:p>
            <a:r>
              <a:rPr lang="en-US" dirty="0" err="1"/>
              <a:t>kubectl</a:t>
            </a:r>
            <a:r>
              <a:rPr lang="en-US" dirty="0"/>
              <a:t> get pods -l </a:t>
            </a:r>
            <a:r>
              <a:rPr lang="en-US" dirty="0" smtClean="0"/>
              <a:t>run=my-</a:t>
            </a:r>
            <a:r>
              <a:rPr lang="en-US" dirty="0" err="1" smtClean="0"/>
              <a:t>nginx</a:t>
            </a:r>
            <a:endParaRPr lang="en-US" dirty="0" smtClean="0"/>
          </a:p>
          <a:p>
            <a:r>
              <a:rPr lang="en-US" dirty="0" smtClean="0"/>
              <a:t>Create Service: </a:t>
            </a:r>
            <a:r>
              <a:rPr lang="en-IN" dirty="0"/>
              <a:t>vi </a:t>
            </a:r>
            <a:r>
              <a:rPr lang="en-IN" dirty="0" smtClean="0"/>
              <a:t>my-</a:t>
            </a:r>
            <a:r>
              <a:rPr lang="en-IN" dirty="0" err="1" smtClean="0"/>
              <a:t>nginx</a:t>
            </a:r>
            <a:r>
              <a:rPr lang="en-IN" dirty="0" smtClean="0"/>
              <a:t>-</a:t>
            </a:r>
            <a:r>
              <a:rPr lang="en-IN" dirty="0" err="1" smtClean="0"/>
              <a:t>service.yaml</a:t>
            </a:r>
            <a:endParaRPr lang="en-IN" dirty="0" smtClean="0"/>
          </a:p>
          <a:p>
            <a:r>
              <a:rPr lang="en-IN" dirty="0" err="1"/>
              <a:t>kubectl</a:t>
            </a:r>
            <a:r>
              <a:rPr lang="en-IN" dirty="0"/>
              <a:t> apply -f my-</a:t>
            </a:r>
            <a:r>
              <a:rPr lang="en-IN" dirty="0" err="1"/>
              <a:t>nginx</a:t>
            </a:r>
            <a:r>
              <a:rPr lang="en-IN" dirty="0"/>
              <a:t>-</a:t>
            </a:r>
            <a:r>
              <a:rPr lang="en-IN" dirty="0" err="1"/>
              <a:t>service.yaml</a:t>
            </a:r>
            <a:r>
              <a:rPr lang="en-IN" dirty="0"/>
              <a:t>  </a:t>
            </a:r>
            <a:endParaRPr lang="en-IN" dirty="0" smtClean="0"/>
          </a:p>
          <a:p>
            <a:endParaRPr lang="en-IN"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124744"/>
            <a:ext cx="5766024"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72525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33378"/>
            <a:ext cx="10972800" cy="4921430"/>
          </a:xfrm>
        </p:spPr>
        <p:txBody>
          <a:bodyPr>
            <a:normAutofit/>
          </a:bodyPr>
          <a:lstStyle/>
          <a:p>
            <a:r>
              <a:rPr lang="en-US" dirty="0" err="1"/>
              <a:t>kubectl</a:t>
            </a:r>
            <a:r>
              <a:rPr lang="en-US" dirty="0"/>
              <a:t> get svc my-</a:t>
            </a:r>
            <a:r>
              <a:rPr lang="en-US" dirty="0" err="1"/>
              <a:t>nginx</a:t>
            </a:r>
            <a:r>
              <a:rPr lang="en-US" dirty="0"/>
              <a:t> </a:t>
            </a:r>
            <a:endParaRPr lang="en-US" dirty="0" smtClean="0"/>
          </a:p>
          <a:p>
            <a:r>
              <a:rPr lang="en-US" dirty="0" err="1" smtClean="0"/>
              <a:t>kubectl</a:t>
            </a:r>
            <a:r>
              <a:rPr lang="en-US" dirty="0" smtClean="0"/>
              <a:t> </a:t>
            </a:r>
            <a:r>
              <a:rPr lang="en-US" dirty="0"/>
              <a:t>get ep </a:t>
            </a:r>
            <a:r>
              <a:rPr lang="en-US" dirty="0" smtClean="0"/>
              <a:t>my-</a:t>
            </a:r>
            <a:r>
              <a:rPr lang="en-US" dirty="0" err="1" smtClean="0"/>
              <a:t>nginx</a:t>
            </a:r>
            <a:endParaRPr lang="en-US" dirty="0" smtClean="0"/>
          </a:p>
          <a:p>
            <a:r>
              <a:rPr lang="en-IN" dirty="0" smtClean="0"/>
              <a:t>Create Curl pod to perform DNS query</a:t>
            </a:r>
          </a:p>
          <a:p>
            <a:r>
              <a:rPr lang="en-US" dirty="0" err="1"/>
              <a:t>kubectl</a:t>
            </a:r>
            <a:r>
              <a:rPr lang="en-US" dirty="0"/>
              <a:t> run curl --image=radial/</a:t>
            </a:r>
            <a:r>
              <a:rPr lang="en-US" dirty="0" err="1"/>
              <a:t>busyboxplus:curl</a:t>
            </a:r>
            <a:r>
              <a:rPr lang="en-US" dirty="0"/>
              <a:t> -</a:t>
            </a:r>
            <a:r>
              <a:rPr lang="en-US" dirty="0" err="1"/>
              <a:t>i</a:t>
            </a:r>
            <a:r>
              <a:rPr lang="en-US" dirty="0"/>
              <a:t> --</a:t>
            </a:r>
            <a:r>
              <a:rPr lang="en-US" dirty="0" err="1"/>
              <a:t>tty</a:t>
            </a:r>
            <a:r>
              <a:rPr lang="en-US" dirty="0"/>
              <a:t> -- </a:t>
            </a:r>
            <a:r>
              <a:rPr lang="en-US" dirty="0" err="1"/>
              <a:t>sh</a:t>
            </a:r>
            <a:endParaRPr lang="en-US" dirty="0"/>
          </a:p>
          <a:p>
            <a:r>
              <a:rPr lang="en-IN" dirty="0" err="1"/>
              <a:t>nslookup</a:t>
            </a:r>
            <a:r>
              <a:rPr lang="en-IN" dirty="0"/>
              <a:t> google.com </a:t>
            </a:r>
            <a:endParaRPr lang="en-IN" dirty="0" smtClean="0"/>
          </a:p>
          <a:p>
            <a:r>
              <a:rPr lang="en-IN" dirty="0" err="1" smtClean="0"/>
              <a:t>nslookup</a:t>
            </a:r>
            <a:r>
              <a:rPr lang="en-IN" dirty="0" smtClean="0"/>
              <a:t> </a:t>
            </a:r>
            <a:r>
              <a:rPr lang="en-IN" dirty="0"/>
              <a:t>my-</a:t>
            </a:r>
            <a:r>
              <a:rPr lang="en-IN" dirty="0" err="1"/>
              <a:t>nginx</a:t>
            </a:r>
            <a:r>
              <a:rPr lang="en-IN" dirty="0"/>
              <a:t> </a:t>
            </a:r>
            <a:endParaRPr lang="en-IN" dirty="0" smtClean="0"/>
          </a:p>
          <a:p>
            <a:r>
              <a:rPr lang="en-IN" dirty="0" err="1"/>
              <a:t>nslookup</a:t>
            </a:r>
            <a:r>
              <a:rPr lang="en-IN" dirty="0"/>
              <a:t> my-</a:t>
            </a:r>
            <a:r>
              <a:rPr lang="en-IN" dirty="0" err="1"/>
              <a:t>nginx.default.svc.cluster.local</a:t>
            </a:r>
            <a:r>
              <a:rPr lang="en-IN" dirty="0"/>
              <a:t> </a:t>
            </a:r>
            <a:r>
              <a:rPr lang="en-IN" dirty="0" smtClean="0"/>
              <a:t> (local cluster lookup)</a:t>
            </a:r>
          </a:p>
          <a:p>
            <a:r>
              <a:rPr lang="en-IN" dirty="0"/>
              <a:t>curl my-</a:t>
            </a:r>
            <a:r>
              <a:rPr lang="en-IN" dirty="0" err="1"/>
              <a:t>nginx</a:t>
            </a:r>
            <a:r>
              <a:rPr lang="en-IN" dirty="0"/>
              <a:t> </a:t>
            </a:r>
            <a:r>
              <a:rPr lang="en-IN" dirty="0" smtClean="0"/>
              <a:t> (you can see the entire code)</a:t>
            </a:r>
          </a:p>
          <a:p>
            <a:r>
              <a:rPr lang="en-IN" dirty="0" smtClean="0"/>
              <a:t>exit</a:t>
            </a:r>
            <a:endParaRPr lang="en-US" dirty="0"/>
          </a:p>
        </p:txBody>
      </p:sp>
    </p:spTree>
    <p:extLst>
      <p:ext uri="{BB962C8B-B14F-4D97-AF65-F5344CB8AC3E}">
        <p14:creationId xmlns:p14="http://schemas.microsoft.com/office/powerpoint/2010/main" val="8260992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4193"/>
          <a:stretch/>
        </p:blipFill>
        <p:spPr bwMode="auto">
          <a:xfrm>
            <a:off x="239351" y="1703190"/>
            <a:ext cx="11713301"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78494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5261" y="407780"/>
            <a:ext cx="8610600" cy="1293028"/>
          </a:xfrm>
        </p:spPr>
        <p:txBody>
          <a:bodyPr/>
          <a:lstStyle/>
          <a:p>
            <a:r>
              <a:rPr lang="en-IN" dirty="0"/>
              <a:t>Configure DNS (vi </a:t>
            </a:r>
            <a:r>
              <a:rPr lang="en-IN" dirty="0" err="1"/>
              <a:t>dnspolicy.yaml</a:t>
            </a:r>
            <a:r>
              <a:rPr lang="en-IN" dirty="0"/>
              <a:t> </a:t>
            </a:r>
            <a:r>
              <a:rPr lang="en-IN" dirty="0" smtClean="0"/>
              <a:t>)</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435" y="1700808"/>
            <a:ext cx="8256917" cy="5065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4416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6" y="1505242"/>
            <a:ext cx="5102359" cy="4949565"/>
          </a:xfrm>
        </p:spPr>
        <p:txBody>
          <a:bodyPr>
            <a:normAutofit/>
          </a:bodyPr>
          <a:lstStyle/>
          <a:p>
            <a:r>
              <a:rPr lang="en-IN" sz="2400" dirty="0" err="1"/>
              <a:t>kubectl</a:t>
            </a:r>
            <a:r>
              <a:rPr lang="en-IN" sz="2400" dirty="0"/>
              <a:t> apply -f </a:t>
            </a:r>
            <a:r>
              <a:rPr lang="en-IN" sz="2400" dirty="0" err="1" smtClean="0"/>
              <a:t>dnspolicy.yaml</a:t>
            </a:r>
            <a:endParaRPr lang="en-IN" sz="2400" dirty="0" smtClean="0"/>
          </a:p>
          <a:p>
            <a:r>
              <a:rPr lang="en-IN" sz="2400" dirty="0" err="1"/>
              <a:t>kubectl</a:t>
            </a:r>
            <a:r>
              <a:rPr lang="en-IN" sz="2400" dirty="0"/>
              <a:t> get </a:t>
            </a:r>
            <a:r>
              <a:rPr lang="en-IN" sz="2400" dirty="0" smtClean="0"/>
              <a:t>pods</a:t>
            </a:r>
          </a:p>
          <a:p>
            <a:r>
              <a:rPr lang="en-IN" sz="2400" dirty="0" err="1"/>
              <a:t>kubectl</a:t>
            </a:r>
            <a:r>
              <a:rPr lang="en-IN" sz="2400" dirty="0"/>
              <a:t> describe pod </a:t>
            </a:r>
            <a:r>
              <a:rPr lang="en-IN" sz="2400" dirty="0" err="1"/>
              <a:t>busybox</a:t>
            </a:r>
            <a:r>
              <a:rPr lang="en-IN" sz="2400" dirty="0"/>
              <a:t> </a:t>
            </a:r>
            <a:endParaRPr lang="en-IN" sz="2400" dirty="0" smtClean="0"/>
          </a:p>
          <a:p>
            <a:r>
              <a:rPr lang="en-US" sz="2400" dirty="0"/>
              <a:t>Create a configuration YAML </a:t>
            </a:r>
            <a:r>
              <a:rPr lang="en-US" sz="2400" dirty="0" smtClean="0"/>
              <a:t>file: </a:t>
            </a:r>
          </a:p>
          <a:p>
            <a:r>
              <a:rPr lang="en-US" sz="2400" dirty="0" smtClean="0"/>
              <a:t>vi </a:t>
            </a:r>
            <a:r>
              <a:rPr lang="en-US" sz="2400" dirty="0" err="1" smtClean="0"/>
              <a:t>dnsconfig.yaml</a:t>
            </a:r>
            <a:endParaRPr lang="en-US" sz="2400" dirty="0" smtClean="0"/>
          </a:p>
          <a:p>
            <a:r>
              <a:rPr lang="en-IN" sz="2400" dirty="0" err="1"/>
              <a:t>kubectl</a:t>
            </a:r>
            <a:r>
              <a:rPr lang="en-IN" sz="2400" dirty="0"/>
              <a:t> apply -f </a:t>
            </a:r>
            <a:r>
              <a:rPr lang="en-IN" sz="2400" dirty="0" err="1" smtClean="0"/>
              <a:t>dnsconfig.yaml</a:t>
            </a:r>
            <a:endParaRPr lang="en-IN" sz="2400" dirty="0" smtClean="0"/>
          </a:p>
          <a:p>
            <a:endParaRPr lang="en-IN"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5" y="892984"/>
            <a:ext cx="6663572"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9225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29935753"/>
              </p:ext>
            </p:extLst>
          </p:nvPr>
        </p:nvGraphicFramePr>
        <p:xfrm>
          <a:off x="1214511" y="1871043"/>
          <a:ext cx="8970498" cy="4445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3641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Set up the IPv6 for the DNS </a:t>
            </a:r>
            <a:r>
              <a:rPr lang="en-US" dirty="0" smtClean="0"/>
              <a:t>connectivity: </a:t>
            </a:r>
          </a:p>
          <a:p>
            <a:r>
              <a:rPr lang="en-US" dirty="0" err="1" smtClean="0"/>
              <a:t>kubectl</a:t>
            </a:r>
            <a:r>
              <a:rPr lang="en-US" dirty="0" smtClean="0"/>
              <a:t> </a:t>
            </a:r>
            <a:r>
              <a:rPr lang="en-US" dirty="0"/>
              <a:t>exec -it </a:t>
            </a:r>
            <a:r>
              <a:rPr lang="en-US" dirty="0" err="1"/>
              <a:t>dnscustomconfig</a:t>
            </a:r>
            <a:r>
              <a:rPr lang="en-US" dirty="0"/>
              <a:t> -- cat /</a:t>
            </a:r>
            <a:r>
              <a:rPr lang="en-US" dirty="0" err="1"/>
              <a:t>etc</a:t>
            </a:r>
            <a:r>
              <a:rPr lang="en-US" dirty="0"/>
              <a:t>/</a:t>
            </a:r>
            <a:r>
              <a:rPr lang="en-US" dirty="0" err="1"/>
              <a:t>resolv.conf</a:t>
            </a:r>
            <a:endParaRPr lang="en-IN" dirty="0"/>
          </a:p>
        </p:txBody>
      </p:sp>
    </p:spTree>
    <p:extLst>
      <p:ext uri="{BB962C8B-B14F-4D97-AF65-F5344CB8AC3E}">
        <p14:creationId xmlns:p14="http://schemas.microsoft.com/office/powerpoint/2010/main" val="41656985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Monolith Vs </a:t>
            </a:r>
            <a:r>
              <a:rPr lang="en-US" dirty="0" err="1" smtClean="0"/>
              <a:t>Microservice</a:t>
            </a:r>
            <a:endParaRPr lang="en-IN" dirty="0"/>
          </a:p>
        </p:txBody>
      </p:sp>
      <p:pic>
        <p:nvPicPr>
          <p:cNvPr id="2050" name="Picture 2" descr="Microservices Architecture: What, Where &amp; Why? - DEV Commun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371" y="2132857"/>
            <a:ext cx="11176000" cy="4381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9263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Microservice</a:t>
            </a:r>
            <a:r>
              <a:rPr lang="en-US" dirty="0" err="1"/>
              <a:t>s</a:t>
            </a:r>
            <a:endParaRPr lang="en-IN" dirty="0"/>
          </a:p>
        </p:txBody>
      </p:sp>
      <p:pic>
        <p:nvPicPr>
          <p:cNvPr id="1026" name="Picture 2" descr="Microservices Architecture for Enterprise Large-Scaled Application | by  Mehmet Ozkaya | Design Microservices Architecture with Patterns &amp;  Principles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403" y="1844824"/>
            <a:ext cx="10554199" cy="4536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1406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Orchestration</a:t>
            </a:r>
            <a:endParaRPr lang="en-IN" dirty="0"/>
          </a:p>
        </p:txBody>
      </p:sp>
      <p:pic>
        <p:nvPicPr>
          <p:cNvPr id="5122" name="Picture 2" descr="How to Write A Security Pattern - Container Orchestra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872" y="2132856"/>
            <a:ext cx="12076129" cy="403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0576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Kubernetes API</a:t>
            </a:r>
            <a:endParaRPr lang="en-IN" dirty="0"/>
          </a:p>
        </p:txBody>
      </p:sp>
      <p:sp>
        <p:nvSpPr>
          <p:cNvPr id="3" name="Content Placeholder 2"/>
          <p:cNvSpPr>
            <a:spLocks noGrp="1"/>
          </p:cNvSpPr>
          <p:nvPr>
            <p:ph idx="1"/>
          </p:nvPr>
        </p:nvSpPr>
        <p:spPr/>
        <p:txBody>
          <a:bodyPr/>
          <a:lstStyle/>
          <a:p>
            <a:r>
              <a:rPr lang="en-US" dirty="0"/>
              <a:t>The Kubernetes API is a powerful interface that allows users to interact with and manage their Kubernetes clusters. </a:t>
            </a:r>
            <a:endParaRPr lang="en-US" dirty="0" smtClean="0"/>
          </a:p>
          <a:p>
            <a:r>
              <a:rPr lang="en-US" dirty="0" smtClean="0"/>
              <a:t>It </a:t>
            </a:r>
            <a:r>
              <a:rPr lang="en-US" dirty="0"/>
              <a:t>provides a RESTful interface for querying and manipulating the state of various Kubernetes objects, such as pods, services, deployments, and more. </a:t>
            </a:r>
            <a:endParaRPr lang="en-IN" dirty="0"/>
          </a:p>
        </p:txBody>
      </p:sp>
    </p:spTree>
    <p:extLst>
      <p:ext uri="{BB962C8B-B14F-4D97-AF65-F5344CB8AC3E}">
        <p14:creationId xmlns:p14="http://schemas.microsoft.com/office/powerpoint/2010/main" val="1754460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Features of Kubernetes API</a:t>
            </a:r>
            <a:endParaRPr lang="en-IN" dirty="0"/>
          </a:p>
        </p:txBody>
      </p:sp>
      <p:sp>
        <p:nvSpPr>
          <p:cNvPr id="3" name="Content Placeholder 2"/>
          <p:cNvSpPr>
            <a:spLocks noGrp="1"/>
          </p:cNvSpPr>
          <p:nvPr>
            <p:ph idx="1"/>
          </p:nvPr>
        </p:nvSpPr>
        <p:spPr/>
        <p:txBody>
          <a:bodyPr>
            <a:normAutofit/>
          </a:bodyPr>
          <a:lstStyle/>
          <a:p>
            <a:r>
              <a:rPr lang="en-IN" b="1" dirty="0"/>
              <a:t>Resource-Oriented Design</a:t>
            </a:r>
            <a:r>
              <a:rPr lang="en-IN" dirty="0" smtClean="0"/>
              <a:t>:</a:t>
            </a:r>
          </a:p>
          <a:p>
            <a:pPr lvl="1"/>
            <a:r>
              <a:rPr lang="en-US" dirty="0"/>
              <a:t>The Kubernetes API is structured around resources, such as Pods, Services, Nodes, </a:t>
            </a:r>
            <a:r>
              <a:rPr lang="en-US" dirty="0" err="1"/>
              <a:t>ConfigMaps</a:t>
            </a:r>
            <a:r>
              <a:rPr lang="en-US" dirty="0"/>
              <a:t>, and more</a:t>
            </a:r>
            <a:r>
              <a:rPr lang="en-US" dirty="0" smtClean="0"/>
              <a:t>.</a:t>
            </a:r>
          </a:p>
          <a:p>
            <a:pPr lvl="1"/>
            <a:r>
              <a:rPr lang="en-US" dirty="0" smtClean="0"/>
              <a:t>Each </a:t>
            </a:r>
            <a:r>
              <a:rPr lang="en-US" dirty="0"/>
              <a:t>resource has a corresponding URL endpoint, allowing for operations like create, read, update, and delete (CRUD</a:t>
            </a:r>
            <a:r>
              <a:rPr lang="en-US" dirty="0" smtClean="0"/>
              <a:t>).</a:t>
            </a:r>
          </a:p>
          <a:p>
            <a:r>
              <a:rPr lang="en-IN" b="1" dirty="0"/>
              <a:t>RESTful Endpoints</a:t>
            </a:r>
            <a:r>
              <a:rPr lang="en-IN" dirty="0"/>
              <a:t>:</a:t>
            </a:r>
          </a:p>
          <a:p>
            <a:pPr lvl="1"/>
            <a:r>
              <a:rPr lang="en-IN" dirty="0"/>
              <a:t>The API uses standard HTTP verbs: GET (retrieve), POST (create), PUT (update), PATCH (partially update), DELETE (remove).</a:t>
            </a:r>
          </a:p>
          <a:p>
            <a:pPr lvl="1"/>
            <a:r>
              <a:rPr lang="en-IN" dirty="0"/>
              <a:t>URLs are structured in a hierarchical format, e.g., /</a:t>
            </a:r>
            <a:r>
              <a:rPr lang="en-IN" dirty="0" err="1"/>
              <a:t>api</a:t>
            </a:r>
            <a:r>
              <a:rPr lang="en-IN" dirty="0"/>
              <a:t>/v1/namespaces/{namespace}/pods.</a:t>
            </a:r>
          </a:p>
          <a:p>
            <a:endParaRPr lang="en-IN" dirty="0"/>
          </a:p>
        </p:txBody>
      </p:sp>
    </p:spTree>
    <p:extLst>
      <p:ext uri="{BB962C8B-B14F-4D97-AF65-F5344CB8AC3E}">
        <p14:creationId xmlns:p14="http://schemas.microsoft.com/office/powerpoint/2010/main" val="411145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1204</TotalTime>
  <Words>2491</Words>
  <Application>Microsoft Office PowerPoint</Application>
  <PresentationFormat>Custom</PresentationFormat>
  <Paragraphs>341</Paragraphs>
  <Slides>62</Slides>
  <Notes>0</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Vapor Trail</vt:lpstr>
      <vt:lpstr>Introduction to Orchestration</vt:lpstr>
      <vt:lpstr>Kubernetes</vt:lpstr>
      <vt:lpstr>Kubernetes Architecture</vt:lpstr>
      <vt:lpstr>PowerPoint Presentation</vt:lpstr>
      <vt:lpstr>Key Components</vt:lpstr>
      <vt:lpstr>PowerPoint Presentation</vt:lpstr>
      <vt:lpstr>Container Orchestration</vt:lpstr>
      <vt:lpstr>Kubernetes API</vt:lpstr>
      <vt:lpstr>Key Features of Kubernetes API</vt:lpstr>
      <vt:lpstr>Key Features of Kubernetes API</vt:lpstr>
      <vt:lpstr>Common API Resources</vt:lpstr>
      <vt:lpstr>Common API Resources</vt:lpstr>
      <vt:lpstr>Interacting with the API</vt:lpstr>
      <vt:lpstr>Interacting with the API</vt:lpstr>
      <vt:lpstr>Creating and managing Cluster</vt:lpstr>
      <vt:lpstr>Check basic commands</vt:lpstr>
      <vt:lpstr>PowerPoint Presentation</vt:lpstr>
      <vt:lpstr>Activity: Managing working of Nodes</vt:lpstr>
      <vt:lpstr>Create Deployment in Cluster</vt:lpstr>
      <vt:lpstr>Configuring Pods in Cluster</vt:lpstr>
      <vt:lpstr>PowerPoint Presentation</vt:lpstr>
      <vt:lpstr>Kubernates Service</vt:lpstr>
      <vt:lpstr>Modify the pod to match service</vt:lpstr>
      <vt:lpstr>PowerPoint Presentation</vt:lpstr>
      <vt:lpstr>Running Containers in Pods</vt:lpstr>
      <vt:lpstr>Running Services in Pods</vt:lpstr>
      <vt:lpstr>Practical Use Case</vt:lpstr>
      <vt:lpstr>Let’s Summarize</vt:lpstr>
      <vt:lpstr>Deployment</vt:lpstr>
      <vt:lpstr>Deployment Features</vt:lpstr>
      <vt:lpstr>Creating and Configuring a Deployment</vt:lpstr>
      <vt:lpstr>PowerPoint Presentation</vt:lpstr>
      <vt:lpstr>Update Deployment</vt:lpstr>
      <vt:lpstr>PowerPoint Presentation</vt:lpstr>
      <vt:lpstr>Create Deployment direct with image</vt:lpstr>
      <vt:lpstr>Activity: Create yaml file using command</vt:lpstr>
      <vt:lpstr>PowerPoint Presentation</vt:lpstr>
      <vt:lpstr>Activity: Create Deployment in namespace</vt:lpstr>
      <vt:lpstr>Activity: Create Deployment in namespace</vt:lpstr>
      <vt:lpstr>Activity: Create Deployment in namespace</vt:lpstr>
      <vt:lpstr>Create Node</vt:lpstr>
      <vt:lpstr>Create Node</vt:lpstr>
      <vt:lpstr>Taints</vt:lpstr>
      <vt:lpstr>Three Components of taints</vt:lpstr>
      <vt:lpstr>Taints</vt:lpstr>
      <vt:lpstr>Understanding key value</vt:lpstr>
      <vt:lpstr>Activity: Launch a pod an establish service to pod</vt:lpstr>
      <vt:lpstr>PowerPoint Presentation</vt:lpstr>
      <vt:lpstr>PowerPoint Presentation</vt:lpstr>
      <vt:lpstr>Backing Up and Restoring Etcd Cluster Data</vt:lpstr>
      <vt:lpstr>PowerPoint Presentation</vt:lpstr>
      <vt:lpstr>Restore Data</vt:lpstr>
      <vt:lpstr>Configuring DNS for Kubernetes Services and Pods</vt:lpstr>
      <vt:lpstr>PowerPoint Presentation</vt:lpstr>
      <vt:lpstr>PowerPoint Presentation</vt:lpstr>
      <vt:lpstr>PowerPoint Presentation</vt:lpstr>
      <vt:lpstr>PowerPoint Presentation</vt:lpstr>
      <vt:lpstr>Configure DNS (vi dnspolicy.yaml )</vt:lpstr>
      <vt:lpstr>PowerPoint Presentation</vt:lpstr>
      <vt:lpstr>PowerPoint Presentation</vt:lpstr>
      <vt:lpstr>Monolith Vs Microservice</vt:lpstr>
      <vt:lpstr>Microservices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Node Js</dc:title>
  <dc:creator>NEW</dc:creator>
  <cp:lastModifiedBy>NEW</cp:lastModifiedBy>
  <cp:revision>142</cp:revision>
  <dcterms:created xsi:type="dcterms:W3CDTF">2024-07-18T11:50:45Z</dcterms:created>
  <dcterms:modified xsi:type="dcterms:W3CDTF">2024-09-02T09:52:08Z</dcterms:modified>
</cp:coreProperties>
</file>