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7" r:id="rId2"/>
    <p:sldId id="258" r:id="rId3"/>
    <p:sldId id="260" r:id="rId4"/>
    <p:sldId id="261" r:id="rId5"/>
    <p:sldId id="273" r:id="rId6"/>
    <p:sldId id="275" r:id="rId7"/>
    <p:sldId id="276" r:id="rId8"/>
    <p:sldId id="263" r:id="rId9"/>
    <p:sldId id="274" r:id="rId10"/>
    <p:sldId id="271" r:id="rId11"/>
    <p:sldId id="272"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image" Target="../media/image60.png"/></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02BB1B0-A3BF-451D-887E-4004B89C04A2}" type="doc">
      <dgm:prSet loTypeId="urn:microsoft.com/office/officeart/2005/8/layout/chevron2" loCatId="list" qsTypeId="urn:microsoft.com/office/officeart/2005/8/quickstyle/3d3" qsCatId="3D" csTypeId="urn:microsoft.com/office/officeart/2005/8/colors/colorful4" csCatId="colorful" phldr="1"/>
      <dgm:spPr/>
      <dgm:t>
        <a:bodyPr/>
        <a:lstStyle/>
        <a:p>
          <a:endParaRPr lang="en-IN"/>
        </a:p>
      </dgm:t>
    </dgm:pt>
    <dgm:pt modelId="{CED75B37-F4D2-4815-A116-8782EC9507A3}">
      <dgm:prSet phldrT="[Text]" custT="1"/>
      <dgm:spPr/>
      <dgm:t>
        <a:bodyPr/>
        <a:lstStyle/>
        <a:p>
          <a:r>
            <a:rPr lang="en-IN" sz="1800" dirty="0">
              <a:latin typeface="Times New Roman" panose="02020603050405020304" pitchFamily="18" charset="0"/>
              <a:cs typeface="Times New Roman" panose="02020603050405020304" pitchFamily="18" charset="0"/>
            </a:rPr>
            <a:t>Deep </a:t>
          </a:r>
          <a:r>
            <a:rPr lang="en-IN" sz="1800" dirty="0" err="1">
              <a:latin typeface="Times New Roman" panose="02020603050405020304" pitchFamily="18" charset="0"/>
              <a:cs typeface="Times New Roman" panose="02020603050405020304" pitchFamily="18" charset="0"/>
            </a:rPr>
            <a:t>kNN</a:t>
          </a:r>
          <a:endParaRPr lang="en-IN" sz="1800" dirty="0">
            <a:latin typeface="Times New Roman" panose="02020603050405020304" pitchFamily="18" charset="0"/>
            <a:cs typeface="Times New Roman" panose="02020603050405020304" pitchFamily="18" charset="0"/>
          </a:endParaRPr>
        </a:p>
      </dgm:t>
    </dgm:pt>
    <dgm:pt modelId="{0484B31C-B10C-477A-A75B-40999CC07DBC}" type="parTrans" cxnId="{7C30E07C-D351-49B8-9057-40EAF83D4ECE}">
      <dgm:prSet/>
      <dgm:spPr/>
      <dgm:t>
        <a:bodyPr/>
        <a:lstStyle/>
        <a:p>
          <a:endParaRPr lang="en-IN"/>
        </a:p>
      </dgm:t>
    </dgm:pt>
    <dgm:pt modelId="{6DA26781-38E1-4AAF-9381-69DCF81FD3C0}" type="sibTrans" cxnId="{7C30E07C-D351-49B8-9057-40EAF83D4ECE}">
      <dgm:prSet/>
      <dgm:spPr/>
      <dgm:t>
        <a:bodyPr/>
        <a:lstStyle/>
        <a:p>
          <a:endParaRPr lang="en-IN"/>
        </a:p>
      </dgm:t>
    </dgm:pt>
    <mc:AlternateContent xmlns:mc="http://schemas.openxmlformats.org/markup-compatibility/2006" xmlns:a14="http://schemas.microsoft.com/office/drawing/2010/main">
      <mc:Choice Requires="a14">
        <dgm:pt modelId="{35CCE74F-3B09-4EAC-85F6-F5A56CEC3D03}">
          <dgm:prSet phldrT="[Text]" custT="1"/>
          <dgm:spPr/>
          <dgm:t>
            <a:bodyPr/>
            <a:lstStyle/>
            <a:p>
              <a:pPr>
                <a:buFont typeface="Arial" panose="020B0604020202020204" pitchFamily="34" charset="0"/>
                <a:buNone/>
              </a:pPr>
              <a14:m>
                <m:oMathPara xmlns:m="http://schemas.openxmlformats.org/officeDocument/2006/math">
                  <m:oMathParaPr>
                    <m:jc m:val="centerGroup"/>
                  </m:oMathParaPr>
                  <m:oMath xmlns:m="http://schemas.openxmlformats.org/officeDocument/2006/math">
                    <m:nary>
                      <m:naryPr>
                        <m:chr m:val="∑"/>
                        <m:supHide m:val="on"/>
                        <m:ctrlPr>
                          <a:rPr lang="en-IN" sz="1800" i="1" smtClean="0">
                            <a:latin typeface="Cambria Math" panose="02040503050406030204" pitchFamily="18" charset="0"/>
                          </a:rPr>
                        </m:ctrlPr>
                      </m:naryPr>
                      <m:sub>
                        <m:r>
                          <m:rPr>
                            <m:brk m:alnAt="7"/>
                          </m:rPr>
                          <a:rPr lang="en-IN" sz="1800" b="0" i="1" smtClean="0">
                            <a:latin typeface="Cambria Math" panose="02040503050406030204" pitchFamily="18" charset="0"/>
                          </a:rPr>
                          <m:t>𝑙</m:t>
                        </m:r>
                        <m:r>
                          <a:rPr lang="en-IN" sz="1800" b="0" i="1" smtClean="0">
                            <a:latin typeface="Cambria Math" panose="02040503050406030204" pitchFamily="18" charset="0"/>
                            <a:ea typeface="Cambria Math" panose="02040503050406030204" pitchFamily="18" charset="0"/>
                          </a:rPr>
                          <m:t>𝜖</m:t>
                        </m:r>
                        <m:r>
                          <a:rPr lang="en-IN" sz="1800" b="0" i="1" smtClean="0">
                            <a:latin typeface="Cambria Math" panose="02040503050406030204" pitchFamily="18" charset="0"/>
                            <a:ea typeface="Cambria Math" panose="02040503050406030204" pitchFamily="18" charset="0"/>
                          </a:rPr>
                          <m:t>𝐿</m:t>
                        </m:r>
                      </m:sub>
                      <m:sup/>
                      <m:e>
                        <m:nary>
                          <m:naryPr>
                            <m:chr m:val="∑"/>
                            <m:ctrlPr>
                              <a:rPr lang="en-IN" sz="1800" i="1" smtClean="0">
                                <a:latin typeface="Cambria Math" panose="02040503050406030204" pitchFamily="18" charset="0"/>
                              </a:rPr>
                            </m:ctrlPr>
                          </m:naryPr>
                          <m:sub>
                            <m:r>
                              <m:rPr>
                                <m:brk m:alnAt="23"/>
                              </m:rPr>
                              <a:rPr lang="en-IN" sz="1800" b="0" i="1" smtClean="0">
                                <a:latin typeface="Cambria Math" panose="02040503050406030204" pitchFamily="18" charset="0"/>
                              </a:rPr>
                              <m:t>𝑖</m:t>
                            </m:r>
                            <m:r>
                              <a:rPr lang="en-IN" sz="1800" b="0" i="1" smtClean="0">
                                <a:latin typeface="Cambria Math" panose="02040503050406030204" pitchFamily="18" charset="0"/>
                              </a:rPr>
                              <m:t>=1</m:t>
                            </m:r>
                          </m:sub>
                          <m:sup>
                            <m:r>
                              <a:rPr lang="en-IN" sz="1800" b="0" i="1" smtClean="0">
                                <a:latin typeface="Cambria Math" panose="02040503050406030204" pitchFamily="18" charset="0"/>
                              </a:rPr>
                              <m:t>𝑚</m:t>
                            </m:r>
                          </m:sup>
                          <m:e>
                            <m:r>
                              <a:rPr lang="en-IN" sz="1800" b="0" i="1" smtClean="0">
                                <a:latin typeface="Cambria Math" panose="02040503050406030204" pitchFamily="18" charset="0"/>
                              </a:rPr>
                              <m:t>𝑚𝑎𝑥</m:t>
                            </m:r>
                            <m:d>
                              <m:dPr>
                                <m:begChr m:val="{"/>
                                <m:endChr m:val="}"/>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smtClean="0">
                                        <a:latin typeface="Cambria Math" panose="02040503050406030204" pitchFamily="18" charset="0"/>
                                      </a:rPr>
                                      <m:t>𝑤</m:t>
                                    </m:r>
                                  </m:e>
                                  <m:sub>
                                    <m:r>
                                      <a:rPr lang="en-IN" sz="1800" b="0" i="1" smtClean="0">
                                        <a:latin typeface="Cambria Math" panose="02040503050406030204" pitchFamily="18" charset="0"/>
                                      </a:rPr>
                                      <m:t>𝑖</m:t>
                                    </m:r>
                                  </m:sub>
                                </m:sSub>
                                <m:d>
                                  <m:dPr>
                                    <m:ctrlPr>
                                      <a:rPr lang="en-IN" sz="1800" b="0" i="1" smtClean="0">
                                        <a:latin typeface="Cambria Math" panose="02040503050406030204" pitchFamily="18" charset="0"/>
                                      </a:rPr>
                                    </m:ctrlPr>
                                  </m:dPr>
                                  <m:e>
                                    <m:sSub>
                                      <m:sSubPr>
                                        <m:ctrlPr>
                                          <a:rPr lang="en-IN" sz="1800" b="0" i="1" smtClean="0">
                                            <a:latin typeface="Cambria Math" panose="02040503050406030204" pitchFamily="18" charset="0"/>
                                          </a:rPr>
                                        </m:ctrlPr>
                                      </m:sSubPr>
                                      <m:e>
                                        <m:r>
                                          <a:rPr lang="en-IN" sz="1800" b="0" i="1">
                                            <a:latin typeface="Cambria Math" panose="02040503050406030204" pitchFamily="18" charset="0"/>
                                          </a:rPr>
                                          <m:t>𝑑</m:t>
                                        </m:r>
                                      </m:e>
                                      <m:sub>
                                        <m:r>
                                          <a:rPr lang="en-IN" sz="1800" b="0" i="1">
                                            <a:latin typeface="Cambria Math" panose="02040503050406030204" pitchFamily="18" charset="0"/>
                                          </a:rPr>
                                          <m:t>𝑙</m:t>
                                        </m:r>
                                      </m:sub>
                                    </m:sSub>
                                    <m:sSup>
                                      <m:sSupPr>
                                        <m:ctrlPr>
                                          <a:rPr lang="en-IN" sz="1800" b="0" i="1">
                                            <a:latin typeface="Cambria Math" panose="02040503050406030204" pitchFamily="18" charset="0"/>
                                          </a:rPr>
                                        </m:ctrlPr>
                                      </m:sSupPr>
                                      <m:e>
                                        <m:d>
                                          <m:dPr>
                                            <m:ctrlPr>
                                              <a:rPr lang="en-IN" sz="1800" b="0" i="1">
                                                <a:latin typeface="Cambria Math" panose="02040503050406030204" pitchFamily="18" charset="0"/>
                                              </a:rPr>
                                            </m:ctrlPr>
                                          </m:dPr>
                                          <m:e>
                                            <m:sSub>
                                              <m:sSubPr>
                                                <m:ctrlPr>
                                                  <a:rPr lang="en-IN" sz="1800" b="0" i="1">
                                                    <a:latin typeface="Cambria Math" panose="02040503050406030204" pitchFamily="18" charset="0"/>
                                                  </a:rPr>
                                                </m:ctrlPr>
                                              </m:sSubPr>
                                              <m:e>
                                                <m:acc>
                                                  <m:accPr>
                                                    <m:chr m:val="̃"/>
                                                    <m:ctrlPr>
                                                      <a:rPr lang="en-IN" sz="1800" b="0" i="1">
                                                        <a:latin typeface="Cambria Math" panose="02040503050406030204" pitchFamily="18" charset="0"/>
                                                      </a:rPr>
                                                    </m:ctrlPr>
                                                  </m:accPr>
                                                  <m:e>
                                                    <m:r>
                                                      <a:rPr lang="en-IN" sz="1800" b="0" i="1">
                                                        <a:latin typeface="Cambria Math" panose="02040503050406030204" pitchFamily="18" charset="0"/>
                                                      </a:rPr>
                                                      <m:t>𝑥</m:t>
                                                    </m:r>
                                                  </m:e>
                                                </m:acc>
                                              </m:e>
                                              <m:sub>
                                                <m:r>
                                                  <m:rPr>
                                                    <m:brk m:alnAt="7"/>
                                                  </m:rPr>
                                                  <a:rPr lang="en-IN" sz="1800" b="0" i="1">
                                                    <a:latin typeface="Cambria Math" panose="02040503050406030204" pitchFamily="18" charset="0"/>
                                                  </a:rPr>
                                                  <m:t>𝑖</m:t>
                                                </m:r>
                                              </m:sub>
                                            </m:sSub>
                                            <m:r>
                                              <m:rPr>
                                                <m:brk m:alnAt="7"/>
                                              </m:rPr>
                                              <a:rPr lang="en-IN" sz="1800" b="0" i="1">
                                                <a:latin typeface="Cambria Math" panose="02040503050406030204" pitchFamily="18" charset="0"/>
                                              </a:rPr>
                                              <m:t>,</m:t>
                                            </m:r>
                                            <m:r>
                                              <a:rPr lang="en-IN" sz="1800" b="0" i="1">
                                                <a:latin typeface="Cambria Math" panose="02040503050406030204" pitchFamily="18" charset="0"/>
                                              </a:rPr>
                                              <m:t> </m:t>
                                            </m:r>
                                            <m:r>
                                              <a:rPr lang="en-IN" sz="1800" b="0" i="1">
                                                <a:latin typeface="Cambria Math" panose="02040503050406030204" pitchFamily="18" charset="0"/>
                                              </a:rPr>
                                              <m:t>𝑥</m:t>
                                            </m:r>
                                            <m:r>
                                              <a:rPr lang="en-IN" sz="1800" b="0" i="1">
                                                <a:latin typeface="Cambria Math" panose="02040503050406030204" pitchFamily="18" charset="0"/>
                                              </a:rPr>
                                              <m:t>+</m:t>
                                            </m:r>
                                            <m:r>
                                              <a:rPr lang="en-IN" sz="1800" b="0" i="1">
                                                <a:latin typeface="Cambria Math" panose="02040503050406030204" pitchFamily="18" charset="0"/>
                                              </a:rPr>
                                              <m:t>𝛿</m:t>
                                            </m:r>
                                          </m:e>
                                        </m:d>
                                      </m:e>
                                      <m:sup>
                                        <m:r>
                                          <a:rPr lang="en-IN" sz="1800" b="0" i="1">
                                            <a:latin typeface="Cambria Math" panose="02040503050406030204" pitchFamily="18" charset="0"/>
                                          </a:rPr>
                                          <m:t>2</m:t>
                                        </m:r>
                                      </m:sup>
                                    </m:sSup>
                                    <m:r>
                                      <a:rPr lang="en-IN" sz="1800" b="0" i="1" smtClean="0">
                                        <a:latin typeface="Cambria Math" panose="02040503050406030204" pitchFamily="18" charset="0"/>
                                      </a:rPr>
                                      <m:t> − </m:t>
                                    </m:r>
                                    <m:sSubSup>
                                      <m:sSubSupPr>
                                        <m:ctrlPr>
                                          <a:rPr lang="en-IN" sz="1800" b="0" i="1" smtClean="0">
                                            <a:latin typeface="Cambria Math" panose="02040503050406030204" pitchFamily="18" charset="0"/>
                                            <a:ea typeface="Cambria Math" panose="02040503050406030204" pitchFamily="18" charset="0"/>
                                          </a:rPr>
                                        </m:ctrlPr>
                                      </m:sSubSupPr>
                                      <m:e>
                                        <m:r>
                                          <a:rPr lang="en-IN" sz="1800" b="0" i="1" smtClean="0">
                                            <a:latin typeface="Cambria Math" panose="02040503050406030204" pitchFamily="18" charset="0"/>
                                            <a:ea typeface="Cambria Math" panose="02040503050406030204" pitchFamily="18" charset="0"/>
                                          </a:rPr>
                                          <m:t>𝜂</m:t>
                                        </m:r>
                                      </m:e>
                                      <m:sub>
                                        <m:r>
                                          <a:rPr lang="en-IN" sz="1800" b="0" i="1" smtClean="0">
                                            <a:latin typeface="Cambria Math" panose="02040503050406030204" pitchFamily="18" charset="0"/>
                                            <a:ea typeface="Cambria Math" panose="02040503050406030204" pitchFamily="18" charset="0"/>
                                          </a:rPr>
                                          <m:t>𝑙</m:t>
                                        </m:r>
                                      </m:sub>
                                      <m:sup>
                                        <m:r>
                                          <a:rPr lang="en-IN" sz="1800" b="0" i="1" smtClean="0">
                                            <a:latin typeface="Cambria Math" panose="02040503050406030204" pitchFamily="18" charset="0"/>
                                            <a:ea typeface="Cambria Math" panose="02040503050406030204" pitchFamily="18" charset="0"/>
                                          </a:rPr>
                                          <m:t>2</m:t>
                                        </m:r>
                                      </m:sup>
                                    </m:sSubSup>
                                  </m:e>
                                </m:d>
                                <m:r>
                                  <a:rPr lang="en-IN" sz="1800" b="0" i="1" smtClean="0">
                                    <a:latin typeface="Cambria Math" panose="02040503050406030204" pitchFamily="18" charset="0"/>
                                  </a:rPr>
                                  <m:t>+ </m:t>
                                </m:r>
                                <m:r>
                                  <m:rPr>
                                    <m:sty m:val="p"/>
                                  </m:rPr>
                                  <a:rPr lang="el-GR" sz="1800" b="0" i="1">
                                    <a:latin typeface="Cambria Math" panose="02040503050406030204" pitchFamily="18" charset="0"/>
                                  </a:rPr>
                                  <m:t>Δ</m:t>
                                </m:r>
                                <m:r>
                                  <a:rPr lang="en-IN" sz="1800" b="0" i="1">
                                    <a:latin typeface="Cambria Math" panose="02040503050406030204" pitchFamily="18" charset="0"/>
                                  </a:rPr>
                                  <m:t>, 0</m:t>
                                </m:r>
                              </m:e>
                            </m:d>
                          </m:e>
                        </m:nary>
                      </m:e>
                    </m:nary>
                    <m:r>
                      <a:rPr lang="en-IN" sz="1800" b="0" i="1" smtClean="0">
                        <a:latin typeface="Cambria Math" panose="02040503050406030204" pitchFamily="18" charset="0"/>
                        <a:ea typeface="Cambria Math" panose="02040503050406030204" pitchFamily="18" charset="0"/>
                      </a:rPr>
                      <m:t>+</m:t>
                    </m:r>
                    <m:r>
                      <a:rPr lang="en-IN" sz="1800" b="0" i="1" smtClean="0">
                        <a:latin typeface="Cambria Math" panose="02040503050406030204" pitchFamily="18" charset="0"/>
                        <a:ea typeface="Cambria Math" panose="02040503050406030204" pitchFamily="18" charset="0"/>
                      </a:rPr>
                      <m:t>𝑐</m:t>
                    </m:r>
                    <m:sSubSup>
                      <m:sSubSupPr>
                        <m:ctrlPr>
                          <a:rPr lang="en-IN" sz="1800" b="0" i="1" smtClean="0">
                            <a:latin typeface="Cambria Math" panose="02040503050406030204" pitchFamily="18" charset="0"/>
                            <a:ea typeface="Cambria Math" panose="02040503050406030204" pitchFamily="18" charset="0"/>
                          </a:rPr>
                        </m:ctrlPr>
                      </m:sSubSupPr>
                      <m:e>
                        <m:d>
                          <m:dPr>
                            <m:begChr m:val="‖"/>
                            <m:endChr m:val="‖"/>
                            <m:ctrlPr>
                              <a:rPr lang="en-IN" sz="1800" b="0" i="1" smtClean="0">
                                <a:latin typeface="Cambria Math" panose="02040503050406030204" pitchFamily="18" charset="0"/>
                                <a:ea typeface="Cambria Math" panose="02040503050406030204" pitchFamily="18" charset="0"/>
                              </a:rPr>
                            </m:ctrlPr>
                          </m:dPr>
                          <m:e>
                            <m:r>
                              <a:rPr lang="en-IN" sz="1800" b="0" i="1" smtClean="0">
                                <a:latin typeface="Cambria Math" panose="02040503050406030204" pitchFamily="18" charset="0"/>
                                <a:ea typeface="Cambria Math" panose="02040503050406030204" pitchFamily="18" charset="0"/>
                              </a:rPr>
                              <m:t>𝛿</m:t>
                            </m:r>
                          </m:e>
                        </m:d>
                      </m:e>
                      <m:sub>
                        <m:r>
                          <a:rPr lang="en-IN" sz="1800" b="0" i="1" smtClean="0">
                            <a:latin typeface="Cambria Math" panose="02040503050406030204" pitchFamily="18" charset="0"/>
                            <a:ea typeface="Cambria Math" panose="02040503050406030204" pitchFamily="18" charset="0"/>
                          </a:rPr>
                          <m:t>2</m:t>
                        </m:r>
                      </m:sub>
                      <m:sup>
                        <m:r>
                          <a:rPr lang="en-IN" sz="1800" b="0" i="1" smtClean="0">
                            <a:latin typeface="Cambria Math" panose="02040503050406030204" pitchFamily="18" charset="0"/>
                            <a:ea typeface="Cambria Math" panose="02040503050406030204" pitchFamily="18" charset="0"/>
                          </a:rPr>
                          <m:t>2</m:t>
                        </m:r>
                      </m:sup>
                    </m:sSubSup>
                  </m:oMath>
                </m:oMathPara>
              </a14:m>
              <a:endParaRPr lang="en-IN" sz="1800" dirty="0"/>
            </a:p>
          </dgm:t>
        </dgm:pt>
      </mc:Choice>
      <mc:Fallback xmlns="">
        <dgm:pt modelId="{35CCE74F-3B09-4EAC-85F6-F5A56CEC3D03}">
          <dgm:prSet phldrT="[Text]" custT="1"/>
          <dgm:spPr/>
          <dgm:t>
            <a:bodyPr/>
            <a:lstStyle/>
            <a:p>
              <a:pPr>
                <a:buFont typeface="Arial" panose="020B0604020202020204" pitchFamily="34" charset="0"/>
                <a:buNone/>
              </a:pPr>
              <a:r>
                <a:rPr lang="en-IN" sz="1800" i="0">
                  <a:latin typeface="Cambria Math" panose="02040503050406030204" pitchFamily="18" charset="0"/>
                </a:rPr>
                <a:t>∑</a:t>
              </a:r>
              <a:r>
                <a:rPr lang="en-IN" sz="1800" b="0" i="0">
                  <a:latin typeface="Cambria Math" panose="02040503050406030204" pitchFamily="18" charset="0"/>
                  <a:ea typeface="Cambria Math" panose="02040503050406030204" pitchFamily="18" charset="0"/>
                </a:rPr>
                <a:t>_</a:t>
              </a:r>
              <a:r>
                <a:rPr lang="en-IN" sz="1800" b="0" i="0">
                  <a:latin typeface="Cambria Math" panose="02040503050406030204" pitchFamily="18" charset="0"/>
                </a:rPr>
                <a:t>𝑙</a:t>
              </a:r>
              <a:r>
                <a:rPr lang="en-IN" sz="1800" b="0" i="0">
                  <a:latin typeface="Cambria Math" panose="02040503050406030204" pitchFamily="18" charset="0"/>
                  <a:ea typeface="Cambria Math" panose="02040503050406030204" pitchFamily="18" charset="0"/>
                </a:rPr>
                <a:t>𝜖𝐿▒∑_(</a:t>
              </a:r>
              <a:r>
                <a:rPr lang="en-IN" sz="1800" b="0" i="0">
                  <a:latin typeface="Cambria Math" panose="02040503050406030204" pitchFamily="18" charset="0"/>
                </a:rPr>
                <a:t>𝑖=1)^𝑚</a:t>
              </a:r>
              <a:r>
                <a:rPr lang="en-IN" sz="1800" b="0" i="0">
                  <a:latin typeface="Cambria Math" panose="02040503050406030204" pitchFamily="18" charset="0"/>
                  <a:ea typeface="Cambria Math" panose="02040503050406030204" pitchFamily="18" charset="0"/>
                </a:rPr>
                <a:t>▒</a:t>
              </a:r>
              <a:r>
                <a:rPr lang="en-IN" sz="1800" b="0" i="0">
                  <a:latin typeface="Cambria Math" panose="02040503050406030204" pitchFamily="18" charset="0"/>
                </a:rPr>
                <a:t>𝑚𝑎𝑥{𝑤_𝑖 (</a:t>
              </a:r>
              <a:r>
                <a:rPr lang="en-IN" sz="1800" b="0" i="0"/>
                <a:t>𝑑_𝑙 (𝑥 ̃_𝑖, 𝑥+𝛿)^2</a:t>
              </a:r>
              <a:r>
                <a:rPr lang="en-IN" sz="1800" b="0" i="0">
                  <a:latin typeface="Cambria Math" panose="02040503050406030204" pitchFamily="18" charset="0"/>
                </a:rPr>
                <a:t>  − </a:t>
              </a:r>
              <a:r>
                <a:rPr lang="en-IN" sz="1800" b="0" i="0">
                  <a:latin typeface="Cambria Math" panose="02040503050406030204" pitchFamily="18" charset="0"/>
                  <a:ea typeface="Cambria Math" panose="02040503050406030204" pitchFamily="18" charset="0"/>
                </a:rPr>
                <a:t>𝜂_𝑙^2 )</a:t>
              </a:r>
              <a:r>
                <a:rPr lang="en-IN" sz="1800" b="0" i="0"/>
                <a:t>+ </a:t>
              </a:r>
              <a:r>
                <a:rPr lang="el-GR" sz="1800" b="0" i="0"/>
                <a:t>Δ</a:t>
              </a:r>
              <a:r>
                <a:rPr lang="en-IN" sz="1800" b="0" i="0"/>
                <a:t>, 0</a:t>
              </a:r>
              <a:r>
                <a:rPr lang="en-IN" sz="1800" b="0" i="0">
                  <a:latin typeface="Cambria Math" panose="02040503050406030204" pitchFamily="18" charset="0"/>
                  <a:ea typeface="Cambria Math" panose="02040503050406030204" pitchFamily="18" charset="0"/>
                </a:rPr>
                <a:t>} +𝑐‖𝛿‖_2^2</a:t>
              </a:r>
              <a:endParaRPr lang="en-IN" sz="1800" dirty="0"/>
            </a:p>
          </dgm:t>
        </dgm:pt>
      </mc:Fallback>
    </mc:AlternateContent>
    <dgm:pt modelId="{6323A95B-D810-4FC6-91E4-2A56FA68411A}" type="parTrans" cxnId="{3C2ED4AE-2961-4241-9F93-C80BE5F96511}">
      <dgm:prSet/>
      <dgm:spPr/>
      <dgm:t>
        <a:bodyPr/>
        <a:lstStyle/>
        <a:p>
          <a:endParaRPr lang="en-IN"/>
        </a:p>
      </dgm:t>
    </dgm:pt>
    <dgm:pt modelId="{E2673220-B610-4E91-AAAC-A5BECDD50A3F}" type="sibTrans" cxnId="{3C2ED4AE-2961-4241-9F93-C80BE5F96511}">
      <dgm:prSet/>
      <dgm:spPr/>
      <dgm:t>
        <a:bodyPr/>
        <a:lstStyle/>
        <a:p>
          <a:endParaRPr lang="en-IN"/>
        </a:p>
      </dgm:t>
    </dgm:pt>
    <dgm:pt modelId="{D3F7D5D8-9D50-455D-92F3-8530DFAE3625}">
      <dgm:prSet phldrT="[Text]"/>
      <dgm:spPr/>
      <dgm:t>
        <a:bodyPr/>
        <a:lstStyle/>
        <a:p>
          <a:r>
            <a:rPr lang="en-IN" dirty="0">
              <a:latin typeface="Times New Roman" panose="02020603050405020304" pitchFamily="18" charset="0"/>
              <a:cs typeface="Times New Roman" panose="02020603050405020304" pitchFamily="18" charset="0"/>
            </a:rPr>
            <a:t>Single Layered Deep </a:t>
          </a:r>
          <a:r>
            <a:rPr lang="en-IN" dirty="0" err="1">
              <a:latin typeface="Times New Roman" panose="02020603050405020304" pitchFamily="18" charset="0"/>
              <a:cs typeface="Times New Roman" panose="02020603050405020304" pitchFamily="18" charset="0"/>
            </a:rPr>
            <a:t>kNN</a:t>
          </a:r>
          <a:endParaRPr lang="en-IN" dirty="0">
            <a:latin typeface="Times New Roman" panose="02020603050405020304" pitchFamily="18" charset="0"/>
            <a:cs typeface="Times New Roman" panose="02020603050405020304" pitchFamily="18" charset="0"/>
          </a:endParaRPr>
        </a:p>
      </dgm:t>
    </dgm:pt>
    <dgm:pt modelId="{8159804B-D77C-4730-825B-462B582CD45E}" type="parTrans" cxnId="{E2882692-A22A-4418-AE36-5D3A56C2FAB3}">
      <dgm:prSet/>
      <dgm:spPr/>
      <dgm:t>
        <a:bodyPr/>
        <a:lstStyle/>
        <a:p>
          <a:endParaRPr lang="en-IN"/>
        </a:p>
      </dgm:t>
    </dgm:pt>
    <dgm:pt modelId="{275C6E7A-40A3-4C94-9529-F0792F0B5871}" type="sibTrans" cxnId="{E2882692-A22A-4418-AE36-5D3A56C2FAB3}">
      <dgm:prSet/>
      <dgm:spPr/>
      <dgm:t>
        <a:bodyPr/>
        <a:lstStyle/>
        <a:p>
          <a:endParaRPr lang="en-IN"/>
        </a:p>
      </dgm:t>
    </dgm:pt>
    <dgm:pt modelId="{2A35C821-554C-4175-878B-99F18CB2B638}">
      <dgm:prSet phldrT="[Text]" custT="1"/>
      <dgm:spPr/>
      <dgm:t>
        <a:bodyPr/>
        <a:lstStyle/>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L is a set of layers used by the </a:t>
          </a:r>
          <a:r>
            <a:rPr lang="en-IN" sz="1600" dirty="0" err="1">
              <a:latin typeface="Times New Roman" panose="02020603050405020304" pitchFamily="18" charset="0"/>
              <a:cs typeface="Times New Roman" panose="02020603050405020304" pitchFamily="18" charset="0"/>
            </a:rPr>
            <a:t>kNN</a:t>
          </a:r>
          <a:r>
            <a:rPr lang="en-IN" sz="1600" dirty="0">
              <a:latin typeface="Times New Roman" panose="02020603050405020304" pitchFamily="18" charset="0"/>
              <a:cs typeface="Times New Roman" panose="02020603050405020304" pitchFamily="18" charset="0"/>
            </a:rPr>
            <a:t> and here L only contains the penultimate layer of NN.</a:t>
          </a:r>
        </a:p>
      </dgm:t>
    </dgm:pt>
    <dgm:pt modelId="{A6430CA2-1DB1-4A61-B823-DECC56D6ACD4}" type="parTrans" cxnId="{3E9068AA-B18B-4E78-9067-CA01938CF4F0}">
      <dgm:prSet/>
      <dgm:spPr/>
      <dgm:t>
        <a:bodyPr/>
        <a:lstStyle/>
        <a:p>
          <a:endParaRPr lang="en-IN"/>
        </a:p>
      </dgm:t>
    </dgm:pt>
    <dgm:pt modelId="{1E6A2EC3-893C-4082-A60A-AA2849C6B889}" type="sibTrans" cxnId="{3E9068AA-B18B-4E78-9067-CA01938CF4F0}">
      <dgm:prSet/>
      <dgm:spPr/>
      <dgm:t>
        <a:bodyPr/>
        <a:lstStyle/>
        <a:p>
          <a:endParaRPr lang="en-IN"/>
        </a:p>
      </dgm:t>
    </dgm:pt>
    <dgm:pt modelId="{9D193FB9-5C64-47A6-9AC7-2CCADFE63730}">
      <dgm:prSet phldrT="[Text]"/>
      <dgm:spPr/>
      <dgm:t>
        <a:bodyPr/>
        <a:lstStyle/>
        <a:p>
          <a:r>
            <a:rPr lang="en-IN" dirty="0"/>
            <a:t>Dubey et.al</a:t>
          </a:r>
        </a:p>
      </dgm:t>
    </dgm:pt>
    <dgm:pt modelId="{FBAA747D-B3C0-42A4-8D75-C2E64C80A3EC}" type="parTrans" cxnId="{D15FB052-AF46-443F-9B9B-CB7B25A9B5DC}">
      <dgm:prSet/>
      <dgm:spPr/>
      <dgm:t>
        <a:bodyPr/>
        <a:lstStyle/>
        <a:p>
          <a:endParaRPr lang="en-IN"/>
        </a:p>
      </dgm:t>
    </dgm:pt>
    <dgm:pt modelId="{0F297CBA-0C01-4360-82DB-209D1BCEC848}" type="sibTrans" cxnId="{D15FB052-AF46-443F-9B9B-CB7B25A9B5DC}">
      <dgm:prSet/>
      <dgm:spPr/>
      <dgm:t>
        <a:bodyPr/>
        <a:lstStyle/>
        <a:p>
          <a:endParaRPr lang="en-IN"/>
        </a:p>
      </dgm:t>
    </dgm:pt>
    <dgm:pt modelId="{34A15D49-0EB7-455B-841E-5D7647B54586}">
      <dgm:prSet phldrT="[Text]" custT="1"/>
      <dgm:spPr/>
      <dgm:t>
        <a:bodyPr/>
        <a:lstStyle/>
        <a:p>
          <a:r>
            <a:rPr lang="en-IN" sz="1600" dirty="0">
              <a:latin typeface="Times New Roman" panose="02020603050405020304" pitchFamily="18" charset="0"/>
              <a:cs typeface="Times New Roman" panose="02020603050405020304" pitchFamily="18" charset="0"/>
            </a:rPr>
            <a:t>Here </a:t>
          </a:r>
          <a:r>
            <a:rPr lang="en-IN" sz="1600" dirty="0" err="1">
              <a:latin typeface="Times New Roman" panose="02020603050405020304" pitchFamily="18" charset="0"/>
              <a:cs typeface="Times New Roman" panose="02020603050405020304" pitchFamily="18" charset="0"/>
            </a:rPr>
            <a:t>kNN</a:t>
          </a:r>
          <a:r>
            <a:rPr lang="en-IN" sz="1600" dirty="0">
              <a:latin typeface="Times New Roman" panose="02020603050405020304" pitchFamily="18" charset="0"/>
              <a:cs typeface="Times New Roman" panose="02020603050405020304" pitchFamily="18" charset="0"/>
            </a:rPr>
            <a:t> is applied on a linearly transformed space.</a:t>
          </a:r>
        </a:p>
      </dgm:t>
    </dgm:pt>
    <dgm:pt modelId="{C8C2F4A0-3156-468C-B777-9189E44604E8}" type="parTrans" cxnId="{9698FCB5-F7D4-4584-88A7-EDDF196E030B}">
      <dgm:prSet/>
      <dgm:spPr/>
      <dgm:t>
        <a:bodyPr/>
        <a:lstStyle/>
        <a:p>
          <a:endParaRPr lang="en-IN"/>
        </a:p>
      </dgm:t>
    </dgm:pt>
    <dgm:pt modelId="{0822101A-982C-4E37-BB2C-5D1C8104EE65}" type="sibTrans" cxnId="{9698FCB5-F7D4-4584-88A7-EDDF196E030B}">
      <dgm:prSet/>
      <dgm:spPr/>
      <dgm:t>
        <a:bodyPr/>
        <a:lstStyle/>
        <a:p>
          <a:endParaRPr lang="en-IN"/>
        </a:p>
      </dgm:t>
    </dgm:pt>
    <dgm:pt modelId="{7E37EBD6-34A1-416B-B75E-70C3CD8A3000}">
      <dgm:prSet phldrT="[Text]" custT="1"/>
      <dgm:spPr/>
      <dgm:t>
        <a:bodyPr/>
        <a:lstStyle/>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attack on </a:t>
          </a:r>
          <a:r>
            <a:rPr lang="en-IN" sz="1600" dirty="0" err="1">
              <a:latin typeface="Times New Roman" panose="02020603050405020304" pitchFamily="18" charset="0"/>
              <a:cs typeface="Times New Roman" panose="02020603050405020304" pitchFamily="18" charset="0"/>
            </a:rPr>
            <a:t>DkNN</a:t>
          </a:r>
          <a:r>
            <a:rPr lang="en-IN" sz="1600" dirty="0">
              <a:latin typeface="Times New Roman" panose="02020603050405020304" pitchFamily="18" charset="0"/>
              <a:cs typeface="Times New Roman" panose="02020603050405020304" pitchFamily="18" charset="0"/>
            </a:rPr>
            <a:t> can be directly applied to single layered </a:t>
          </a:r>
          <a:r>
            <a:rPr lang="en-IN" sz="1600" dirty="0" err="1">
              <a:latin typeface="Times New Roman" panose="02020603050405020304" pitchFamily="18" charset="0"/>
              <a:cs typeface="Times New Roman" panose="02020603050405020304" pitchFamily="18" charset="0"/>
            </a:rPr>
            <a:t>DkNN</a:t>
          </a:r>
          <a:r>
            <a:rPr lang="en-IN" sz="1600" dirty="0">
              <a:latin typeface="Times New Roman" panose="02020603050405020304" pitchFamily="18" charset="0"/>
              <a:cs typeface="Times New Roman" panose="02020603050405020304" pitchFamily="18" charset="0"/>
            </a:rPr>
            <a:t>.</a:t>
          </a:r>
        </a:p>
      </dgm:t>
    </dgm:pt>
    <dgm:pt modelId="{92B565B1-6556-48CC-8854-F90F08C2C12E}" type="parTrans" cxnId="{3C4470BE-A78C-419A-9FC2-C7274256CC55}">
      <dgm:prSet/>
      <dgm:spPr/>
    </dgm:pt>
    <dgm:pt modelId="{3537E7B8-77F5-4867-8645-47CAB379A4F9}" type="sibTrans" cxnId="{3C4470BE-A78C-419A-9FC2-C7274256CC55}">
      <dgm:prSet/>
      <dgm:spPr/>
    </dgm:pt>
    <mc:AlternateContent xmlns:mc="http://schemas.openxmlformats.org/markup-compatibility/2006" xmlns:a14="http://schemas.microsoft.com/office/drawing/2010/main">
      <mc:Choice Requires="a14">
        <dgm:pt modelId="{3C9A0953-FEEC-4969-A692-A36567B05DD1}">
          <dgm:prSet phldrT="[Text]" custT="1"/>
          <dgm:spPr/>
          <dgm:t>
            <a:bodyPr/>
            <a:lstStyle/>
            <a:p>
              <a14:m>
                <m:oMath xmlns:m="http://schemas.openxmlformats.org/officeDocument/2006/math">
                  <m:r>
                    <a:rPr lang="en-IN" sz="1600" b="0" i="1" smtClean="0">
                      <a:latin typeface="Cambria Math" panose="02040503050406030204" pitchFamily="18" charset="0"/>
                      <a:cs typeface="Times New Roman" panose="02020603050405020304" pitchFamily="18" charset="0"/>
                    </a:rPr>
                    <m:t>𝑑</m:t>
                  </m:r>
                  <m:d>
                    <m:dPr>
                      <m:ctrlPr>
                        <a:rPr lang="en-IN" sz="1600" b="0" i="1" smtClean="0">
                          <a:latin typeface="Cambria Math" panose="02040503050406030204" pitchFamily="18" charset="0"/>
                          <a:cs typeface="Times New Roman" panose="02020603050405020304" pitchFamily="18" charset="0"/>
                        </a:rPr>
                      </m:ctrlPr>
                    </m:dPr>
                    <m:e>
                      <m:sSub>
                        <m:sSubPr>
                          <m:ctrlPr>
                            <a:rPr lang="en-IN" sz="1600" b="0" i="1" smtClean="0">
                              <a:latin typeface="Cambria Math" panose="02040503050406030204" pitchFamily="18" charset="0"/>
                              <a:cs typeface="Times New Roman" panose="02020603050405020304" pitchFamily="18" charset="0"/>
                            </a:rPr>
                          </m:ctrlPr>
                        </m:sSubPr>
                        <m:e>
                          <m:r>
                            <a:rPr lang="en-IN" sz="1600" b="0" i="1" smtClean="0">
                              <a:latin typeface="Cambria Math" panose="02040503050406030204" pitchFamily="18" charset="0"/>
                              <a:cs typeface="Times New Roman" panose="02020603050405020304" pitchFamily="18" charset="0"/>
                            </a:rPr>
                            <m:t>𝑥</m:t>
                          </m:r>
                        </m:e>
                        <m:sub>
                          <m:r>
                            <a:rPr lang="en-IN" sz="1600" b="0" i="1" smtClean="0">
                              <a:latin typeface="Cambria Math" panose="02040503050406030204" pitchFamily="18" charset="0"/>
                              <a:cs typeface="Times New Roman" panose="02020603050405020304" pitchFamily="18" charset="0"/>
                            </a:rPr>
                            <m:t>1</m:t>
                          </m:r>
                        </m:sub>
                      </m:sSub>
                      <m:r>
                        <a:rPr lang="en-IN" sz="1600" b="0" i="1" smtClean="0">
                          <a:latin typeface="Cambria Math" panose="02040503050406030204" pitchFamily="18" charset="0"/>
                          <a:cs typeface="Times New Roman" panose="02020603050405020304" pitchFamily="18" charset="0"/>
                        </a:rPr>
                        <m:t>,</m:t>
                      </m:r>
                      <m:sSub>
                        <m:sSubPr>
                          <m:ctrlPr>
                            <a:rPr lang="en-IN" sz="1600" b="0" i="1" smtClean="0">
                              <a:latin typeface="Cambria Math" panose="02040503050406030204" pitchFamily="18" charset="0"/>
                              <a:cs typeface="Times New Roman" panose="02020603050405020304" pitchFamily="18" charset="0"/>
                            </a:rPr>
                          </m:ctrlPr>
                        </m:sSubPr>
                        <m:e>
                          <m:r>
                            <a:rPr lang="en-IN" sz="1600" b="0" i="1" smtClean="0">
                              <a:latin typeface="Cambria Math" panose="02040503050406030204" pitchFamily="18" charset="0"/>
                              <a:cs typeface="Times New Roman" panose="02020603050405020304" pitchFamily="18" charset="0"/>
                            </a:rPr>
                            <m:t>𝑥</m:t>
                          </m:r>
                        </m:e>
                        <m:sub>
                          <m:r>
                            <a:rPr lang="en-IN" sz="1600" b="0" i="1" smtClean="0">
                              <a:latin typeface="Cambria Math" panose="02040503050406030204" pitchFamily="18" charset="0"/>
                              <a:cs typeface="Times New Roman" panose="02020603050405020304" pitchFamily="18" charset="0"/>
                            </a:rPr>
                            <m:t>2</m:t>
                          </m:r>
                        </m:sub>
                      </m:sSub>
                    </m:e>
                  </m:d>
                  <m:r>
                    <a:rPr lang="en-IN" sz="1600" b="0" i="1" smtClean="0">
                      <a:latin typeface="Cambria Math" panose="02040503050406030204" pitchFamily="18" charset="0"/>
                      <a:cs typeface="Times New Roman" panose="02020603050405020304" pitchFamily="18" charset="0"/>
                    </a:rPr>
                    <m:t>=</m:t>
                  </m:r>
                  <m:sSub>
                    <m:sSubPr>
                      <m:ctrlPr>
                        <a:rPr lang="en-IN" sz="1600" b="0" i="1" smtClean="0">
                          <a:latin typeface="Cambria Math" panose="02040503050406030204" pitchFamily="18" charset="0"/>
                          <a:cs typeface="Times New Roman" panose="02020603050405020304" pitchFamily="18" charset="0"/>
                        </a:rPr>
                      </m:ctrlPr>
                    </m:sSubPr>
                    <m:e>
                      <m:d>
                        <m:dPr>
                          <m:begChr m:val="‖"/>
                          <m:endChr m:val="‖"/>
                          <m:ctrlPr>
                            <a:rPr lang="en-IN" sz="1600" b="0" i="1" smtClean="0">
                              <a:latin typeface="Cambria Math" panose="02040503050406030204" pitchFamily="18" charset="0"/>
                              <a:cs typeface="Times New Roman" panose="02020603050405020304" pitchFamily="18" charset="0"/>
                            </a:rPr>
                          </m:ctrlPr>
                        </m:dPr>
                        <m:e>
                          <m:r>
                            <a:rPr lang="en-IN" sz="1600" b="0" i="1" smtClean="0">
                              <a:latin typeface="Cambria Math" panose="02040503050406030204" pitchFamily="18" charset="0"/>
                              <a:cs typeface="Times New Roman" panose="02020603050405020304" pitchFamily="18" charset="0"/>
                            </a:rPr>
                            <m:t>𝐴</m:t>
                          </m:r>
                          <m:d>
                            <m:dPr>
                              <m:ctrlPr>
                                <a:rPr lang="en-IN" sz="1600" b="0" i="1" smtClean="0">
                                  <a:latin typeface="Cambria Math" panose="02040503050406030204" pitchFamily="18" charset="0"/>
                                  <a:cs typeface="Times New Roman" panose="02020603050405020304" pitchFamily="18" charset="0"/>
                                </a:rPr>
                              </m:ctrlPr>
                            </m:dPr>
                            <m:e>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𝜙</m:t>
                              </m:r>
                              <m:d>
                                <m:dPr>
                                  <m:ctrlPr>
                                    <a:rPr lang="en-IN" sz="16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IN"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IN" sz="1600" b="0" i="1" smtClean="0">
                                          <a:latin typeface="Cambria Math" panose="02040503050406030204" pitchFamily="18" charset="0"/>
                                          <a:ea typeface="Cambria Math" panose="02040503050406030204" pitchFamily="18" charset="0"/>
                                          <a:cs typeface="Times New Roman" panose="02020603050405020304" pitchFamily="18" charset="0"/>
                                        </a:rPr>
                                        <m:t>1</m:t>
                                      </m:r>
                                    </m:sub>
                                  </m:sSub>
                                </m:e>
                              </m:d>
                              <m:r>
                                <a:rPr lang="en-IN"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𝜇</m:t>
                              </m:r>
                            </m:e>
                          </m:d>
                          <m:r>
                            <a:rPr lang="en-IN" sz="1600" b="0" i="1" smtClean="0">
                              <a:latin typeface="Cambria Math" panose="02040503050406030204" pitchFamily="18" charset="0"/>
                              <a:cs typeface="Times New Roman" panose="02020603050405020304" pitchFamily="18" charset="0"/>
                            </a:rPr>
                            <m:t>−</m:t>
                          </m:r>
                          <m:r>
                            <a:rPr lang="en-IN" sz="1600" b="0" i="1" smtClean="0">
                              <a:latin typeface="Cambria Math" panose="02040503050406030204" pitchFamily="18" charset="0"/>
                              <a:cs typeface="Times New Roman" panose="02020603050405020304" pitchFamily="18" charset="0"/>
                            </a:rPr>
                            <m:t>𝐴</m:t>
                          </m:r>
                          <m:d>
                            <m:dPr>
                              <m:ctrlPr>
                                <a:rPr lang="en-IN" sz="1600" b="0" i="1" smtClean="0">
                                  <a:latin typeface="Cambria Math" panose="02040503050406030204" pitchFamily="18" charset="0"/>
                                  <a:cs typeface="Times New Roman" panose="02020603050405020304" pitchFamily="18" charset="0"/>
                                </a:rPr>
                              </m:ctrlPr>
                            </m:dPr>
                            <m:e>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𝜙</m:t>
                              </m:r>
                              <m:d>
                                <m:dPr>
                                  <m:ctrlPr>
                                    <a:rPr lang="en-IN" sz="1600" b="0" i="1"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IN"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IN" sz="1600" b="0" i="1" smtClean="0">
                                          <a:latin typeface="Cambria Math" panose="02040503050406030204" pitchFamily="18" charset="0"/>
                                          <a:ea typeface="Cambria Math" panose="02040503050406030204" pitchFamily="18" charset="0"/>
                                          <a:cs typeface="Times New Roman" panose="02020603050405020304" pitchFamily="18" charset="0"/>
                                        </a:rPr>
                                        <m:t>2</m:t>
                                      </m:r>
                                    </m:sub>
                                  </m:sSub>
                                </m:e>
                              </m:d>
                              <m:r>
                                <a:rPr lang="en-IN"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𝜇</m:t>
                              </m:r>
                            </m:e>
                          </m:d>
                        </m:e>
                      </m:d>
                    </m:e>
                    <m:sub>
                      <m:r>
                        <a:rPr lang="en-IN" sz="1600" b="0" i="1" smtClean="0">
                          <a:latin typeface="Cambria Math" panose="02040503050406030204" pitchFamily="18" charset="0"/>
                          <a:cs typeface="Times New Roman" panose="02020603050405020304" pitchFamily="18" charset="0"/>
                        </a:rPr>
                        <m:t>2</m:t>
                      </m:r>
                    </m:sub>
                  </m:sSub>
                </m:oMath>
              </a14:m>
              <a:r>
                <a:rPr lang="en-IN" sz="1600" dirty="0">
                  <a:latin typeface="Times New Roman" panose="02020603050405020304" pitchFamily="18" charset="0"/>
                  <a:cs typeface="Times New Roman" panose="02020603050405020304" pitchFamily="18" charset="0"/>
                </a:rPr>
                <a:t>  where</a:t>
              </a:r>
            </a:p>
          </dgm:t>
        </dgm:pt>
      </mc:Choice>
      <mc:Fallback xmlns="">
        <dgm:pt modelId="{3C9A0953-FEEC-4969-A692-A36567B05DD1}">
          <dgm:prSet phldrT="[Text]" custT="1"/>
          <dgm:spPr/>
          <dgm:t>
            <a:bodyPr/>
            <a:lstStyle/>
            <a:p>
              <a:r>
                <a:rPr lang="en-IN" sz="1600" b="0" i="0">
                  <a:latin typeface="Cambria Math" panose="02040503050406030204" pitchFamily="18" charset="0"/>
                  <a:cs typeface="Times New Roman" panose="02020603050405020304" pitchFamily="18" charset="0"/>
                </a:rPr>
                <a:t>𝑑(𝑥_1,𝑥_2 )=‖𝐴(</a:t>
              </a:r>
              <a:r>
                <a:rPr lang="en-IN" sz="1600" b="0" i="0">
                  <a:latin typeface="Cambria Math" panose="02040503050406030204" pitchFamily="18" charset="0"/>
                  <a:ea typeface="Cambria Math" panose="02040503050406030204" pitchFamily="18" charset="0"/>
                  <a:cs typeface="Times New Roman" panose="02020603050405020304" pitchFamily="18" charset="0"/>
                </a:rPr>
                <a:t>𝜙(𝑥_1 )−𝜇)</a:t>
              </a:r>
              <a:r>
                <a:rPr lang="en-IN" sz="1600" b="0" i="0">
                  <a:latin typeface="Cambria Math" panose="02040503050406030204" pitchFamily="18" charset="0"/>
                  <a:cs typeface="Times New Roman" panose="02020603050405020304" pitchFamily="18" charset="0"/>
                </a:rPr>
                <a:t>−𝐴(</a:t>
              </a:r>
              <a:r>
                <a:rPr lang="en-IN" sz="1600" b="0" i="0">
                  <a:latin typeface="Cambria Math" panose="02040503050406030204" pitchFamily="18" charset="0"/>
                  <a:ea typeface="Cambria Math" panose="02040503050406030204" pitchFamily="18" charset="0"/>
                  <a:cs typeface="Times New Roman" panose="02020603050405020304" pitchFamily="18" charset="0"/>
                </a:rPr>
                <a:t>𝜙(𝑥_2 )−𝜇)‖_</a:t>
              </a:r>
              <a:r>
                <a:rPr lang="en-IN" sz="1600" b="0" i="0">
                  <a:latin typeface="Cambria Math" panose="02040503050406030204" pitchFamily="18" charset="0"/>
                  <a:cs typeface="Times New Roman" panose="02020603050405020304" pitchFamily="18" charset="0"/>
                </a:rPr>
                <a:t>2</a:t>
              </a:r>
              <a:r>
                <a:rPr lang="en-IN" sz="1600" dirty="0">
                  <a:latin typeface="Times New Roman" panose="02020603050405020304" pitchFamily="18" charset="0"/>
                  <a:cs typeface="Times New Roman" panose="02020603050405020304" pitchFamily="18" charset="0"/>
                </a:rPr>
                <a:t>  where</a:t>
              </a:r>
            </a:p>
          </dgm:t>
        </dgm:pt>
      </mc:Fallback>
    </mc:AlternateContent>
    <dgm:pt modelId="{B8C25084-D8A2-4D72-AA10-93AA22AE2573}" type="parTrans" cxnId="{ABA15DD5-B7DB-4ABA-812A-214461AA946B}">
      <dgm:prSet/>
      <dgm:spPr/>
    </dgm:pt>
    <dgm:pt modelId="{F390F907-8318-4CF6-8316-4E31A4531261}" type="sibTrans" cxnId="{ABA15DD5-B7DB-4ABA-812A-214461AA946B}">
      <dgm:prSet/>
      <dgm:spPr/>
    </dgm:pt>
    <dgm:pt modelId="{63EDB89B-4491-454A-AE86-F808E90AF603}">
      <dgm:prSet phldrT="[Text]" custT="1"/>
      <dgm:spPr/>
      <dgm:t>
        <a:bodyPr/>
        <a:lstStyle/>
        <a:p>
          <a:pPr>
            <a:buNone/>
          </a:pPr>
          <a:r>
            <a:rPr lang="en-IN" sz="1600" dirty="0">
              <a:latin typeface="Times New Roman" panose="02020603050405020304" pitchFamily="18" charset="0"/>
              <a:cs typeface="Times New Roman" panose="02020603050405020304" pitchFamily="18" charset="0"/>
            </a:rPr>
            <a:t> A is a PCA transformation matrix</a:t>
          </a:r>
        </a:p>
      </dgm:t>
    </dgm:pt>
    <dgm:pt modelId="{35C5F502-2A45-4592-A804-86F05164493E}" type="parTrans" cxnId="{159ECBEC-90E1-40F8-992C-8F80C0BACE2F}">
      <dgm:prSet/>
      <dgm:spPr/>
    </dgm:pt>
    <dgm:pt modelId="{02307CF2-E43E-43CE-8037-F91A00B6D121}" type="sibTrans" cxnId="{159ECBEC-90E1-40F8-992C-8F80C0BACE2F}">
      <dgm:prSet/>
      <dgm:spPr/>
    </dgm:pt>
    <mc:AlternateContent xmlns:mc="http://schemas.openxmlformats.org/markup-compatibility/2006" xmlns:a14="http://schemas.microsoft.com/office/drawing/2010/main">
      <mc:Choice Requires="a14">
        <dgm:pt modelId="{3DD190F2-ED8C-48DC-A842-D3DE97E3EDF2}">
          <dgm:prSet phldrT="[Text]" custT="1"/>
          <dgm:spPr/>
          <dgm:t>
            <a:bodyPr/>
            <a:lstStyle/>
            <a:p>
              <a:pPr>
                <a:buNone/>
              </a:pPr>
              <a14:m>
                <m:oMath xmlns:m="http://schemas.openxmlformats.org/officeDocument/2006/math">
                  <m:r>
                    <a:rPr lang="en-IN"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n-IN" sz="1600"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en-IN" sz="1600" dirty="0">
                  <a:latin typeface="Times New Roman" panose="02020603050405020304" pitchFamily="18" charset="0"/>
                  <a:cs typeface="Times New Roman" panose="02020603050405020304" pitchFamily="18" charset="0"/>
                </a:rPr>
                <a:t> is the mean of </a:t>
              </a:r>
              <a14:m>
                <m:oMath xmlns:m="http://schemas.openxmlformats.org/officeDocument/2006/math">
                  <m:r>
                    <a:rPr lang="en-IN" sz="1600" i="1" smtClean="0">
                      <a:latin typeface="Cambria Math" panose="02040503050406030204" pitchFamily="18" charset="0"/>
                      <a:ea typeface="Cambria Math" panose="02040503050406030204" pitchFamily="18" charset="0"/>
                      <a:cs typeface="Times New Roman" panose="02020603050405020304" pitchFamily="18" charset="0"/>
                    </a:rPr>
                    <m:t>𝜙</m:t>
                  </m:r>
                  <m:d>
                    <m:dPr>
                      <m:ctrlPr>
                        <a:rPr lang="en-IN"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𝑥</m:t>
                      </m:r>
                    </m:e>
                  </m:d>
                </m:oMath>
              </a14:m>
              <a:r>
                <a:rPr lang="en-IN" sz="1600" dirty="0">
                  <a:latin typeface="Times New Roman" panose="02020603050405020304" pitchFamily="18" charset="0"/>
                  <a:cs typeface="Times New Roman" panose="02020603050405020304" pitchFamily="18" charset="0"/>
                </a:rPr>
                <a:t> across the training set.</a:t>
              </a:r>
            </a:p>
          </dgm:t>
        </dgm:pt>
      </mc:Choice>
      <mc:Fallback xmlns="">
        <dgm:pt modelId="{3DD190F2-ED8C-48DC-A842-D3DE97E3EDF2}">
          <dgm:prSet phldrT="[Text]" custT="1"/>
          <dgm:spPr/>
          <dgm:t>
            <a:bodyPr/>
            <a:lstStyle/>
            <a:p>
              <a:pPr>
                <a:buNone/>
              </a:pPr>
              <a:r>
                <a:rPr lang="en-IN" sz="1600" b="0" i="0">
                  <a:latin typeface="Cambria Math" panose="02040503050406030204" pitchFamily="18" charset="0"/>
                  <a:ea typeface="Cambria Math" panose="02040503050406030204" pitchFamily="18" charset="0"/>
                  <a:cs typeface="Times New Roman" panose="02020603050405020304" pitchFamily="18" charset="0"/>
                </a:rPr>
                <a:t> </a:t>
              </a:r>
              <a:r>
                <a:rPr lang="en-IN" sz="1600" i="0">
                  <a:latin typeface="Cambria Math" panose="02040503050406030204" pitchFamily="18" charset="0"/>
                  <a:ea typeface="Cambria Math" panose="02040503050406030204" pitchFamily="18" charset="0"/>
                  <a:cs typeface="Times New Roman" panose="02020603050405020304" pitchFamily="18" charset="0"/>
                </a:rPr>
                <a:t>𝜇</a:t>
              </a:r>
              <a:r>
                <a:rPr lang="en-IN" sz="1600" dirty="0">
                  <a:latin typeface="Times New Roman" panose="02020603050405020304" pitchFamily="18" charset="0"/>
                  <a:cs typeface="Times New Roman" panose="02020603050405020304" pitchFamily="18" charset="0"/>
                </a:rPr>
                <a:t> is the mean of </a:t>
              </a:r>
              <a:r>
                <a:rPr lang="en-IN" sz="1600" i="0">
                  <a:latin typeface="Cambria Math" panose="02040503050406030204" pitchFamily="18" charset="0"/>
                  <a:ea typeface="Cambria Math" panose="02040503050406030204" pitchFamily="18" charset="0"/>
                  <a:cs typeface="Times New Roman" panose="02020603050405020304" pitchFamily="18" charset="0"/>
                </a:rPr>
                <a:t>𝜙(</a:t>
              </a:r>
              <a:r>
                <a:rPr lang="en-IN" sz="1600" b="0" i="0">
                  <a:latin typeface="Cambria Math" panose="02040503050406030204" pitchFamily="18" charset="0"/>
                  <a:ea typeface="Cambria Math" panose="02040503050406030204" pitchFamily="18" charset="0"/>
                  <a:cs typeface="Times New Roman" panose="02020603050405020304" pitchFamily="18" charset="0"/>
                </a:rPr>
                <a:t>𝑥)</a:t>
              </a:r>
              <a:r>
                <a:rPr lang="en-IN" sz="1600" dirty="0">
                  <a:latin typeface="Times New Roman" panose="02020603050405020304" pitchFamily="18" charset="0"/>
                  <a:cs typeface="Times New Roman" panose="02020603050405020304" pitchFamily="18" charset="0"/>
                </a:rPr>
                <a:t> across the training set.</a:t>
              </a:r>
            </a:p>
          </dgm:t>
        </dgm:pt>
      </mc:Fallback>
    </mc:AlternateContent>
    <dgm:pt modelId="{86AB87F0-F5B2-4B4B-81CA-542EA9620DD6}" type="parTrans" cxnId="{7FFBC39C-FC0B-47D1-9145-BB36FF40D3DF}">
      <dgm:prSet/>
      <dgm:spPr/>
    </dgm:pt>
    <dgm:pt modelId="{DEB6BC50-40FC-4A57-9C3F-9295CBAC91C5}" type="sibTrans" cxnId="{7FFBC39C-FC0B-47D1-9145-BB36FF40D3DF}">
      <dgm:prSet/>
      <dgm:spPr/>
    </dgm:pt>
    <mc:AlternateContent xmlns:mc="http://schemas.openxmlformats.org/markup-compatibility/2006" xmlns:a14="http://schemas.microsoft.com/office/drawing/2010/main">
      <mc:Choice Requires="a14">
        <dgm:pt modelId="{F57C95A4-5285-4A8F-812A-FDA68ABB97EB}">
          <dgm:prSet phldrT="[Text]" custT="1"/>
          <dgm:spPr/>
          <dgm:t>
            <a:bodyPr/>
            <a:lstStyle/>
            <a:p>
              <a:pPr>
                <a:buNone/>
              </a:pPr>
              <a14:m>
                <m:oMath xmlns:m="http://schemas.openxmlformats.org/officeDocument/2006/math">
                  <m:r>
                    <a:rPr lang="en-IN" sz="1600" b="0" i="1" smtClean="0">
                      <a:latin typeface="Cambria Math" panose="02040503050406030204" pitchFamily="18" charset="0"/>
                      <a:ea typeface="Cambria Math" panose="02040503050406030204" pitchFamily="18" charset="0"/>
                      <a:cs typeface="Times New Roman" panose="02020603050405020304" pitchFamily="18" charset="0"/>
                    </a:rPr>
                    <m:t>  </m:t>
                  </m:r>
                  <m:r>
                    <a:rPr lang="en-IN" sz="1600" i="1" smtClean="0">
                      <a:latin typeface="Cambria Math" panose="02040503050406030204" pitchFamily="18" charset="0"/>
                      <a:ea typeface="Cambria Math" panose="02040503050406030204" pitchFamily="18" charset="0"/>
                      <a:cs typeface="Times New Roman" panose="02020603050405020304" pitchFamily="18" charset="0"/>
                    </a:rPr>
                    <m:t>𝜙</m:t>
                  </m:r>
                  <m:d>
                    <m:dPr>
                      <m:ctrlPr>
                        <a:rPr lang="en-IN" sz="160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𝑥</m:t>
                      </m:r>
                    </m:e>
                  </m:d>
                </m:oMath>
              </a14:m>
              <a:r>
                <a:rPr lang="en-IN" sz="1600" dirty="0">
                  <a:latin typeface="Times New Roman" panose="02020603050405020304" pitchFamily="18" charset="0"/>
                  <a:cs typeface="Times New Roman" panose="02020603050405020304" pitchFamily="18" charset="0"/>
                </a:rPr>
                <a:t> is a concatenation of average pooling of </a:t>
              </a:r>
              <a14:m>
                <m:oMath xmlns:m="http://schemas.openxmlformats.org/officeDocument/2006/math">
                  <m:sSub>
                    <m:sSubPr>
                      <m:ctrlPr>
                        <a:rPr lang="en-IN" sz="1600" b="0" i="1" smtClean="0">
                          <a:latin typeface="Cambria Math" panose="02040503050406030204" pitchFamily="18" charset="0"/>
                          <a:cs typeface="Times New Roman" panose="02020603050405020304" pitchFamily="18" charset="0"/>
                        </a:rPr>
                      </m:ctrlPr>
                    </m:sSubPr>
                    <m:e>
                      <m:r>
                        <a:rPr lang="en-IN" sz="1600" b="0" i="1" smtClean="0">
                          <a:latin typeface="Cambria Math" panose="02040503050406030204" pitchFamily="18" charset="0"/>
                          <a:cs typeface="Times New Roman" panose="02020603050405020304" pitchFamily="18" charset="0"/>
                        </a:rPr>
                        <m:t>𝑓</m:t>
                      </m:r>
                    </m:e>
                    <m:sub>
                      <m:r>
                        <a:rPr lang="en-IN" sz="1600" b="0" i="1" smtClean="0">
                          <a:latin typeface="Cambria Math" panose="02040503050406030204" pitchFamily="18" charset="0"/>
                          <a:cs typeface="Times New Roman" panose="02020603050405020304" pitchFamily="18" charset="0"/>
                        </a:rPr>
                        <m:t>𝑙</m:t>
                      </m:r>
                    </m:sub>
                  </m:sSub>
                  <m:d>
                    <m:dPr>
                      <m:ctrlPr>
                        <a:rPr lang="en-IN" sz="1600" b="0" i="1" smtClean="0">
                          <a:latin typeface="Cambria Math" panose="02040503050406030204" pitchFamily="18" charset="0"/>
                          <a:cs typeface="Times New Roman" panose="02020603050405020304" pitchFamily="18" charset="0"/>
                        </a:rPr>
                      </m:ctrlPr>
                    </m:dPr>
                    <m:e>
                      <m:r>
                        <a:rPr lang="en-IN" sz="1600" b="0" i="1" smtClean="0">
                          <a:latin typeface="Cambria Math" panose="02040503050406030204" pitchFamily="18" charset="0"/>
                          <a:cs typeface="Times New Roman" panose="02020603050405020304" pitchFamily="18" charset="0"/>
                        </a:rPr>
                        <m:t>𝑥</m:t>
                      </m:r>
                    </m:e>
                  </m:d>
                </m:oMath>
              </a14:m>
              <a:r>
                <a:rPr lang="en-IN" sz="1600" dirty="0">
                  <a:latin typeface="Times New Roman" panose="02020603050405020304" pitchFamily="18" charset="0"/>
                  <a:cs typeface="Times New Roman" panose="02020603050405020304" pitchFamily="18" charset="0"/>
                </a:rPr>
                <a:t> for every layer l</a:t>
              </a:r>
            </a:p>
          </dgm:t>
        </dgm:pt>
      </mc:Choice>
      <mc:Fallback xmlns="">
        <dgm:pt modelId="{F57C95A4-5285-4A8F-812A-FDA68ABB97EB}">
          <dgm:prSet phldrT="[Text]" custT="1"/>
          <dgm:spPr/>
          <dgm:t>
            <a:bodyPr/>
            <a:lstStyle/>
            <a:p>
              <a:pPr>
                <a:buNone/>
              </a:pPr>
              <a:r>
                <a:rPr lang="en-IN" sz="1600" b="0" i="0">
                  <a:latin typeface="Cambria Math" panose="02040503050406030204" pitchFamily="18" charset="0"/>
                  <a:ea typeface="Cambria Math" panose="02040503050406030204" pitchFamily="18" charset="0"/>
                  <a:cs typeface="Times New Roman" panose="02020603050405020304" pitchFamily="18" charset="0"/>
                </a:rPr>
                <a:t>  </a:t>
              </a:r>
              <a:r>
                <a:rPr lang="en-IN" sz="1600" i="0">
                  <a:latin typeface="Cambria Math" panose="02040503050406030204" pitchFamily="18" charset="0"/>
                  <a:ea typeface="Cambria Math" panose="02040503050406030204" pitchFamily="18" charset="0"/>
                  <a:cs typeface="Times New Roman" panose="02020603050405020304" pitchFamily="18" charset="0"/>
                </a:rPr>
                <a:t>𝜙(</a:t>
              </a:r>
              <a:r>
                <a:rPr lang="en-IN" sz="1600" b="0" i="0">
                  <a:latin typeface="Cambria Math" panose="02040503050406030204" pitchFamily="18" charset="0"/>
                  <a:ea typeface="Cambria Math" panose="02040503050406030204" pitchFamily="18" charset="0"/>
                  <a:cs typeface="Times New Roman" panose="02020603050405020304" pitchFamily="18" charset="0"/>
                </a:rPr>
                <a:t>𝑥)</a:t>
              </a:r>
              <a:r>
                <a:rPr lang="en-IN" sz="1600" dirty="0">
                  <a:latin typeface="Times New Roman" panose="02020603050405020304" pitchFamily="18" charset="0"/>
                  <a:cs typeface="Times New Roman" panose="02020603050405020304" pitchFamily="18" charset="0"/>
                </a:rPr>
                <a:t> is a concatenation of average pooling of </a:t>
              </a:r>
              <a:r>
                <a:rPr lang="en-IN" sz="1600" b="0" i="0">
                  <a:latin typeface="Cambria Math" panose="02040503050406030204" pitchFamily="18" charset="0"/>
                  <a:cs typeface="Times New Roman" panose="02020603050405020304" pitchFamily="18" charset="0"/>
                </a:rPr>
                <a:t>𝑓_𝑙 (𝑥)</a:t>
              </a:r>
              <a:r>
                <a:rPr lang="en-IN" sz="1600" dirty="0">
                  <a:latin typeface="Times New Roman" panose="02020603050405020304" pitchFamily="18" charset="0"/>
                  <a:cs typeface="Times New Roman" panose="02020603050405020304" pitchFamily="18" charset="0"/>
                </a:rPr>
                <a:t> for every layer l</a:t>
              </a:r>
            </a:p>
          </dgm:t>
        </dgm:pt>
      </mc:Fallback>
    </mc:AlternateContent>
    <dgm:pt modelId="{EDEF1F91-4A66-4830-967F-99E646EDF464}" type="parTrans" cxnId="{E4034B2D-5DF5-4D47-865F-4832E4365CCE}">
      <dgm:prSet/>
      <dgm:spPr/>
    </dgm:pt>
    <dgm:pt modelId="{9870A0D7-4EAE-430F-AE27-4D1D95D6666B}" type="sibTrans" cxnId="{E4034B2D-5DF5-4D47-865F-4832E4365CCE}">
      <dgm:prSet/>
      <dgm:spPr/>
    </dgm:pt>
    <dgm:pt modelId="{A8411DB4-D38C-4BB2-983C-62F4DA3F9D81}" type="pres">
      <dgm:prSet presAssocID="{302BB1B0-A3BF-451D-887E-4004B89C04A2}" presName="linearFlow" presStyleCnt="0">
        <dgm:presLayoutVars>
          <dgm:dir/>
          <dgm:animLvl val="lvl"/>
          <dgm:resizeHandles val="exact"/>
        </dgm:presLayoutVars>
      </dgm:prSet>
      <dgm:spPr/>
    </dgm:pt>
    <dgm:pt modelId="{FCBC4EA8-FA9D-4E65-BDE8-96C32C257B8B}" type="pres">
      <dgm:prSet presAssocID="{CED75B37-F4D2-4815-A116-8782EC9507A3}" presName="composite" presStyleCnt="0"/>
      <dgm:spPr/>
    </dgm:pt>
    <dgm:pt modelId="{45AEABD8-71D2-4A18-89D9-F797CE8D414B}" type="pres">
      <dgm:prSet presAssocID="{CED75B37-F4D2-4815-A116-8782EC9507A3}" presName="parentText" presStyleLbl="alignNode1" presStyleIdx="0" presStyleCnt="3">
        <dgm:presLayoutVars>
          <dgm:chMax val="1"/>
          <dgm:bulletEnabled val="1"/>
        </dgm:presLayoutVars>
      </dgm:prSet>
      <dgm:spPr/>
    </dgm:pt>
    <dgm:pt modelId="{6E8F6494-94E5-44FC-99D0-831A16F8C794}" type="pres">
      <dgm:prSet presAssocID="{CED75B37-F4D2-4815-A116-8782EC9507A3}" presName="descendantText" presStyleLbl="alignAcc1" presStyleIdx="0" presStyleCnt="3" custLinFactNeighborX="131">
        <dgm:presLayoutVars>
          <dgm:bulletEnabled val="1"/>
        </dgm:presLayoutVars>
      </dgm:prSet>
      <dgm:spPr/>
    </dgm:pt>
    <dgm:pt modelId="{76B4DC28-E9D8-41C1-BC01-D1A14872A8A0}" type="pres">
      <dgm:prSet presAssocID="{6DA26781-38E1-4AAF-9381-69DCF81FD3C0}" presName="sp" presStyleCnt="0"/>
      <dgm:spPr/>
    </dgm:pt>
    <dgm:pt modelId="{6EF3BC5D-3C52-4365-8DD3-26EE8D0AA702}" type="pres">
      <dgm:prSet presAssocID="{D3F7D5D8-9D50-455D-92F3-8530DFAE3625}" presName="composite" presStyleCnt="0"/>
      <dgm:spPr/>
    </dgm:pt>
    <dgm:pt modelId="{1BF4FF5E-3365-44BE-809A-9A57068F75E1}" type="pres">
      <dgm:prSet presAssocID="{D3F7D5D8-9D50-455D-92F3-8530DFAE3625}" presName="parentText" presStyleLbl="alignNode1" presStyleIdx="1" presStyleCnt="3">
        <dgm:presLayoutVars>
          <dgm:chMax val="1"/>
          <dgm:bulletEnabled val="1"/>
        </dgm:presLayoutVars>
      </dgm:prSet>
      <dgm:spPr/>
    </dgm:pt>
    <dgm:pt modelId="{B3C14418-7548-4997-9E5E-3774FFDAAE07}" type="pres">
      <dgm:prSet presAssocID="{D3F7D5D8-9D50-455D-92F3-8530DFAE3625}" presName="descendantText" presStyleLbl="alignAcc1" presStyleIdx="1" presStyleCnt="3">
        <dgm:presLayoutVars>
          <dgm:bulletEnabled val="1"/>
        </dgm:presLayoutVars>
      </dgm:prSet>
      <dgm:spPr/>
    </dgm:pt>
    <dgm:pt modelId="{A3AF0F68-2E84-4D85-ADCC-EC553A3761F5}" type="pres">
      <dgm:prSet presAssocID="{275C6E7A-40A3-4C94-9529-F0792F0B5871}" presName="sp" presStyleCnt="0"/>
      <dgm:spPr/>
    </dgm:pt>
    <dgm:pt modelId="{5587CAA9-E3F8-4155-AAF0-A5F77A14456E}" type="pres">
      <dgm:prSet presAssocID="{9D193FB9-5C64-47A6-9AC7-2CCADFE63730}" presName="composite" presStyleCnt="0"/>
      <dgm:spPr/>
    </dgm:pt>
    <dgm:pt modelId="{D009B545-02C5-41A9-B573-86DCF5D93C5B}" type="pres">
      <dgm:prSet presAssocID="{9D193FB9-5C64-47A6-9AC7-2CCADFE63730}" presName="parentText" presStyleLbl="alignNode1" presStyleIdx="2" presStyleCnt="3">
        <dgm:presLayoutVars>
          <dgm:chMax val="1"/>
          <dgm:bulletEnabled val="1"/>
        </dgm:presLayoutVars>
      </dgm:prSet>
      <dgm:spPr/>
    </dgm:pt>
    <dgm:pt modelId="{B4C3C5DF-9E10-4032-88FC-E31C952BD80E}" type="pres">
      <dgm:prSet presAssocID="{9D193FB9-5C64-47A6-9AC7-2CCADFE63730}" presName="descendantText" presStyleLbl="alignAcc1" presStyleIdx="2" presStyleCnt="3" custScaleY="125166">
        <dgm:presLayoutVars>
          <dgm:bulletEnabled val="1"/>
        </dgm:presLayoutVars>
      </dgm:prSet>
      <dgm:spPr/>
    </dgm:pt>
  </dgm:ptLst>
  <dgm:cxnLst>
    <dgm:cxn modelId="{8FAE2C04-E915-4307-8E94-57834D4FBE2B}" type="presOf" srcId="{302BB1B0-A3BF-451D-887E-4004B89C04A2}" destId="{A8411DB4-D38C-4BB2-983C-62F4DA3F9D81}" srcOrd="0" destOrd="0" presId="urn:microsoft.com/office/officeart/2005/8/layout/chevron2"/>
    <dgm:cxn modelId="{E4034B2D-5DF5-4D47-865F-4832E4365CCE}" srcId="{3C9A0953-FEEC-4969-A692-A36567B05DD1}" destId="{F57C95A4-5285-4A8F-812A-FDA68ABB97EB}" srcOrd="0" destOrd="0" parTransId="{EDEF1F91-4A66-4830-967F-99E646EDF464}" sibTransId="{9870A0D7-4EAE-430F-AE27-4D1D95D6666B}"/>
    <dgm:cxn modelId="{CCFA255F-0155-4268-B548-60F91CF28D2D}" type="presOf" srcId="{D3F7D5D8-9D50-455D-92F3-8530DFAE3625}" destId="{1BF4FF5E-3365-44BE-809A-9A57068F75E1}" srcOrd="0" destOrd="0" presId="urn:microsoft.com/office/officeart/2005/8/layout/chevron2"/>
    <dgm:cxn modelId="{A265AA45-D619-4A74-B123-E7DCEAC87444}" type="presOf" srcId="{3DD190F2-ED8C-48DC-A842-D3DE97E3EDF2}" destId="{B4C3C5DF-9E10-4032-88FC-E31C952BD80E}" srcOrd="0" destOrd="4" presId="urn:microsoft.com/office/officeart/2005/8/layout/chevron2"/>
    <dgm:cxn modelId="{7F6DEC47-E97C-44C2-A3E9-2727DFCE39BB}" type="presOf" srcId="{2A35C821-554C-4175-878B-99F18CB2B638}" destId="{B3C14418-7548-4997-9E5E-3774FFDAAE07}" srcOrd="0" destOrd="1" presId="urn:microsoft.com/office/officeart/2005/8/layout/chevron2"/>
    <dgm:cxn modelId="{C12CA66B-845B-4CFE-82C2-173ABAA0975C}" type="presOf" srcId="{F57C95A4-5285-4A8F-812A-FDA68ABB97EB}" destId="{B4C3C5DF-9E10-4032-88FC-E31C952BD80E}" srcOrd="0" destOrd="2" presId="urn:microsoft.com/office/officeart/2005/8/layout/chevron2"/>
    <dgm:cxn modelId="{D15FB052-AF46-443F-9B9B-CB7B25A9B5DC}" srcId="{302BB1B0-A3BF-451D-887E-4004B89C04A2}" destId="{9D193FB9-5C64-47A6-9AC7-2CCADFE63730}" srcOrd="2" destOrd="0" parTransId="{FBAA747D-B3C0-42A4-8D75-C2E64C80A3EC}" sibTransId="{0F297CBA-0C01-4360-82DB-209D1BCEC848}"/>
    <dgm:cxn modelId="{7C30E07C-D351-49B8-9057-40EAF83D4ECE}" srcId="{302BB1B0-A3BF-451D-887E-4004B89C04A2}" destId="{CED75B37-F4D2-4815-A116-8782EC9507A3}" srcOrd="0" destOrd="0" parTransId="{0484B31C-B10C-477A-A75B-40999CC07DBC}" sibTransId="{6DA26781-38E1-4AAF-9381-69DCF81FD3C0}"/>
    <dgm:cxn modelId="{E2882692-A22A-4418-AE36-5D3A56C2FAB3}" srcId="{302BB1B0-A3BF-451D-887E-4004B89C04A2}" destId="{D3F7D5D8-9D50-455D-92F3-8530DFAE3625}" srcOrd="1" destOrd="0" parTransId="{8159804B-D77C-4730-825B-462B582CD45E}" sibTransId="{275C6E7A-40A3-4C94-9529-F0792F0B5871}"/>
    <dgm:cxn modelId="{CA017096-4340-418E-8CF6-50A9CCB0686B}" type="presOf" srcId="{CED75B37-F4D2-4815-A116-8782EC9507A3}" destId="{45AEABD8-71D2-4A18-89D9-F797CE8D414B}" srcOrd="0" destOrd="0" presId="urn:microsoft.com/office/officeart/2005/8/layout/chevron2"/>
    <dgm:cxn modelId="{02276C97-9126-43E8-92D7-DDEE5AF1E335}" type="presOf" srcId="{9D193FB9-5C64-47A6-9AC7-2CCADFE63730}" destId="{D009B545-02C5-41A9-B573-86DCF5D93C5B}" srcOrd="0" destOrd="0" presId="urn:microsoft.com/office/officeart/2005/8/layout/chevron2"/>
    <dgm:cxn modelId="{7FFBC39C-FC0B-47D1-9145-BB36FF40D3DF}" srcId="{3C9A0953-FEEC-4969-A692-A36567B05DD1}" destId="{3DD190F2-ED8C-48DC-A842-D3DE97E3EDF2}" srcOrd="2" destOrd="0" parTransId="{86AB87F0-F5B2-4B4B-81CA-542EA9620DD6}" sibTransId="{DEB6BC50-40FC-4A57-9C3F-9295CBAC91C5}"/>
    <dgm:cxn modelId="{3E9068AA-B18B-4E78-9067-CA01938CF4F0}" srcId="{D3F7D5D8-9D50-455D-92F3-8530DFAE3625}" destId="{2A35C821-554C-4175-878B-99F18CB2B638}" srcOrd="1" destOrd="0" parTransId="{A6430CA2-1DB1-4A61-B823-DECC56D6ACD4}" sibTransId="{1E6A2EC3-893C-4082-A60A-AA2849C6B889}"/>
    <dgm:cxn modelId="{3C2ED4AE-2961-4241-9F93-C80BE5F96511}" srcId="{CED75B37-F4D2-4815-A116-8782EC9507A3}" destId="{35CCE74F-3B09-4EAC-85F6-F5A56CEC3D03}" srcOrd="0" destOrd="0" parTransId="{6323A95B-D810-4FC6-91E4-2A56FA68411A}" sibTransId="{E2673220-B610-4E91-AAAC-A5BECDD50A3F}"/>
    <dgm:cxn modelId="{9698FCB5-F7D4-4584-88A7-EDDF196E030B}" srcId="{9D193FB9-5C64-47A6-9AC7-2CCADFE63730}" destId="{34A15D49-0EB7-455B-841E-5D7647B54586}" srcOrd="0" destOrd="0" parTransId="{C8C2F4A0-3156-468C-B777-9189E44604E8}" sibTransId="{0822101A-982C-4E37-BB2C-5D1C8104EE65}"/>
    <dgm:cxn modelId="{081B39BA-F8FD-40B9-A732-816A74195C3D}" type="presOf" srcId="{34A15D49-0EB7-455B-841E-5D7647B54586}" destId="{B4C3C5DF-9E10-4032-88FC-E31C952BD80E}" srcOrd="0" destOrd="0" presId="urn:microsoft.com/office/officeart/2005/8/layout/chevron2"/>
    <dgm:cxn modelId="{3C4470BE-A78C-419A-9FC2-C7274256CC55}" srcId="{D3F7D5D8-9D50-455D-92F3-8530DFAE3625}" destId="{7E37EBD6-34A1-416B-B75E-70C3CD8A3000}" srcOrd="0" destOrd="0" parTransId="{92B565B1-6556-48CC-8854-F90F08C2C12E}" sibTransId="{3537E7B8-77F5-4867-8645-47CAB379A4F9}"/>
    <dgm:cxn modelId="{57457CC0-CD5C-4C27-A8CC-9E3D3242EBA3}" type="presOf" srcId="{3C9A0953-FEEC-4969-A692-A36567B05DD1}" destId="{B4C3C5DF-9E10-4032-88FC-E31C952BD80E}" srcOrd="0" destOrd="1" presId="urn:microsoft.com/office/officeart/2005/8/layout/chevron2"/>
    <dgm:cxn modelId="{ABA15DD5-B7DB-4ABA-812A-214461AA946B}" srcId="{9D193FB9-5C64-47A6-9AC7-2CCADFE63730}" destId="{3C9A0953-FEEC-4969-A692-A36567B05DD1}" srcOrd="1" destOrd="0" parTransId="{B8C25084-D8A2-4D72-AA10-93AA22AE2573}" sibTransId="{F390F907-8318-4CF6-8316-4E31A4531261}"/>
    <dgm:cxn modelId="{B1E5DCD5-D8C0-468C-B261-12BBCF7901DC}" type="presOf" srcId="{35CCE74F-3B09-4EAC-85F6-F5A56CEC3D03}" destId="{6E8F6494-94E5-44FC-99D0-831A16F8C794}" srcOrd="0" destOrd="0" presId="urn:microsoft.com/office/officeart/2005/8/layout/chevron2"/>
    <dgm:cxn modelId="{AEA68AEB-A9F0-44EE-B81D-4D2884CA9D3C}" type="presOf" srcId="{7E37EBD6-34A1-416B-B75E-70C3CD8A3000}" destId="{B3C14418-7548-4997-9E5E-3774FFDAAE07}" srcOrd="0" destOrd="0" presId="urn:microsoft.com/office/officeart/2005/8/layout/chevron2"/>
    <dgm:cxn modelId="{159ECBEC-90E1-40F8-992C-8F80C0BACE2F}" srcId="{3C9A0953-FEEC-4969-A692-A36567B05DD1}" destId="{63EDB89B-4491-454A-AE86-F808E90AF603}" srcOrd="1" destOrd="0" parTransId="{35C5F502-2A45-4592-A804-86F05164493E}" sibTransId="{02307CF2-E43E-43CE-8037-F91A00B6D121}"/>
    <dgm:cxn modelId="{E0D1E4FA-B8BA-4880-B962-A6F769F6E1A4}" type="presOf" srcId="{63EDB89B-4491-454A-AE86-F808E90AF603}" destId="{B4C3C5DF-9E10-4032-88FC-E31C952BD80E}" srcOrd="0" destOrd="3" presId="urn:microsoft.com/office/officeart/2005/8/layout/chevron2"/>
    <dgm:cxn modelId="{124D4366-862F-47F0-BBE0-F0856AF8A29A}" type="presParOf" srcId="{A8411DB4-D38C-4BB2-983C-62F4DA3F9D81}" destId="{FCBC4EA8-FA9D-4E65-BDE8-96C32C257B8B}" srcOrd="0" destOrd="0" presId="urn:microsoft.com/office/officeart/2005/8/layout/chevron2"/>
    <dgm:cxn modelId="{93DF902F-604A-4A51-A4E2-AA439CA964C2}" type="presParOf" srcId="{FCBC4EA8-FA9D-4E65-BDE8-96C32C257B8B}" destId="{45AEABD8-71D2-4A18-89D9-F797CE8D414B}" srcOrd="0" destOrd="0" presId="urn:microsoft.com/office/officeart/2005/8/layout/chevron2"/>
    <dgm:cxn modelId="{A0AA002F-8350-45BA-8839-B722543348E4}" type="presParOf" srcId="{FCBC4EA8-FA9D-4E65-BDE8-96C32C257B8B}" destId="{6E8F6494-94E5-44FC-99D0-831A16F8C794}" srcOrd="1" destOrd="0" presId="urn:microsoft.com/office/officeart/2005/8/layout/chevron2"/>
    <dgm:cxn modelId="{98D98952-EAA9-4992-BF72-F791D1227C79}" type="presParOf" srcId="{A8411DB4-D38C-4BB2-983C-62F4DA3F9D81}" destId="{76B4DC28-E9D8-41C1-BC01-D1A14872A8A0}" srcOrd="1" destOrd="0" presId="urn:microsoft.com/office/officeart/2005/8/layout/chevron2"/>
    <dgm:cxn modelId="{A31D3E61-72F1-4D13-9EBB-2A2FF752A419}" type="presParOf" srcId="{A8411DB4-D38C-4BB2-983C-62F4DA3F9D81}" destId="{6EF3BC5D-3C52-4365-8DD3-26EE8D0AA702}" srcOrd="2" destOrd="0" presId="urn:microsoft.com/office/officeart/2005/8/layout/chevron2"/>
    <dgm:cxn modelId="{779C06F8-1ACE-47D8-8BDA-9FC5F5C64D82}" type="presParOf" srcId="{6EF3BC5D-3C52-4365-8DD3-26EE8D0AA702}" destId="{1BF4FF5E-3365-44BE-809A-9A57068F75E1}" srcOrd="0" destOrd="0" presId="urn:microsoft.com/office/officeart/2005/8/layout/chevron2"/>
    <dgm:cxn modelId="{AFE31834-6B8C-44F9-BDC7-3613738DDCA1}" type="presParOf" srcId="{6EF3BC5D-3C52-4365-8DD3-26EE8D0AA702}" destId="{B3C14418-7548-4997-9E5E-3774FFDAAE07}" srcOrd="1" destOrd="0" presId="urn:microsoft.com/office/officeart/2005/8/layout/chevron2"/>
    <dgm:cxn modelId="{627C5A0E-5672-49F0-A4DE-132991E10746}" type="presParOf" srcId="{A8411DB4-D38C-4BB2-983C-62F4DA3F9D81}" destId="{A3AF0F68-2E84-4D85-ADCC-EC553A3761F5}" srcOrd="3" destOrd="0" presId="urn:microsoft.com/office/officeart/2005/8/layout/chevron2"/>
    <dgm:cxn modelId="{C3768065-E0A8-4833-986D-96399DE939E3}" type="presParOf" srcId="{A8411DB4-D38C-4BB2-983C-62F4DA3F9D81}" destId="{5587CAA9-E3F8-4155-AAF0-A5F77A14456E}" srcOrd="4" destOrd="0" presId="urn:microsoft.com/office/officeart/2005/8/layout/chevron2"/>
    <dgm:cxn modelId="{98D3F61C-DC11-483A-B1AF-E39A66B4614F}" type="presParOf" srcId="{5587CAA9-E3F8-4155-AAF0-A5F77A14456E}" destId="{D009B545-02C5-41A9-B573-86DCF5D93C5B}" srcOrd="0" destOrd="0" presId="urn:microsoft.com/office/officeart/2005/8/layout/chevron2"/>
    <dgm:cxn modelId="{0499B1BA-0C40-4158-9E73-075872A43246}" type="presParOf" srcId="{5587CAA9-E3F8-4155-AAF0-A5F77A14456E}" destId="{B4C3C5DF-9E10-4032-88FC-E31C952BD80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02BB1B0-A3BF-451D-887E-4004B89C04A2}" type="doc">
      <dgm:prSet loTypeId="urn:microsoft.com/office/officeart/2005/8/layout/chevron2" loCatId="list" qsTypeId="urn:microsoft.com/office/officeart/2005/8/quickstyle/3d3" qsCatId="3D" csTypeId="urn:microsoft.com/office/officeart/2005/8/colors/colorful4" csCatId="colorful" phldr="1"/>
      <dgm:spPr/>
      <dgm:t>
        <a:bodyPr/>
        <a:lstStyle/>
        <a:p>
          <a:endParaRPr lang="en-IN"/>
        </a:p>
      </dgm:t>
    </dgm:pt>
    <dgm:pt modelId="{CED75B37-F4D2-4815-A116-8782EC9507A3}">
      <dgm:prSet phldrT="[Text]" custT="1"/>
      <dgm:spPr/>
      <dgm:t>
        <a:bodyPr/>
        <a:lstStyle/>
        <a:p>
          <a:r>
            <a:rPr lang="en-IN" sz="1800" dirty="0">
              <a:latin typeface="Times New Roman" panose="02020603050405020304" pitchFamily="18" charset="0"/>
              <a:cs typeface="Times New Roman" panose="02020603050405020304" pitchFamily="18" charset="0"/>
            </a:rPr>
            <a:t>Deep </a:t>
          </a:r>
          <a:r>
            <a:rPr lang="en-IN" sz="1800" dirty="0" err="1">
              <a:latin typeface="Times New Roman" panose="02020603050405020304" pitchFamily="18" charset="0"/>
              <a:cs typeface="Times New Roman" panose="02020603050405020304" pitchFamily="18" charset="0"/>
            </a:rPr>
            <a:t>kNN</a:t>
          </a:r>
          <a:endParaRPr lang="en-IN" sz="1800" dirty="0">
            <a:latin typeface="Times New Roman" panose="02020603050405020304" pitchFamily="18" charset="0"/>
            <a:cs typeface="Times New Roman" panose="02020603050405020304" pitchFamily="18" charset="0"/>
          </a:endParaRPr>
        </a:p>
      </dgm:t>
    </dgm:pt>
    <dgm:pt modelId="{0484B31C-B10C-477A-A75B-40999CC07DBC}" type="parTrans" cxnId="{7C30E07C-D351-49B8-9057-40EAF83D4ECE}">
      <dgm:prSet/>
      <dgm:spPr/>
      <dgm:t>
        <a:bodyPr/>
        <a:lstStyle/>
        <a:p>
          <a:endParaRPr lang="en-IN"/>
        </a:p>
      </dgm:t>
    </dgm:pt>
    <dgm:pt modelId="{6DA26781-38E1-4AAF-9381-69DCF81FD3C0}" type="sibTrans" cxnId="{7C30E07C-D351-49B8-9057-40EAF83D4ECE}">
      <dgm:prSet/>
      <dgm:spPr/>
      <dgm:t>
        <a:bodyPr/>
        <a:lstStyle/>
        <a:p>
          <a:endParaRPr lang="en-IN"/>
        </a:p>
      </dgm:t>
    </dgm:pt>
    <dgm:pt modelId="{35CCE74F-3B09-4EAC-85F6-F5A56CEC3D03}">
      <dgm:prSet phldrT="[Text]" custT="1"/>
      <dgm:spPr>
        <a:blipFill>
          <a:blip xmlns:r="http://schemas.openxmlformats.org/officeDocument/2006/relationships" r:embed="rId1"/>
          <a:stretch>
            <a:fillRect/>
          </a:stretch>
        </a:blipFill>
      </dgm:spPr>
      <dgm:t>
        <a:bodyPr/>
        <a:lstStyle/>
        <a:p>
          <a:r>
            <a:rPr lang="en-IN">
              <a:noFill/>
            </a:rPr>
            <a:t> </a:t>
          </a:r>
        </a:p>
      </dgm:t>
    </dgm:pt>
    <dgm:pt modelId="{6323A95B-D810-4FC6-91E4-2A56FA68411A}" type="parTrans" cxnId="{3C2ED4AE-2961-4241-9F93-C80BE5F96511}">
      <dgm:prSet/>
      <dgm:spPr/>
      <dgm:t>
        <a:bodyPr/>
        <a:lstStyle/>
        <a:p>
          <a:endParaRPr lang="en-IN"/>
        </a:p>
      </dgm:t>
    </dgm:pt>
    <dgm:pt modelId="{E2673220-B610-4E91-AAAC-A5BECDD50A3F}" type="sibTrans" cxnId="{3C2ED4AE-2961-4241-9F93-C80BE5F96511}">
      <dgm:prSet/>
      <dgm:spPr/>
      <dgm:t>
        <a:bodyPr/>
        <a:lstStyle/>
        <a:p>
          <a:endParaRPr lang="en-IN"/>
        </a:p>
      </dgm:t>
    </dgm:pt>
    <dgm:pt modelId="{D3F7D5D8-9D50-455D-92F3-8530DFAE3625}">
      <dgm:prSet phldrT="[Text]"/>
      <dgm:spPr/>
      <dgm:t>
        <a:bodyPr/>
        <a:lstStyle/>
        <a:p>
          <a:r>
            <a:rPr lang="en-IN" dirty="0">
              <a:latin typeface="Times New Roman" panose="02020603050405020304" pitchFamily="18" charset="0"/>
              <a:cs typeface="Times New Roman" panose="02020603050405020304" pitchFamily="18" charset="0"/>
            </a:rPr>
            <a:t>Single Layered Deep </a:t>
          </a:r>
          <a:r>
            <a:rPr lang="en-IN" dirty="0" err="1">
              <a:latin typeface="Times New Roman" panose="02020603050405020304" pitchFamily="18" charset="0"/>
              <a:cs typeface="Times New Roman" panose="02020603050405020304" pitchFamily="18" charset="0"/>
            </a:rPr>
            <a:t>kNN</a:t>
          </a:r>
          <a:endParaRPr lang="en-IN" dirty="0">
            <a:latin typeface="Times New Roman" panose="02020603050405020304" pitchFamily="18" charset="0"/>
            <a:cs typeface="Times New Roman" panose="02020603050405020304" pitchFamily="18" charset="0"/>
          </a:endParaRPr>
        </a:p>
      </dgm:t>
    </dgm:pt>
    <dgm:pt modelId="{8159804B-D77C-4730-825B-462B582CD45E}" type="parTrans" cxnId="{E2882692-A22A-4418-AE36-5D3A56C2FAB3}">
      <dgm:prSet/>
      <dgm:spPr/>
      <dgm:t>
        <a:bodyPr/>
        <a:lstStyle/>
        <a:p>
          <a:endParaRPr lang="en-IN"/>
        </a:p>
      </dgm:t>
    </dgm:pt>
    <dgm:pt modelId="{275C6E7A-40A3-4C94-9529-F0792F0B5871}" type="sibTrans" cxnId="{E2882692-A22A-4418-AE36-5D3A56C2FAB3}">
      <dgm:prSet/>
      <dgm:spPr/>
      <dgm:t>
        <a:bodyPr/>
        <a:lstStyle/>
        <a:p>
          <a:endParaRPr lang="en-IN"/>
        </a:p>
      </dgm:t>
    </dgm:pt>
    <dgm:pt modelId="{2A35C821-554C-4175-878B-99F18CB2B638}">
      <dgm:prSet phldrT="[Text]" custT="1"/>
      <dgm:spPr/>
      <dgm:t>
        <a:bodyPr/>
        <a:lstStyle/>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L is a set of layers used by the </a:t>
          </a:r>
          <a:r>
            <a:rPr lang="en-IN" sz="1600" dirty="0" err="1">
              <a:latin typeface="Times New Roman" panose="02020603050405020304" pitchFamily="18" charset="0"/>
              <a:cs typeface="Times New Roman" panose="02020603050405020304" pitchFamily="18" charset="0"/>
            </a:rPr>
            <a:t>kNN</a:t>
          </a:r>
          <a:r>
            <a:rPr lang="en-IN" sz="1600" dirty="0">
              <a:latin typeface="Times New Roman" panose="02020603050405020304" pitchFamily="18" charset="0"/>
              <a:cs typeface="Times New Roman" panose="02020603050405020304" pitchFamily="18" charset="0"/>
            </a:rPr>
            <a:t> and here L only contains the penultimate layer of NN.</a:t>
          </a:r>
        </a:p>
      </dgm:t>
    </dgm:pt>
    <dgm:pt modelId="{A6430CA2-1DB1-4A61-B823-DECC56D6ACD4}" type="parTrans" cxnId="{3E9068AA-B18B-4E78-9067-CA01938CF4F0}">
      <dgm:prSet/>
      <dgm:spPr/>
      <dgm:t>
        <a:bodyPr/>
        <a:lstStyle/>
        <a:p>
          <a:endParaRPr lang="en-IN"/>
        </a:p>
      </dgm:t>
    </dgm:pt>
    <dgm:pt modelId="{1E6A2EC3-893C-4082-A60A-AA2849C6B889}" type="sibTrans" cxnId="{3E9068AA-B18B-4E78-9067-CA01938CF4F0}">
      <dgm:prSet/>
      <dgm:spPr/>
      <dgm:t>
        <a:bodyPr/>
        <a:lstStyle/>
        <a:p>
          <a:endParaRPr lang="en-IN"/>
        </a:p>
      </dgm:t>
    </dgm:pt>
    <dgm:pt modelId="{9D193FB9-5C64-47A6-9AC7-2CCADFE63730}">
      <dgm:prSet phldrT="[Text]"/>
      <dgm:spPr/>
      <dgm:t>
        <a:bodyPr/>
        <a:lstStyle/>
        <a:p>
          <a:r>
            <a:rPr lang="en-IN" dirty="0"/>
            <a:t>Dubey et.al</a:t>
          </a:r>
        </a:p>
      </dgm:t>
    </dgm:pt>
    <dgm:pt modelId="{FBAA747D-B3C0-42A4-8D75-C2E64C80A3EC}" type="parTrans" cxnId="{D15FB052-AF46-443F-9B9B-CB7B25A9B5DC}">
      <dgm:prSet/>
      <dgm:spPr/>
      <dgm:t>
        <a:bodyPr/>
        <a:lstStyle/>
        <a:p>
          <a:endParaRPr lang="en-IN"/>
        </a:p>
      </dgm:t>
    </dgm:pt>
    <dgm:pt modelId="{0F297CBA-0C01-4360-82DB-209D1BCEC848}" type="sibTrans" cxnId="{D15FB052-AF46-443F-9B9B-CB7B25A9B5DC}">
      <dgm:prSet/>
      <dgm:spPr/>
      <dgm:t>
        <a:bodyPr/>
        <a:lstStyle/>
        <a:p>
          <a:endParaRPr lang="en-IN"/>
        </a:p>
      </dgm:t>
    </dgm:pt>
    <dgm:pt modelId="{34A15D49-0EB7-455B-841E-5D7647B54586}">
      <dgm:prSet phldrT="[Text]" custT="1"/>
      <dgm:spPr>
        <a:blipFill>
          <a:blip xmlns:r="http://schemas.openxmlformats.org/officeDocument/2006/relationships" r:embed="rId2"/>
          <a:stretch>
            <a:fillRect/>
          </a:stretch>
        </a:blipFill>
      </dgm:spPr>
      <dgm:t>
        <a:bodyPr/>
        <a:lstStyle/>
        <a:p>
          <a:r>
            <a:rPr lang="en-IN">
              <a:noFill/>
            </a:rPr>
            <a:t> </a:t>
          </a:r>
        </a:p>
      </dgm:t>
    </dgm:pt>
    <dgm:pt modelId="{C8C2F4A0-3156-468C-B777-9189E44604E8}" type="parTrans" cxnId="{9698FCB5-F7D4-4584-88A7-EDDF196E030B}">
      <dgm:prSet/>
      <dgm:spPr/>
      <dgm:t>
        <a:bodyPr/>
        <a:lstStyle/>
        <a:p>
          <a:endParaRPr lang="en-IN"/>
        </a:p>
      </dgm:t>
    </dgm:pt>
    <dgm:pt modelId="{0822101A-982C-4E37-BB2C-5D1C8104EE65}" type="sibTrans" cxnId="{9698FCB5-F7D4-4584-88A7-EDDF196E030B}">
      <dgm:prSet/>
      <dgm:spPr/>
      <dgm:t>
        <a:bodyPr/>
        <a:lstStyle/>
        <a:p>
          <a:endParaRPr lang="en-IN"/>
        </a:p>
      </dgm:t>
    </dgm:pt>
    <dgm:pt modelId="{7E37EBD6-34A1-416B-B75E-70C3CD8A3000}">
      <dgm:prSet phldrT="[Text]" custT="1"/>
      <dgm:spPr/>
      <dgm:t>
        <a:bodyPr/>
        <a:lstStyle/>
        <a:p>
          <a:pPr>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The attack on </a:t>
          </a:r>
          <a:r>
            <a:rPr lang="en-IN" sz="1600" dirty="0" err="1">
              <a:latin typeface="Times New Roman" panose="02020603050405020304" pitchFamily="18" charset="0"/>
              <a:cs typeface="Times New Roman" panose="02020603050405020304" pitchFamily="18" charset="0"/>
            </a:rPr>
            <a:t>DkNN</a:t>
          </a:r>
          <a:r>
            <a:rPr lang="en-IN" sz="1600" dirty="0">
              <a:latin typeface="Times New Roman" panose="02020603050405020304" pitchFamily="18" charset="0"/>
              <a:cs typeface="Times New Roman" panose="02020603050405020304" pitchFamily="18" charset="0"/>
            </a:rPr>
            <a:t> can be directly applied to single layered </a:t>
          </a:r>
          <a:r>
            <a:rPr lang="en-IN" sz="1600" dirty="0" err="1">
              <a:latin typeface="Times New Roman" panose="02020603050405020304" pitchFamily="18" charset="0"/>
              <a:cs typeface="Times New Roman" panose="02020603050405020304" pitchFamily="18" charset="0"/>
            </a:rPr>
            <a:t>DkNN</a:t>
          </a:r>
          <a:r>
            <a:rPr lang="en-IN" sz="1600" dirty="0">
              <a:latin typeface="Times New Roman" panose="02020603050405020304" pitchFamily="18" charset="0"/>
              <a:cs typeface="Times New Roman" panose="02020603050405020304" pitchFamily="18" charset="0"/>
            </a:rPr>
            <a:t>.</a:t>
          </a:r>
        </a:p>
      </dgm:t>
    </dgm:pt>
    <dgm:pt modelId="{92B565B1-6556-48CC-8854-F90F08C2C12E}" type="parTrans" cxnId="{3C4470BE-A78C-419A-9FC2-C7274256CC55}">
      <dgm:prSet/>
      <dgm:spPr/>
    </dgm:pt>
    <dgm:pt modelId="{3537E7B8-77F5-4867-8645-47CAB379A4F9}" type="sibTrans" cxnId="{3C4470BE-A78C-419A-9FC2-C7274256CC55}">
      <dgm:prSet/>
      <dgm:spPr/>
    </dgm:pt>
    <dgm:pt modelId="{3C9A0953-FEEC-4969-A692-A36567B05DD1}">
      <dgm:prSet phldrT="[Text]" custT="1"/>
      <dgm:spPr/>
      <dgm:t>
        <a:bodyPr/>
        <a:lstStyle/>
        <a:p>
          <a:r>
            <a:rPr lang="en-IN">
              <a:noFill/>
            </a:rPr>
            <a:t> </a:t>
          </a:r>
        </a:p>
      </dgm:t>
    </dgm:pt>
    <dgm:pt modelId="{B8C25084-D8A2-4D72-AA10-93AA22AE2573}" type="parTrans" cxnId="{ABA15DD5-B7DB-4ABA-812A-214461AA946B}">
      <dgm:prSet/>
      <dgm:spPr/>
    </dgm:pt>
    <dgm:pt modelId="{F390F907-8318-4CF6-8316-4E31A4531261}" type="sibTrans" cxnId="{ABA15DD5-B7DB-4ABA-812A-214461AA946B}">
      <dgm:prSet/>
      <dgm:spPr/>
    </dgm:pt>
    <dgm:pt modelId="{63EDB89B-4491-454A-AE86-F808E90AF603}">
      <dgm:prSet phldrT="[Text]" custT="1"/>
      <dgm:spPr/>
      <dgm:t>
        <a:bodyPr/>
        <a:lstStyle/>
        <a:p>
          <a:r>
            <a:rPr lang="en-IN">
              <a:noFill/>
            </a:rPr>
            <a:t> </a:t>
          </a:r>
        </a:p>
      </dgm:t>
    </dgm:pt>
    <dgm:pt modelId="{35C5F502-2A45-4592-A804-86F05164493E}" type="parTrans" cxnId="{159ECBEC-90E1-40F8-992C-8F80C0BACE2F}">
      <dgm:prSet/>
      <dgm:spPr/>
    </dgm:pt>
    <dgm:pt modelId="{02307CF2-E43E-43CE-8037-F91A00B6D121}" type="sibTrans" cxnId="{159ECBEC-90E1-40F8-992C-8F80C0BACE2F}">
      <dgm:prSet/>
      <dgm:spPr/>
    </dgm:pt>
    <dgm:pt modelId="{3DD190F2-ED8C-48DC-A842-D3DE97E3EDF2}">
      <dgm:prSet phldrT="[Text]" custT="1"/>
      <dgm:spPr/>
      <dgm:t>
        <a:bodyPr/>
        <a:lstStyle/>
        <a:p>
          <a:r>
            <a:rPr lang="en-IN">
              <a:noFill/>
            </a:rPr>
            <a:t> </a:t>
          </a:r>
        </a:p>
      </dgm:t>
    </dgm:pt>
    <dgm:pt modelId="{86AB87F0-F5B2-4B4B-81CA-542EA9620DD6}" type="parTrans" cxnId="{7FFBC39C-FC0B-47D1-9145-BB36FF40D3DF}">
      <dgm:prSet/>
      <dgm:spPr/>
    </dgm:pt>
    <dgm:pt modelId="{DEB6BC50-40FC-4A57-9C3F-9295CBAC91C5}" type="sibTrans" cxnId="{7FFBC39C-FC0B-47D1-9145-BB36FF40D3DF}">
      <dgm:prSet/>
      <dgm:spPr/>
    </dgm:pt>
    <dgm:pt modelId="{F57C95A4-5285-4A8F-812A-FDA68ABB97EB}">
      <dgm:prSet phldrT="[Text]" custT="1"/>
      <dgm:spPr/>
      <dgm:t>
        <a:bodyPr/>
        <a:lstStyle/>
        <a:p>
          <a:r>
            <a:rPr lang="en-IN">
              <a:noFill/>
            </a:rPr>
            <a:t> </a:t>
          </a:r>
        </a:p>
      </dgm:t>
    </dgm:pt>
    <dgm:pt modelId="{EDEF1F91-4A66-4830-967F-99E646EDF464}" type="parTrans" cxnId="{E4034B2D-5DF5-4D47-865F-4832E4365CCE}">
      <dgm:prSet/>
      <dgm:spPr/>
    </dgm:pt>
    <dgm:pt modelId="{9870A0D7-4EAE-430F-AE27-4D1D95D6666B}" type="sibTrans" cxnId="{E4034B2D-5DF5-4D47-865F-4832E4365CCE}">
      <dgm:prSet/>
      <dgm:spPr/>
    </dgm:pt>
    <dgm:pt modelId="{A8411DB4-D38C-4BB2-983C-62F4DA3F9D81}" type="pres">
      <dgm:prSet presAssocID="{302BB1B0-A3BF-451D-887E-4004B89C04A2}" presName="linearFlow" presStyleCnt="0">
        <dgm:presLayoutVars>
          <dgm:dir/>
          <dgm:animLvl val="lvl"/>
          <dgm:resizeHandles val="exact"/>
        </dgm:presLayoutVars>
      </dgm:prSet>
      <dgm:spPr/>
    </dgm:pt>
    <dgm:pt modelId="{FCBC4EA8-FA9D-4E65-BDE8-96C32C257B8B}" type="pres">
      <dgm:prSet presAssocID="{CED75B37-F4D2-4815-A116-8782EC9507A3}" presName="composite" presStyleCnt="0"/>
      <dgm:spPr/>
    </dgm:pt>
    <dgm:pt modelId="{45AEABD8-71D2-4A18-89D9-F797CE8D414B}" type="pres">
      <dgm:prSet presAssocID="{CED75B37-F4D2-4815-A116-8782EC9507A3}" presName="parentText" presStyleLbl="alignNode1" presStyleIdx="0" presStyleCnt="3">
        <dgm:presLayoutVars>
          <dgm:chMax val="1"/>
          <dgm:bulletEnabled val="1"/>
        </dgm:presLayoutVars>
      </dgm:prSet>
      <dgm:spPr/>
    </dgm:pt>
    <dgm:pt modelId="{6E8F6494-94E5-44FC-99D0-831A16F8C794}" type="pres">
      <dgm:prSet presAssocID="{CED75B37-F4D2-4815-A116-8782EC9507A3}" presName="descendantText" presStyleLbl="alignAcc1" presStyleIdx="0" presStyleCnt="3" custLinFactNeighborX="131">
        <dgm:presLayoutVars>
          <dgm:bulletEnabled val="1"/>
        </dgm:presLayoutVars>
      </dgm:prSet>
      <dgm:spPr/>
    </dgm:pt>
    <dgm:pt modelId="{76B4DC28-E9D8-41C1-BC01-D1A14872A8A0}" type="pres">
      <dgm:prSet presAssocID="{6DA26781-38E1-4AAF-9381-69DCF81FD3C0}" presName="sp" presStyleCnt="0"/>
      <dgm:spPr/>
    </dgm:pt>
    <dgm:pt modelId="{6EF3BC5D-3C52-4365-8DD3-26EE8D0AA702}" type="pres">
      <dgm:prSet presAssocID="{D3F7D5D8-9D50-455D-92F3-8530DFAE3625}" presName="composite" presStyleCnt="0"/>
      <dgm:spPr/>
    </dgm:pt>
    <dgm:pt modelId="{1BF4FF5E-3365-44BE-809A-9A57068F75E1}" type="pres">
      <dgm:prSet presAssocID="{D3F7D5D8-9D50-455D-92F3-8530DFAE3625}" presName="parentText" presStyleLbl="alignNode1" presStyleIdx="1" presStyleCnt="3">
        <dgm:presLayoutVars>
          <dgm:chMax val="1"/>
          <dgm:bulletEnabled val="1"/>
        </dgm:presLayoutVars>
      </dgm:prSet>
      <dgm:spPr/>
    </dgm:pt>
    <dgm:pt modelId="{B3C14418-7548-4997-9E5E-3774FFDAAE07}" type="pres">
      <dgm:prSet presAssocID="{D3F7D5D8-9D50-455D-92F3-8530DFAE3625}" presName="descendantText" presStyleLbl="alignAcc1" presStyleIdx="1" presStyleCnt="3">
        <dgm:presLayoutVars>
          <dgm:bulletEnabled val="1"/>
        </dgm:presLayoutVars>
      </dgm:prSet>
      <dgm:spPr/>
    </dgm:pt>
    <dgm:pt modelId="{A3AF0F68-2E84-4D85-ADCC-EC553A3761F5}" type="pres">
      <dgm:prSet presAssocID="{275C6E7A-40A3-4C94-9529-F0792F0B5871}" presName="sp" presStyleCnt="0"/>
      <dgm:spPr/>
    </dgm:pt>
    <dgm:pt modelId="{5587CAA9-E3F8-4155-AAF0-A5F77A14456E}" type="pres">
      <dgm:prSet presAssocID="{9D193FB9-5C64-47A6-9AC7-2CCADFE63730}" presName="composite" presStyleCnt="0"/>
      <dgm:spPr/>
    </dgm:pt>
    <dgm:pt modelId="{D009B545-02C5-41A9-B573-86DCF5D93C5B}" type="pres">
      <dgm:prSet presAssocID="{9D193FB9-5C64-47A6-9AC7-2CCADFE63730}" presName="parentText" presStyleLbl="alignNode1" presStyleIdx="2" presStyleCnt="3">
        <dgm:presLayoutVars>
          <dgm:chMax val="1"/>
          <dgm:bulletEnabled val="1"/>
        </dgm:presLayoutVars>
      </dgm:prSet>
      <dgm:spPr/>
    </dgm:pt>
    <dgm:pt modelId="{B4C3C5DF-9E10-4032-88FC-E31C952BD80E}" type="pres">
      <dgm:prSet presAssocID="{9D193FB9-5C64-47A6-9AC7-2CCADFE63730}" presName="descendantText" presStyleLbl="alignAcc1" presStyleIdx="2" presStyleCnt="3" custScaleY="125166">
        <dgm:presLayoutVars>
          <dgm:bulletEnabled val="1"/>
        </dgm:presLayoutVars>
      </dgm:prSet>
      <dgm:spPr/>
    </dgm:pt>
  </dgm:ptLst>
  <dgm:cxnLst>
    <dgm:cxn modelId="{8FAE2C04-E915-4307-8E94-57834D4FBE2B}" type="presOf" srcId="{302BB1B0-A3BF-451D-887E-4004B89C04A2}" destId="{A8411DB4-D38C-4BB2-983C-62F4DA3F9D81}" srcOrd="0" destOrd="0" presId="urn:microsoft.com/office/officeart/2005/8/layout/chevron2"/>
    <dgm:cxn modelId="{E4034B2D-5DF5-4D47-865F-4832E4365CCE}" srcId="{3C9A0953-FEEC-4969-A692-A36567B05DD1}" destId="{F57C95A4-5285-4A8F-812A-FDA68ABB97EB}" srcOrd="0" destOrd="0" parTransId="{EDEF1F91-4A66-4830-967F-99E646EDF464}" sibTransId="{9870A0D7-4EAE-430F-AE27-4D1D95D6666B}"/>
    <dgm:cxn modelId="{CCFA255F-0155-4268-B548-60F91CF28D2D}" type="presOf" srcId="{D3F7D5D8-9D50-455D-92F3-8530DFAE3625}" destId="{1BF4FF5E-3365-44BE-809A-9A57068F75E1}" srcOrd="0" destOrd="0" presId="urn:microsoft.com/office/officeart/2005/8/layout/chevron2"/>
    <dgm:cxn modelId="{A265AA45-D619-4A74-B123-E7DCEAC87444}" type="presOf" srcId="{3DD190F2-ED8C-48DC-A842-D3DE97E3EDF2}" destId="{B4C3C5DF-9E10-4032-88FC-E31C952BD80E}" srcOrd="0" destOrd="4" presId="urn:microsoft.com/office/officeart/2005/8/layout/chevron2"/>
    <dgm:cxn modelId="{7F6DEC47-E97C-44C2-A3E9-2727DFCE39BB}" type="presOf" srcId="{2A35C821-554C-4175-878B-99F18CB2B638}" destId="{B3C14418-7548-4997-9E5E-3774FFDAAE07}" srcOrd="0" destOrd="1" presId="urn:microsoft.com/office/officeart/2005/8/layout/chevron2"/>
    <dgm:cxn modelId="{C12CA66B-845B-4CFE-82C2-173ABAA0975C}" type="presOf" srcId="{F57C95A4-5285-4A8F-812A-FDA68ABB97EB}" destId="{B4C3C5DF-9E10-4032-88FC-E31C952BD80E}" srcOrd="0" destOrd="2" presId="urn:microsoft.com/office/officeart/2005/8/layout/chevron2"/>
    <dgm:cxn modelId="{D15FB052-AF46-443F-9B9B-CB7B25A9B5DC}" srcId="{302BB1B0-A3BF-451D-887E-4004B89C04A2}" destId="{9D193FB9-5C64-47A6-9AC7-2CCADFE63730}" srcOrd="2" destOrd="0" parTransId="{FBAA747D-B3C0-42A4-8D75-C2E64C80A3EC}" sibTransId="{0F297CBA-0C01-4360-82DB-209D1BCEC848}"/>
    <dgm:cxn modelId="{7C30E07C-D351-49B8-9057-40EAF83D4ECE}" srcId="{302BB1B0-A3BF-451D-887E-4004B89C04A2}" destId="{CED75B37-F4D2-4815-A116-8782EC9507A3}" srcOrd="0" destOrd="0" parTransId="{0484B31C-B10C-477A-A75B-40999CC07DBC}" sibTransId="{6DA26781-38E1-4AAF-9381-69DCF81FD3C0}"/>
    <dgm:cxn modelId="{E2882692-A22A-4418-AE36-5D3A56C2FAB3}" srcId="{302BB1B0-A3BF-451D-887E-4004B89C04A2}" destId="{D3F7D5D8-9D50-455D-92F3-8530DFAE3625}" srcOrd="1" destOrd="0" parTransId="{8159804B-D77C-4730-825B-462B582CD45E}" sibTransId="{275C6E7A-40A3-4C94-9529-F0792F0B5871}"/>
    <dgm:cxn modelId="{CA017096-4340-418E-8CF6-50A9CCB0686B}" type="presOf" srcId="{CED75B37-F4D2-4815-A116-8782EC9507A3}" destId="{45AEABD8-71D2-4A18-89D9-F797CE8D414B}" srcOrd="0" destOrd="0" presId="urn:microsoft.com/office/officeart/2005/8/layout/chevron2"/>
    <dgm:cxn modelId="{02276C97-9126-43E8-92D7-DDEE5AF1E335}" type="presOf" srcId="{9D193FB9-5C64-47A6-9AC7-2CCADFE63730}" destId="{D009B545-02C5-41A9-B573-86DCF5D93C5B}" srcOrd="0" destOrd="0" presId="urn:microsoft.com/office/officeart/2005/8/layout/chevron2"/>
    <dgm:cxn modelId="{7FFBC39C-FC0B-47D1-9145-BB36FF40D3DF}" srcId="{3C9A0953-FEEC-4969-A692-A36567B05DD1}" destId="{3DD190F2-ED8C-48DC-A842-D3DE97E3EDF2}" srcOrd="2" destOrd="0" parTransId="{86AB87F0-F5B2-4B4B-81CA-542EA9620DD6}" sibTransId="{DEB6BC50-40FC-4A57-9C3F-9295CBAC91C5}"/>
    <dgm:cxn modelId="{3E9068AA-B18B-4E78-9067-CA01938CF4F0}" srcId="{D3F7D5D8-9D50-455D-92F3-8530DFAE3625}" destId="{2A35C821-554C-4175-878B-99F18CB2B638}" srcOrd="1" destOrd="0" parTransId="{A6430CA2-1DB1-4A61-B823-DECC56D6ACD4}" sibTransId="{1E6A2EC3-893C-4082-A60A-AA2849C6B889}"/>
    <dgm:cxn modelId="{3C2ED4AE-2961-4241-9F93-C80BE5F96511}" srcId="{CED75B37-F4D2-4815-A116-8782EC9507A3}" destId="{35CCE74F-3B09-4EAC-85F6-F5A56CEC3D03}" srcOrd="0" destOrd="0" parTransId="{6323A95B-D810-4FC6-91E4-2A56FA68411A}" sibTransId="{E2673220-B610-4E91-AAAC-A5BECDD50A3F}"/>
    <dgm:cxn modelId="{9698FCB5-F7D4-4584-88A7-EDDF196E030B}" srcId="{9D193FB9-5C64-47A6-9AC7-2CCADFE63730}" destId="{34A15D49-0EB7-455B-841E-5D7647B54586}" srcOrd="0" destOrd="0" parTransId="{C8C2F4A0-3156-468C-B777-9189E44604E8}" sibTransId="{0822101A-982C-4E37-BB2C-5D1C8104EE65}"/>
    <dgm:cxn modelId="{081B39BA-F8FD-40B9-A732-816A74195C3D}" type="presOf" srcId="{34A15D49-0EB7-455B-841E-5D7647B54586}" destId="{B4C3C5DF-9E10-4032-88FC-E31C952BD80E}" srcOrd="0" destOrd="0" presId="urn:microsoft.com/office/officeart/2005/8/layout/chevron2"/>
    <dgm:cxn modelId="{3C4470BE-A78C-419A-9FC2-C7274256CC55}" srcId="{D3F7D5D8-9D50-455D-92F3-8530DFAE3625}" destId="{7E37EBD6-34A1-416B-B75E-70C3CD8A3000}" srcOrd="0" destOrd="0" parTransId="{92B565B1-6556-48CC-8854-F90F08C2C12E}" sibTransId="{3537E7B8-77F5-4867-8645-47CAB379A4F9}"/>
    <dgm:cxn modelId="{57457CC0-CD5C-4C27-A8CC-9E3D3242EBA3}" type="presOf" srcId="{3C9A0953-FEEC-4969-A692-A36567B05DD1}" destId="{B4C3C5DF-9E10-4032-88FC-E31C952BD80E}" srcOrd="0" destOrd="1" presId="urn:microsoft.com/office/officeart/2005/8/layout/chevron2"/>
    <dgm:cxn modelId="{ABA15DD5-B7DB-4ABA-812A-214461AA946B}" srcId="{9D193FB9-5C64-47A6-9AC7-2CCADFE63730}" destId="{3C9A0953-FEEC-4969-A692-A36567B05DD1}" srcOrd="1" destOrd="0" parTransId="{B8C25084-D8A2-4D72-AA10-93AA22AE2573}" sibTransId="{F390F907-8318-4CF6-8316-4E31A4531261}"/>
    <dgm:cxn modelId="{B1E5DCD5-D8C0-468C-B261-12BBCF7901DC}" type="presOf" srcId="{35CCE74F-3B09-4EAC-85F6-F5A56CEC3D03}" destId="{6E8F6494-94E5-44FC-99D0-831A16F8C794}" srcOrd="0" destOrd="0" presId="urn:microsoft.com/office/officeart/2005/8/layout/chevron2"/>
    <dgm:cxn modelId="{AEA68AEB-A9F0-44EE-B81D-4D2884CA9D3C}" type="presOf" srcId="{7E37EBD6-34A1-416B-B75E-70C3CD8A3000}" destId="{B3C14418-7548-4997-9E5E-3774FFDAAE07}" srcOrd="0" destOrd="0" presId="urn:microsoft.com/office/officeart/2005/8/layout/chevron2"/>
    <dgm:cxn modelId="{159ECBEC-90E1-40F8-992C-8F80C0BACE2F}" srcId="{3C9A0953-FEEC-4969-A692-A36567B05DD1}" destId="{63EDB89B-4491-454A-AE86-F808E90AF603}" srcOrd="1" destOrd="0" parTransId="{35C5F502-2A45-4592-A804-86F05164493E}" sibTransId="{02307CF2-E43E-43CE-8037-F91A00B6D121}"/>
    <dgm:cxn modelId="{E0D1E4FA-B8BA-4880-B962-A6F769F6E1A4}" type="presOf" srcId="{63EDB89B-4491-454A-AE86-F808E90AF603}" destId="{B4C3C5DF-9E10-4032-88FC-E31C952BD80E}" srcOrd="0" destOrd="3" presId="urn:microsoft.com/office/officeart/2005/8/layout/chevron2"/>
    <dgm:cxn modelId="{124D4366-862F-47F0-BBE0-F0856AF8A29A}" type="presParOf" srcId="{A8411DB4-D38C-4BB2-983C-62F4DA3F9D81}" destId="{FCBC4EA8-FA9D-4E65-BDE8-96C32C257B8B}" srcOrd="0" destOrd="0" presId="urn:microsoft.com/office/officeart/2005/8/layout/chevron2"/>
    <dgm:cxn modelId="{93DF902F-604A-4A51-A4E2-AA439CA964C2}" type="presParOf" srcId="{FCBC4EA8-FA9D-4E65-BDE8-96C32C257B8B}" destId="{45AEABD8-71D2-4A18-89D9-F797CE8D414B}" srcOrd="0" destOrd="0" presId="urn:microsoft.com/office/officeart/2005/8/layout/chevron2"/>
    <dgm:cxn modelId="{A0AA002F-8350-45BA-8839-B722543348E4}" type="presParOf" srcId="{FCBC4EA8-FA9D-4E65-BDE8-96C32C257B8B}" destId="{6E8F6494-94E5-44FC-99D0-831A16F8C794}" srcOrd="1" destOrd="0" presId="urn:microsoft.com/office/officeart/2005/8/layout/chevron2"/>
    <dgm:cxn modelId="{98D98952-EAA9-4992-BF72-F791D1227C79}" type="presParOf" srcId="{A8411DB4-D38C-4BB2-983C-62F4DA3F9D81}" destId="{76B4DC28-E9D8-41C1-BC01-D1A14872A8A0}" srcOrd="1" destOrd="0" presId="urn:microsoft.com/office/officeart/2005/8/layout/chevron2"/>
    <dgm:cxn modelId="{A31D3E61-72F1-4D13-9EBB-2A2FF752A419}" type="presParOf" srcId="{A8411DB4-D38C-4BB2-983C-62F4DA3F9D81}" destId="{6EF3BC5D-3C52-4365-8DD3-26EE8D0AA702}" srcOrd="2" destOrd="0" presId="urn:microsoft.com/office/officeart/2005/8/layout/chevron2"/>
    <dgm:cxn modelId="{779C06F8-1ACE-47D8-8BDA-9FC5F5C64D82}" type="presParOf" srcId="{6EF3BC5D-3C52-4365-8DD3-26EE8D0AA702}" destId="{1BF4FF5E-3365-44BE-809A-9A57068F75E1}" srcOrd="0" destOrd="0" presId="urn:microsoft.com/office/officeart/2005/8/layout/chevron2"/>
    <dgm:cxn modelId="{AFE31834-6B8C-44F9-BDC7-3613738DDCA1}" type="presParOf" srcId="{6EF3BC5D-3C52-4365-8DD3-26EE8D0AA702}" destId="{B3C14418-7548-4997-9E5E-3774FFDAAE07}" srcOrd="1" destOrd="0" presId="urn:microsoft.com/office/officeart/2005/8/layout/chevron2"/>
    <dgm:cxn modelId="{627C5A0E-5672-49F0-A4DE-132991E10746}" type="presParOf" srcId="{A8411DB4-D38C-4BB2-983C-62F4DA3F9D81}" destId="{A3AF0F68-2E84-4D85-ADCC-EC553A3761F5}" srcOrd="3" destOrd="0" presId="urn:microsoft.com/office/officeart/2005/8/layout/chevron2"/>
    <dgm:cxn modelId="{C3768065-E0A8-4833-986D-96399DE939E3}" type="presParOf" srcId="{A8411DB4-D38C-4BB2-983C-62F4DA3F9D81}" destId="{5587CAA9-E3F8-4155-AAF0-A5F77A14456E}" srcOrd="4" destOrd="0" presId="urn:microsoft.com/office/officeart/2005/8/layout/chevron2"/>
    <dgm:cxn modelId="{98D3F61C-DC11-483A-B1AF-E39A66B4614F}" type="presParOf" srcId="{5587CAA9-E3F8-4155-AAF0-A5F77A14456E}" destId="{D009B545-02C5-41A9-B573-86DCF5D93C5B}" srcOrd="0" destOrd="0" presId="urn:microsoft.com/office/officeart/2005/8/layout/chevron2"/>
    <dgm:cxn modelId="{0499B1BA-0C40-4158-9E73-075872A43246}" type="presParOf" srcId="{5587CAA9-E3F8-4155-AAF0-A5F77A14456E}" destId="{B4C3C5DF-9E10-4032-88FC-E31C952BD80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EABD8-71D2-4A18-89D9-F797CE8D414B}">
      <dsp:nvSpPr>
        <dsp:cNvPr id="0" name=""/>
        <dsp:cNvSpPr/>
      </dsp:nvSpPr>
      <dsp:spPr>
        <a:xfrm rot="5400000">
          <a:off x="-280713" y="291389"/>
          <a:ext cx="1871420" cy="1309994"/>
        </a:xfrm>
        <a:prstGeom prst="chevron">
          <a:avLst/>
        </a:prstGeom>
        <a:solidFill>
          <a:schemeClr val="accent4">
            <a:hueOff val="0"/>
            <a:satOff val="0"/>
            <a:lumOff val="0"/>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IN" sz="1800" kern="1200" dirty="0">
              <a:latin typeface="Times New Roman" panose="02020603050405020304" pitchFamily="18" charset="0"/>
              <a:cs typeface="Times New Roman" panose="02020603050405020304" pitchFamily="18" charset="0"/>
            </a:rPr>
            <a:t>Deep </a:t>
          </a:r>
          <a:r>
            <a:rPr lang="en-IN" sz="1800" kern="1200" dirty="0" err="1">
              <a:latin typeface="Times New Roman" panose="02020603050405020304" pitchFamily="18" charset="0"/>
              <a:cs typeface="Times New Roman" panose="02020603050405020304" pitchFamily="18" charset="0"/>
            </a:rPr>
            <a:t>kNN</a:t>
          </a:r>
          <a:endParaRPr lang="en-IN" sz="1800" kern="1200" dirty="0">
            <a:latin typeface="Times New Roman" panose="02020603050405020304" pitchFamily="18" charset="0"/>
            <a:cs typeface="Times New Roman" panose="02020603050405020304" pitchFamily="18" charset="0"/>
          </a:endParaRPr>
        </a:p>
      </dsp:txBody>
      <dsp:txXfrm rot="-5400000">
        <a:off x="0" y="665673"/>
        <a:ext cx="1309994" cy="561426"/>
      </dsp:txXfrm>
    </dsp:sp>
    <dsp:sp modelId="{6E8F6494-94E5-44FC-99D0-831A16F8C794}">
      <dsp:nvSpPr>
        <dsp:cNvPr id="0" name=""/>
        <dsp:cNvSpPr/>
      </dsp:nvSpPr>
      <dsp:spPr>
        <a:xfrm rot="5400000">
          <a:off x="4110785" y="-2790114"/>
          <a:ext cx="1216423" cy="681800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None/>
          </a:pPr>
          <a14:m xmlns:a14="http://schemas.microsoft.com/office/drawing/2010/main">
            <m:oMathPara xmlns:m="http://schemas.openxmlformats.org/officeDocument/2006/math">
              <m:oMathParaPr>
                <m:jc m:val="centerGroup"/>
              </m:oMathParaPr>
              <m:oMath xmlns:m="http://schemas.openxmlformats.org/officeDocument/2006/math">
                <m:nary>
                  <m:naryPr>
                    <m:chr m:val="∑"/>
                    <m:supHide m:val="on"/>
                    <m:ctrlPr>
                      <a:rPr lang="en-IN" sz="1800" i="1" kern="1200" smtClean="0">
                        <a:latin typeface="Cambria Math" panose="02040503050406030204" pitchFamily="18" charset="0"/>
                      </a:rPr>
                    </m:ctrlPr>
                  </m:naryPr>
                  <m:sub>
                    <m:r>
                      <m:rPr>
                        <m:brk m:alnAt="7"/>
                      </m:rPr>
                      <a:rPr lang="en-IN" sz="1800" b="0" i="1" kern="1200" smtClean="0">
                        <a:latin typeface="Cambria Math" panose="02040503050406030204" pitchFamily="18" charset="0"/>
                      </a:rPr>
                      <m:t>𝑙</m:t>
                    </m:r>
                    <m:r>
                      <a:rPr lang="en-IN" sz="1800" b="0" i="1" kern="1200" smtClean="0">
                        <a:latin typeface="Cambria Math" panose="02040503050406030204" pitchFamily="18" charset="0"/>
                        <a:ea typeface="Cambria Math" panose="02040503050406030204" pitchFamily="18" charset="0"/>
                      </a:rPr>
                      <m:t>𝜖</m:t>
                    </m:r>
                    <m:r>
                      <a:rPr lang="en-IN" sz="1800" b="0" i="1" kern="1200" smtClean="0">
                        <a:latin typeface="Cambria Math" panose="02040503050406030204" pitchFamily="18" charset="0"/>
                        <a:ea typeface="Cambria Math" panose="02040503050406030204" pitchFamily="18" charset="0"/>
                      </a:rPr>
                      <m:t>𝐿</m:t>
                    </m:r>
                  </m:sub>
                  <m:sup/>
                  <m:e>
                    <m:nary>
                      <m:naryPr>
                        <m:chr m:val="∑"/>
                        <m:ctrlPr>
                          <a:rPr lang="en-IN" sz="1800" i="1" kern="1200" smtClean="0">
                            <a:latin typeface="Cambria Math" panose="02040503050406030204" pitchFamily="18" charset="0"/>
                          </a:rPr>
                        </m:ctrlPr>
                      </m:naryPr>
                      <m:sub>
                        <m:r>
                          <m:rPr>
                            <m:brk m:alnAt="23"/>
                          </m:rPr>
                          <a:rPr lang="en-IN" sz="1800" b="0" i="1" kern="1200" smtClean="0">
                            <a:latin typeface="Cambria Math" panose="02040503050406030204" pitchFamily="18" charset="0"/>
                          </a:rPr>
                          <m:t>𝑖</m:t>
                        </m:r>
                        <m:r>
                          <a:rPr lang="en-IN" sz="1800" b="0" i="1" kern="1200" smtClean="0">
                            <a:latin typeface="Cambria Math" panose="02040503050406030204" pitchFamily="18" charset="0"/>
                          </a:rPr>
                          <m:t>=1</m:t>
                        </m:r>
                      </m:sub>
                      <m:sup>
                        <m:r>
                          <a:rPr lang="en-IN" sz="1800" b="0" i="1" kern="1200" smtClean="0">
                            <a:latin typeface="Cambria Math" panose="02040503050406030204" pitchFamily="18" charset="0"/>
                          </a:rPr>
                          <m:t>𝑚</m:t>
                        </m:r>
                      </m:sup>
                      <m:e>
                        <m:r>
                          <a:rPr lang="en-IN" sz="1800" b="0" i="1" kern="1200" smtClean="0">
                            <a:latin typeface="Cambria Math" panose="02040503050406030204" pitchFamily="18" charset="0"/>
                          </a:rPr>
                          <m:t>𝑚𝑎𝑥</m:t>
                        </m:r>
                        <m:d>
                          <m:dPr>
                            <m:begChr m:val="{"/>
                            <m:endChr m:val="}"/>
                            <m:ctrlPr>
                              <a:rPr lang="en-IN" sz="1800" b="0" i="1" kern="1200" smtClean="0">
                                <a:latin typeface="Cambria Math" panose="02040503050406030204" pitchFamily="18" charset="0"/>
                              </a:rPr>
                            </m:ctrlPr>
                          </m:dPr>
                          <m:e>
                            <m:sSub>
                              <m:sSubPr>
                                <m:ctrlPr>
                                  <a:rPr lang="en-IN" sz="1800" b="0" i="1" kern="1200" smtClean="0">
                                    <a:latin typeface="Cambria Math" panose="02040503050406030204" pitchFamily="18" charset="0"/>
                                  </a:rPr>
                                </m:ctrlPr>
                              </m:sSubPr>
                              <m:e>
                                <m:r>
                                  <a:rPr lang="en-IN" sz="1800" b="0" i="1" kern="1200" smtClean="0">
                                    <a:latin typeface="Cambria Math" panose="02040503050406030204" pitchFamily="18" charset="0"/>
                                  </a:rPr>
                                  <m:t>𝑤</m:t>
                                </m:r>
                              </m:e>
                              <m:sub>
                                <m:r>
                                  <a:rPr lang="en-IN" sz="1800" b="0" i="1" kern="1200" smtClean="0">
                                    <a:latin typeface="Cambria Math" panose="02040503050406030204" pitchFamily="18" charset="0"/>
                                  </a:rPr>
                                  <m:t>𝑖</m:t>
                                </m:r>
                              </m:sub>
                            </m:sSub>
                            <m:d>
                              <m:dPr>
                                <m:ctrlPr>
                                  <a:rPr lang="en-IN" sz="1800" b="0" i="1" kern="1200" smtClean="0">
                                    <a:latin typeface="Cambria Math" panose="02040503050406030204" pitchFamily="18" charset="0"/>
                                  </a:rPr>
                                </m:ctrlPr>
                              </m:dPr>
                              <m:e>
                                <m:sSub>
                                  <m:sSubPr>
                                    <m:ctrlPr>
                                      <a:rPr lang="en-IN" sz="1800" b="0" i="1" kern="1200" smtClean="0">
                                        <a:latin typeface="Cambria Math" panose="02040503050406030204" pitchFamily="18" charset="0"/>
                                      </a:rPr>
                                    </m:ctrlPr>
                                  </m:sSubPr>
                                  <m:e>
                                    <m:r>
                                      <a:rPr lang="en-IN" sz="1800" b="0" i="1" kern="1200">
                                        <a:latin typeface="Cambria Math" panose="02040503050406030204" pitchFamily="18" charset="0"/>
                                      </a:rPr>
                                      <m:t>𝑑</m:t>
                                    </m:r>
                                  </m:e>
                                  <m:sub>
                                    <m:r>
                                      <a:rPr lang="en-IN" sz="1800" b="0" i="1" kern="1200">
                                        <a:latin typeface="Cambria Math" panose="02040503050406030204" pitchFamily="18" charset="0"/>
                                      </a:rPr>
                                      <m:t>𝑙</m:t>
                                    </m:r>
                                  </m:sub>
                                </m:sSub>
                                <m:sSup>
                                  <m:sSupPr>
                                    <m:ctrlPr>
                                      <a:rPr lang="en-IN" sz="1800" b="0" i="1" kern="1200">
                                        <a:latin typeface="Cambria Math" panose="02040503050406030204" pitchFamily="18" charset="0"/>
                                      </a:rPr>
                                    </m:ctrlPr>
                                  </m:sSupPr>
                                  <m:e>
                                    <m:d>
                                      <m:dPr>
                                        <m:ctrlPr>
                                          <a:rPr lang="en-IN" sz="1800" b="0" i="1" kern="1200">
                                            <a:latin typeface="Cambria Math" panose="02040503050406030204" pitchFamily="18" charset="0"/>
                                          </a:rPr>
                                        </m:ctrlPr>
                                      </m:dPr>
                                      <m:e>
                                        <m:sSub>
                                          <m:sSubPr>
                                            <m:ctrlPr>
                                              <a:rPr lang="en-IN" sz="1800" b="0" i="1" kern="1200">
                                                <a:latin typeface="Cambria Math" panose="02040503050406030204" pitchFamily="18" charset="0"/>
                                              </a:rPr>
                                            </m:ctrlPr>
                                          </m:sSubPr>
                                          <m:e>
                                            <m:acc>
                                              <m:accPr>
                                                <m:chr m:val="̃"/>
                                                <m:ctrlPr>
                                                  <a:rPr lang="en-IN" sz="1800" b="0" i="1" kern="1200">
                                                    <a:latin typeface="Cambria Math" panose="02040503050406030204" pitchFamily="18" charset="0"/>
                                                  </a:rPr>
                                                </m:ctrlPr>
                                              </m:accPr>
                                              <m:e>
                                                <m:r>
                                                  <a:rPr lang="en-IN" sz="1800" b="0" i="1" kern="1200">
                                                    <a:latin typeface="Cambria Math" panose="02040503050406030204" pitchFamily="18" charset="0"/>
                                                  </a:rPr>
                                                  <m:t>𝑥</m:t>
                                                </m:r>
                                              </m:e>
                                            </m:acc>
                                          </m:e>
                                          <m:sub>
                                            <m:r>
                                              <m:rPr>
                                                <m:brk m:alnAt="7"/>
                                              </m:rPr>
                                              <a:rPr lang="en-IN" sz="1800" b="0" i="1" kern="1200">
                                                <a:latin typeface="Cambria Math" panose="02040503050406030204" pitchFamily="18" charset="0"/>
                                              </a:rPr>
                                              <m:t>𝑖</m:t>
                                            </m:r>
                                          </m:sub>
                                        </m:sSub>
                                        <m:r>
                                          <m:rPr>
                                            <m:brk m:alnAt="7"/>
                                          </m:rPr>
                                          <a:rPr lang="en-IN" sz="1800" b="0" i="1" kern="1200">
                                            <a:latin typeface="Cambria Math" panose="02040503050406030204" pitchFamily="18" charset="0"/>
                                          </a:rPr>
                                          <m:t>,</m:t>
                                        </m:r>
                                        <m:r>
                                          <a:rPr lang="en-IN" sz="1800" b="0" i="1" kern="1200">
                                            <a:latin typeface="Cambria Math" panose="02040503050406030204" pitchFamily="18" charset="0"/>
                                          </a:rPr>
                                          <m:t> </m:t>
                                        </m:r>
                                        <m:r>
                                          <a:rPr lang="en-IN" sz="1800" b="0" i="1" kern="1200">
                                            <a:latin typeface="Cambria Math" panose="02040503050406030204" pitchFamily="18" charset="0"/>
                                          </a:rPr>
                                          <m:t>𝑥</m:t>
                                        </m:r>
                                        <m:r>
                                          <a:rPr lang="en-IN" sz="1800" b="0" i="1" kern="1200">
                                            <a:latin typeface="Cambria Math" panose="02040503050406030204" pitchFamily="18" charset="0"/>
                                          </a:rPr>
                                          <m:t>+</m:t>
                                        </m:r>
                                        <m:r>
                                          <a:rPr lang="en-IN" sz="1800" b="0" i="1" kern="1200">
                                            <a:latin typeface="Cambria Math" panose="02040503050406030204" pitchFamily="18" charset="0"/>
                                          </a:rPr>
                                          <m:t>𝛿</m:t>
                                        </m:r>
                                      </m:e>
                                    </m:d>
                                  </m:e>
                                  <m:sup>
                                    <m:r>
                                      <a:rPr lang="en-IN" sz="1800" b="0" i="1" kern="1200">
                                        <a:latin typeface="Cambria Math" panose="02040503050406030204" pitchFamily="18" charset="0"/>
                                      </a:rPr>
                                      <m:t>2</m:t>
                                    </m:r>
                                  </m:sup>
                                </m:sSup>
                                <m:r>
                                  <a:rPr lang="en-IN" sz="1800" b="0" i="1" kern="1200" smtClean="0">
                                    <a:latin typeface="Cambria Math" panose="02040503050406030204" pitchFamily="18" charset="0"/>
                                  </a:rPr>
                                  <m:t> − </m:t>
                                </m:r>
                                <m:sSubSup>
                                  <m:sSubSupPr>
                                    <m:ctrlPr>
                                      <a:rPr lang="en-IN" sz="1800" b="0" i="1" kern="1200" smtClean="0">
                                        <a:latin typeface="Cambria Math" panose="02040503050406030204" pitchFamily="18" charset="0"/>
                                        <a:ea typeface="Cambria Math" panose="02040503050406030204" pitchFamily="18" charset="0"/>
                                      </a:rPr>
                                    </m:ctrlPr>
                                  </m:sSubSupPr>
                                  <m:e>
                                    <m:r>
                                      <a:rPr lang="en-IN" sz="1800" b="0" i="1" kern="1200" smtClean="0">
                                        <a:latin typeface="Cambria Math" panose="02040503050406030204" pitchFamily="18" charset="0"/>
                                        <a:ea typeface="Cambria Math" panose="02040503050406030204" pitchFamily="18" charset="0"/>
                                      </a:rPr>
                                      <m:t>𝜂</m:t>
                                    </m:r>
                                  </m:e>
                                  <m:sub>
                                    <m:r>
                                      <a:rPr lang="en-IN" sz="1800" b="0" i="1" kern="1200" smtClean="0">
                                        <a:latin typeface="Cambria Math" panose="02040503050406030204" pitchFamily="18" charset="0"/>
                                        <a:ea typeface="Cambria Math" panose="02040503050406030204" pitchFamily="18" charset="0"/>
                                      </a:rPr>
                                      <m:t>𝑙</m:t>
                                    </m:r>
                                  </m:sub>
                                  <m:sup>
                                    <m:r>
                                      <a:rPr lang="en-IN" sz="1800" b="0" i="1" kern="1200" smtClean="0">
                                        <a:latin typeface="Cambria Math" panose="02040503050406030204" pitchFamily="18" charset="0"/>
                                        <a:ea typeface="Cambria Math" panose="02040503050406030204" pitchFamily="18" charset="0"/>
                                      </a:rPr>
                                      <m:t>2</m:t>
                                    </m:r>
                                  </m:sup>
                                </m:sSubSup>
                              </m:e>
                            </m:d>
                            <m:r>
                              <a:rPr lang="en-IN" sz="1800" b="0" i="1" kern="1200" smtClean="0">
                                <a:latin typeface="Cambria Math" panose="02040503050406030204" pitchFamily="18" charset="0"/>
                              </a:rPr>
                              <m:t>+ </m:t>
                            </m:r>
                            <m:r>
                              <m:rPr>
                                <m:sty m:val="p"/>
                              </m:rPr>
                              <a:rPr lang="el-GR" sz="1800" b="0" i="1" kern="1200">
                                <a:latin typeface="Cambria Math" panose="02040503050406030204" pitchFamily="18" charset="0"/>
                              </a:rPr>
                              <m:t>Δ</m:t>
                            </m:r>
                            <m:r>
                              <a:rPr lang="en-IN" sz="1800" b="0" i="1" kern="1200">
                                <a:latin typeface="Cambria Math" panose="02040503050406030204" pitchFamily="18" charset="0"/>
                              </a:rPr>
                              <m:t>, 0</m:t>
                            </m:r>
                          </m:e>
                        </m:d>
                      </m:e>
                    </m:nary>
                  </m:e>
                </m:nary>
                <m:r>
                  <a:rPr lang="en-IN" sz="1800" b="0" i="1" kern="1200" smtClean="0">
                    <a:latin typeface="Cambria Math" panose="02040503050406030204" pitchFamily="18" charset="0"/>
                    <a:ea typeface="Cambria Math" panose="02040503050406030204" pitchFamily="18" charset="0"/>
                  </a:rPr>
                  <m:t>+</m:t>
                </m:r>
                <m:r>
                  <a:rPr lang="en-IN" sz="1800" b="0" i="1" kern="1200" smtClean="0">
                    <a:latin typeface="Cambria Math" panose="02040503050406030204" pitchFamily="18" charset="0"/>
                    <a:ea typeface="Cambria Math" panose="02040503050406030204" pitchFamily="18" charset="0"/>
                  </a:rPr>
                  <m:t>𝑐</m:t>
                </m:r>
                <m:sSubSup>
                  <m:sSubSupPr>
                    <m:ctrlPr>
                      <a:rPr lang="en-IN" sz="1800" b="0" i="1" kern="1200" smtClean="0">
                        <a:latin typeface="Cambria Math" panose="02040503050406030204" pitchFamily="18" charset="0"/>
                        <a:ea typeface="Cambria Math" panose="02040503050406030204" pitchFamily="18" charset="0"/>
                      </a:rPr>
                    </m:ctrlPr>
                  </m:sSubSupPr>
                  <m:e>
                    <m:d>
                      <m:dPr>
                        <m:begChr m:val="‖"/>
                        <m:endChr m:val="‖"/>
                        <m:ctrlPr>
                          <a:rPr lang="en-IN" sz="1800" b="0" i="1" kern="1200" smtClean="0">
                            <a:latin typeface="Cambria Math" panose="02040503050406030204" pitchFamily="18" charset="0"/>
                            <a:ea typeface="Cambria Math" panose="02040503050406030204" pitchFamily="18" charset="0"/>
                          </a:rPr>
                        </m:ctrlPr>
                      </m:dPr>
                      <m:e>
                        <m:r>
                          <a:rPr lang="en-IN" sz="1800" b="0" i="1" kern="1200" smtClean="0">
                            <a:latin typeface="Cambria Math" panose="02040503050406030204" pitchFamily="18" charset="0"/>
                            <a:ea typeface="Cambria Math" panose="02040503050406030204" pitchFamily="18" charset="0"/>
                          </a:rPr>
                          <m:t>𝛿</m:t>
                        </m:r>
                      </m:e>
                    </m:d>
                  </m:e>
                  <m:sub>
                    <m:r>
                      <a:rPr lang="en-IN" sz="1800" b="0" i="1" kern="1200" smtClean="0">
                        <a:latin typeface="Cambria Math" panose="02040503050406030204" pitchFamily="18" charset="0"/>
                        <a:ea typeface="Cambria Math" panose="02040503050406030204" pitchFamily="18" charset="0"/>
                      </a:rPr>
                      <m:t>2</m:t>
                    </m:r>
                  </m:sub>
                  <m:sup>
                    <m:r>
                      <a:rPr lang="en-IN" sz="1800" b="0" i="1" kern="1200" smtClean="0">
                        <a:latin typeface="Cambria Math" panose="02040503050406030204" pitchFamily="18" charset="0"/>
                        <a:ea typeface="Cambria Math" panose="02040503050406030204" pitchFamily="18" charset="0"/>
                      </a:rPr>
                      <m:t>2</m:t>
                    </m:r>
                  </m:sup>
                </m:sSubSup>
              </m:oMath>
            </m:oMathPara>
          </a14:m>
          <a:endParaRPr lang="en-IN" sz="1800" kern="1200" dirty="0"/>
        </a:p>
      </dsp:txBody>
      <dsp:txXfrm rot="-5400000">
        <a:off x="1309995" y="70057"/>
        <a:ext cx="6758624" cy="1097661"/>
      </dsp:txXfrm>
    </dsp:sp>
    <dsp:sp modelId="{1BF4FF5E-3365-44BE-809A-9A57068F75E1}">
      <dsp:nvSpPr>
        <dsp:cNvPr id="0" name=""/>
        <dsp:cNvSpPr/>
      </dsp:nvSpPr>
      <dsp:spPr>
        <a:xfrm rot="5400000">
          <a:off x="-280713" y="1977804"/>
          <a:ext cx="1871420" cy="1309994"/>
        </a:xfrm>
        <a:prstGeom prst="chevron">
          <a:avLst/>
        </a:prstGeom>
        <a:solidFill>
          <a:schemeClr val="accent4">
            <a:hueOff val="471660"/>
            <a:satOff val="3503"/>
            <a:lumOff val="7843"/>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latin typeface="Times New Roman" panose="02020603050405020304" pitchFamily="18" charset="0"/>
              <a:cs typeface="Times New Roman" panose="02020603050405020304" pitchFamily="18" charset="0"/>
            </a:rPr>
            <a:t>Single Layered Deep </a:t>
          </a:r>
          <a:r>
            <a:rPr lang="en-IN" sz="1600" kern="1200" dirty="0" err="1">
              <a:latin typeface="Times New Roman" panose="02020603050405020304" pitchFamily="18" charset="0"/>
              <a:cs typeface="Times New Roman" panose="02020603050405020304" pitchFamily="18" charset="0"/>
            </a:rPr>
            <a:t>kNN</a:t>
          </a:r>
          <a:endParaRPr lang="en-IN" sz="1600" kern="1200" dirty="0">
            <a:latin typeface="Times New Roman" panose="02020603050405020304" pitchFamily="18" charset="0"/>
            <a:cs typeface="Times New Roman" panose="02020603050405020304" pitchFamily="18" charset="0"/>
          </a:endParaRPr>
        </a:p>
      </dsp:txBody>
      <dsp:txXfrm rot="-5400000">
        <a:off x="0" y="2352088"/>
        <a:ext cx="1309994" cy="561426"/>
      </dsp:txXfrm>
    </dsp:sp>
    <dsp:sp modelId="{B3C14418-7548-4997-9E5E-3774FFDAAE07}">
      <dsp:nvSpPr>
        <dsp:cNvPr id="0" name=""/>
        <dsp:cNvSpPr/>
      </dsp:nvSpPr>
      <dsp:spPr>
        <a:xfrm rot="5400000">
          <a:off x="4110785" y="-1103699"/>
          <a:ext cx="1216423" cy="681800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Font typeface="Arial" panose="020B0604020202020204" pitchFamily="34" charset="0"/>
            <a:buChar char="•"/>
          </a:pPr>
          <a:r>
            <a:rPr lang="en-IN" sz="1600" kern="1200" dirty="0">
              <a:latin typeface="Times New Roman" panose="02020603050405020304" pitchFamily="18" charset="0"/>
              <a:cs typeface="Times New Roman" panose="02020603050405020304" pitchFamily="18" charset="0"/>
            </a:rPr>
            <a:t>The attack on </a:t>
          </a:r>
          <a:r>
            <a:rPr lang="en-IN" sz="1600" kern="1200" dirty="0" err="1">
              <a:latin typeface="Times New Roman" panose="02020603050405020304" pitchFamily="18" charset="0"/>
              <a:cs typeface="Times New Roman" panose="02020603050405020304" pitchFamily="18" charset="0"/>
            </a:rPr>
            <a:t>DkNN</a:t>
          </a:r>
          <a:r>
            <a:rPr lang="en-IN" sz="1600" kern="1200" dirty="0">
              <a:latin typeface="Times New Roman" panose="02020603050405020304" pitchFamily="18" charset="0"/>
              <a:cs typeface="Times New Roman" panose="02020603050405020304" pitchFamily="18" charset="0"/>
            </a:rPr>
            <a:t> can be directly applied to single layered </a:t>
          </a:r>
          <a:r>
            <a:rPr lang="en-IN" sz="1600" kern="1200" dirty="0" err="1">
              <a:latin typeface="Times New Roman" panose="02020603050405020304" pitchFamily="18" charset="0"/>
              <a:cs typeface="Times New Roman" panose="02020603050405020304" pitchFamily="18" charset="0"/>
            </a:rPr>
            <a:t>DkNN</a:t>
          </a:r>
          <a:r>
            <a:rPr lang="en-IN" sz="1600" kern="1200" dirty="0">
              <a:latin typeface="Times New Roman" panose="02020603050405020304" pitchFamily="18" charset="0"/>
              <a:cs typeface="Times New Roman" panose="02020603050405020304" pitchFamily="18" charset="0"/>
            </a:rPr>
            <a:t>.</a:t>
          </a:r>
        </a:p>
        <a:p>
          <a:pPr marL="171450" lvl="1" indent="-171450" algn="l" defTabSz="711200">
            <a:lnSpc>
              <a:spcPct val="90000"/>
            </a:lnSpc>
            <a:spcBef>
              <a:spcPct val="0"/>
            </a:spcBef>
            <a:spcAft>
              <a:spcPct val="15000"/>
            </a:spcAft>
            <a:buFont typeface="Arial" panose="020B0604020202020204" pitchFamily="34" charset="0"/>
            <a:buChar char="•"/>
          </a:pPr>
          <a:r>
            <a:rPr lang="en-IN" sz="1600" kern="1200" dirty="0">
              <a:latin typeface="Times New Roman" panose="02020603050405020304" pitchFamily="18" charset="0"/>
              <a:cs typeface="Times New Roman" panose="02020603050405020304" pitchFamily="18" charset="0"/>
            </a:rPr>
            <a:t>L is a set of layers used by the </a:t>
          </a:r>
          <a:r>
            <a:rPr lang="en-IN" sz="1600" kern="1200" dirty="0" err="1">
              <a:latin typeface="Times New Roman" panose="02020603050405020304" pitchFamily="18" charset="0"/>
              <a:cs typeface="Times New Roman" panose="02020603050405020304" pitchFamily="18" charset="0"/>
            </a:rPr>
            <a:t>kNN</a:t>
          </a:r>
          <a:r>
            <a:rPr lang="en-IN" sz="1600" kern="1200" dirty="0">
              <a:latin typeface="Times New Roman" panose="02020603050405020304" pitchFamily="18" charset="0"/>
              <a:cs typeface="Times New Roman" panose="02020603050405020304" pitchFamily="18" charset="0"/>
            </a:rPr>
            <a:t> and here L only contains the penultimate layer of NN.</a:t>
          </a:r>
        </a:p>
      </dsp:txBody>
      <dsp:txXfrm rot="-5400000">
        <a:off x="1309995" y="1756472"/>
        <a:ext cx="6758624" cy="1097661"/>
      </dsp:txXfrm>
    </dsp:sp>
    <dsp:sp modelId="{D009B545-02C5-41A9-B573-86DCF5D93C5B}">
      <dsp:nvSpPr>
        <dsp:cNvPr id="0" name=""/>
        <dsp:cNvSpPr/>
      </dsp:nvSpPr>
      <dsp:spPr>
        <a:xfrm rot="5400000">
          <a:off x="-280713" y="3817282"/>
          <a:ext cx="1871420" cy="1309994"/>
        </a:xfrm>
        <a:prstGeom prst="chevron">
          <a:avLst/>
        </a:prstGeom>
        <a:solidFill>
          <a:schemeClr val="accent4">
            <a:hueOff val="943321"/>
            <a:satOff val="7007"/>
            <a:lumOff val="15686"/>
            <a:alphaOff val="0"/>
          </a:schemeClr>
        </a:solidFill>
        <a:ln>
          <a:noFill/>
        </a:ln>
        <a:effectLst>
          <a:outerShdw blurRad="38100" dist="25400" dir="2700000" algn="br" rotWithShape="0">
            <a:srgbClr val="000000">
              <a:alpha val="60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IN" sz="1600" kern="1200" dirty="0"/>
            <a:t>Dubey et.al</a:t>
          </a:r>
        </a:p>
      </dsp:txBody>
      <dsp:txXfrm rot="-5400000">
        <a:off x="0" y="4191566"/>
        <a:ext cx="1309994" cy="561426"/>
      </dsp:txXfrm>
    </dsp:sp>
    <dsp:sp modelId="{B4C3C5DF-9E10-4032-88FC-E31C952BD80E}">
      <dsp:nvSpPr>
        <dsp:cNvPr id="0" name=""/>
        <dsp:cNvSpPr/>
      </dsp:nvSpPr>
      <dsp:spPr>
        <a:xfrm rot="5400000">
          <a:off x="3957722" y="735778"/>
          <a:ext cx="1522548" cy="6818005"/>
        </a:xfrm>
        <a:prstGeom prst="round2Same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IN" sz="1600" kern="1200" dirty="0">
              <a:latin typeface="Times New Roman" panose="02020603050405020304" pitchFamily="18" charset="0"/>
              <a:cs typeface="Times New Roman" panose="02020603050405020304" pitchFamily="18" charset="0"/>
            </a:rPr>
            <a:t>Here </a:t>
          </a:r>
          <a:r>
            <a:rPr lang="en-IN" sz="1600" kern="1200" dirty="0" err="1">
              <a:latin typeface="Times New Roman" panose="02020603050405020304" pitchFamily="18" charset="0"/>
              <a:cs typeface="Times New Roman" panose="02020603050405020304" pitchFamily="18" charset="0"/>
            </a:rPr>
            <a:t>kNN</a:t>
          </a:r>
          <a:r>
            <a:rPr lang="en-IN" sz="1600" kern="1200" dirty="0">
              <a:latin typeface="Times New Roman" panose="02020603050405020304" pitchFamily="18" charset="0"/>
              <a:cs typeface="Times New Roman" panose="02020603050405020304" pitchFamily="18" charset="0"/>
            </a:rPr>
            <a:t> is applied on a linearly transformed space.</a:t>
          </a:r>
        </a:p>
        <a:p>
          <a:pPr marL="171450" lvl="1" indent="-171450" algn="l" defTabSz="711200">
            <a:lnSpc>
              <a:spcPct val="90000"/>
            </a:lnSpc>
            <a:spcBef>
              <a:spcPct val="0"/>
            </a:spcBef>
            <a:spcAft>
              <a:spcPct val="15000"/>
            </a:spcAft>
            <a:buChar char="•"/>
          </a:pPr>
          <a14:m xmlns:a14="http://schemas.microsoft.com/office/drawing/2010/main">
            <m:oMath xmlns:m="http://schemas.openxmlformats.org/officeDocument/2006/math">
              <m:r>
                <a:rPr lang="en-IN" sz="1600" b="0" i="1" kern="1200" smtClean="0">
                  <a:latin typeface="Cambria Math" panose="02040503050406030204" pitchFamily="18" charset="0"/>
                  <a:cs typeface="Times New Roman" panose="02020603050405020304" pitchFamily="18" charset="0"/>
                </a:rPr>
                <m:t>𝑑</m:t>
              </m:r>
              <m:d>
                <m:dPr>
                  <m:ctrlPr>
                    <a:rPr lang="en-IN" sz="1600" b="0" i="1" kern="1200" smtClean="0">
                      <a:latin typeface="Cambria Math" panose="02040503050406030204" pitchFamily="18" charset="0"/>
                      <a:cs typeface="Times New Roman" panose="02020603050405020304" pitchFamily="18" charset="0"/>
                    </a:rPr>
                  </m:ctrlPr>
                </m:dPr>
                <m:e>
                  <m:sSub>
                    <m:sSubPr>
                      <m:ctrlPr>
                        <a:rPr lang="en-IN" sz="1600" b="0" i="1" kern="1200" smtClean="0">
                          <a:latin typeface="Cambria Math" panose="02040503050406030204" pitchFamily="18" charset="0"/>
                          <a:cs typeface="Times New Roman" panose="02020603050405020304" pitchFamily="18" charset="0"/>
                        </a:rPr>
                      </m:ctrlPr>
                    </m:sSubPr>
                    <m:e>
                      <m:r>
                        <a:rPr lang="en-IN" sz="1600" b="0" i="1" kern="1200" smtClean="0">
                          <a:latin typeface="Cambria Math" panose="02040503050406030204" pitchFamily="18" charset="0"/>
                          <a:cs typeface="Times New Roman" panose="02020603050405020304" pitchFamily="18" charset="0"/>
                        </a:rPr>
                        <m:t>𝑥</m:t>
                      </m:r>
                    </m:e>
                    <m:sub>
                      <m:r>
                        <a:rPr lang="en-IN" sz="1600" b="0" i="1" kern="1200" smtClean="0">
                          <a:latin typeface="Cambria Math" panose="02040503050406030204" pitchFamily="18" charset="0"/>
                          <a:cs typeface="Times New Roman" panose="02020603050405020304" pitchFamily="18" charset="0"/>
                        </a:rPr>
                        <m:t>1</m:t>
                      </m:r>
                    </m:sub>
                  </m:sSub>
                  <m:r>
                    <a:rPr lang="en-IN" sz="1600" b="0" i="1" kern="1200" smtClean="0">
                      <a:latin typeface="Cambria Math" panose="02040503050406030204" pitchFamily="18" charset="0"/>
                      <a:cs typeface="Times New Roman" panose="02020603050405020304" pitchFamily="18" charset="0"/>
                    </a:rPr>
                    <m:t>,</m:t>
                  </m:r>
                  <m:sSub>
                    <m:sSubPr>
                      <m:ctrlPr>
                        <a:rPr lang="en-IN" sz="1600" b="0" i="1" kern="1200" smtClean="0">
                          <a:latin typeface="Cambria Math" panose="02040503050406030204" pitchFamily="18" charset="0"/>
                          <a:cs typeface="Times New Roman" panose="02020603050405020304" pitchFamily="18" charset="0"/>
                        </a:rPr>
                      </m:ctrlPr>
                    </m:sSubPr>
                    <m:e>
                      <m:r>
                        <a:rPr lang="en-IN" sz="1600" b="0" i="1" kern="1200" smtClean="0">
                          <a:latin typeface="Cambria Math" panose="02040503050406030204" pitchFamily="18" charset="0"/>
                          <a:cs typeface="Times New Roman" panose="02020603050405020304" pitchFamily="18" charset="0"/>
                        </a:rPr>
                        <m:t>𝑥</m:t>
                      </m:r>
                    </m:e>
                    <m:sub>
                      <m:r>
                        <a:rPr lang="en-IN" sz="1600" b="0" i="1" kern="1200" smtClean="0">
                          <a:latin typeface="Cambria Math" panose="02040503050406030204" pitchFamily="18" charset="0"/>
                          <a:cs typeface="Times New Roman" panose="02020603050405020304" pitchFamily="18" charset="0"/>
                        </a:rPr>
                        <m:t>2</m:t>
                      </m:r>
                    </m:sub>
                  </m:sSub>
                </m:e>
              </m:d>
              <m:r>
                <a:rPr lang="en-IN" sz="1600" b="0" i="1" kern="1200" smtClean="0">
                  <a:latin typeface="Cambria Math" panose="02040503050406030204" pitchFamily="18" charset="0"/>
                  <a:cs typeface="Times New Roman" panose="02020603050405020304" pitchFamily="18" charset="0"/>
                </a:rPr>
                <m:t>=</m:t>
              </m:r>
              <m:sSub>
                <m:sSubPr>
                  <m:ctrlPr>
                    <a:rPr lang="en-IN" sz="1600" b="0" i="1" kern="1200" smtClean="0">
                      <a:latin typeface="Cambria Math" panose="02040503050406030204" pitchFamily="18" charset="0"/>
                      <a:cs typeface="Times New Roman" panose="02020603050405020304" pitchFamily="18" charset="0"/>
                    </a:rPr>
                  </m:ctrlPr>
                </m:sSubPr>
                <m:e>
                  <m:d>
                    <m:dPr>
                      <m:begChr m:val="‖"/>
                      <m:endChr m:val="‖"/>
                      <m:ctrlPr>
                        <a:rPr lang="en-IN" sz="1600" b="0" i="1" kern="1200" smtClean="0">
                          <a:latin typeface="Cambria Math" panose="02040503050406030204" pitchFamily="18" charset="0"/>
                          <a:cs typeface="Times New Roman" panose="02020603050405020304" pitchFamily="18" charset="0"/>
                        </a:rPr>
                      </m:ctrlPr>
                    </m:dPr>
                    <m:e>
                      <m:r>
                        <a:rPr lang="en-IN" sz="1600" b="0" i="1" kern="1200" smtClean="0">
                          <a:latin typeface="Cambria Math" panose="02040503050406030204" pitchFamily="18" charset="0"/>
                          <a:cs typeface="Times New Roman" panose="02020603050405020304" pitchFamily="18" charset="0"/>
                        </a:rPr>
                        <m:t>𝐴</m:t>
                      </m:r>
                      <m:d>
                        <m:dPr>
                          <m:ctrlPr>
                            <a:rPr lang="en-IN" sz="1600" b="0" i="1" kern="1200" smtClean="0">
                              <a:latin typeface="Cambria Math" panose="02040503050406030204" pitchFamily="18" charset="0"/>
                              <a:cs typeface="Times New Roman" panose="02020603050405020304" pitchFamily="18" charset="0"/>
                            </a:rPr>
                          </m:ctrlPr>
                        </m:dPr>
                        <m:e>
                          <m:r>
                            <a:rPr lang="en-IN" sz="1600" b="0" i="1" kern="1200" smtClean="0">
                              <a:latin typeface="Cambria Math" panose="02040503050406030204" pitchFamily="18" charset="0"/>
                              <a:ea typeface="Cambria Math" panose="02040503050406030204" pitchFamily="18" charset="0"/>
                              <a:cs typeface="Times New Roman" panose="02020603050405020304" pitchFamily="18" charset="0"/>
                            </a:rPr>
                            <m:t>𝜙</m:t>
                          </m:r>
                          <m:d>
                            <m:dPr>
                              <m:ctrlPr>
                                <a:rPr lang="en-IN" sz="1600" b="0" i="1" kern="1200"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IN" sz="1600" b="0" i="1" kern="12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0" i="1" kern="1200"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IN" sz="1600" b="0" i="1" kern="1200" smtClean="0">
                                      <a:latin typeface="Cambria Math" panose="02040503050406030204" pitchFamily="18" charset="0"/>
                                      <a:ea typeface="Cambria Math" panose="02040503050406030204" pitchFamily="18" charset="0"/>
                                      <a:cs typeface="Times New Roman" panose="02020603050405020304" pitchFamily="18" charset="0"/>
                                    </a:rPr>
                                    <m:t>1</m:t>
                                  </m:r>
                                </m:sub>
                              </m:sSub>
                            </m:e>
                          </m:d>
                          <m:r>
                            <a:rPr lang="en-IN" sz="1600" b="0" i="1" kern="1200" smtClean="0">
                              <a:latin typeface="Cambria Math" panose="02040503050406030204" pitchFamily="18" charset="0"/>
                              <a:ea typeface="Cambria Math" panose="02040503050406030204" pitchFamily="18" charset="0"/>
                              <a:cs typeface="Times New Roman" panose="02020603050405020304" pitchFamily="18" charset="0"/>
                            </a:rPr>
                            <m:t>−</m:t>
                          </m:r>
                          <m:r>
                            <a:rPr lang="en-IN" sz="1600" b="0" i="1" kern="1200" smtClean="0">
                              <a:latin typeface="Cambria Math" panose="02040503050406030204" pitchFamily="18" charset="0"/>
                              <a:ea typeface="Cambria Math" panose="02040503050406030204" pitchFamily="18" charset="0"/>
                              <a:cs typeface="Times New Roman" panose="02020603050405020304" pitchFamily="18" charset="0"/>
                            </a:rPr>
                            <m:t>𝜇</m:t>
                          </m:r>
                        </m:e>
                      </m:d>
                      <m:r>
                        <a:rPr lang="en-IN" sz="1600" b="0" i="1" kern="1200" smtClean="0">
                          <a:latin typeface="Cambria Math" panose="02040503050406030204" pitchFamily="18" charset="0"/>
                          <a:cs typeface="Times New Roman" panose="02020603050405020304" pitchFamily="18" charset="0"/>
                        </a:rPr>
                        <m:t>−</m:t>
                      </m:r>
                      <m:r>
                        <a:rPr lang="en-IN" sz="1600" b="0" i="1" kern="1200" smtClean="0">
                          <a:latin typeface="Cambria Math" panose="02040503050406030204" pitchFamily="18" charset="0"/>
                          <a:cs typeface="Times New Roman" panose="02020603050405020304" pitchFamily="18" charset="0"/>
                        </a:rPr>
                        <m:t>𝐴</m:t>
                      </m:r>
                      <m:d>
                        <m:dPr>
                          <m:ctrlPr>
                            <a:rPr lang="en-IN" sz="1600" b="0" i="1" kern="1200" smtClean="0">
                              <a:latin typeface="Cambria Math" panose="02040503050406030204" pitchFamily="18" charset="0"/>
                              <a:cs typeface="Times New Roman" panose="02020603050405020304" pitchFamily="18" charset="0"/>
                            </a:rPr>
                          </m:ctrlPr>
                        </m:dPr>
                        <m:e>
                          <m:r>
                            <a:rPr lang="en-IN" sz="1600" b="0" i="1" kern="1200" smtClean="0">
                              <a:latin typeface="Cambria Math" panose="02040503050406030204" pitchFamily="18" charset="0"/>
                              <a:ea typeface="Cambria Math" panose="02040503050406030204" pitchFamily="18" charset="0"/>
                              <a:cs typeface="Times New Roman" panose="02020603050405020304" pitchFamily="18" charset="0"/>
                            </a:rPr>
                            <m:t>𝜙</m:t>
                          </m:r>
                          <m:d>
                            <m:dPr>
                              <m:ctrlPr>
                                <a:rPr lang="en-IN" sz="1600" b="0" i="1" kern="1200" smtClean="0">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en-IN" sz="1600" b="0" i="1" kern="12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0" i="1" kern="1200" smtClean="0">
                                      <a:latin typeface="Cambria Math" panose="02040503050406030204" pitchFamily="18" charset="0"/>
                                      <a:ea typeface="Cambria Math" panose="02040503050406030204" pitchFamily="18" charset="0"/>
                                      <a:cs typeface="Times New Roman" panose="02020603050405020304" pitchFamily="18" charset="0"/>
                                    </a:rPr>
                                    <m:t>𝑥</m:t>
                                  </m:r>
                                </m:e>
                                <m:sub>
                                  <m:r>
                                    <a:rPr lang="en-IN" sz="1600" b="0" i="1" kern="1200" smtClean="0">
                                      <a:latin typeface="Cambria Math" panose="02040503050406030204" pitchFamily="18" charset="0"/>
                                      <a:ea typeface="Cambria Math" panose="02040503050406030204" pitchFamily="18" charset="0"/>
                                      <a:cs typeface="Times New Roman" panose="02020603050405020304" pitchFamily="18" charset="0"/>
                                    </a:rPr>
                                    <m:t>2</m:t>
                                  </m:r>
                                </m:sub>
                              </m:sSub>
                            </m:e>
                          </m:d>
                          <m:r>
                            <a:rPr lang="en-IN" sz="1600" b="0" i="1" kern="1200" smtClean="0">
                              <a:latin typeface="Cambria Math" panose="02040503050406030204" pitchFamily="18" charset="0"/>
                              <a:ea typeface="Cambria Math" panose="02040503050406030204" pitchFamily="18" charset="0"/>
                              <a:cs typeface="Times New Roman" panose="02020603050405020304" pitchFamily="18" charset="0"/>
                            </a:rPr>
                            <m:t>−</m:t>
                          </m:r>
                          <m:r>
                            <a:rPr lang="en-IN" sz="1600" b="0" i="1" kern="1200" smtClean="0">
                              <a:latin typeface="Cambria Math" panose="02040503050406030204" pitchFamily="18" charset="0"/>
                              <a:ea typeface="Cambria Math" panose="02040503050406030204" pitchFamily="18" charset="0"/>
                              <a:cs typeface="Times New Roman" panose="02020603050405020304" pitchFamily="18" charset="0"/>
                            </a:rPr>
                            <m:t>𝜇</m:t>
                          </m:r>
                        </m:e>
                      </m:d>
                    </m:e>
                  </m:d>
                </m:e>
                <m:sub>
                  <m:r>
                    <a:rPr lang="en-IN" sz="1600" b="0" i="1" kern="1200" smtClean="0">
                      <a:latin typeface="Cambria Math" panose="02040503050406030204" pitchFamily="18" charset="0"/>
                      <a:cs typeface="Times New Roman" panose="02020603050405020304" pitchFamily="18" charset="0"/>
                    </a:rPr>
                    <m:t>2</m:t>
                  </m:r>
                </m:sub>
              </m:sSub>
            </m:oMath>
          </a14:m>
          <a:r>
            <a:rPr lang="en-IN" sz="1600" kern="1200" dirty="0">
              <a:latin typeface="Times New Roman" panose="02020603050405020304" pitchFamily="18" charset="0"/>
              <a:cs typeface="Times New Roman" panose="02020603050405020304" pitchFamily="18" charset="0"/>
            </a:rPr>
            <a:t>  where</a:t>
          </a:r>
        </a:p>
        <a:p>
          <a:pPr marL="342900" lvl="2" indent="-171450" algn="l" defTabSz="711200">
            <a:lnSpc>
              <a:spcPct val="90000"/>
            </a:lnSpc>
            <a:spcBef>
              <a:spcPct val="0"/>
            </a:spcBef>
            <a:spcAft>
              <a:spcPct val="15000"/>
            </a:spcAft>
            <a:buNone/>
          </a:pPr>
          <a14:m xmlns:a14="http://schemas.microsoft.com/office/drawing/2010/main">
            <m:oMath xmlns:m="http://schemas.openxmlformats.org/officeDocument/2006/math">
              <m:r>
                <a:rPr lang="en-IN" sz="1600" b="0" i="1" kern="1200" smtClean="0">
                  <a:latin typeface="Cambria Math" panose="02040503050406030204" pitchFamily="18" charset="0"/>
                  <a:ea typeface="Cambria Math" panose="02040503050406030204" pitchFamily="18" charset="0"/>
                  <a:cs typeface="Times New Roman" panose="02020603050405020304" pitchFamily="18" charset="0"/>
                </a:rPr>
                <m:t>  </m:t>
              </m:r>
              <m:r>
                <a:rPr lang="en-IN" sz="1600" i="1" kern="1200" smtClean="0">
                  <a:latin typeface="Cambria Math" panose="02040503050406030204" pitchFamily="18" charset="0"/>
                  <a:ea typeface="Cambria Math" panose="02040503050406030204" pitchFamily="18" charset="0"/>
                  <a:cs typeface="Times New Roman" panose="02020603050405020304" pitchFamily="18" charset="0"/>
                </a:rPr>
                <m:t>𝜙</m:t>
              </m:r>
              <m:d>
                <m:dPr>
                  <m:ctrlPr>
                    <a:rPr lang="en-IN" sz="1600" i="1" kern="1200"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1600" b="0" i="1" kern="1200" smtClean="0">
                      <a:latin typeface="Cambria Math" panose="02040503050406030204" pitchFamily="18" charset="0"/>
                      <a:ea typeface="Cambria Math" panose="02040503050406030204" pitchFamily="18" charset="0"/>
                      <a:cs typeface="Times New Roman" panose="02020603050405020304" pitchFamily="18" charset="0"/>
                    </a:rPr>
                    <m:t>𝑥</m:t>
                  </m:r>
                </m:e>
              </m:d>
            </m:oMath>
          </a14:m>
          <a:r>
            <a:rPr lang="en-IN" sz="1600" kern="1200" dirty="0">
              <a:latin typeface="Times New Roman" panose="02020603050405020304" pitchFamily="18" charset="0"/>
              <a:cs typeface="Times New Roman" panose="02020603050405020304" pitchFamily="18" charset="0"/>
            </a:rPr>
            <a:t> is a concatenation of average pooling of </a:t>
          </a:r>
          <a14:m xmlns:a14="http://schemas.microsoft.com/office/drawing/2010/main">
            <m:oMath xmlns:m="http://schemas.openxmlformats.org/officeDocument/2006/math">
              <m:sSub>
                <m:sSubPr>
                  <m:ctrlPr>
                    <a:rPr lang="en-IN" sz="1600" b="0" i="1" kern="1200" smtClean="0">
                      <a:latin typeface="Cambria Math" panose="02040503050406030204" pitchFamily="18" charset="0"/>
                      <a:cs typeface="Times New Roman" panose="02020603050405020304" pitchFamily="18" charset="0"/>
                    </a:rPr>
                  </m:ctrlPr>
                </m:sSubPr>
                <m:e>
                  <m:r>
                    <a:rPr lang="en-IN" sz="1600" b="0" i="1" kern="1200" smtClean="0">
                      <a:latin typeface="Cambria Math" panose="02040503050406030204" pitchFamily="18" charset="0"/>
                      <a:cs typeface="Times New Roman" panose="02020603050405020304" pitchFamily="18" charset="0"/>
                    </a:rPr>
                    <m:t>𝑓</m:t>
                  </m:r>
                </m:e>
                <m:sub>
                  <m:r>
                    <a:rPr lang="en-IN" sz="1600" b="0" i="1" kern="1200" smtClean="0">
                      <a:latin typeface="Cambria Math" panose="02040503050406030204" pitchFamily="18" charset="0"/>
                      <a:cs typeface="Times New Roman" panose="02020603050405020304" pitchFamily="18" charset="0"/>
                    </a:rPr>
                    <m:t>𝑙</m:t>
                  </m:r>
                </m:sub>
              </m:sSub>
              <m:d>
                <m:dPr>
                  <m:ctrlPr>
                    <a:rPr lang="en-IN" sz="1600" b="0" i="1" kern="1200" smtClean="0">
                      <a:latin typeface="Cambria Math" panose="02040503050406030204" pitchFamily="18" charset="0"/>
                      <a:cs typeface="Times New Roman" panose="02020603050405020304" pitchFamily="18" charset="0"/>
                    </a:rPr>
                  </m:ctrlPr>
                </m:dPr>
                <m:e>
                  <m:r>
                    <a:rPr lang="en-IN" sz="1600" b="0" i="1" kern="1200" smtClean="0">
                      <a:latin typeface="Cambria Math" panose="02040503050406030204" pitchFamily="18" charset="0"/>
                      <a:cs typeface="Times New Roman" panose="02020603050405020304" pitchFamily="18" charset="0"/>
                    </a:rPr>
                    <m:t>𝑥</m:t>
                  </m:r>
                </m:e>
              </m:d>
            </m:oMath>
          </a14:m>
          <a:r>
            <a:rPr lang="en-IN" sz="1600" kern="1200" dirty="0">
              <a:latin typeface="Times New Roman" panose="02020603050405020304" pitchFamily="18" charset="0"/>
              <a:cs typeface="Times New Roman" panose="02020603050405020304" pitchFamily="18" charset="0"/>
            </a:rPr>
            <a:t> for every layer l</a:t>
          </a:r>
        </a:p>
        <a:p>
          <a:pPr marL="342900" lvl="2" indent="-171450" algn="l" defTabSz="711200">
            <a:lnSpc>
              <a:spcPct val="90000"/>
            </a:lnSpc>
            <a:spcBef>
              <a:spcPct val="0"/>
            </a:spcBef>
            <a:spcAft>
              <a:spcPct val="15000"/>
            </a:spcAft>
            <a:buNone/>
          </a:pPr>
          <a:r>
            <a:rPr lang="en-IN" sz="1600" kern="1200" dirty="0">
              <a:latin typeface="Times New Roman" panose="02020603050405020304" pitchFamily="18" charset="0"/>
              <a:cs typeface="Times New Roman" panose="02020603050405020304" pitchFamily="18" charset="0"/>
            </a:rPr>
            <a:t> A is a PCA transformation matrix</a:t>
          </a:r>
        </a:p>
        <a:p>
          <a:pPr marL="342900" lvl="2" indent="-171450" algn="l" defTabSz="711200">
            <a:lnSpc>
              <a:spcPct val="90000"/>
            </a:lnSpc>
            <a:spcBef>
              <a:spcPct val="0"/>
            </a:spcBef>
            <a:spcAft>
              <a:spcPct val="15000"/>
            </a:spcAft>
            <a:buNone/>
          </a:pPr>
          <a14:m xmlns:a14="http://schemas.microsoft.com/office/drawing/2010/main">
            <m:oMath xmlns:m="http://schemas.openxmlformats.org/officeDocument/2006/math">
              <m:r>
                <a:rPr lang="en-IN" sz="1600" b="0" i="1" kern="1200" smtClean="0">
                  <a:latin typeface="Cambria Math" panose="02040503050406030204" pitchFamily="18" charset="0"/>
                  <a:ea typeface="Cambria Math" panose="02040503050406030204" pitchFamily="18" charset="0"/>
                  <a:cs typeface="Times New Roman" panose="02020603050405020304" pitchFamily="18" charset="0"/>
                </a:rPr>
                <m:t> </m:t>
              </m:r>
              <m:r>
                <a:rPr lang="en-IN" sz="1600" i="1" kern="1200"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en-IN" sz="1600" kern="1200" dirty="0">
              <a:latin typeface="Times New Roman" panose="02020603050405020304" pitchFamily="18" charset="0"/>
              <a:cs typeface="Times New Roman" panose="02020603050405020304" pitchFamily="18" charset="0"/>
            </a:rPr>
            <a:t> is the mean of </a:t>
          </a:r>
          <a14:m xmlns:a14="http://schemas.microsoft.com/office/drawing/2010/main">
            <m:oMath xmlns:m="http://schemas.openxmlformats.org/officeDocument/2006/math">
              <m:r>
                <a:rPr lang="en-IN" sz="1600" i="1" kern="1200" smtClean="0">
                  <a:latin typeface="Cambria Math" panose="02040503050406030204" pitchFamily="18" charset="0"/>
                  <a:ea typeface="Cambria Math" panose="02040503050406030204" pitchFamily="18" charset="0"/>
                  <a:cs typeface="Times New Roman" panose="02020603050405020304" pitchFamily="18" charset="0"/>
                </a:rPr>
                <m:t>𝜙</m:t>
              </m:r>
              <m:d>
                <m:dPr>
                  <m:ctrlPr>
                    <a:rPr lang="en-IN" sz="1600" i="1" kern="1200"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1600" b="0" i="1" kern="1200" smtClean="0">
                      <a:latin typeface="Cambria Math" panose="02040503050406030204" pitchFamily="18" charset="0"/>
                      <a:ea typeface="Cambria Math" panose="02040503050406030204" pitchFamily="18" charset="0"/>
                      <a:cs typeface="Times New Roman" panose="02020603050405020304" pitchFamily="18" charset="0"/>
                    </a:rPr>
                    <m:t>𝑥</m:t>
                  </m:r>
                </m:e>
              </m:d>
            </m:oMath>
          </a14:m>
          <a:r>
            <a:rPr lang="en-IN" sz="1600" kern="1200" dirty="0">
              <a:latin typeface="Times New Roman" panose="02020603050405020304" pitchFamily="18" charset="0"/>
              <a:cs typeface="Times New Roman" panose="02020603050405020304" pitchFamily="18" charset="0"/>
            </a:rPr>
            <a:t> across the training set.</a:t>
          </a:r>
        </a:p>
      </dsp:txBody>
      <dsp:txXfrm rot="-5400000">
        <a:off x="1309994" y="3457832"/>
        <a:ext cx="6743680" cy="137389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C5EFC72-B261-438E-A8BF-8F34CFA33224}" type="datetimeFigureOut">
              <a:rPr lang="en-IN" smtClean="0"/>
              <a:pPr/>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B8ECA7-7802-4320-BF76-9513EBBE6ABE}"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02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EFC72-B261-438E-A8BF-8F34CFA33224}" type="datetimeFigureOut">
              <a:rPr lang="en-IN" smtClean="0"/>
              <a:pPr/>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B8ECA7-7802-4320-BF76-9513EBBE6ABE}" type="slidenum">
              <a:rPr lang="en-IN" smtClean="0"/>
              <a:pPr/>
              <a:t>‹#›</a:t>
            </a:fld>
            <a:endParaRPr lang="en-IN"/>
          </a:p>
        </p:txBody>
      </p:sp>
    </p:spTree>
    <p:extLst>
      <p:ext uri="{BB962C8B-B14F-4D97-AF65-F5344CB8AC3E}">
        <p14:creationId xmlns:p14="http://schemas.microsoft.com/office/powerpoint/2010/main" val="3864889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EFC72-B261-438E-A8BF-8F34CFA33224}" type="datetimeFigureOut">
              <a:rPr lang="en-IN" smtClean="0"/>
              <a:pPr/>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B8ECA7-7802-4320-BF76-9513EBBE6ABE}" type="slidenum">
              <a:rPr lang="en-IN" smtClean="0"/>
              <a:pPr/>
              <a:t>‹#›</a:t>
            </a:fld>
            <a:endParaRPr lang="en-IN"/>
          </a:p>
        </p:txBody>
      </p:sp>
    </p:spTree>
    <p:extLst>
      <p:ext uri="{BB962C8B-B14F-4D97-AF65-F5344CB8AC3E}">
        <p14:creationId xmlns:p14="http://schemas.microsoft.com/office/powerpoint/2010/main" val="3070965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5EFC72-B261-438E-A8BF-8F34CFA33224}" type="datetimeFigureOut">
              <a:rPr lang="en-IN" smtClean="0"/>
              <a:pPr/>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B8ECA7-7802-4320-BF76-9513EBBE6ABE}" type="slidenum">
              <a:rPr lang="en-IN" smtClean="0"/>
              <a:pPr/>
              <a:t>‹#›</a:t>
            </a:fld>
            <a:endParaRPr lang="en-IN"/>
          </a:p>
        </p:txBody>
      </p:sp>
    </p:spTree>
    <p:extLst>
      <p:ext uri="{BB962C8B-B14F-4D97-AF65-F5344CB8AC3E}">
        <p14:creationId xmlns:p14="http://schemas.microsoft.com/office/powerpoint/2010/main" val="39031171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C5EFC72-B261-438E-A8BF-8F34CFA33224}" type="datetimeFigureOut">
              <a:rPr lang="en-IN" smtClean="0"/>
              <a:pPr/>
              <a:t>13-05-2022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BB8ECA7-7802-4320-BF76-9513EBBE6ABE}"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8075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C5EFC72-B261-438E-A8BF-8F34CFA33224}" type="datetimeFigureOut">
              <a:rPr lang="en-IN" smtClean="0"/>
              <a:pPr/>
              <a:t>13-05-2022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B8ECA7-7802-4320-BF76-9513EBBE6ABE}" type="slidenum">
              <a:rPr lang="en-IN" smtClean="0"/>
              <a:pPr/>
              <a:t>‹#›</a:t>
            </a:fld>
            <a:endParaRPr lang="en-IN"/>
          </a:p>
        </p:txBody>
      </p:sp>
    </p:spTree>
    <p:extLst>
      <p:ext uri="{BB962C8B-B14F-4D97-AF65-F5344CB8AC3E}">
        <p14:creationId xmlns:p14="http://schemas.microsoft.com/office/powerpoint/2010/main" val="339579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C5EFC72-B261-438E-A8BF-8F34CFA33224}" type="datetimeFigureOut">
              <a:rPr lang="en-IN" smtClean="0"/>
              <a:pPr/>
              <a:t>13-05-2022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BB8ECA7-7802-4320-BF76-9513EBBE6ABE}" type="slidenum">
              <a:rPr lang="en-IN" smtClean="0"/>
              <a:pPr/>
              <a:t>‹#›</a:t>
            </a:fld>
            <a:endParaRPr lang="en-IN"/>
          </a:p>
        </p:txBody>
      </p:sp>
    </p:spTree>
    <p:extLst>
      <p:ext uri="{BB962C8B-B14F-4D97-AF65-F5344CB8AC3E}">
        <p14:creationId xmlns:p14="http://schemas.microsoft.com/office/powerpoint/2010/main" val="1560638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C5EFC72-B261-438E-A8BF-8F34CFA33224}" type="datetimeFigureOut">
              <a:rPr lang="en-IN" smtClean="0"/>
              <a:pPr/>
              <a:t>13-05-2022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BB8ECA7-7802-4320-BF76-9513EBBE6ABE}" type="slidenum">
              <a:rPr lang="en-IN" smtClean="0"/>
              <a:pPr/>
              <a:t>‹#›</a:t>
            </a:fld>
            <a:endParaRPr lang="en-IN"/>
          </a:p>
        </p:txBody>
      </p:sp>
    </p:spTree>
    <p:extLst>
      <p:ext uri="{BB962C8B-B14F-4D97-AF65-F5344CB8AC3E}">
        <p14:creationId xmlns:p14="http://schemas.microsoft.com/office/powerpoint/2010/main" val="3150159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5EFC72-B261-438E-A8BF-8F34CFA33224}" type="datetimeFigureOut">
              <a:rPr lang="en-IN" smtClean="0"/>
              <a:pPr/>
              <a:t>13-05-2022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BB8ECA7-7802-4320-BF76-9513EBBE6ABE}" type="slidenum">
              <a:rPr lang="en-IN" smtClean="0"/>
              <a:pPr/>
              <a:t>‹#›</a:t>
            </a:fld>
            <a:endParaRPr lang="en-IN"/>
          </a:p>
        </p:txBody>
      </p:sp>
    </p:spTree>
    <p:extLst>
      <p:ext uri="{BB962C8B-B14F-4D97-AF65-F5344CB8AC3E}">
        <p14:creationId xmlns:p14="http://schemas.microsoft.com/office/powerpoint/2010/main" val="3529861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C5EFC72-B261-438E-A8BF-8F34CFA33224}" type="datetimeFigureOut">
              <a:rPr lang="en-IN" smtClean="0"/>
              <a:pPr/>
              <a:t>13-05-2022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BB8ECA7-7802-4320-BF76-9513EBBE6ABE}" type="slidenum">
              <a:rPr lang="en-IN" smtClean="0"/>
              <a:pPr/>
              <a:t>‹#›</a:t>
            </a:fld>
            <a:endParaRPr lang="en-IN"/>
          </a:p>
        </p:txBody>
      </p:sp>
    </p:spTree>
    <p:extLst>
      <p:ext uri="{BB962C8B-B14F-4D97-AF65-F5344CB8AC3E}">
        <p14:creationId xmlns:p14="http://schemas.microsoft.com/office/powerpoint/2010/main" val="1269768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cstate="print"/>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5EFC72-B261-438E-A8BF-8F34CFA33224}" type="datetimeFigureOut">
              <a:rPr lang="en-IN" smtClean="0"/>
              <a:pPr/>
              <a:t>13-05-2022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BB8ECA7-7802-4320-BF76-9513EBBE6ABE}" type="slidenum">
              <a:rPr lang="en-IN" smtClean="0"/>
              <a:pPr/>
              <a:t>‹#›</a:t>
            </a:fld>
            <a:endParaRPr lang="en-IN"/>
          </a:p>
        </p:txBody>
      </p:sp>
    </p:spTree>
    <p:extLst>
      <p:ext uri="{BB962C8B-B14F-4D97-AF65-F5344CB8AC3E}">
        <p14:creationId xmlns:p14="http://schemas.microsoft.com/office/powerpoint/2010/main" val="3764990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C5EFC72-B261-438E-A8BF-8F34CFA33224}" type="datetimeFigureOut">
              <a:rPr lang="en-IN" smtClean="0"/>
              <a:pPr/>
              <a:t>13-05-2022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BB8ECA7-7802-4320-BF76-9513EBBE6ABE}"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3479632"/>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0AE28F1-2B8B-42CB-996A-EEA5E7272332}"/>
              </a:ext>
            </a:extLst>
          </p:cNvPr>
          <p:cNvSpPr/>
          <p:nvPr/>
        </p:nvSpPr>
        <p:spPr>
          <a:xfrm>
            <a:off x="2962134" y="792306"/>
            <a:ext cx="6640600"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Project Presentation-II</a:t>
            </a:r>
          </a:p>
        </p:txBody>
      </p:sp>
      <p:sp>
        <p:nvSpPr>
          <p:cNvPr id="3" name="TextBox 2">
            <a:extLst>
              <a:ext uri="{FF2B5EF4-FFF2-40B4-BE49-F238E27FC236}">
                <a16:creationId xmlns:a16="http://schemas.microsoft.com/office/drawing/2014/main" id="{9D87F368-2F57-44F3-9233-9F08EAC05AD8}"/>
              </a:ext>
            </a:extLst>
          </p:cNvPr>
          <p:cNvSpPr txBox="1"/>
          <p:nvPr/>
        </p:nvSpPr>
        <p:spPr>
          <a:xfrm>
            <a:off x="3435927" y="1810642"/>
            <a:ext cx="5846618" cy="461665"/>
          </a:xfrm>
          <a:prstGeom prst="rect">
            <a:avLst/>
          </a:prstGeom>
          <a:noFill/>
        </p:spPr>
        <p:txBody>
          <a:bodyPr wrap="square" rtlCol="0">
            <a:spAutoFit/>
          </a:bodyPr>
          <a:lstStyle/>
          <a:p>
            <a:r>
              <a:rPr lang="en-IN" sz="2400" b="1" dirty="0">
                <a:latin typeface="Times New Roman" pitchFamily="18" charset="0"/>
                <a:cs typeface="Times New Roman" pitchFamily="18" charset="0"/>
              </a:rPr>
              <a:t>Minimum Norm Attack on KNN classifier</a:t>
            </a:r>
          </a:p>
        </p:txBody>
      </p:sp>
      <p:sp>
        <p:nvSpPr>
          <p:cNvPr id="4" name="TextBox 3">
            <a:extLst>
              <a:ext uri="{FF2B5EF4-FFF2-40B4-BE49-F238E27FC236}">
                <a16:creationId xmlns:a16="http://schemas.microsoft.com/office/drawing/2014/main" id="{B85A2E85-3A3B-4AC7-8557-D4CA1C723390}"/>
              </a:ext>
            </a:extLst>
          </p:cNvPr>
          <p:cNvSpPr txBox="1"/>
          <p:nvPr/>
        </p:nvSpPr>
        <p:spPr>
          <a:xfrm>
            <a:off x="3466730" y="4705568"/>
            <a:ext cx="4594194" cy="1200329"/>
          </a:xfrm>
          <a:prstGeom prst="rect">
            <a:avLst/>
          </a:prstGeom>
          <a:noFill/>
        </p:spPr>
        <p:txBody>
          <a:bodyPr wrap="square" rtlCol="0">
            <a:spAutoFit/>
          </a:bodyPr>
          <a:lstStyle/>
          <a:p>
            <a:pPr algn="ctr"/>
            <a:r>
              <a:rPr lang="en-IN" dirty="0"/>
              <a:t>Group No.: 11</a:t>
            </a:r>
          </a:p>
          <a:p>
            <a:pPr algn="ctr"/>
            <a:r>
              <a:rPr lang="en-IN" dirty="0"/>
              <a:t>Sonam Bharti (202117014)</a:t>
            </a:r>
          </a:p>
          <a:p>
            <a:pPr algn="ctr"/>
            <a:r>
              <a:rPr lang="en-IN" dirty="0"/>
              <a:t>Aditi Rajput   (202117019)</a:t>
            </a:r>
          </a:p>
          <a:p>
            <a:pPr algn="ctr"/>
            <a:r>
              <a:rPr lang="en-IN" dirty="0"/>
              <a:t>Adversarial Machine Learning </a:t>
            </a:r>
            <a:r>
              <a:rPr lang="en-IN"/>
              <a:t>(IT566)</a:t>
            </a:r>
            <a:endParaRPr lang="en-IN" dirty="0"/>
          </a:p>
        </p:txBody>
      </p:sp>
      <p:pic>
        <p:nvPicPr>
          <p:cNvPr id="6" name="Picture 5">
            <a:extLst>
              <a:ext uri="{FF2B5EF4-FFF2-40B4-BE49-F238E27FC236}">
                <a16:creationId xmlns:a16="http://schemas.microsoft.com/office/drawing/2014/main" id="{986B4AA3-375E-48E4-A6DD-813831D6D2B8}"/>
              </a:ext>
            </a:extLst>
          </p:cNvPr>
          <p:cNvPicPr>
            <a:picLocks noChangeAspect="1"/>
          </p:cNvPicPr>
          <p:nvPr/>
        </p:nvPicPr>
        <p:blipFill>
          <a:blip r:embed="rId2" cstate="print">
            <a:alphaModFix amt="20000"/>
            <a:extLst>
              <a:ext uri="{28A0092B-C50C-407E-A947-70E740481C1C}">
                <a14:useLocalDpi xmlns:a14="http://schemas.microsoft.com/office/drawing/2010/main" val="0"/>
              </a:ext>
            </a:extLst>
          </a:blip>
          <a:stretch>
            <a:fillRect/>
          </a:stretch>
        </p:blipFill>
        <p:spPr>
          <a:xfrm>
            <a:off x="4527612" y="2335443"/>
            <a:ext cx="2472431" cy="2472431"/>
          </a:xfrm>
          <a:prstGeom prst="rect">
            <a:avLst/>
          </a:prstGeom>
        </p:spPr>
      </p:pic>
    </p:spTree>
    <p:extLst>
      <p:ext uri="{BB962C8B-B14F-4D97-AF65-F5344CB8AC3E}">
        <p14:creationId xmlns:p14="http://schemas.microsoft.com/office/powerpoint/2010/main" val="28253897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a:latin typeface="Cooper Black" panose="0208090404030B020404" pitchFamily="18" charset="0"/>
              </a:rPr>
              <a:t>Conclusion</a:t>
            </a:r>
            <a:endParaRPr lang="en-IN" dirty="0"/>
          </a:p>
        </p:txBody>
      </p:sp>
      <p:sp>
        <p:nvSpPr>
          <p:cNvPr id="8" name="Rectangle 7"/>
          <p:cNvSpPr/>
          <p:nvPr/>
        </p:nvSpPr>
        <p:spPr>
          <a:xfrm>
            <a:off x="1496291" y="2053027"/>
            <a:ext cx="9324109" cy="1477328"/>
          </a:xfrm>
          <a:prstGeom prst="rect">
            <a:avLst/>
          </a:prstGeom>
        </p:spPr>
        <p:txBody>
          <a:bodyPr wrap="square">
            <a:spAutoFit/>
          </a:bodyPr>
          <a:lstStyle/>
          <a:p>
            <a:pPr>
              <a:buFont typeface="Arial" pitchFamily="34" charset="0"/>
              <a:buChar char="•"/>
            </a:pPr>
            <a:r>
              <a:rPr lang="en-IN" dirty="0">
                <a:latin typeface="Times New Roman" pitchFamily="18" charset="0"/>
                <a:cs typeface="Times New Roman" pitchFamily="18" charset="0"/>
              </a:rPr>
              <a:t> An attack on </a:t>
            </a:r>
            <a:r>
              <a:rPr lang="en-IN" dirty="0" err="1">
                <a:latin typeface="Times New Roman" pitchFamily="18" charset="0"/>
                <a:cs typeface="Times New Roman" pitchFamily="18" charset="0"/>
              </a:rPr>
              <a:t>kNN</a:t>
            </a:r>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kNN</a:t>
            </a:r>
            <a:r>
              <a:rPr lang="en-IN" dirty="0">
                <a:latin typeface="Times New Roman" pitchFamily="18" charset="0"/>
                <a:cs typeface="Times New Roman" pitchFamily="18" charset="0"/>
              </a:rPr>
              <a:t>-based classifiers was shown and it improves on prior </a:t>
            </a:r>
          </a:p>
          <a:p>
            <a:r>
              <a:rPr lang="en-IN" dirty="0">
                <a:latin typeface="Times New Roman" pitchFamily="18" charset="0"/>
                <a:cs typeface="Times New Roman" pitchFamily="18" charset="0"/>
              </a:rPr>
              <a:t>   work. </a:t>
            </a:r>
          </a:p>
          <a:p>
            <a:endParaRPr lang="en-IN" dirty="0">
              <a:latin typeface="Times New Roman" pitchFamily="18" charset="0"/>
              <a:cs typeface="Times New Roman" pitchFamily="18" charset="0"/>
            </a:endParaRPr>
          </a:p>
          <a:p>
            <a:pPr>
              <a:buFont typeface="Arial" pitchFamily="34" charset="0"/>
              <a:buChar char="•"/>
            </a:pPr>
            <a:r>
              <a:rPr lang="en-IN" dirty="0">
                <a:latin typeface="Times New Roman" pitchFamily="18" charset="0"/>
                <a:cs typeface="Times New Roman" pitchFamily="18" charset="0"/>
              </a:rPr>
              <a:t> Our attack can be used as a flexible and efficient method for evaluating the robustness of </a:t>
            </a:r>
            <a:r>
              <a:rPr lang="en-IN" dirty="0" err="1">
                <a:latin typeface="Times New Roman" pitchFamily="18" charset="0"/>
                <a:cs typeface="Times New Roman" pitchFamily="18" charset="0"/>
              </a:rPr>
              <a:t>kNN</a:t>
            </a:r>
            <a:r>
              <a:rPr lang="en-IN" dirty="0">
                <a:latin typeface="Times New Roman" pitchFamily="18" charset="0"/>
                <a:cs typeface="Times New Roman" pitchFamily="18" charset="0"/>
              </a:rPr>
              <a:t>   </a:t>
            </a:r>
          </a:p>
          <a:p>
            <a:r>
              <a:rPr lang="en-IN" dirty="0">
                <a:latin typeface="Times New Roman" pitchFamily="18" charset="0"/>
                <a:cs typeface="Times New Roman" pitchFamily="18" charset="0"/>
              </a:rPr>
              <a:t>   and </a:t>
            </a:r>
            <a:r>
              <a:rPr lang="en-IN" dirty="0" err="1">
                <a:latin typeface="Times New Roman" pitchFamily="18" charset="0"/>
                <a:cs typeface="Times New Roman" pitchFamily="18" charset="0"/>
              </a:rPr>
              <a:t>kNN</a:t>
            </a:r>
            <a:r>
              <a:rPr lang="en-IN" dirty="0">
                <a:latin typeface="Times New Roman" pitchFamily="18" charset="0"/>
                <a:cs typeface="Times New Roman" pitchFamily="18" charset="0"/>
              </a:rPr>
              <a:t>-based models on real-world datasets.</a:t>
            </a:r>
          </a:p>
        </p:txBody>
      </p:sp>
    </p:spTree>
    <p:extLst>
      <p:ext uri="{BB962C8B-B14F-4D97-AF65-F5344CB8AC3E}">
        <p14:creationId xmlns:p14="http://schemas.microsoft.com/office/powerpoint/2010/main" val="14960060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5A36-ECA9-4397-B655-93B4796AE59E}"/>
              </a:ext>
            </a:extLst>
          </p:cNvPr>
          <p:cNvSpPr>
            <a:spLocks noGrp="1"/>
          </p:cNvSpPr>
          <p:nvPr>
            <p:ph type="title"/>
          </p:nvPr>
        </p:nvSpPr>
        <p:spPr/>
        <p:txBody>
          <a:bodyPr/>
          <a:lstStyle/>
          <a:p>
            <a:r>
              <a:rPr lang="en-IN" dirty="0">
                <a:latin typeface="Cooper Black" panose="0208090404030B020404" pitchFamily="18" charset="0"/>
              </a:rPr>
              <a:t>Suggestion for Improvement</a:t>
            </a:r>
            <a:endParaRPr lang="en-IN" dirty="0"/>
          </a:p>
        </p:txBody>
      </p:sp>
      <p:sp>
        <p:nvSpPr>
          <p:cNvPr id="4" name="Rectangle 3"/>
          <p:cNvSpPr/>
          <p:nvPr/>
        </p:nvSpPr>
        <p:spPr>
          <a:xfrm>
            <a:off x="1261436" y="2686166"/>
            <a:ext cx="8700654" cy="1754326"/>
          </a:xfrm>
          <a:prstGeom prst="rect">
            <a:avLst/>
          </a:prstGeom>
        </p:spPr>
        <p:txBody>
          <a:bodyPr wrap="square">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have only considered l</a:t>
            </a:r>
            <a:r>
              <a:rPr lang="en-IN" baseline="-25000" dirty="0">
                <a:latin typeface="Times New Roman" panose="02020603050405020304" pitchFamily="18" charset="0"/>
                <a:cs typeface="Times New Roman" panose="02020603050405020304" pitchFamily="18" charset="0"/>
              </a:rPr>
              <a:t>2</a:t>
            </a:r>
            <a:r>
              <a:rPr lang="en-IN" dirty="0">
                <a:latin typeface="Times New Roman" panose="02020603050405020304" pitchFamily="18" charset="0"/>
                <a:cs typeface="Times New Roman" panose="02020603050405020304" pitchFamily="18" charset="0"/>
              </a:rPr>
              <a:t> attacks as gradient-based approaches, which also generally do not work well for finding minimum-l</a:t>
            </a:r>
            <a:r>
              <a:rPr lang="en-IN" baseline="-25000" dirty="0">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-norm adversarial examples. </a:t>
            </a:r>
          </a:p>
          <a:p>
            <a:pPr marL="285750" indent="-285750"/>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We have only discussed the robustness against an untargeted attack, but our method easily generalizes to targeted attacks. So we can improve our model to work effectively against </a:t>
            </a:r>
            <a:r>
              <a:rPr lang="en-IN" dirty="0" err="1">
                <a:latin typeface="Times New Roman" panose="02020603050405020304" pitchFamily="18" charset="0"/>
                <a:cs typeface="Times New Roman" panose="02020603050405020304" pitchFamily="18" charset="0"/>
              </a:rPr>
              <a:t>targetted</a:t>
            </a:r>
            <a:r>
              <a:rPr lang="en-IN" dirty="0">
                <a:latin typeface="Times New Roman" panose="02020603050405020304" pitchFamily="18" charset="0"/>
                <a:cs typeface="Times New Roman" panose="02020603050405020304" pitchFamily="18" charset="0"/>
              </a:rPr>
              <a:t> attacks.</a:t>
            </a:r>
          </a:p>
        </p:txBody>
      </p:sp>
    </p:spTree>
    <p:extLst>
      <p:ext uri="{BB962C8B-B14F-4D97-AF65-F5344CB8AC3E}">
        <p14:creationId xmlns:p14="http://schemas.microsoft.com/office/powerpoint/2010/main" val="1496006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083F5-EA3D-4EC8-B17E-60DD0D61F1ED}"/>
              </a:ext>
            </a:extLst>
          </p:cNvPr>
          <p:cNvSpPr>
            <a:spLocks noGrp="1"/>
          </p:cNvSpPr>
          <p:nvPr>
            <p:ph type="title"/>
          </p:nvPr>
        </p:nvSpPr>
        <p:spPr/>
        <p:txBody>
          <a:bodyPr/>
          <a:lstStyle/>
          <a:p>
            <a:r>
              <a:rPr lang="en-IN" dirty="0">
                <a:latin typeface="Cooper Black" panose="0208090404030B020404" pitchFamily="18" charset="0"/>
              </a:rPr>
              <a:t>References</a:t>
            </a:r>
            <a:endParaRPr lang="en-IN" dirty="0"/>
          </a:p>
        </p:txBody>
      </p:sp>
      <p:sp>
        <p:nvSpPr>
          <p:cNvPr id="3" name="TextBox 2">
            <a:extLst>
              <a:ext uri="{FF2B5EF4-FFF2-40B4-BE49-F238E27FC236}">
                <a16:creationId xmlns:a16="http://schemas.microsoft.com/office/drawing/2014/main" id="{1F3F541E-A51B-4DF5-8002-9D4A1F248244}"/>
              </a:ext>
            </a:extLst>
          </p:cNvPr>
          <p:cNvSpPr txBox="1"/>
          <p:nvPr/>
        </p:nvSpPr>
        <p:spPr>
          <a:xfrm flipH="1">
            <a:off x="1550347" y="2414054"/>
            <a:ext cx="9009505" cy="1815882"/>
          </a:xfrm>
          <a:prstGeom prst="rect">
            <a:avLst/>
          </a:prstGeom>
          <a:noFill/>
        </p:spPr>
        <p:txBody>
          <a:bodyPr wrap="square" rtlCol="0">
            <a:spAutoFit/>
          </a:bodyPr>
          <a:lstStyle/>
          <a:p>
            <a:pPr marL="285750" indent="-285750"/>
            <a:r>
              <a:rPr lang="en-US" sz="1400" b="0" i="0" u="none" strike="noStrike" baseline="0" dirty="0">
                <a:latin typeface="Times New Roman" panose="02020603050405020304" pitchFamily="18" charset="0"/>
                <a:cs typeface="Times New Roman" panose="02020603050405020304" pitchFamily="18" charset="0"/>
              </a:rPr>
              <a:t>[1]   C. </a:t>
            </a:r>
            <a:r>
              <a:rPr lang="en-US" sz="1400" b="0" i="0" u="none" strike="noStrike" baseline="0" dirty="0" err="1">
                <a:latin typeface="Times New Roman" panose="02020603050405020304" pitchFamily="18" charset="0"/>
                <a:cs typeface="Times New Roman" panose="02020603050405020304" pitchFamily="18" charset="0"/>
              </a:rPr>
              <a:t>Sitawarin</a:t>
            </a:r>
            <a:r>
              <a:rPr lang="en-US" sz="1400" b="0" i="0" u="none" strike="noStrike" baseline="0" dirty="0">
                <a:latin typeface="Times New Roman" panose="02020603050405020304" pitchFamily="18" charset="0"/>
                <a:cs typeface="Times New Roman" panose="02020603050405020304" pitchFamily="18" charset="0"/>
              </a:rPr>
              <a:t> and D. Wagner, “</a:t>
            </a:r>
            <a:r>
              <a:rPr lang="en-IN" sz="1400" b="0" i="0" u="none" strike="noStrike" baseline="0" dirty="0">
                <a:latin typeface="Times New Roman" panose="02020603050405020304" pitchFamily="18" charset="0"/>
                <a:cs typeface="Times New Roman" panose="02020603050405020304" pitchFamily="18" charset="0"/>
              </a:rPr>
              <a:t>Minimum-Norm Adversarial Examples on KNN and KNN-Based Models”, presented</a:t>
            </a:r>
            <a:r>
              <a:rPr lang="en-IN" sz="1400" b="0" i="0" u="none" strike="noStrike" dirty="0">
                <a:latin typeface="Times New Roman" panose="02020603050405020304" pitchFamily="18" charset="0"/>
                <a:cs typeface="Times New Roman" panose="02020603050405020304" pitchFamily="18" charset="0"/>
              </a:rPr>
              <a:t> at </a:t>
            </a:r>
            <a:r>
              <a:rPr lang="en-IN" sz="1400" i="1" dirty="0"/>
              <a:t>3rd Deep Learning and Security Workshop (41st IEEE Symposium on Security and Privacy)  </a:t>
            </a:r>
            <a:r>
              <a:rPr lang="en-IN" sz="1400" b="0" i="0" u="none" strike="noStrike" baseline="0" dirty="0" err="1">
                <a:latin typeface="Times New Roman" panose="02020603050405020304" pitchFamily="18" charset="0"/>
                <a:cs typeface="Times New Roman" panose="02020603050405020304" pitchFamily="18" charset="0"/>
              </a:rPr>
              <a:t>vol</a:t>
            </a:r>
            <a:r>
              <a:rPr lang="en-IN" sz="1400" b="0" i="0" u="none" strike="noStrike" baseline="0" dirty="0">
                <a:latin typeface="Times New Roman" panose="02020603050405020304" pitchFamily="18" charset="0"/>
                <a:cs typeface="Times New Roman" panose="02020603050405020304" pitchFamily="18" charset="0"/>
              </a:rPr>
              <a:t>: abs/2</a:t>
            </a:r>
            <a:r>
              <a:rPr lang="en-IN" sz="1400" b="0" i="0" u="none" strike="noStrike" baseline="0" dirty="0">
                <a:latin typeface="Times New Roman" panose="02020603050405020304" pitchFamily="18" charset="0"/>
              </a:rPr>
              <a:t>003.06559, 2020</a:t>
            </a:r>
          </a:p>
          <a:p>
            <a:pPr marL="285750" indent="-285750"/>
            <a:endParaRPr lang="en-IN" sz="1400" b="0" i="0" u="none" strike="noStrike" baseline="0" dirty="0">
              <a:latin typeface="Times New Roman" panose="02020603050405020304" pitchFamily="18" charset="0"/>
            </a:endParaRPr>
          </a:p>
          <a:p>
            <a:pPr marL="285750" indent="-285750"/>
            <a:r>
              <a:rPr lang="en-IN" sz="1400" dirty="0">
                <a:latin typeface="Times New Roman" panose="02020603050405020304" pitchFamily="18" charset="0"/>
                <a:cs typeface="Times New Roman" panose="02020603050405020304" pitchFamily="18" charset="0"/>
              </a:rPr>
              <a:t>[2]   </a:t>
            </a:r>
            <a:r>
              <a:rPr lang="en-US" sz="1400" b="0" i="0" u="none" strike="noStrike" baseline="0" dirty="0">
                <a:latin typeface="Times New Roman" pitchFamily="18" charset="0"/>
                <a:cs typeface="Times New Roman" pitchFamily="18" charset="0"/>
              </a:rPr>
              <a:t>C. </a:t>
            </a:r>
            <a:r>
              <a:rPr lang="en-US" sz="1400" b="0" i="0" u="none" strike="noStrike" baseline="0" dirty="0" err="1">
                <a:latin typeface="Times New Roman" pitchFamily="18" charset="0"/>
                <a:cs typeface="Times New Roman" pitchFamily="18" charset="0"/>
              </a:rPr>
              <a:t>Sitawarin</a:t>
            </a:r>
            <a:r>
              <a:rPr lang="en-US" sz="1400" b="0" i="0" u="none" strike="noStrike" baseline="0" dirty="0">
                <a:latin typeface="Times New Roman" pitchFamily="18" charset="0"/>
                <a:cs typeface="Times New Roman" pitchFamily="18" charset="0"/>
              </a:rPr>
              <a:t> and D. Wagner, “On the robustness of Deep K-nearest </a:t>
            </a:r>
            <a:r>
              <a:rPr lang="en-US" sz="1400" b="0" i="0" u="none" strike="noStrike" baseline="0" dirty="0" err="1">
                <a:latin typeface="Times New Roman" pitchFamily="18" charset="0"/>
                <a:cs typeface="Times New Roman" pitchFamily="18" charset="0"/>
              </a:rPr>
              <a:t>Neighbour</a:t>
            </a:r>
            <a:r>
              <a:rPr lang="en-US" sz="1400" b="0" i="0" u="none" strike="noStrike" baseline="0" dirty="0">
                <a:latin typeface="Times New Roman" pitchFamily="18" charset="0"/>
                <a:cs typeface="Times New Roman" pitchFamily="18" charset="0"/>
              </a:rPr>
              <a:t>”, </a:t>
            </a:r>
            <a:r>
              <a:rPr lang="en-IN" sz="1400" i="1" dirty="0">
                <a:latin typeface="Times New Roman" pitchFamily="18" charset="0"/>
                <a:cs typeface="Times New Roman" pitchFamily="18" charset="0"/>
              </a:rPr>
              <a:t>Published at Deep Learning and Security Workshop 2019 (IEEE S&amp;P)</a:t>
            </a:r>
            <a:r>
              <a:rPr lang="en-IN" sz="1400" dirty="0">
                <a:latin typeface="Times New Roman" pitchFamily="18" charset="0"/>
                <a:cs typeface="Times New Roman" pitchFamily="18" charset="0"/>
              </a:rPr>
              <a:t>  </a:t>
            </a:r>
            <a:r>
              <a:rPr lang="en-US" sz="1400" b="0" i="0" u="none" strike="noStrike" baseline="0" dirty="0" err="1">
                <a:latin typeface="Times New Roman" pitchFamily="18" charset="0"/>
                <a:cs typeface="Times New Roman" pitchFamily="18" charset="0"/>
              </a:rPr>
              <a:t>vol</a:t>
            </a:r>
            <a:r>
              <a:rPr lang="en-US" sz="1400" b="0" i="0" u="none" strike="noStrike" baseline="0" dirty="0">
                <a:latin typeface="Times New Roman" pitchFamily="18" charset="0"/>
                <a:cs typeface="Times New Roman" pitchFamily="18" charset="0"/>
              </a:rPr>
              <a:t>: </a:t>
            </a:r>
            <a:r>
              <a:rPr lang="en-IN" sz="1400" b="0" i="0" u="none" strike="noStrike" baseline="0" dirty="0">
                <a:latin typeface="Times New Roman" pitchFamily="18" charset="0"/>
                <a:cs typeface="Times New Roman" pitchFamily="18" charset="0"/>
              </a:rPr>
              <a:t>abs/1903.08333, 2019.</a:t>
            </a:r>
          </a:p>
          <a:p>
            <a:pPr marL="285750" indent="-285750"/>
            <a:endParaRPr lang="en-IN" sz="1400" b="0" i="0" u="none" strike="noStrike" baseline="0" dirty="0">
              <a:latin typeface="NimbusRomNo9L-Regu"/>
            </a:endParaRPr>
          </a:p>
          <a:p>
            <a:pPr marL="285750" indent="-285750"/>
            <a:r>
              <a:rPr lang="en-IN" sz="1400" dirty="0">
                <a:latin typeface="Times New Roman" pitchFamily="18" charset="0"/>
                <a:cs typeface="Times New Roman" pitchFamily="18" charset="0"/>
              </a:rPr>
              <a:t>[3]   A. </a:t>
            </a:r>
            <a:r>
              <a:rPr lang="en-IN" sz="1400" dirty="0" err="1">
                <a:latin typeface="Times New Roman" pitchFamily="18" charset="0"/>
                <a:cs typeface="Times New Roman" pitchFamily="18" charset="0"/>
              </a:rPr>
              <a:t>Dubey</a:t>
            </a:r>
            <a:r>
              <a:rPr lang="en-IN" sz="1400" dirty="0">
                <a:latin typeface="Times New Roman" pitchFamily="18" charset="0"/>
                <a:cs typeface="Times New Roman" pitchFamily="18" charset="0"/>
              </a:rPr>
              <a:t>, L. van </a:t>
            </a:r>
            <a:r>
              <a:rPr lang="en-IN" sz="1400" dirty="0" err="1">
                <a:latin typeface="Times New Roman" pitchFamily="18" charset="0"/>
                <a:cs typeface="Times New Roman" pitchFamily="18" charset="0"/>
              </a:rPr>
              <a:t>der</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Maaten</a:t>
            </a:r>
            <a:r>
              <a:rPr lang="en-IN" sz="1400" dirty="0">
                <a:latin typeface="Times New Roman" pitchFamily="18" charset="0"/>
                <a:cs typeface="Times New Roman" pitchFamily="18" charset="0"/>
              </a:rPr>
              <a:t>, Z. </a:t>
            </a:r>
            <a:r>
              <a:rPr lang="en-IN" sz="1400" dirty="0" err="1">
                <a:latin typeface="Times New Roman" pitchFamily="18" charset="0"/>
                <a:cs typeface="Times New Roman" pitchFamily="18" charset="0"/>
              </a:rPr>
              <a:t>Yalniz</a:t>
            </a:r>
            <a:r>
              <a:rPr lang="en-IN" sz="1400" dirty="0">
                <a:latin typeface="Times New Roman" pitchFamily="18" charset="0"/>
                <a:cs typeface="Times New Roman" pitchFamily="18" charset="0"/>
              </a:rPr>
              <a:t>, Y. Li, and D. K. </a:t>
            </a:r>
            <a:r>
              <a:rPr lang="en-IN" sz="1400" dirty="0" err="1">
                <a:latin typeface="Times New Roman" pitchFamily="18" charset="0"/>
                <a:cs typeface="Times New Roman" pitchFamily="18" charset="0"/>
              </a:rPr>
              <a:t>Mahajan</a:t>
            </a:r>
            <a:r>
              <a:rPr lang="en-IN" sz="1400" dirty="0">
                <a:latin typeface="Times New Roman" pitchFamily="18" charset="0"/>
                <a:cs typeface="Times New Roman" pitchFamily="18" charset="0"/>
              </a:rPr>
              <a:t>, “</a:t>
            </a:r>
            <a:r>
              <a:rPr lang="en-IN" sz="1400" dirty="0" err="1">
                <a:latin typeface="Times New Roman" pitchFamily="18" charset="0"/>
                <a:cs typeface="Times New Roman" pitchFamily="18" charset="0"/>
              </a:rPr>
              <a:t>Defense</a:t>
            </a:r>
            <a:r>
              <a:rPr lang="en-IN" sz="1400" dirty="0">
                <a:latin typeface="Times New Roman" pitchFamily="18" charset="0"/>
                <a:cs typeface="Times New Roman" pitchFamily="18" charset="0"/>
              </a:rPr>
              <a:t> against adversarial images using web-scale nearest-</a:t>
            </a:r>
            <a:r>
              <a:rPr lang="en-IN" sz="1400" dirty="0" err="1">
                <a:latin typeface="Times New Roman" pitchFamily="18" charset="0"/>
                <a:cs typeface="Times New Roman" pitchFamily="18" charset="0"/>
              </a:rPr>
              <a:t>neighbor</a:t>
            </a:r>
            <a:r>
              <a:rPr lang="en-IN" sz="1400" dirty="0">
                <a:latin typeface="Times New Roman" pitchFamily="18" charset="0"/>
                <a:cs typeface="Times New Roman" pitchFamily="18" charset="0"/>
              </a:rPr>
              <a:t> search,” </a:t>
            </a:r>
            <a:r>
              <a:rPr lang="en-IN" sz="1400" i="1" dirty="0" err="1">
                <a:latin typeface="Times New Roman" pitchFamily="18" charset="0"/>
                <a:cs typeface="Times New Roman" pitchFamily="18" charset="0"/>
              </a:rPr>
              <a:t>CoRR</a:t>
            </a:r>
            <a:r>
              <a:rPr lang="en-IN" sz="1400" dirty="0">
                <a:latin typeface="Times New Roman" pitchFamily="18" charset="0"/>
                <a:cs typeface="Times New Roman" pitchFamily="18" charset="0"/>
              </a:rPr>
              <a:t>, vol. abs/1903.01612, 2019</a:t>
            </a:r>
          </a:p>
        </p:txBody>
      </p:sp>
    </p:spTree>
    <p:extLst>
      <p:ext uri="{BB962C8B-B14F-4D97-AF65-F5344CB8AC3E}">
        <p14:creationId xmlns:p14="http://schemas.microsoft.com/office/powerpoint/2010/main" val="2854560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6CEA4-D8D8-4054-8FE3-CE9222D0249D}"/>
              </a:ext>
            </a:extLst>
          </p:cNvPr>
          <p:cNvSpPr>
            <a:spLocks noGrp="1"/>
          </p:cNvSpPr>
          <p:nvPr>
            <p:ph type="title"/>
          </p:nvPr>
        </p:nvSpPr>
        <p:spPr>
          <a:xfrm>
            <a:off x="1097280" y="763480"/>
            <a:ext cx="9360615" cy="973880"/>
          </a:xfrm>
        </p:spPr>
        <p:txBody>
          <a:bodyPr/>
          <a:lstStyle/>
          <a:p>
            <a:r>
              <a:rPr lang="en-IN" dirty="0">
                <a:latin typeface="Cooper Black" panose="0208090404030B020404" pitchFamily="18" charset="0"/>
              </a:rPr>
              <a:t>INTRODUCTION</a:t>
            </a:r>
          </a:p>
        </p:txBody>
      </p:sp>
      <p:sp>
        <p:nvSpPr>
          <p:cNvPr id="5" name="TextBox 4">
            <a:extLst>
              <a:ext uri="{FF2B5EF4-FFF2-40B4-BE49-F238E27FC236}">
                <a16:creationId xmlns:a16="http://schemas.microsoft.com/office/drawing/2014/main" id="{2B330CA4-DC4D-457F-BA46-59BBF8A8C947}"/>
              </a:ext>
            </a:extLst>
          </p:cNvPr>
          <p:cNvSpPr txBox="1"/>
          <p:nvPr/>
        </p:nvSpPr>
        <p:spPr>
          <a:xfrm>
            <a:off x="1184872" y="2334827"/>
            <a:ext cx="9360615"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Adversarial examples are ordinary samples that are slightly perturbed to fool machine learning models, and highlight the fragility of neural networks. </a:t>
            </a:r>
          </a:p>
          <a:p>
            <a:pPr marL="285750" indent="-285750"/>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Recently, this has motivated research on classical </a:t>
            </a:r>
            <a:r>
              <a:rPr lang="en-US" sz="1600" dirty="0" err="1">
                <a:latin typeface="Times New Roman" panose="02020603050405020304" pitchFamily="18" charset="0"/>
                <a:cs typeface="Times New Roman" panose="02020603050405020304" pitchFamily="18" charset="0"/>
              </a:rPr>
              <a:t>kNN</a:t>
            </a:r>
            <a:r>
              <a:rPr lang="en-US" sz="1600" dirty="0">
                <a:latin typeface="Times New Roman" panose="02020603050405020304" pitchFamily="18" charset="0"/>
                <a:cs typeface="Times New Roman" panose="02020603050405020304" pitchFamily="18" charset="0"/>
              </a:rPr>
              <a:t> classifiers to study their robustness properties and to leverage </a:t>
            </a:r>
            <a:r>
              <a:rPr lang="en-US" sz="1600" dirty="0" err="1">
                <a:latin typeface="Times New Roman" panose="02020603050405020304" pitchFamily="18" charset="0"/>
                <a:cs typeface="Times New Roman" panose="02020603050405020304" pitchFamily="18" charset="0"/>
              </a:rPr>
              <a:t>kNN</a:t>
            </a:r>
            <a:r>
              <a:rPr lang="en-US" sz="1600" dirty="0">
                <a:latin typeface="Times New Roman" panose="02020603050405020304" pitchFamily="18" charset="0"/>
                <a:cs typeface="Times New Roman" panose="02020603050405020304" pitchFamily="18" charset="0"/>
              </a:rPr>
              <a:t> for providing interpretability and robustness to neural networks. </a:t>
            </a:r>
            <a:r>
              <a:rPr lang="en-US" sz="1600" dirty="0" err="1">
                <a:latin typeface="Times New Roman" panose="02020603050405020304" pitchFamily="18" charset="0"/>
                <a:cs typeface="Times New Roman" panose="02020603050405020304" pitchFamily="18" charset="0"/>
              </a:rPr>
              <a:t>kNN</a:t>
            </a:r>
            <a:r>
              <a:rPr lang="en-US" sz="1600" dirty="0">
                <a:latin typeface="Times New Roman" panose="02020603050405020304" pitchFamily="18" charset="0"/>
                <a:cs typeface="Times New Roman" panose="02020603050405020304" pitchFamily="18" charset="0"/>
              </a:rPr>
              <a:t> based models are not differentiable. So, Evaluating these models is very difficult. Most existing attacks rely on gradient descent and thus can’t be applied to </a:t>
            </a:r>
            <a:r>
              <a:rPr lang="en-US" sz="1600" dirty="0" err="1">
                <a:latin typeface="Times New Roman" panose="02020603050405020304" pitchFamily="18" charset="0"/>
                <a:cs typeface="Times New Roman" panose="02020603050405020304" pitchFamily="18" charset="0"/>
              </a:rPr>
              <a:t>kNN</a:t>
            </a:r>
            <a:r>
              <a:rPr lang="en-US" sz="1600" dirty="0">
                <a:latin typeface="Times New Roman" panose="02020603050405020304" pitchFamily="18" charset="0"/>
                <a:cs typeface="Times New Roman" panose="02020603050405020304" pitchFamily="18" charset="0"/>
              </a:rPr>
              <a:t>-based models.</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We consider a complete white-box threat model for this project, meaning that the adversary has access to the training set, the value of k and the distance metric used in </a:t>
            </a:r>
            <a:r>
              <a:rPr lang="en-IN" sz="1600" dirty="0" err="1">
                <a:latin typeface="Times New Roman" panose="02020603050405020304" pitchFamily="18" charset="0"/>
                <a:cs typeface="Times New Roman" panose="02020603050405020304" pitchFamily="18" charset="0"/>
              </a:rPr>
              <a:t>kNN</a:t>
            </a:r>
            <a:r>
              <a:rPr lang="en-IN" sz="1600" dirty="0">
                <a:latin typeface="Times New Roman" panose="02020603050405020304" pitchFamily="18" charset="0"/>
                <a:cs typeface="Times New Roman" panose="02020603050405020304" pitchFamily="18" charset="0"/>
              </a:rPr>
              <a:t>, and all parameters of the neural networks.</a:t>
            </a:r>
          </a:p>
          <a:p>
            <a:r>
              <a:rPr lang="en-US" sz="1600" dirty="0">
                <a:latin typeface="Times New Roman" panose="02020603050405020304" pitchFamily="18" charset="0"/>
                <a:cs typeface="Times New Roman" panose="02020603050405020304" pitchFamily="18" charset="0"/>
              </a:rPr>
              <a:t>	</a:t>
            </a: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5648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D6062-6FA4-49D9-A99D-537230DB3DDD}"/>
              </a:ext>
            </a:extLst>
          </p:cNvPr>
          <p:cNvSpPr>
            <a:spLocks noGrp="1"/>
          </p:cNvSpPr>
          <p:nvPr>
            <p:ph type="title"/>
          </p:nvPr>
        </p:nvSpPr>
        <p:spPr/>
        <p:txBody>
          <a:bodyPr/>
          <a:lstStyle/>
          <a:p>
            <a:r>
              <a:rPr lang="en-IN" dirty="0">
                <a:latin typeface="Cooper Black" panose="0208090404030B020404" pitchFamily="18" charset="0"/>
              </a:rPr>
              <a:t>Problem Statement</a:t>
            </a:r>
            <a:endParaRPr lang="en-IN" dirty="0"/>
          </a:p>
        </p:txBody>
      </p:sp>
      <p:sp>
        <p:nvSpPr>
          <p:cNvPr id="3" name="TextBox 2">
            <a:extLst>
              <a:ext uri="{FF2B5EF4-FFF2-40B4-BE49-F238E27FC236}">
                <a16:creationId xmlns:a16="http://schemas.microsoft.com/office/drawing/2014/main" id="{33BC7942-6AB4-411B-B771-E3462B136EFC}"/>
              </a:ext>
            </a:extLst>
          </p:cNvPr>
          <p:cNvSpPr txBox="1"/>
          <p:nvPr/>
        </p:nvSpPr>
        <p:spPr>
          <a:xfrm>
            <a:off x="1646512" y="2681057"/>
            <a:ext cx="8898976"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study the robustness against adversarial examples of </a:t>
            </a:r>
            <a:r>
              <a:rPr lang="en-US" sz="1600" dirty="0" err="1">
                <a:latin typeface="Times New Roman" panose="02020603050405020304" pitchFamily="18" charset="0"/>
                <a:cs typeface="Times New Roman" panose="02020603050405020304" pitchFamily="18" charset="0"/>
              </a:rPr>
              <a:t>kNN</a:t>
            </a:r>
            <a:r>
              <a:rPr lang="en-US" sz="1600" dirty="0">
                <a:latin typeface="Times New Roman" panose="02020603050405020304" pitchFamily="18" charset="0"/>
                <a:cs typeface="Times New Roman" panose="02020603050405020304" pitchFamily="18" charset="0"/>
              </a:rPr>
              <a:t> classifiers and classifiers that combine  </a:t>
            </a:r>
            <a:r>
              <a:rPr lang="en-US" sz="1600" dirty="0" err="1">
                <a:latin typeface="Times New Roman" panose="02020603050405020304" pitchFamily="18" charset="0"/>
                <a:cs typeface="Times New Roman" panose="02020603050405020304" pitchFamily="18" charset="0"/>
              </a:rPr>
              <a:t>kNN</a:t>
            </a:r>
            <a:r>
              <a:rPr lang="en-US" sz="1600" dirty="0">
                <a:latin typeface="Times New Roman" panose="02020603050405020304" pitchFamily="18" charset="0"/>
                <a:cs typeface="Times New Roman" panose="02020603050405020304" pitchFamily="18" charset="0"/>
              </a:rPr>
              <a:t> with neural networks.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main difficulty lies in the fact that finding an optimal attack on </a:t>
            </a:r>
            <a:r>
              <a:rPr lang="en-US" sz="1600" dirty="0" err="1">
                <a:latin typeface="Times New Roman" panose="02020603050405020304" pitchFamily="18" charset="0"/>
                <a:cs typeface="Times New Roman" panose="02020603050405020304" pitchFamily="18" charset="0"/>
              </a:rPr>
              <a:t>kNN</a:t>
            </a:r>
            <a:r>
              <a:rPr lang="en-US" sz="1600" dirty="0">
                <a:latin typeface="Times New Roman" panose="02020603050405020304" pitchFamily="18" charset="0"/>
                <a:cs typeface="Times New Roman" panose="02020603050405020304" pitchFamily="18" charset="0"/>
              </a:rPr>
              <a:t> is intractable for typical datasets. </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this project, we propose a gradient-based attack on </a:t>
            </a:r>
            <a:r>
              <a:rPr lang="en-US" sz="1600" dirty="0" err="1">
                <a:latin typeface="Times New Roman" panose="02020603050405020304" pitchFamily="18" charset="0"/>
                <a:cs typeface="Times New Roman" panose="02020603050405020304" pitchFamily="18" charset="0"/>
              </a:rPr>
              <a:t>kNN</a:t>
            </a:r>
            <a:r>
              <a:rPr lang="en-US" sz="1600" dirty="0">
                <a:latin typeface="Times New Roman" panose="02020603050405020304" pitchFamily="18" charset="0"/>
                <a:cs typeface="Times New Roman" panose="02020603050405020304" pitchFamily="18" charset="0"/>
              </a:rPr>
              <a:t> and </a:t>
            </a:r>
            <a:r>
              <a:rPr lang="en-US" sz="1600" dirty="0" err="1">
                <a:latin typeface="Times New Roman" panose="02020603050405020304" pitchFamily="18" charset="0"/>
                <a:cs typeface="Times New Roman" panose="02020603050405020304" pitchFamily="18" charset="0"/>
              </a:rPr>
              <a:t>kNN</a:t>
            </a:r>
            <a:r>
              <a:rPr lang="en-US" sz="1600" dirty="0">
                <a:latin typeface="Times New Roman" panose="02020603050405020304" pitchFamily="18" charset="0"/>
                <a:cs typeface="Times New Roman" panose="02020603050405020304" pitchFamily="18" charset="0"/>
              </a:rPr>
              <a:t>-based defenses. </a:t>
            </a:r>
          </a:p>
          <a:p>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demonstrate that our attack outperforms the old methods on all of the models we will test, with only a minimal increase in the computation time. </a:t>
            </a:r>
          </a:p>
          <a:p>
            <a:endParaRPr lang="en-IN" sz="1600" dirty="0"/>
          </a:p>
        </p:txBody>
      </p:sp>
    </p:spTree>
    <p:extLst>
      <p:ext uri="{BB962C8B-B14F-4D97-AF65-F5344CB8AC3E}">
        <p14:creationId xmlns:p14="http://schemas.microsoft.com/office/powerpoint/2010/main" val="4247004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2765-5C01-4566-B612-83D0CEE10C41}"/>
              </a:ext>
            </a:extLst>
          </p:cNvPr>
          <p:cNvSpPr>
            <a:spLocks noGrp="1"/>
          </p:cNvSpPr>
          <p:nvPr>
            <p:ph type="title"/>
          </p:nvPr>
        </p:nvSpPr>
        <p:spPr/>
        <p:txBody>
          <a:bodyPr/>
          <a:lstStyle/>
          <a:p>
            <a:r>
              <a:rPr lang="en-IN" dirty="0">
                <a:latin typeface="Cooper Black" panose="0208090404030B020404" pitchFamily="18" charset="0"/>
              </a:rPr>
              <a:t>Datasets</a:t>
            </a:r>
            <a:endParaRPr lang="en-IN" dirty="0"/>
          </a:p>
        </p:txBody>
      </p:sp>
      <p:sp>
        <p:nvSpPr>
          <p:cNvPr id="6" name="TextBox 5">
            <a:extLst>
              <a:ext uri="{FF2B5EF4-FFF2-40B4-BE49-F238E27FC236}">
                <a16:creationId xmlns:a16="http://schemas.microsoft.com/office/drawing/2014/main" id="{B379E702-3797-44C8-84C3-F54A39FEF555}"/>
              </a:ext>
            </a:extLst>
          </p:cNvPr>
          <p:cNvSpPr txBox="1"/>
          <p:nvPr/>
        </p:nvSpPr>
        <p:spPr>
          <a:xfrm>
            <a:off x="1535836" y="2396970"/>
            <a:ext cx="9062891" cy="2062103"/>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We are using MNIST dataset for this project.</a:t>
            </a:r>
          </a:p>
          <a:p>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MNIST database contains 60,000 training images and 10,000 testing images of </a:t>
            </a:r>
            <a:r>
              <a:rPr lang="en-US" sz="1600" b="1" i="0" dirty="0">
                <a:solidFill>
                  <a:srgbClr val="202124"/>
                </a:solidFill>
                <a:effectLst/>
                <a:latin typeface="Times New Roman" panose="02020603050405020304" pitchFamily="18" charset="0"/>
                <a:cs typeface="Times New Roman" panose="02020603050405020304" pitchFamily="18" charset="0"/>
              </a:rPr>
              <a:t>small square 28×28 pixel grayscale images of handwritten single digits between 0 and 9</a:t>
            </a:r>
            <a:r>
              <a:rPr lang="en-US" sz="1600" b="0" i="0" dirty="0">
                <a:solidFill>
                  <a:srgbClr val="202124"/>
                </a:solidFill>
                <a:effectLst/>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sz="1600" dirty="0">
              <a:solidFill>
                <a:srgbClr val="202124"/>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Half of the training set and half of the test set were taken from NIST's training dataset, while the other half of the training set and the other half of the test set were taken from NIST's testing dataset.</a:t>
            </a:r>
          </a:p>
          <a:p>
            <a:pPr marL="285750" indent="-285750">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213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42765-5C01-4566-B612-83D0CEE10C41}"/>
              </a:ext>
            </a:extLst>
          </p:cNvPr>
          <p:cNvSpPr>
            <a:spLocks noGrp="1"/>
          </p:cNvSpPr>
          <p:nvPr>
            <p:ph type="title"/>
          </p:nvPr>
        </p:nvSpPr>
        <p:spPr/>
        <p:txBody>
          <a:bodyPr/>
          <a:lstStyle/>
          <a:p>
            <a:r>
              <a:rPr lang="en-IN" dirty="0">
                <a:latin typeface="Cooper Black" panose="0208090404030B020404" pitchFamily="18" charset="0"/>
              </a:rPr>
              <a:t>Approach</a:t>
            </a:r>
            <a:endParaRPr lang="en-IN" dirty="0"/>
          </a:p>
        </p:txBody>
      </p:sp>
      <mc:AlternateContent xmlns:mc="http://schemas.openxmlformats.org/markup-compatibility/2006" xmlns:a14="http://schemas.microsoft.com/office/drawing/2010/main">
        <mc:Choice Requires="a14">
          <p:sp>
            <p:nvSpPr>
              <p:cNvPr id="7" name="TextBox 6"/>
              <p:cNvSpPr txBox="1"/>
              <p:nvPr/>
            </p:nvSpPr>
            <p:spPr>
              <a:xfrm>
                <a:off x="1364673" y="2202873"/>
                <a:ext cx="9462654"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itchFamily="18" charset="0"/>
                    <a:cs typeface="Times New Roman" pitchFamily="18" charset="0"/>
                  </a:rPr>
                  <a:t>We denote </a:t>
                </a:r>
                <a:r>
                  <a:rPr lang="en-IN" sz="1600" dirty="0" err="1">
                    <a:latin typeface="Times New Roman" pitchFamily="18" charset="0"/>
                    <a:cs typeface="Times New Roman" pitchFamily="18" charset="0"/>
                  </a:rPr>
                  <a:t>pertubed</a:t>
                </a:r>
                <a:r>
                  <a:rPr lang="en-IN" sz="1600" dirty="0">
                    <a:latin typeface="Times New Roman" pitchFamily="18" charset="0"/>
                    <a:cs typeface="Times New Roman" pitchFamily="18" charset="0"/>
                  </a:rPr>
                  <a:t> version of </a:t>
                </a:r>
                <a14:m>
                  <m:oMath xmlns:m="http://schemas.openxmlformats.org/officeDocument/2006/math">
                    <m:r>
                      <a:rPr lang="en-US" sz="1600" b="0" i="1" dirty="0" smtClean="0">
                        <a:latin typeface="Cambria Math" panose="02040503050406030204" pitchFamily="18" charset="0"/>
                        <a:cs typeface="Times New Roman" pitchFamily="18" charset="0"/>
                      </a:rPr>
                      <m:t>𝑥</m:t>
                    </m:r>
                    <m:r>
                      <a:rPr lang="en-US" sz="1600" b="0" i="1" dirty="0" smtClean="0">
                        <a:latin typeface="Cambria Math" panose="02040503050406030204" pitchFamily="18" charset="0"/>
                        <a:cs typeface="Times New Roman" pitchFamily="18" charset="0"/>
                      </a:rPr>
                      <m:t> </m:t>
                    </m:r>
                  </m:oMath>
                </a14:m>
                <a:r>
                  <a:rPr lang="en-IN" sz="1600" dirty="0">
                    <a:latin typeface="Times New Roman" pitchFamily="18" charset="0"/>
                    <a:cs typeface="Times New Roman" pitchFamily="18" charset="0"/>
                  </a:rPr>
                  <a:t>as</a:t>
                </a:r>
                <a14:m>
                  <m:oMath xmlns:m="http://schemas.openxmlformats.org/officeDocument/2006/math">
                    <m:r>
                      <a:rPr lang="en-US" sz="1600" b="0" i="0" smtClean="0">
                        <a:latin typeface="Cambria Math" panose="02040503050406030204" pitchFamily="18" charset="0"/>
                        <a:cs typeface="Times New Roman" pitchFamily="18" charset="0"/>
                      </a:rPr>
                      <m:t> </m:t>
                    </m:r>
                    <m:r>
                      <a:rPr lang="en-US" sz="1600" b="0" i="1" smtClean="0">
                        <a:latin typeface="Cambria Math" panose="02040503050406030204" pitchFamily="18" charset="0"/>
                        <a:cs typeface="Times New Roman" pitchFamily="18" charset="0"/>
                      </a:rPr>
                      <m:t> </m:t>
                    </m:r>
                    <m:acc>
                      <m:accPr>
                        <m:chr m:val="̂"/>
                        <m:ctrlPr>
                          <a:rPr lang="en-US" sz="1600" b="0" i="1" smtClean="0">
                            <a:latin typeface="Cambria Math" panose="02040503050406030204" pitchFamily="18" charset="0"/>
                            <a:cs typeface="Times New Roman" pitchFamily="18" charset="0"/>
                          </a:rPr>
                        </m:ctrlPr>
                      </m:accPr>
                      <m:e>
                        <m:r>
                          <a:rPr lang="en-US" sz="1600" b="0" i="1" smtClean="0">
                            <a:latin typeface="Cambria Math" panose="02040503050406030204" pitchFamily="18" charset="0"/>
                            <a:cs typeface="Times New Roman" pitchFamily="18" charset="0"/>
                          </a:rPr>
                          <m:t>𝑥</m:t>
                        </m:r>
                      </m:e>
                    </m:acc>
                    <m:r>
                      <a:rPr lang="en-US" sz="1600" b="0" i="1" smtClean="0">
                        <a:latin typeface="Cambria Math" panose="02040503050406030204" pitchFamily="18" charset="0"/>
                        <a:cs typeface="Times New Roman" pitchFamily="18" charset="0"/>
                      </a:rPr>
                      <m:t>=</m:t>
                    </m:r>
                    <m:r>
                      <a:rPr lang="en-US" sz="1600" b="0" i="1" smtClean="0">
                        <a:latin typeface="Cambria Math" panose="02040503050406030204" pitchFamily="18" charset="0"/>
                        <a:cs typeface="Times New Roman" pitchFamily="18" charset="0"/>
                      </a:rPr>
                      <m:t>𝑥</m:t>
                    </m:r>
                    <m:r>
                      <a:rPr lang="en-US" sz="1600" b="0" i="1" smtClean="0">
                        <a:latin typeface="Cambria Math" panose="02040503050406030204" pitchFamily="18" charset="0"/>
                        <a:cs typeface="Times New Roman" pitchFamily="18" charset="0"/>
                      </a:rPr>
                      <m:t>+</m:t>
                    </m:r>
                  </m:oMath>
                </a14:m>
                <a:r>
                  <a:rPr lang="en-IN" sz="1600" dirty="0">
                    <a:latin typeface="Times New Roman" pitchFamily="18" charset="0"/>
                    <a:cs typeface="Times New Roman" pitchFamily="18" charset="0"/>
                  </a:rPr>
                  <a:t> where </a:t>
                </a:r>
                <a14:m>
                  <m:oMath xmlns:m="http://schemas.openxmlformats.org/officeDocument/2006/math">
                    <m:r>
                      <a:rPr lang="en-US" sz="1600" i="1" dirty="0">
                        <a:latin typeface="Cambria Math" panose="02040503050406030204" pitchFamily="18" charset="0"/>
                        <a:cs typeface="Times New Roman" pitchFamily="18" charset="0"/>
                      </a:rPr>
                      <m:t>𝑥</m:t>
                    </m:r>
                    <m:r>
                      <a:rPr lang="en-US" sz="1600" i="1" dirty="0">
                        <a:latin typeface="Cambria Math" panose="02040503050406030204" pitchFamily="18" charset="0"/>
                        <a:cs typeface="Times New Roman" pitchFamily="18" charset="0"/>
                      </a:rPr>
                      <m:t> </m:t>
                    </m:r>
                  </m:oMath>
                </a14:m>
                <a:r>
                  <a:rPr lang="en-IN" sz="1600" dirty="0">
                    <a:latin typeface="Times New Roman" pitchFamily="18" charset="0"/>
                    <a:cs typeface="Times New Roman" pitchFamily="18" charset="0"/>
                    <a:sym typeface="Symbol" panose="05050102010706020507" pitchFamily="18" charset="2"/>
                  </a:rPr>
                  <a:t> R</a:t>
                </a:r>
                <a:r>
                  <a:rPr lang="en-IN" sz="1600" baseline="30000" dirty="0">
                    <a:latin typeface="Times New Roman" pitchFamily="18" charset="0"/>
                    <a:cs typeface="Times New Roman" pitchFamily="18" charset="0"/>
                    <a:sym typeface="Symbol" panose="05050102010706020507" pitchFamily="18" charset="2"/>
                  </a:rPr>
                  <a:t>d</a:t>
                </a:r>
                <a:r>
                  <a:rPr lang="en-IN" sz="1600" dirty="0">
                    <a:latin typeface="Times New Roman" pitchFamily="18" charset="0"/>
                    <a:cs typeface="Times New Roman" pitchFamily="18" charset="0"/>
                    <a:sym typeface="Symbol" panose="05050102010706020507" pitchFamily="18" charset="2"/>
                  </a:rPr>
                  <a:t>.</a:t>
                </a:r>
              </a:p>
              <a:p>
                <a:pPr marL="285750" indent="-285750">
                  <a:buFont typeface="Arial" panose="020B0604020202020204" pitchFamily="34" charset="0"/>
                  <a:buChar char="•"/>
                </a:pPr>
                <a:r>
                  <a:rPr lang="en-IN" sz="1600" dirty="0">
                    <a:latin typeface="Times New Roman" pitchFamily="18" charset="0"/>
                    <a:cs typeface="Times New Roman" pitchFamily="18" charset="0"/>
                    <a:sym typeface="Symbol" panose="05050102010706020507" pitchFamily="18" charset="2"/>
                  </a:rPr>
                  <a:t>The training set used by KNN and to train the neural network is </a:t>
                </a:r>
                <a14:m>
                  <m:oMath xmlns:m="http://schemas.openxmlformats.org/officeDocument/2006/math">
                    <m:d>
                      <m:dPr>
                        <m:ctrlPr>
                          <a:rPr lang="en-IN" sz="1600" i="1" smtClean="0">
                            <a:latin typeface="Cambria Math" panose="02040503050406030204" pitchFamily="18" charset="0"/>
                            <a:cs typeface="Times New Roman" pitchFamily="18" charset="0"/>
                            <a:sym typeface="Symbol" panose="05050102010706020507" pitchFamily="18" charset="2"/>
                          </a:rPr>
                        </m:ctrlPr>
                      </m:dPr>
                      <m:e>
                        <m:r>
                          <a:rPr lang="en-US" sz="1600" b="0" i="1" smtClean="0">
                            <a:latin typeface="Cambria Math" panose="02040503050406030204" pitchFamily="18" charset="0"/>
                            <a:cs typeface="Times New Roman" pitchFamily="18" charset="0"/>
                            <a:sym typeface="Symbol" panose="05050102010706020507" pitchFamily="18" charset="2"/>
                          </a:rPr>
                          <m:t>𝑋</m:t>
                        </m:r>
                        <m:r>
                          <a:rPr lang="en-US" sz="1600" b="0" i="1" smtClean="0">
                            <a:latin typeface="Cambria Math" panose="02040503050406030204" pitchFamily="18" charset="0"/>
                            <a:cs typeface="Times New Roman" pitchFamily="18" charset="0"/>
                            <a:sym typeface="Symbol" panose="05050102010706020507" pitchFamily="18" charset="2"/>
                          </a:rPr>
                          <m:t>,</m:t>
                        </m:r>
                        <m:r>
                          <a:rPr lang="en-US" sz="1600" b="0" i="1" smtClean="0">
                            <a:latin typeface="Cambria Math" panose="02040503050406030204" pitchFamily="18" charset="0"/>
                            <a:cs typeface="Times New Roman" pitchFamily="18" charset="0"/>
                            <a:sym typeface="Symbol" panose="05050102010706020507" pitchFamily="18" charset="2"/>
                          </a:rPr>
                          <m:t>𝑌</m:t>
                        </m:r>
                      </m:e>
                    </m:d>
                  </m:oMath>
                </a14:m>
                <a:r>
                  <a:rPr lang="en-IN" sz="1600" dirty="0">
                    <a:latin typeface="Times New Roman" pitchFamily="18" charset="0"/>
                    <a:cs typeface="Times New Roman" pitchFamily="18" charset="0"/>
                    <a:sym typeface="Symbol" panose="05050102010706020507" pitchFamily="18" charset="2"/>
                  </a:rPr>
                  <a:t> where</a:t>
                </a:r>
              </a:p>
              <a:p>
                <a:pPr lvl="3"/>
                <a:r>
                  <a:rPr lang="en-IN" sz="1600" dirty="0">
                    <a:latin typeface="Times New Roman" pitchFamily="18" charset="0"/>
                    <a:cs typeface="Times New Roman" pitchFamily="18" charset="0"/>
                    <a:sym typeface="Symbol" panose="05050102010706020507" pitchFamily="18" charset="2"/>
                  </a:rPr>
                  <a:t> </a:t>
                </a:r>
                <a:r>
                  <a:rPr lang="en-IN" sz="1600" dirty="0">
                    <a:latin typeface="Times New Roman" pitchFamily="18" charset="0"/>
                    <a:cs typeface="Times New Roman" pitchFamily="18" charset="0"/>
                  </a:rPr>
                  <a:t> </a:t>
                </a:r>
                <a14:m>
                  <m:oMath xmlns:m="http://schemas.openxmlformats.org/officeDocument/2006/math">
                    <m:r>
                      <a:rPr lang="en-US" sz="1600" b="0" i="1" dirty="0" smtClean="0">
                        <a:latin typeface="Cambria Math" panose="02040503050406030204" pitchFamily="18" charset="0"/>
                        <a:cs typeface="Times New Roman" pitchFamily="18" charset="0"/>
                      </a:rPr>
                      <m:t> </m:t>
                    </m:r>
                    <m:r>
                      <a:rPr lang="en-US" sz="1600" b="0" i="1" dirty="0" smtClean="0">
                        <a:latin typeface="Cambria Math" panose="02040503050406030204" pitchFamily="18" charset="0"/>
                        <a:cs typeface="Times New Roman" pitchFamily="18" charset="0"/>
                      </a:rPr>
                      <m:t>𝑋</m:t>
                    </m:r>
                    <m:r>
                      <a:rPr lang="en-US" sz="1600" b="0" i="1" dirty="0" smtClean="0">
                        <a:latin typeface="Cambria Math" panose="02040503050406030204" pitchFamily="18" charset="0"/>
                        <a:cs typeface="Times New Roman" pitchFamily="18" charset="0"/>
                      </a:rPr>
                      <m:t>= </m:t>
                    </m:r>
                    <m:d>
                      <m:dPr>
                        <m:begChr m:val="{"/>
                        <m:endChr m:val="}"/>
                        <m:ctrlPr>
                          <a:rPr lang="en-US" sz="1600" b="0" i="1" dirty="0" smtClean="0">
                            <a:latin typeface="Cambria Math" panose="02040503050406030204" pitchFamily="18" charset="0"/>
                            <a:cs typeface="Times New Roman" pitchFamily="18" charset="0"/>
                          </a:rPr>
                        </m:ctrlPr>
                      </m:dPr>
                      <m:e>
                        <m:r>
                          <a:rPr lang="en-US" sz="1600" b="0" i="1" dirty="0" smtClean="0">
                            <a:latin typeface="Cambria Math" panose="02040503050406030204" pitchFamily="18" charset="0"/>
                            <a:cs typeface="Times New Roman" pitchFamily="18" charset="0"/>
                          </a:rPr>
                          <m:t>𝑥</m:t>
                        </m:r>
                        <m:r>
                          <a:rPr lang="en-US" sz="1600" b="0" i="1" baseline="-25000" dirty="0" smtClean="0">
                            <a:latin typeface="Cambria Math" panose="02040503050406030204" pitchFamily="18" charset="0"/>
                            <a:cs typeface="Times New Roman" pitchFamily="18" charset="0"/>
                          </a:rPr>
                          <m:t>1</m:t>
                        </m:r>
                        <m:r>
                          <a:rPr lang="en-US" sz="1600" b="0" i="1" dirty="0" smtClean="0">
                            <a:latin typeface="Cambria Math" panose="02040503050406030204" pitchFamily="18" charset="0"/>
                            <a:cs typeface="Times New Roman" pitchFamily="18" charset="0"/>
                          </a:rPr>
                          <m:t>, </m:t>
                        </m:r>
                        <m:r>
                          <a:rPr lang="en-US" sz="1600" b="0" i="1" dirty="0" smtClean="0">
                            <a:latin typeface="Cambria Math" panose="02040503050406030204" pitchFamily="18" charset="0"/>
                            <a:cs typeface="Times New Roman" pitchFamily="18" charset="0"/>
                          </a:rPr>
                          <m:t>𝑥</m:t>
                        </m:r>
                        <m:r>
                          <a:rPr lang="en-US" sz="1600" b="0" i="1" baseline="-25000" dirty="0" smtClean="0">
                            <a:latin typeface="Cambria Math" panose="02040503050406030204" pitchFamily="18" charset="0"/>
                            <a:cs typeface="Times New Roman" pitchFamily="18" charset="0"/>
                          </a:rPr>
                          <m:t>2</m:t>
                        </m:r>
                        <m:r>
                          <a:rPr lang="en-US" sz="1600" b="0" i="1" dirty="0" smtClean="0">
                            <a:latin typeface="Cambria Math" panose="02040503050406030204" pitchFamily="18" charset="0"/>
                            <a:cs typeface="Times New Roman" pitchFamily="18" charset="0"/>
                          </a:rPr>
                          <m:t>, …, </m:t>
                        </m:r>
                        <m:r>
                          <a:rPr lang="en-US" sz="1600" b="0" i="1" dirty="0" smtClean="0">
                            <a:latin typeface="Cambria Math" panose="02040503050406030204" pitchFamily="18" charset="0"/>
                            <a:cs typeface="Times New Roman" pitchFamily="18" charset="0"/>
                          </a:rPr>
                          <m:t>𝑥𝑛</m:t>
                        </m:r>
                      </m:e>
                    </m:d>
                  </m:oMath>
                </a14:m>
                <a:r>
                  <a:rPr lang="en-IN" sz="1600" dirty="0">
                    <a:latin typeface="Times New Roman" pitchFamily="18" charset="0"/>
                    <a:cs typeface="Times New Roman" pitchFamily="18" charset="0"/>
                  </a:rPr>
                  <a:t> and </a:t>
                </a:r>
                <a14:m>
                  <m:oMath xmlns:m="http://schemas.openxmlformats.org/officeDocument/2006/math">
                    <m:r>
                      <a:rPr lang="en-US" sz="1600" b="0" i="1" dirty="0" smtClean="0">
                        <a:latin typeface="Cambria Math" panose="02040503050406030204" pitchFamily="18" charset="0"/>
                        <a:cs typeface="Times New Roman" pitchFamily="18" charset="0"/>
                      </a:rPr>
                      <m:t>𝑌</m:t>
                    </m:r>
                    <m:r>
                      <a:rPr lang="en-US" sz="1600" b="0" i="1" dirty="0" smtClean="0">
                        <a:latin typeface="Cambria Math" panose="02040503050406030204" pitchFamily="18" charset="0"/>
                        <a:cs typeface="Times New Roman" pitchFamily="18" charset="0"/>
                      </a:rPr>
                      <m:t> = </m:t>
                    </m:r>
                    <m:d>
                      <m:dPr>
                        <m:begChr m:val="{"/>
                        <m:endChr m:val="}"/>
                        <m:ctrlPr>
                          <a:rPr lang="en-US" sz="1600" i="1" dirty="0">
                            <a:latin typeface="Cambria Math" panose="02040503050406030204" pitchFamily="18" charset="0"/>
                            <a:cs typeface="Times New Roman" pitchFamily="18" charset="0"/>
                          </a:rPr>
                        </m:ctrlPr>
                      </m:dPr>
                      <m:e>
                        <m:r>
                          <a:rPr lang="en-US" sz="1600" b="0" i="1" dirty="0" smtClean="0">
                            <a:latin typeface="Cambria Math" panose="02040503050406030204" pitchFamily="18" charset="0"/>
                            <a:cs typeface="Times New Roman" pitchFamily="18" charset="0"/>
                          </a:rPr>
                          <m:t>𝑦</m:t>
                        </m:r>
                        <m:r>
                          <a:rPr lang="en-US" sz="1600" i="1" baseline="-25000" dirty="0">
                            <a:latin typeface="Cambria Math" panose="02040503050406030204" pitchFamily="18" charset="0"/>
                            <a:cs typeface="Times New Roman" pitchFamily="18" charset="0"/>
                          </a:rPr>
                          <m:t>1</m:t>
                        </m:r>
                        <m:r>
                          <a:rPr lang="en-US" sz="1600" i="1" dirty="0">
                            <a:latin typeface="Cambria Math" panose="02040503050406030204" pitchFamily="18" charset="0"/>
                            <a:cs typeface="Times New Roman" pitchFamily="18" charset="0"/>
                          </a:rPr>
                          <m:t>, </m:t>
                        </m:r>
                        <m:r>
                          <a:rPr lang="en-US" sz="1600" b="0" i="1" dirty="0" smtClean="0">
                            <a:latin typeface="Cambria Math" panose="02040503050406030204" pitchFamily="18" charset="0"/>
                            <a:cs typeface="Times New Roman" pitchFamily="18" charset="0"/>
                          </a:rPr>
                          <m:t>𝑦</m:t>
                        </m:r>
                        <m:r>
                          <a:rPr lang="en-US" sz="1600" i="1" baseline="-25000" dirty="0">
                            <a:latin typeface="Cambria Math" panose="02040503050406030204" pitchFamily="18" charset="0"/>
                            <a:cs typeface="Times New Roman" pitchFamily="18" charset="0"/>
                          </a:rPr>
                          <m:t>2</m:t>
                        </m:r>
                        <m:r>
                          <a:rPr lang="en-US" sz="1600" i="1" dirty="0">
                            <a:latin typeface="Cambria Math" panose="02040503050406030204" pitchFamily="18" charset="0"/>
                            <a:cs typeface="Times New Roman" pitchFamily="18" charset="0"/>
                          </a:rPr>
                          <m:t>, …, </m:t>
                        </m:r>
                        <m:r>
                          <a:rPr lang="en-US" sz="1600" b="0" i="1" dirty="0" smtClean="0">
                            <a:latin typeface="Cambria Math" panose="02040503050406030204" pitchFamily="18" charset="0"/>
                            <a:cs typeface="Times New Roman" pitchFamily="18" charset="0"/>
                          </a:rPr>
                          <m:t>𝑦</m:t>
                        </m:r>
                        <m:r>
                          <a:rPr lang="en-US" sz="1600" i="1" baseline="-25000" dirty="0">
                            <a:latin typeface="Cambria Math" panose="02040503050406030204" pitchFamily="18" charset="0"/>
                            <a:cs typeface="Times New Roman" pitchFamily="18" charset="0"/>
                          </a:rPr>
                          <m:t>𝑛</m:t>
                        </m:r>
                      </m:e>
                    </m:d>
                  </m:oMath>
                </a14:m>
                <a:endParaRPr lang="en-IN" sz="1600" dirty="0">
                  <a:latin typeface="Times New Roman" pitchFamily="18" charset="0"/>
                  <a:cs typeface="Times New Roman" pitchFamily="18"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364673" y="2202873"/>
                <a:ext cx="9462654" cy="830997"/>
              </a:xfrm>
              <a:prstGeom prst="rect">
                <a:avLst/>
              </a:prstGeom>
              <a:blipFill>
                <a:blip r:embed="rId2"/>
                <a:stretch>
                  <a:fillRect l="-258" t="-2920" b="-802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B6B8142-2468-0453-1735-089ECBB094F6}"/>
                  </a:ext>
                </a:extLst>
              </p:cNvPr>
              <p:cNvSpPr txBox="1"/>
              <p:nvPr/>
            </p:nvSpPr>
            <p:spPr>
              <a:xfrm>
                <a:off x="1364673" y="3198117"/>
                <a:ext cx="8149701" cy="2921762"/>
              </a:xfrm>
              <a:prstGeom prst="rect">
                <a:avLst/>
              </a:prstGeom>
              <a:noFill/>
            </p:spPr>
            <p:txBody>
              <a:bodyPr wrap="square" rtlCol="0">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Here, we are considering KNN which uses Euclidean distance as metric.</a:t>
                </a:r>
              </a:p>
              <a:p>
                <a:pPr/>
                <a14:m>
                  <m:oMathPara xmlns:m="http://schemas.openxmlformats.org/officeDocument/2006/math">
                    <m:oMathParaPr>
                      <m:jc m:val="centerGroup"/>
                    </m:oMathParaPr>
                    <m:oMath xmlns:m="http://schemas.openxmlformats.org/officeDocument/2006/math">
                      <m:sSub>
                        <m:sSubPr>
                          <m:ctrlPr>
                            <a:rPr lang="en-IN" sz="1600" b="0" i="1" smtClean="0">
                              <a:latin typeface="Cambria Math" panose="02040503050406030204" pitchFamily="18" charset="0"/>
                              <a:cs typeface="Times New Roman" panose="02020603050405020304" pitchFamily="18" charset="0"/>
                            </a:rPr>
                          </m:ctrlPr>
                        </m:sSubPr>
                        <m:e>
                          <m:d>
                            <m:dPr>
                              <m:begChr m:val="‖"/>
                              <m:endChr m:val="‖"/>
                              <m:ctrlPr>
                                <a:rPr lang="en-IN" sz="1600" i="1" smtClean="0">
                                  <a:latin typeface="Cambria Math" panose="02040503050406030204" pitchFamily="18" charset="0"/>
                                  <a:cs typeface="Times New Roman" panose="02020603050405020304" pitchFamily="18" charset="0"/>
                                </a:rPr>
                              </m:ctrlPr>
                            </m:dPr>
                            <m:e>
                              <m:r>
                                <a:rPr lang="en-IN" sz="1600" b="0" i="1" smtClean="0">
                                  <a:latin typeface="Cambria Math" panose="02040503050406030204" pitchFamily="18" charset="0"/>
                                  <a:cs typeface="Times New Roman" panose="02020603050405020304" pitchFamily="18" charset="0"/>
                                </a:rPr>
                                <m:t>𝑥</m:t>
                              </m:r>
                              <m:r>
                                <a:rPr lang="en-IN" sz="1600" b="0" i="1" smtClean="0">
                                  <a:latin typeface="Cambria Math" panose="02040503050406030204" pitchFamily="18" charset="0"/>
                                  <a:cs typeface="Times New Roman" panose="02020603050405020304" pitchFamily="18" charset="0"/>
                                </a:rPr>
                                <m:t>−</m:t>
                              </m:r>
                              <m:sSub>
                                <m:sSubPr>
                                  <m:ctrlPr>
                                    <a:rPr lang="en-IN" sz="1600" b="0" i="1" smtClean="0">
                                      <a:latin typeface="Cambria Math" panose="02040503050406030204" pitchFamily="18" charset="0"/>
                                      <a:cs typeface="Times New Roman" panose="02020603050405020304" pitchFamily="18" charset="0"/>
                                    </a:rPr>
                                  </m:ctrlPr>
                                </m:sSubPr>
                                <m:e>
                                  <m:r>
                                    <a:rPr lang="en-IN" sz="1600" b="0" i="1" smtClean="0">
                                      <a:latin typeface="Cambria Math" panose="02040503050406030204" pitchFamily="18" charset="0"/>
                                      <a:cs typeface="Times New Roman" panose="02020603050405020304" pitchFamily="18" charset="0"/>
                                    </a:rPr>
                                    <m:t>𝑥</m:t>
                                  </m:r>
                                </m:e>
                                <m:sub>
                                  <m:sSub>
                                    <m:sSubPr>
                                      <m:ctrlPr>
                                        <a:rPr lang="en-IN"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𝜋</m:t>
                                      </m:r>
                                    </m:e>
                                    <m:sub>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𝑖</m:t>
                                      </m:r>
                                    </m:sub>
                                  </m:sSub>
                                  <m:d>
                                    <m:dPr>
                                      <m:ctrlPr>
                                        <a:rPr lang="en-IN"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𝑥</m:t>
                                      </m:r>
                                    </m:e>
                                  </m:d>
                                </m:sub>
                              </m:sSub>
                            </m:e>
                          </m:d>
                        </m:e>
                        <m:sub>
                          <m:r>
                            <a:rPr lang="en-IN" sz="1600" b="0" i="1" smtClean="0">
                              <a:latin typeface="Cambria Math" panose="02040503050406030204" pitchFamily="18" charset="0"/>
                              <a:cs typeface="Times New Roman" panose="02020603050405020304" pitchFamily="18" charset="0"/>
                            </a:rPr>
                            <m:t>2</m:t>
                          </m:r>
                        </m:sub>
                      </m:sSub>
                      <m:r>
                        <a:rPr lang="en-IN" sz="1600" b="0" i="1" smtClean="0">
                          <a:latin typeface="Cambria Math" panose="02040503050406030204" pitchFamily="18" charset="0"/>
                          <a:cs typeface="Times New Roman" panose="02020603050405020304" pitchFamily="18" charset="0"/>
                        </a:rPr>
                        <m:t>&lt;</m:t>
                      </m:r>
                      <m:sSub>
                        <m:sSubPr>
                          <m:ctrlPr>
                            <a:rPr lang="en-IN" sz="1600" i="1">
                              <a:latin typeface="Cambria Math" panose="02040503050406030204" pitchFamily="18" charset="0"/>
                              <a:cs typeface="Times New Roman" panose="02020603050405020304" pitchFamily="18" charset="0"/>
                            </a:rPr>
                          </m:ctrlPr>
                        </m:sSubPr>
                        <m:e>
                          <m:r>
                            <a:rPr lang="en-IN" sz="1600" b="0" i="1" smtClean="0">
                              <a:latin typeface="Cambria Math" panose="02040503050406030204" pitchFamily="18" charset="0"/>
                              <a:cs typeface="Times New Roman" panose="02020603050405020304" pitchFamily="18" charset="0"/>
                            </a:rPr>
                            <m:t> </m:t>
                          </m:r>
                          <m:d>
                            <m:dPr>
                              <m:begChr m:val="‖"/>
                              <m:endChr m:val="‖"/>
                              <m:ctrlPr>
                                <a:rPr lang="en-IN" sz="1600" i="1">
                                  <a:latin typeface="Cambria Math" panose="02040503050406030204" pitchFamily="18" charset="0"/>
                                  <a:cs typeface="Times New Roman" panose="02020603050405020304" pitchFamily="18" charset="0"/>
                                </a:rPr>
                              </m:ctrlPr>
                            </m:dPr>
                            <m:e>
                              <m:r>
                                <a:rPr lang="en-IN" sz="1600" i="1">
                                  <a:latin typeface="Cambria Math" panose="02040503050406030204" pitchFamily="18" charset="0"/>
                                  <a:cs typeface="Times New Roman" panose="02020603050405020304" pitchFamily="18" charset="0"/>
                                </a:rPr>
                                <m:t>𝑥</m:t>
                              </m:r>
                              <m:r>
                                <a:rPr lang="en-IN" sz="1600" i="1">
                                  <a:latin typeface="Cambria Math" panose="02040503050406030204" pitchFamily="18" charset="0"/>
                                  <a:cs typeface="Times New Roman" panose="02020603050405020304" pitchFamily="18" charset="0"/>
                                </a:rPr>
                                <m:t>−</m:t>
                              </m:r>
                              <m:sSub>
                                <m:sSubPr>
                                  <m:ctrlPr>
                                    <a:rPr lang="en-IN" sz="1600" i="1">
                                      <a:latin typeface="Cambria Math" panose="02040503050406030204" pitchFamily="18" charset="0"/>
                                      <a:cs typeface="Times New Roman" panose="02020603050405020304" pitchFamily="18" charset="0"/>
                                    </a:rPr>
                                  </m:ctrlPr>
                                </m:sSubPr>
                                <m:e>
                                  <m:r>
                                    <a:rPr lang="en-IN" sz="1600" i="1">
                                      <a:latin typeface="Cambria Math" panose="02040503050406030204" pitchFamily="18" charset="0"/>
                                      <a:cs typeface="Times New Roman" panose="02020603050405020304" pitchFamily="18" charset="0"/>
                                    </a:rPr>
                                    <m:t>𝑥</m:t>
                                  </m:r>
                                </m:e>
                                <m:sub>
                                  <m:sSub>
                                    <m:sSubPr>
                                      <m:ctrlPr>
                                        <a:rPr lang="en-IN" sz="1600" i="1">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i="1">
                                          <a:latin typeface="Cambria Math" panose="02040503050406030204" pitchFamily="18" charset="0"/>
                                          <a:ea typeface="Cambria Math" panose="02040503050406030204" pitchFamily="18" charset="0"/>
                                          <a:cs typeface="Times New Roman" panose="02020603050405020304" pitchFamily="18" charset="0"/>
                                        </a:rPr>
                                        <m:t>𝜋</m:t>
                                      </m:r>
                                    </m:e>
                                    <m:sub>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𝑗</m:t>
                                      </m:r>
                                    </m:sub>
                                  </m:sSub>
                                  <m:d>
                                    <m:dPr>
                                      <m:ctrlPr>
                                        <a:rPr lang="en-IN" sz="1600" i="1">
                                          <a:latin typeface="Cambria Math" panose="02040503050406030204" pitchFamily="18" charset="0"/>
                                          <a:ea typeface="Cambria Math" panose="02040503050406030204" pitchFamily="18" charset="0"/>
                                          <a:cs typeface="Times New Roman" panose="02020603050405020304" pitchFamily="18" charset="0"/>
                                        </a:rPr>
                                      </m:ctrlPr>
                                    </m:dPr>
                                    <m:e>
                                      <m:r>
                                        <a:rPr lang="en-IN" sz="1600" i="1">
                                          <a:latin typeface="Cambria Math" panose="02040503050406030204" pitchFamily="18" charset="0"/>
                                          <a:ea typeface="Cambria Math" panose="02040503050406030204" pitchFamily="18" charset="0"/>
                                          <a:cs typeface="Times New Roman" panose="02020603050405020304" pitchFamily="18" charset="0"/>
                                        </a:rPr>
                                        <m:t>𝑥</m:t>
                                      </m:r>
                                    </m:e>
                                  </m:d>
                                </m:sub>
                              </m:sSub>
                            </m:e>
                          </m:d>
                        </m:e>
                        <m:sub>
                          <m:r>
                            <a:rPr lang="en-IN" sz="1600" i="1">
                              <a:latin typeface="Cambria Math" panose="02040503050406030204" pitchFamily="18" charset="0"/>
                              <a:cs typeface="Times New Roman" panose="02020603050405020304" pitchFamily="18" charset="0"/>
                            </a:rPr>
                            <m:t>2</m:t>
                          </m:r>
                        </m:sub>
                      </m:sSub>
                      <m:r>
                        <a:rPr lang="en-IN" sz="1600" b="0" i="1" smtClean="0">
                          <a:latin typeface="Cambria Math" panose="02040503050406030204" pitchFamily="18" charset="0"/>
                          <a:cs typeface="Times New Roman" panose="02020603050405020304" pitchFamily="18" charset="0"/>
                        </a:rPr>
                        <m:t> </m:t>
                      </m:r>
                      <m:r>
                        <a:rPr lang="en-IN" sz="1600" b="0" i="1" smtClean="0">
                          <a:latin typeface="Cambria Math" panose="02040503050406030204" pitchFamily="18" charset="0"/>
                          <a:ea typeface="Cambria Math" panose="02040503050406030204" pitchFamily="18" charset="0"/>
                          <a:cs typeface="Times New Roman" panose="02020603050405020304" pitchFamily="18" charset="0"/>
                        </a:rPr>
                        <m:t>⟺</m:t>
                      </m:r>
                      <m:r>
                        <a:rPr lang="en-IN" sz="1600" b="0" i="1" smtClean="0">
                          <a:latin typeface="Cambria Math" panose="02040503050406030204" pitchFamily="18" charset="0"/>
                          <a:cs typeface="Times New Roman" panose="02020603050405020304" pitchFamily="18" charset="0"/>
                        </a:rPr>
                        <m:t>𝑖</m:t>
                      </m:r>
                      <m:r>
                        <a:rPr lang="en-IN" sz="1600" b="0" i="1" smtClean="0">
                          <a:latin typeface="Cambria Math" panose="02040503050406030204" pitchFamily="18" charset="0"/>
                          <a:cs typeface="Times New Roman" panose="02020603050405020304" pitchFamily="18" charset="0"/>
                        </a:rPr>
                        <m:t>&lt;</m:t>
                      </m:r>
                      <m:r>
                        <a:rPr lang="en-IN" sz="1600" b="0" i="1" smtClean="0">
                          <a:latin typeface="Cambria Math" panose="02040503050406030204" pitchFamily="18" charset="0"/>
                          <a:cs typeface="Times New Roman" panose="02020603050405020304" pitchFamily="18" charset="0"/>
                        </a:rPr>
                        <m:t>𝑗</m:t>
                      </m:r>
                    </m:oMath>
                  </m:oMathPara>
                </a14:m>
                <a:endParaRPr lang="en-IN" sz="1600" b="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Final prediction of a KNN can be written with a majority function Maj( ) as follows:</a:t>
                </a:r>
              </a:p>
              <a:p>
                <a:r>
                  <a:rPr lang="en-IN" sz="1600" b="0" dirty="0">
                    <a:latin typeface="Times New Roman" panose="02020603050405020304" pitchFamily="18" charset="0"/>
                    <a:cs typeface="Times New Roman" panose="02020603050405020304" pitchFamily="18" charset="0"/>
                  </a:rPr>
                  <a:t>					</a:t>
                </a:r>
                <a14:m>
                  <m:oMath xmlns:m="http://schemas.openxmlformats.org/officeDocument/2006/math">
                    <m:r>
                      <a:rPr lang="en-IN" sz="1600" b="0" i="1" smtClean="0">
                        <a:latin typeface="Cambria Math" panose="02040503050406030204" pitchFamily="18" charset="0"/>
                        <a:cs typeface="Times New Roman" panose="02020603050405020304" pitchFamily="18" charset="0"/>
                      </a:rPr>
                      <m:t>𝑘𝑛𝑛</m:t>
                    </m:r>
                    <m:d>
                      <m:dPr>
                        <m:ctrlPr>
                          <a:rPr lang="en-IN" sz="1600" b="0" i="1" smtClean="0">
                            <a:latin typeface="Cambria Math" panose="02040503050406030204" pitchFamily="18" charset="0"/>
                            <a:cs typeface="Times New Roman" panose="02020603050405020304" pitchFamily="18" charset="0"/>
                          </a:rPr>
                        </m:ctrlPr>
                      </m:dPr>
                      <m:e>
                        <m:r>
                          <a:rPr lang="en-IN" sz="1600" b="0" i="1" smtClean="0">
                            <a:latin typeface="Cambria Math" panose="02040503050406030204" pitchFamily="18" charset="0"/>
                            <a:cs typeface="Times New Roman" panose="02020603050405020304" pitchFamily="18" charset="0"/>
                          </a:rPr>
                          <m:t>𝑥</m:t>
                        </m:r>
                      </m:e>
                    </m:d>
                    <m:r>
                      <a:rPr lang="en-IN" sz="1600" b="0" i="1" smtClean="0">
                        <a:latin typeface="Cambria Math" panose="02040503050406030204" pitchFamily="18" charset="0"/>
                        <a:cs typeface="Times New Roman" panose="02020603050405020304" pitchFamily="18" charset="0"/>
                      </a:rPr>
                      <m:t>=</m:t>
                    </m:r>
                    <m:r>
                      <a:rPr lang="en-IN" sz="1600" b="0" i="1" smtClean="0">
                        <a:latin typeface="Cambria Math" panose="02040503050406030204" pitchFamily="18" charset="0"/>
                        <a:cs typeface="Times New Roman" panose="02020603050405020304" pitchFamily="18" charset="0"/>
                      </a:rPr>
                      <m:t>𝑀𝑎𝑗</m:t>
                    </m:r>
                    <m:d>
                      <m:dPr>
                        <m:ctrlPr>
                          <a:rPr lang="en-IN" sz="1600" b="0" i="1" smtClean="0">
                            <a:latin typeface="Cambria Math" panose="02040503050406030204" pitchFamily="18" charset="0"/>
                            <a:cs typeface="Times New Roman" panose="02020603050405020304" pitchFamily="18" charset="0"/>
                          </a:rPr>
                        </m:ctrlPr>
                      </m:dPr>
                      <m:e>
                        <m:sSub>
                          <m:sSubPr>
                            <m:ctrlPr>
                              <a:rPr lang="en-IN" sz="1600" b="0" i="1" smtClean="0">
                                <a:latin typeface="Cambria Math" panose="02040503050406030204" pitchFamily="18" charset="0"/>
                                <a:cs typeface="Times New Roman" panose="02020603050405020304" pitchFamily="18" charset="0"/>
                              </a:rPr>
                            </m:ctrlPr>
                          </m:sSubPr>
                          <m:e>
                            <m:r>
                              <a:rPr lang="en-IN" sz="1600" b="0" i="1" smtClean="0">
                                <a:latin typeface="Cambria Math" panose="02040503050406030204" pitchFamily="18" charset="0"/>
                                <a:cs typeface="Times New Roman" panose="02020603050405020304" pitchFamily="18" charset="0"/>
                              </a:rPr>
                              <m:t>𝑦</m:t>
                            </m:r>
                          </m:e>
                          <m:sub>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𝜋</m:t>
                            </m:r>
                            <m:r>
                              <a:rPr lang="en-IN" sz="1600" b="0" i="1" smtClean="0">
                                <a:latin typeface="Cambria Math" panose="02040503050406030204" pitchFamily="18" charset="0"/>
                                <a:ea typeface="Cambria Math" panose="02040503050406030204" pitchFamily="18" charset="0"/>
                                <a:cs typeface="Times New Roman" panose="02020603050405020304" pitchFamily="18" charset="0"/>
                              </a:rPr>
                              <m:t>1</m:t>
                            </m:r>
                            <m:d>
                              <m:dPr>
                                <m:ctrlPr>
                                  <a:rPr lang="en-IN"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𝑥</m:t>
                                </m:r>
                              </m:e>
                            </m:d>
                          </m:sub>
                        </m:sSub>
                        <m:r>
                          <a:rPr lang="en-IN" sz="1600" b="0" i="1" smtClean="0">
                            <a:latin typeface="Cambria Math" panose="02040503050406030204" pitchFamily="18" charset="0"/>
                            <a:ea typeface="Cambria Math" panose="02040503050406030204" pitchFamily="18" charset="0"/>
                            <a:cs typeface="Times New Roman" panose="02020603050405020304" pitchFamily="18" charset="0"/>
                          </a:rPr>
                          <m:t>,…, </m:t>
                        </m:r>
                        <m:sSub>
                          <m:sSubPr>
                            <m:ctrlPr>
                              <a:rPr lang="en-IN" sz="1600"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𝑦</m:t>
                            </m:r>
                          </m:e>
                          <m:sub>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𝜋</m:t>
                            </m:r>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𝑘</m:t>
                            </m:r>
                            <m:d>
                              <m:dPr>
                                <m:ctrlPr>
                                  <a:rPr lang="en-IN" sz="1600"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𝑥</m:t>
                                </m:r>
                              </m:e>
                            </m:d>
                          </m:sub>
                        </m:sSub>
                      </m:e>
                    </m:d>
                  </m:oMath>
                </a14:m>
                <a:endParaRPr lang="en-IN" sz="1600" b="0" dirty="0">
                  <a:latin typeface="Times New Roman" panose="02020603050405020304" pitchFamily="18" charset="0"/>
                  <a:cs typeface="Times New Roman" panose="02020603050405020304" pitchFamily="18" charset="0"/>
                </a:endParaRPr>
              </a:p>
              <a:p>
                <a:endParaRPr lang="en-IN" sz="1600" b="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b="0" dirty="0">
                    <a:latin typeface="Times New Roman" panose="02020603050405020304" pitchFamily="18" charset="0"/>
                    <a:cs typeface="Times New Roman" panose="02020603050405020304" pitchFamily="18" charset="0"/>
                  </a:rPr>
                  <a:t>The algorithm proposed solves the following optimiza</a:t>
                </a:r>
                <a:r>
                  <a:rPr lang="en-IN" sz="1600" dirty="0">
                    <a:latin typeface="Times New Roman" panose="02020603050405020304" pitchFamily="18" charset="0"/>
                    <a:cs typeface="Times New Roman" panose="02020603050405020304" pitchFamily="18" charset="0"/>
                  </a:rPr>
                  <a:t>tion problem:</a:t>
                </a:r>
              </a:p>
              <a:p>
                <a:pPr algn="ctr"/>
                <a14:m>
                  <m:oMathPara xmlns:m="http://schemas.openxmlformats.org/officeDocument/2006/math">
                    <m:oMathParaPr>
                      <m:jc m:val="centerGroup"/>
                    </m:oMathParaPr>
                    <m:oMath xmlns:m="http://schemas.openxmlformats.org/officeDocument/2006/math">
                      <m:acc>
                        <m:accPr>
                          <m:chr m:val="̂"/>
                          <m:ctrlPr>
                            <a:rPr lang="en-IN" sz="1600" i="1">
                              <a:latin typeface="Cambria Math" panose="02040503050406030204" pitchFamily="18" charset="0"/>
                              <a:cs typeface="Times New Roman" panose="02020603050405020304" pitchFamily="18" charset="0"/>
                            </a:rPr>
                          </m:ctrlPr>
                        </m:accPr>
                        <m:e>
                          <m:r>
                            <a:rPr lang="en-IN" sz="1600" i="1">
                              <a:latin typeface="Cambria Math" panose="02040503050406030204" pitchFamily="18" charset="0"/>
                              <a:ea typeface="Cambria Math" panose="02040503050406030204" pitchFamily="18" charset="0"/>
                              <a:cs typeface="Times New Roman" panose="02020603050405020304" pitchFamily="18" charset="0"/>
                            </a:rPr>
                            <m:t>𝛿</m:t>
                          </m:r>
                        </m:e>
                      </m:acc>
                      <m:r>
                        <a:rPr lang="en-IN" sz="1600" b="0" i="0" smtClean="0">
                          <a:latin typeface="Cambria Math" panose="02040503050406030204" pitchFamily="18" charset="0"/>
                          <a:ea typeface="Cambria Math" panose="02040503050406030204" pitchFamily="18" charset="0"/>
                          <a:cs typeface="Times New Roman" panose="02020603050405020304" pitchFamily="18" charset="0"/>
                        </a:rPr>
                        <m:t>=</m:t>
                      </m:r>
                      <m:func>
                        <m:funcPr>
                          <m:ctrlPr>
                            <a:rPr lang="en-IN" sz="1600" b="0" i="1" smtClean="0">
                              <a:latin typeface="Cambria Math" panose="02040503050406030204" pitchFamily="18" charset="0"/>
                              <a:ea typeface="Cambria Math" panose="02040503050406030204" pitchFamily="18" charset="0"/>
                              <a:cs typeface="Times New Roman" panose="02020603050405020304" pitchFamily="18" charset="0"/>
                            </a:rPr>
                          </m:ctrlPr>
                        </m:funcPr>
                        <m:fName>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𝑎𝑟𝑔</m:t>
                          </m:r>
                          <m:limLow>
                            <m:limLowPr>
                              <m:ctrlPr>
                                <a:rPr lang="en-IN" sz="1600" b="0" i="1" smtClean="0">
                                  <a:latin typeface="Cambria Math" panose="02040503050406030204" pitchFamily="18" charset="0"/>
                                  <a:ea typeface="Cambria Math" panose="02040503050406030204" pitchFamily="18" charset="0"/>
                                  <a:cs typeface="Times New Roman" panose="02020603050405020304" pitchFamily="18" charset="0"/>
                                </a:rPr>
                              </m:ctrlPr>
                            </m:limLowPr>
                            <m:e>
                              <m:r>
                                <m:rPr>
                                  <m:sty m:val="p"/>
                                </m:rPr>
                                <a:rPr lang="en-IN" sz="1600" b="0" i="0" smtClean="0">
                                  <a:latin typeface="Cambria Math" panose="02040503050406030204" pitchFamily="18" charset="0"/>
                                  <a:ea typeface="Cambria Math" panose="02040503050406030204" pitchFamily="18" charset="0"/>
                                  <a:cs typeface="Times New Roman" panose="02020603050405020304" pitchFamily="18" charset="0"/>
                                </a:rPr>
                                <m:t>min</m:t>
                              </m:r>
                            </m:e>
                            <m:lim>
                              <m:r>
                                <a:rPr lang="en-IN" sz="1600" b="0" i="1" smtClean="0">
                                  <a:latin typeface="Cambria Math" panose="02040503050406030204" pitchFamily="18" charset="0"/>
                                  <a:ea typeface="Cambria Math" panose="02040503050406030204" pitchFamily="18" charset="0"/>
                                  <a:cs typeface="Times New Roman" panose="02020603050405020304" pitchFamily="18" charset="0"/>
                                </a:rPr>
                                <m:t>𝛿</m:t>
                              </m:r>
                            </m:lim>
                          </m:limLow>
                        </m:fName>
                        <m:e>
                          <m:nary>
                            <m:naryPr>
                              <m:chr m:val="∑"/>
                              <m:ctrlPr>
                                <a:rPr lang="en-IN" sz="1600" i="1">
                                  <a:latin typeface="Cambria Math" panose="02040503050406030204" pitchFamily="18" charset="0"/>
                                  <a:cs typeface="Times New Roman" panose="02020603050405020304" pitchFamily="18" charset="0"/>
                                </a:rPr>
                              </m:ctrlPr>
                            </m:naryPr>
                            <m:sub>
                              <m:r>
                                <m:rPr>
                                  <m:brk m:alnAt="23"/>
                                </m:rPr>
                                <a:rPr lang="en-IN" sz="1600" i="1">
                                  <a:latin typeface="Cambria Math" panose="02040503050406030204" pitchFamily="18" charset="0"/>
                                  <a:cs typeface="Times New Roman" panose="02020603050405020304" pitchFamily="18" charset="0"/>
                                </a:rPr>
                                <m:t>𝑖</m:t>
                              </m:r>
                              <m:r>
                                <a:rPr lang="en-IN" sz="1600" i="1">
                                  <a:latin typeface="Cambria Math" panose="02040503050406030204" pitchFamily="18" charset="0"/>
                                  <a:cs typeface="Times New Roman" panose="02020603050405020304" pitchFamily="18" charset="0"/>
                                </a:rPr>
                                <m:t>=</m:t>
                              </m:r>
                              <m:r>
                                <m:rPr>
                                  <m:brk m:alnAt="23"/>
                                </m:rPr>
                                <a:rPr lang="en-IN" sz="1600" i="1">
                                  <a:latin typeface="Cambria Math" panose="02040503050406030204" pitchFamily="18" charset="0"/>
                                  <a:cs typeface="Times New Roman" panose="02020603050405020304" pitchFamily="18" charset="0"/>
                                </a:rPr>
                                <m:t>1</m:t>
                              </m:r>
                            </m:sub>
                            <m:sup>
                              <m:r>
                                <a:rPr lang="en-IN" sz="1600" i="1">
                                  <a:latin typeface="Cambria Math" panose="02040503050406030204" pitchFamily="18" charset="0"/>
                                  <a:cs typeface="Times New Roman" panose="02020603050405020304" pitchFamily="18" charset="0"/>
                                </a:rPr>
                                <m:t>𝑚</m:t>
                              </m:r>
                            </m:sup>
                            <m:e>
                              <m:r>
                                <a:rPr lang="en-IN" sz="1600" i="1">
                                  <a:latin typeface="Cambria Math" panose="02040503050406030204" pitchFamily="18" charset="0"/>
                                  <a:cs typeface="Times New Roman" panose="02020603050405020304" pitchFamily="18" charset="0"/>
                                </a:rPr>
                                <m:t>𝑚𝑎𝑥</m:t>
                              </m:r>
                              <m:d>
                                <m:dPr>
                                  <m:begChr m:val="{"/>
                                  <m:endChr m:val="}"/>
                                  <m:ctrlPr>
                                    <a:rPr lang="en-IN" sz="1600" i="1">
                                      <a:latin typeface="Cambria Math" panose="02040503050406030204" pitchFamily="18" charset="0"/>
                                      <a:cs typeface="Times New Roman" panose="02020603050405020304" pitchFamily="18" charset="0"/>
                                    </a:rPr>
                                  </m:ctrlPr>
                                </m:dPr>
                                <m:e>
                                  <m:sSub>
                                    <m:sSubPr>
                                      <m:ctrlPr>
                                        <a:rPr lang="en-IN" sz="1600" i="1">
                                          <a:latin typeface="Cambria Math" panose="02040503050406030204" pitchFamily="18" charset="0"/>
                                          <a:cs typeface="Times New Roman" panose="02020603050405020304" pitchFamily="18" charset="0"/>
                                        </a:rPr>
                                      </m:ctrlPr>
                                    </m:sSubPr>
                                    <m:e>
                                      <m:r>
                                        <a:rPr lang="en-IN" sz="1600" i="1">
                                          <a:latin typeface="Cambria Math" panose="02040503050406030204" pitchFamily="18" charset="0"/>
                                          <a:cs typeface="Times New Roman" panose="02020603050405020304" pitchFamily="18" charset="0"/>
                                        </a:rPr>
                                        <m:t>𝑤</m:t>
                                      </m:r>
                                    </m:e>
                                    <m:sub>
                                      <m:r>
                                        <a:rPr lang="en-IN" sz="1600" i="1">
                                          <a:latin typeface="Cambria Math" panose="02040503050406030204" pitchFamily="18" charset="0"/>
                                          <a:cs typeface="Times New Roman" panose="02020603050405020304" pitchFamily="18" charset="0"/>
                                        </a:rPr>
                                        <m:t>𝑖</m:t>
                                      </m:r>
                                    </m:sub>
                                  </m:sSub>
                                  <m:d>
                                    <m:dPr>
                                      <m:ctrlPr>
                                        <a:rPr lang="en-IN" sz="1600" i="1">
                                          <a:latin typeface="Cambria Math" panose="02040503050406030204" pitchFamily="18" charset="0"/>
                                          <a:cs typeface="Times New Roman" panose="02020603050405020304" pitchFamily="18" charset="0"/>
                                        </a:rPr>
                                      </m:ctrlPr>
                                    </m:dPr>
                                    <m:e>
                                      <m:sSubSup>
                                        <m:sSubSupPr>
                                          <m:ctrlPr>
                                            <a:rPr lang="en-IN" sz="1600" i="1">
                                              <a:latin typeface="Cambria Math" panose="02040503050406030204" pitchFamily="18" charset="0"/>
                                              <a:ea typeface="Cambria Math" panose="02040503050406030204" pitchFamily="18" charset="0"/>
                                              <a:cs typeface="Times New Roman" panose="02020603050405020304" pitchFamily="18" charset="0"/>
                                            </a:rPr>
                                          </m:ctrlPr>
                                        </m:sSubSupPr>
                                        <m:e>
                                          <m:d>
                                            <m:dPr>
                                              <m:begChr m:val="‖"/>
                                              <m:endChr m:val="‖"/>
                                              <m:ctrlPr>
                                                <a:rPr lang="en-IN" sz="1600" i="1">
                                                  <a:latin typeface="Cambria Math" panose="02040503050406030204" pitchFamily="18" charset="0"/>
                                                  <a:cs typeface="Times New Roman" panose="02020603050405020304" pitchFamily="18" charset="0"/>
                                                </a:rPr>
                                              </m:ctrlPr>
                                            </m:dPr>
                                            <m:e>
                                              <m:acc>
                                                <m:accPr>
                                                  <m:chr m:val="̃"/>
                                                  <m:ctrlPr>
                                                    <a:rPr lang="en-IN" sz="1600" i="1">
                                                      <a:latin typeface="Cambria Math" panose="02040503050406030204" pitchFamily="18" charset="0"/>
                                                      <a:cs typeface="Times New Roman" panose="02020603050405020304" pitchFamily="18" charset="0"/>
                                                    </a:rPr>
                                                  </m:ctrlPr>
                                                </m:accPr>
                                                <m:e>
                                                  <m:sSub>
                                                    <m:sSubPr>
                                                      <m:ctrlPr>
                                                        <a:rPr lang="en-IN" sz="1600" i="1">
                                                          <a:latin typeface="Cambria Math" panose="02040503050406030204" pitchFamily="18" charset="0"/>
                                                          <a:cs typeface="Times New Roman" panose="02020603050405020304" pitchFamily="18" charset="0"/>
                                                        </a:rPr>
                                                      </m:ctrlPr>
                                                    </m:sSubPr>
                                                    <m:e>
                                                      <m:r>
                                                        <a:rPr lang="en-IN" sz="1600" i="1">
                                                          <a:latin typeface="Cambria Math" panose="02040503050406030204" pitchFamily="18" charset="0"/>
                                                          <a:cs typeface="Times New Roman" panose="02020603050405020304" pitchFamily="18" charset="0"/>
                                                        </a:rPr>
                                                        <m:t>𝑥</m:t>
                                                      </m:r>
                                                    </m:e>
                                                    <m:sub>
                                                      <m:r>
                                                        <a:rPr lang="en-IN" sz="1600" i="1">
                                                          <a:latin typeface="Cambria Math" panose="02040503050406030204" pitchFamily="18" charset="0"/>
                                                          <a:cs typeface="Times New Roman" panose="02020603050405020304" pitchFamily="18" charset="0"/>
                                                        </a:rPr>
                                                        <m:t>𝑖</m:t>
                                                      </m:r>
                                                    </m:sub>
                                                  </m:sSub>
                                                </m:e>
                                              </m:acc>
                                              <m:r>
                                                <a:rPr lang="en-IN" sz="1600" i="1">
                                                  <a:latin typeface="Cambria Math" panose="02040503050406030204" pitchFamily="18" charset="0"/>
                                                  <a:cs typeface="Times New Roman" panose="02020603050405020304" pitchFamily="18" charset="0"/>
                                                </a:rPr>
                                                <m:t>− </m:t>
                                              </m:r>
                                              <m:d>
                                                <m:dPr>
                                                  <m:ctrlPr>
                                                    <a:rPr lang="en-IN" sz="1600" i="1">
                                                      <a:latin typeface="Cambria Math" panose="02040503050406030204" pitchFamily="18" charset="0"/>
                                                      <a:cs typeface="Times New Roman" panose="02020603050405020304" pitchFamily="18" charset="0"/>
                                                    </a:rPr>
                                                  </m:ctrlPr>
                                                </m:dPr>
                                                <m:e>
                                                  <m:r>
                                                    <a:rPr lang="en-IN" sz="1600" i="1">
                                                      <a:latin typeface="Cambria Math" panose="02040503050406030204" pitchFamily="18" charset="0"/>
                                                      <a:cs typeface="Times New Roman" panose="02020603050405020304" pitchFamily="18" charset="0"/>
                                                    </a:rPr>
                                                    <m:t>𝑥</m:t>
                                                  </m:r>
                                                  <m:r>
                                                    <a:rPr lang="en-IN" sz="1600" i="1">
                                                      <a:latin typeface="Cambria Math" panose="02040503050406030204" pitchFamily="18" charset="0"/>
                                                      <a:cs typeface="Times New Roman" panose="02020603050405020304" pitchFamily="18" charset="0"/>
                                                    </a:rPr>
                                                    <m:t>+</m:t>
                                                  </m:r>
                                                  <m:r>
                                                    <a:rPr lang="en-IN" sz="1600" i="1">
                                                      <a:latin typeface="Cambria Math" panose="02040503050406030204" pitchFamily="18" charset="0"/>
                                                      <a:ea typeface="Cambria Math" panose="02040503050406030204" pitchFamily="18" charset="0"/>
                                                      <a:cs typeface="Times New Roman" panose="02020603050405020304" pitchFamily="18" charset="0"/>
                                                    </a:rPr>
                                                    <m:t>𝛿</m:t>
                                                  </m:r>
                                                </m:e>
                                              </m:d>
                                            </m:e>
                                          </m:d>
                                        </m:e>
                                        <m:sub>
                                          <m:r>
                                            <a:rPr lang="en-IN" sz="1600" i="1">
                                              <a:latin typeface="Cambria Math" panose="02040503050406030204" pitchFamily="18" charset="0"/>
                                              <a:ea typeface="Cambria Math" panose="02040503050406030204" pitchFamily="18" charset="0"/>
                                              <a:cs typeface="Times New Roman" panose="02020603050405020304" pitchFamily="18" charset="0"/>
                                            </a:rPr>
                                            <m:t>2</m:t>
                                          </m:r>
                                        </m:sub>
                                        <m:sup>
                                          <m:r>
                                            <a:rPr lang="en-IN" sz="1600" i="1">
                                              <a:latin typeface="Cambria Math" panose="02040503050406030204" pitchFamily="18" charset="0"/>
                                              <a:ea typeface="Cambria Math" panose="02040503050406030204" pitchFamily="18" charset="0"/>
                                              <a:cs typeface="Times New Roman" panose="02020603050405020304" pitchFamily="18" charset="0"/>
                                            </a:rPr>
                                            <m:t>2</m:t>
                                          </m:r>
                                        </m:sup>
                                      </m:sSubSup>
                                      <m:r>
                                        <a:rPr lang="en-IN" sz="16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IN" sz="1600" i="1">
                                              <a:latin typeface="Cambria Math" panose="02040503050406030204" pitchFamily="18" charset="0"/>
                                              <a:ea typeface="Cambria Math" panose="02040503050406030204" pitchFamily="18" charset="0"/>
                                              <a:cs typeface="Times New Roman" panose="02020603050405020304" pitchFamily="18" charset="0"/>
                                            </a:rPr>
                                          </m:ctrlPr>
                                        </m:sSupPr>
                                        <m:e>
                                          <m:r>
                                            <a:rPr lang="en-IN" sz="1600" i="1">
                                              <a:latin typeface="Cambria Math" panose="02040503050406030204" pitchFamily="18" charset="0"/>
                                              <a:ea typeface="Cambria Math" panose="02040503050406030204" pitchFamily="18" charset="0"/>
                                              <a:cs typeface="Times New Roman" panose="02020603050405020304" pitchFamily="18" charset="0"/>
                                            </a:rPr>
                                            <m:t>𝜂</m:t>
                                          </m:r>
                                        </m:e>
                                        <m:sup>
                                          <m:r>
                                            <a:rPr lang="en-IN" sz="1600" i="1">
                                              <a:latin typeface="Cambria Math" panose="02040503050406030204" pitchFamily="18" charset="0"/>
                                              <a:ea typeface="Cambria Math" panose="02040503050406030204" pitchFamily="18" charset="0"/>
                                              <a:cs typeface="Times New Roman" panose="02020603050405020304" pitchFamily="18" charset="0"/>
                                            </a:rPr>
                                            <m:t>2</m:t>
                                          </m:r>
                                        </m:sup>
                                      </m:sSup>
                                    </m:e>
                                  </m:d>
                                  <m:r>
                                    <a:rPr lang="en-IN" sz="1600" i="1">
                                      <a:latin typeface="Cambria Math" panose="02040503050406030204" pitchFamily="18" charset="0"/>
                                      <a:cs typeface="Times New Roman" panose="02020603050405020304" pitchFamily="18" charset="0"/>
                                    </a:rPr>
                                    <m:t>+</m:t>
                                  </m:r>
                                  <m:r>
                                    <m:rPr>
                                      <m:sty m:val="p"/>
                                    </m:rPr>
                                    <a:rPr lang="el-GR" sz="1600" i="1">
                                      <a:latin typeface="Cambria Math" panose="02040503050406030204" pitchFamily="18" charset="0"/>
                                      <a:ea typeface="Cambria Math" panose="02040503050406030204" pitchFamily="18" charset="0"/>
                                      <a:cs typeface="Times New Roman" panose="02020603050405020304" pitchFamily="18" charset="0"/>
                                    </a:rPr>
                                    <m:t>Δ</m:t>
                                  </m:r>
                                  <m:r>
                                    <a:rPr lang="en-IN" sz="1600" i="1">
                                      <a:latin typeface="Cambria Math" panose="02040503050406030204" pitchFamily="18" charset="0"/>
                                      <a:ea typeface="Cambria Math" panose="02040503050406030204" pitchFamily="18" charset="0"/>
                                      <a:cs typeface="Times New Roman" panose="02020603050405020304" pitchFamily="18" charset="0"/>
                                    </a:rPr>
                                    <m:t>,0</m:t>
                                  </m:r>
                                </m:e>
                              </m:d>
                            </m:e>
                          </m:nary>
                          <m:r>
                            <m:rPr>
                              <m:nor/>
                            </m:rPr>
                            <a:rPr lang="en-IN" sz="1600" dirty="0">
                              <a:latin typeface="Times New Roman" panose="02020603050405020304" pitchFamily="18" charset="0"/>
                              <a:cs typeface="Times New Roman" panose="02020603050405020304" pitchFamily="18" charset="0"/>
                            </a:rPr>
                            <m:t>+</m:t>
                          </m:r>
                          <m:r>
                            <m:rPr>
                              <m:nor/>
                            </m:rPr>
                            <a:rPr lang="en-IN" sz="1600" dirty="0">
                              <a:latin typeface="Times New Roman" panose="02020603050405020304" pitchFamily="18" charset="0"/>
                              <a:cs typeface="Times New Roman" panose="02020603050405020304" pitchFamily="18" charset="0"/>
                            </a:rPr>
                            <m:t>c</m:t>
                          </m:r>
                          <m:sSubSup>
                            <m:sSubSupPr>
                              <m:ctrlPr>
                                <a:rPr lang="en-IN" sz="1600" i="1">
                                  <a:latin typeface="Cambria Math" panose="02040503050406030204" pitchFamily="18" charset="0"/>
                                  <a:cs typeface="Times New Roman" panose="02020603050405020304" pitchFamily="18" charset="0"/>
                                </a:rPr>
                              </m:ctrlPr>
                            </m:sSubSupPr>
                            <m:e>
                              <m:d>
                                <m:dPr>
                                  <m:begChr m:val="‖"/>
                                  <m:endChr m:val="‖"/>
                                  <m:ctrlPr>
                                    <a:rPr lang="en-IN" sz="1600" i="1">
                                      <a:latin typeface="Cambria Math" panose="02040503050406030204" pitchFamily="18" charset="0"/>
                                      <a:cs typeface="Times New Roman" panose="02020603050405020304" pitchFamily="18" charset="0"/>
                                    </a:rPr>
                                  </m:ctrlPr>
                                </m:dPr>
                                <m:e>
                                  <m:r>
                                    <a:rPr lang="en-IN" sz="1600" i="1">
                                      <a:latin typeface="Cambria Math" panose="02040503050406030204" pitchFamily="18" charset="0"/>
                                      <a:ea typeface="Cambria Math" panose="02040503050406030204" pitchFamily="18" charset="0"/>
                                      <a:cs typeface="Times New Roman" panose="02020603050405020304" pitchFamily="18" charset="0"/>
                                    </a:rPr>
                                    <m:t>𝛿</m:t>
                                  </m:r>
                                </m:e>
                              </m:d>
                            </m:e>
                            <m:sub>
                              <m:r>
                                <a:rPr lang="en-IN" sz="1600" i="1">
                                  <a:latin typeface="Cambria Math" panose="02040503050406030204" pitchFamily="18" charset="0"/>
                                  <a:cs typeface="Times New Roman" panose="02020603050405020304" pitchFamily="18" charset="0"/>
                                </a:rPr>
                                <m:t>2</m:t>
                              </m:r>
                            </m:sub>
                            <m:sup>
                              <m:r>
                                <a:rPr lang="en-IN" sz="1600" i="1">
                                  <a:latin typeface="Cambria Math" panose="02040503050406030204" pitchFamily="18" charset="0"/>
                                  <a:cs typeface="Times New Roman" panose="02020603050405020304" pitchFamily="18" charset="0"/>
                                </a:rPr>
                                <m:t>2</m:t>
                              </m:r>
                            </m:sup>
                          </m:sSubSup>
                          <m:r>
                            <m:rPr>
                              <m:nor/>
                            </m:rPr>
                            <a:rPr lang="en-IN" sz="1600" dirty="0">
                              <a:latin typeface="Times New Roman" panose="02020603050405020304" pitchFamily="18" charset="0"/>
                              <a:cs typeface="Times New Roman" panose="02020603050405020304" pitchFamily="18" charset="0"/>
                            </a:rPr>
                            <m:t> </m:t>
                          </m:r>
                        </m:e>
                      </m:func>
                    </m:oMath>
                  </m:oMathPara>
                </a14:m>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The changes compared to the original version are to use </a:t>
                </a:r>
                <a:r>
                  <a:rPr lang="en-IN" sz="1600" dirty="0" err="1">
                    <a:latin typeface="Times New Roman" panose="02020603050405020304" pitchFamily="18" charset="0"/>
                    <a:cs typeface="Times New Roman" panose="02020603050405020304" pitchFamily="18" charset="0"/>
                  </a:rPr>
                  <a:t>ReLU</a:t>
                </a:r>
                <a:r>
                  <a:rPr lang="en-IN" sz="1600" dirty="0">
                    <a:latin typeface="Times New Roman" panose="02020603050405020304" pitchFamily="18" charset="0"/>
                    <a:cs typeface="Times New Roman" panose="02020603050405020304" pitchFamily="18" charset="0"/>
                  </a:rPr>
                  <a:t> instead of sigmoid and the   introduction of </a:t>
                </a:r>
                <a14:m>
                  <m:oMath xmlns:m="http://schemas.openxmlformats.org/officeDocument/2006/math">
                    <m:r>
                      <m:rPr>
                        <m:sty m:val="p"/>
                      </m:rPr>
                      <a:rPr lang="el-GR" sz="1600" i="1" smtClean="0">
                        <a:latin typeface="Cambria Math" panose="02040503050406030204" pitchFamily="18" charset="0"/>
                        <a:ea typeface="Cambria Math" panose="02040503050406030204" pitchFamily="18" charset="0"/>
                        <a:cs typeface="Times New Roman" panose="02020603050405020304" pitchFamily="18" charset="0"/>
                      </a:rPr>
                      <m:t>Δ</m:t>
                    </m:r>
                    <m:r>
                      <a:rPr lang="en-IN" sz="1600" b="0" i="1" smtClean="0">
                        <a:latin typeface="Cambria Math" panose="02040503050406030204" pitchFamily="18" charset="0"/>
                        <a:ea typeface="Cambria Math" panose="02040503050406030204" pitchFamily="18" charset="0"/>
                        <a:cs typeface="Times New Roman" panose="02020603050405020304" pitchFamily="18" charset="0"/>
                      </a:rPr>
                      <m:t>.</m:t>
                    </m:r>
                  </m:oMath>
                </a14:m>
                <a:endParaRPr lang="en-IN" sz="1600" dirty="0">
                  <a:latin typeface="Times New Roman" panose="02020603050405020304" pitchFamily="18" charset="0"/>
                  <a:cs typeface="Times New Roman" panose="02020603050405020304" pitchFamily="18" charset="0"/>
                </a:endParaRPr>
              </a:p>
            </p:txBody>
          </p:sp>
        </mc:Choice>
        <mc:Fallback xmlns="">
          <p:sp>
            <p:nvSpPr>
              <p:cNvPr id="3" name="TextBox 2">
                <a:extLst>
                  <a:ext uri="{FF2B5EF4-FFF2-40B4-BE49-F238E27FC236}">
                    <a16:creationId xmlns:a16="http://schemas.microsoft.com/office/drawing/2014/main" id="{CB6B8142-2468-0453-1735-089ECBB094F6}"/>
                  </a:ext>
                </a:extLst>
              </p:cNvPr>
              <p:cNvSpPr txBox="1">
                <a:spLocks noRot="1" noChangeAspect="1" noMove="1" noResize="1" noEditPoints="1" noAdjustHandles="1" noChangeArrowheads="1" noChangeShapeType="1" noTextEdit="1"/>
              </p:cNvSpPr>
              <p:nvPr/>
            </p:nvSpPr>
            <p:spPr>
              <a:xfrm>
                <a:off x="1364673" y="3198117"/>
                <a:ext cx="8149701" cy="2921762"/>
              </a:xfrm>
              <a:prstGeom prst="rect">
                <a:avLst/>
              </a:prstGeom>
              <a:blipFill>
                <a:blip r:embed="rId3"/>
                <a:stretch>
                  <a:fillRect l="-449" t="-626" b="-1879"/>
                </a:stretch>
              </a:blipFill>
            </p:spPr>
            <p:txBody>
              <a:bodyPr/>
              <a:lstStyle/>
              <a:p>
                <a:r>
                  <a:rPr lang="en-IN">
                    <a:noFill/>
                  </a:rPr>
                  <a:t> </a:t>
                </a:r>
              </a:p>
            </p:txBody>
          </p:sp>
        </mc:Fallback>
      </mc:AlternateContent>
    </p:spTree>
    <p:extLst>
      <p:ext uri="{BB962C8B-B14F-4D97-AF65-F5344CB8AC3E}">
        <p14:creationId xmlns:p14="http://schemas.microsoft.com/office/powerpoint/2010/main" val="2472139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Best Buy\Pictures\Screenshots\Screenshot (143).png"/>
          <p:cNvPicPr>
            <a:picLocks noChangeAspect="1" noChangeArrowheads="1"/>
          </p:cNvPicPr>
          <p:nvPr/>
        </p:nvPicPr>
        <p:blipFill>
          <a:blip r:embed="rId2" cstate="print"/>
          <a:srcRect/>
          <a:stretch>
            <a:fillRect/>
          </a:stretch>
        </p:blipFill>
        <p:spPr bwMode="auto">
          <a:xfrm>
            <a:off x="2867891" y="803565"/>
            <a:ext cx="6511637" cy="5070764"/>
          </a:xfrm>
          <a:prstGeom prst="rect">
            <a:avLst/>
          </a:prstGeom>
          <a:noFill/>
        </p:spPr>
      </p:pic>
    </p:spTree>
    <p:extLst>
      <p:ext uri="{BB962C8B-B14F-4D97-AF65-F5344CB8AC3E}">
        <p14:creationId xmlns:p14="http://schemas.microsoft.com/office/powerpoint/2010/main" val="3682791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Diagram 3">
                <a:extLst>
                  <a:ext uri="{FF2B5EF4-FFF2-40B4-BE49-F238E27FC236}">
                    <a16:creationId xmlns:a16="http://schemas.microsoft.com/office/drawing/2014/main" id="{0277CB45-61EA-664F-90FF-7A5B796EA275}"/>
                  </a:ext>
                </a:extLst>
              </p:cNvPr>
              <p:cNvGraphicFramePr/>
              <p:nvPr>
                <p:extLst>
                  <p:ext uri="{D42A27DB-BD31-4B8C-83A1-F6EECF244321}">
                    <p14:modId xmlns:p14="http://schemas.microsoft.com/office/powerpoint/2010/main" val="169624345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Diagram 3">
                <a:extLst>
                  <a:ext uri="{FF2B5EF4-FFF2-40B4-BE49-F238E27FC236}">
                    <a16:creationId xmlns:a16="http://schemas.microsoft.com/office/drawing/2014/main" id="{0277CB45-61EA-664F-90FF-7A5B796EA275}"/>
                  </a:ext>
                </a:extLst>
              </p:cNvPr>
              <p:cNvGraphicFramePr/>
              <p:nvPr>
                <p:extLst>
                  <p:ext uri="{D42A27DB-BD31-4B8C-83A1-F6EECF244321}">
                    <p14:modId xmlns:p14="http://schemas.microsoft.com/office/powerpoint/2010/main" val="1696243452"/>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1797598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E5A36-ECA9-4397-B655-93B4796AE59E}"/>
              </a:ext>
            </a:extLst>
          </p:cNvPr>
          <p:cNvSpPr>
            <a:spLocks noGrp="1"/>
          </p:cNvSpPr>
          <p:nvPr>
            <p:ph type="title"/>
          </p:nvPr>
        </p:nvSpPr>
        <p:spPr/>
        <p:txBody>
          <a:bodyPr/>
          <a:lstStyle/>
          <a:p>
            <a:r>
              <a:rPr lang="en-IN" dirty="0">
                <a:latin typeface="Cooper Black" panose="0208090404030B020404" pitchFamily="18" charset="0"/>
              </a:rPr>
              <a:t>Experimental Results</a:t>
            </a:r>
            <a:endParaRPr lang="en-IN" dirty="0"/>
          </a:p>
        </p:txBody>
      </p:sp>
      <p:sp>
        <p:nvSpPr>
          <p:cNvPr id="4" name="TextBox 3">
            <a:extLst>
              <a:ext uri="{FF2B5EF4-FFF2-40B4-BE49-F238E27FC236}">
                <a16:creationId xmlns:a16="http://schemas.microsoft.com/office/drawing/2014/main" id="{78520980-780C-7897-28BC-18BB52CDC500}"/>
              </a:ext>
            </a:extLst>
          </p:cNvPr>
          <p:cNvSpPr txBox="1"/>
          <p:nvPr/>
        </p:nvSpPr>
        <p:spPr>
          <a:xfrm>
            <a:off x="1757778" y="1837678"/>
            <a:ext cx="9126245"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In the algorithm used in this project, the parameters are set as follows:  m=k+1,p=20 and q=3.</a:t>
            </a:r>
          </a:p>
          <a:p>
            <a:endParaRPr lang="en-IN" sz="1600" dirty="0">
              <a:latin typeface="Times New Roman" panose="02020603050405020304" pitchFamily="18" charset="0"/>
              <a:cs typeface="Times New Roman" panose="02020603050405020304" pitchFamily="18" charset="0"/>
            </a:endParaRPr>
          </a:p>
        </p:txBody>
      </p:sp>
      <p:graphicFrame>
        <p:nvGraphicFramePr>
          <p:cNvPr id="5" name="Table 3">
            <a:extLst>
              <a:ext uri="{FF2B5EF4-FFF2-40B4-BE49-F238E27FC236}">
                <a16:creationId xmlns:a16="http://schemas.microsoft.com/office/drawing/2014/main" id="{52C5A48E-8A71-D20B-5E01-18C366DCD552}"/>
              </a:ext>
            </a:extLst>
          </p:cNvPr>
          <p:cNvGraphicFramePr>
            <a:graphicFrameLocks noGrp="1"/>
          </p:cNvGraphicFramePr>
          <p:nvPr>
            <p:extLst>
              <p:ext uri="{D42A27DB-BD31-4B8C-83A1-F6EECF244321}">
                <p14:modId xmlns:p14="http://schemas.microsoft.com/office/powerpoint/2010/main" val="1674294824"/>
              </p:ext>
            </p:extLst>
          </p:nvPr>
        </p:nvGraphicFramePr>
        <p:xfrm>
          <a:off x="3204840" y="2294008"/>
          <a:ext cx="6232123" cy="3779520"/>
        </p:xfrm>
        <a:graphic>
          <a:graphicData uri="http://schemas.openxmlformats.org/drawingml/2006/table">
            <a:tbl>
              <a:tblPr firstRow="1" bandRow="1">
                <a:tableStyleId>{5940675A-B579-460E-94D1-54222C63F5DA}</a:tableStyleId>
              </a:tblPr>
              <a:tblGrid>
                <a:gridCol w="871214">
                  <a:extLst>
                    <a:ext uri="{9D8B030D-6E8A-4147-A177-3AD203B41FA5}">
                      <a16:colId xmlns:a16="http://schemas.microsoft.com/office/drawing/2014/main" val="87891270"/>
                    </a:ext>
                  </a:extLst>
                </a:gridCol>
                <a:gridCol w="2182539">
                  <a:extLst>
                    <a:ext uri="{9D8B030D-6E8A-4147-A177-3AD203B41FA5}">
                      <a16:colId xmlns:a16="http://schemas.microsoft.com/office/drawing/2014/main" val="1612193802"/>
                    </a:ext>
                  </a:extLst>
                </a:gridCol>
                <a:gridCol w="1589185">
                  <a:extLst>
                    <a:ext uri="{9D8B030D-6E8A-4147-A177-3AD203B41FA5}">
                      <a16:colId xmlns:a16="http://schemas.microsoft.com/office/drawing/2014/main" val="2397906234"/>
                    </a:ext>
                  </a:extLst>
                </a:gridCol>
                <a:gridCol w="1589185">
                  <a:extLst>
                    <a:ext uri="{9D8B030D-6E8A-4147-A177-3AD203B41FA5}">
                      <a16:colId xmlns:a16="http://schemas.microsoft.com/office/drawing/2014/main" val="934819966"/>
                    </a:ext>
                  </a:extLst>
                </a:gridCol>
              </a:tblGrid>
              <a:tr h="554451">
                <a:tc>
                  <a:txBody>
                    <a:bodyPr/>
                    <a:lstStyle/>
                    <a:p>
                      <a:pPr algn="ctr"/>
                      <a:r>
                        <a:rPr lang="en-IN" sz="1600" dirty="0">
                          <a:latin typeface="Times New Roman" panose="02020603050405020304" pitchFamily="18" charset="0"/>
                          <a:cs typeface="Times New Roman" panose="02020603050405020304" pitchFamily="18" charset="0"/>
                        </a:rPr>
                        <a:t>K</a:t>
                      </a:r>
                    </a:p>
                  </a:txBody>
                  <a:tcPr/>
                </a:tc>
                <a:tc>
                  <a:txBody>
                    <a:bodyPr/>
                    <a:lstStyle/>
                    <a:p>
                      <a:pPr algn="ctr"/>
                      <a:r>
                        <a:rPr lang="en-IN" sz="1600">
                          <a:latin typeface="Times New Roman" panose="02020603050405020304" pitchFamily="18" charset="0"/>
                          <a:cs typeface="Times New Roman" panose="02020603050405020304" pitchFamily="18" charset="0"/>
                        </a:rPr>
                        <a:t>Attacks</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Mean l</a:t>
                      </a:r>
                      <a:r>
                        <a:rPr lang="en-IN" sz="1600" baseline="-25000" dirty="0">
                          <a:latin typeface="Times New Roman" panose="02020603050405020304" pitchFamily="18" charset="0"/>
                          <a:cs typeface="Times New Roman" panose="02020603050405020304" pitchFamily="18" charset="0"/>
                        </a:rPr>
                        <a:t>2</a:t>
                      </a:r>
                      <a:r>
                        <a:rPr lang="en-IN" sz="1600" dirty="0">
                          <a:latin typeface="Times New Roman" panose="02020603050405020304" pitchFamily="18" charset="0"/>
                          <a:cs typeface="Times New Roman" panose="02020603050405020304" pitchFamily="18" charset="0"/>
                        </a:rPr>
                        <a:t>-Norm</a:t>
                      </a:r>
                    </a:p>
                  </a:txBody>
                  <a:tcPr/>
                </a:tc>
                <a:tc>
                  <a:txBody>
                    <a:bodyPr/>
                    <a:lstStyle/>
                    <a:p>
                      <a:pPr algn="ctr"/>
                      <a:r>
                        <a:rPr lang="en-IN" sz="1600" dirty="0">
                          <a:latin typeface="Times New Roman" panose="02020603050405020304" pitchFamily="18" charset="0"/>
                          <a:cs typeface="Times New Roman" panose="02020603050405020304" pitchFamily="18" charset="0"/>
                        </a:rPr>
                        <a:t>Approx. Running Time</a:t>
                      </a:r>
                    </a:p>
                  </a:txBody>
                  <a:tcPr/>
                </a:tc>
                <a:extLst>
                  <a:ext uri="{0D108BD9-81ED-4DB2-BD59-A6C34878D82A}">
                    <a16:rowId xmlns:a16="http://schemas.microsoft.com/office/drawing/2014/main" val="210392584"/>
                  </a:ext>
                </a:extLst>
              </a:tr>
              <a:tr h="1254809">
                <a:tc>
                  <a:txBody>
                    <a:bodyPr/>
                    <a:lstStyle/>
                    <a:p>
                      <a:pPr algn="ctr"/>
                      <a:r>
                        <a:rPr lang="en-IN" sz="1600" dirty="0">
                          <a:latin typeface="Times New Roman" panose="02020603050405020304" pitchFamily="18" charset="0"/>
                          <a:cs typeface="Times New Roman" panose="02020603050405020304" pitchFamily="18" charset="0"/>
                        </a:rPr>
                        <a:t>1</a:t>
                      </a:r>
                    </a:p>
                  </a:txBody>
                  <a:tcPr/>
                </a:tc>
                <a:tc>
                  <a:txBody>
                    <a:bodyPr/>
                    <a:lstStyle/>
                    <a:p>
                      <a:pPr algn="ctr"/>
                      <a:r>
                        <a:rPr lang="fr-FR"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Yang et al. (Exact)</a:t>
                      </a:r>
                    </a:p>
                    <a:p>
                      <a:pPr algn="ctr"/>
                      <a:r>
                        <a:rPr lang="fr-FR"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Yang et al. (Approx.)</a:t>
                      </a:r>
                    </a:p>
                    <a:p>
                      <a:pPr algn="ctr"/>
                      <a:r>
                        <a:rPr lang="de-DE"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Sitawarin &amp; Wagner</a:t>
                      </a:r>
                    </a:p>
                    <a:p>
                      <a:pPr algn="ct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Ours</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2.4753</a:t>
                      </a:r>
                    </a:p>
                    <a:p>
                      <a:pPr algn="ctr"/>
                      <a:r>
                        <a:rPr lang="en-IN" sz="1600" dirty="0">
                          <a:latin typeface="Times New Roman" panose="02020603050405020304" pitchFamily="18" charset="0"/>
                          <a:cs typeface="Times New Roman" panose="02020603050405020304" pitchFamily="18" charset="0"/>
                        </a:rPr>
                        <a:t>2.4753</a:t>
                      </a:r>
                    </a:p>
                    <a:p>
                      <a:pPr algn="ctr"/>
                      <a:r>
                        <a:rPr lang="en-IN" sz="1600" dirty="0">
                          <a:latin typeface="Times New Roman" panose="02020603050405020304" pitchFamily="18" charset="0"/>
                          <a:cs typeface="Times New Roman" panose="02020603050405020304" pitchFamily="18" charset="0"/>
                        </a:rPr>
                        <a:t>3.4337</a:t>
                      </a:r>
                    </a:p>
                    <a:p>
                      <a:pPr algn="ctr"/>
                      <a:r>
                        <a:rPr lang="en-IN" sz="1600" dirty="0">
                          <a:latin typeface="Times New Roman" panose="02020603050405020304" pitchFamily="18" charset="0"/>
                          <a:cs typeface="Times New Roman" panose="02020603050405020304" pitchFamily="18" charset="0"/>
                        </a:rPr>
                        <a:t>2.7475</a:t>
                      </a: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30 hrs</a:t>
                      </a:r>
                    </a:p>
                    <a:p>
                      <a:pPr algn="ctr"/>
                      <a:r>
                        <a:rPr lang="en-IN" sz="1600" dirty="0">
                          <a:latin typeface="Times New Roman" panose="02020603050405020304" pitchFamily="18" charset="0"/>
                          <a:cs typeface="Times New Roman" panose="02020603050405020304" pitchFamily="18" charset="0"/>
                        </a:rPr>
                        <a:t>2 hrs</a:t>
                      </a:r>
                    </a:p>
                    <a:p>
                      <a:pPr algn="ctr"/>
                      <a:r>
                        <a:rPr lang="en-IN" sz="1600" dirty="0">
                          <a:latin typeface="Times New Roman" panose="02020603050405020304" pitchFamily="18" charset="0"/>
                          <a:cs typeface="Times New Roman" panose="02020603050405020304" pitchFamily="18" charset="0"/>
                        </a:rPr>
                        <a:t>1 mins</a:t>
                      </a:r>
                    </a:p>
                    <a:p>
                      <a:pPr algn="ctr"/>
                      <a:r>
                        <a:rPr lang="en-IN" sz="1600" dirty="0">
                          <a:latin typeface="Times New Roman" panose="02020603050405020304" pitchFamily="18" charset="0"/>
                          <a:cs typeface="Times New Roman" panose="02020603050405020304" pitchFamily="18" charset="0"/>
                        </a:rPr>
                        <a:t>5 mins</a:t>
                      </a:r>
                    </a:p>
                  </a:txBody>
                  <a:tcPr/>
                </a:tc>
                <a:extLst>
                  <a:ext uri="{0D108BD9-81ED-4DB2-BD59-A6C34878D82A}">
                    <a16:rowId xmlns:a16="http://schemas.microsoft.com/office/drawing/2014/main" val="236829419"/>
                  </a:ext>
                </a:extLst>
              </a:tr>
              <a:tr h="787904">
                <a:tc>
                  <a:txBody>
                    <a:bodyPr/>
                    <a:lstStyle/>
                    <a:p>
                      <a:pPr algn="ctr"/>
                      <a:r>
                        <a:rPr lang="en-IN" sz="1600" dirty="0">
                          <a:latin typeface="Times New Roman" panose="02020603050405020304" pitchFamily="18" charset="0"/>
                          <a:cs typeface="Times New Roman" panose="02020603050405020304" pitchFamily="18" charset="0"/>
                        </a:rPr>
                        <a:t>3</a:t>
                      </a:r>
                    </a:p>
                  </a:txBody>
                  <a:tcPr/>
                </a:tc>
                <a:tc>
                  <a:txBody>
                    <a:bodyPr/>
                    <a:lstStyle/>
                    <a:p>
                      <a:pPr algn="ctr"/>
                      <a:r>
                        <a:rPr lang="fr-FR"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Yang et al. (Approx.) </a:t>
                      </a:r>
                    </a:p>
                    <a:p>
                      <a:pPr algn="ctr"/>
                      <a:r>
                        <a:rPr lang="de-DE"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Sitawarin &amp; Wagner</a:t>
                      </a:r>
                    </a:p>
                    <a:p>
                      <a:pPr algn="ct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Ours</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2.9857 </a:t>
                      </a:r>
                    </a:p>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3.9132</a:t>
                      </a:r>
                    </a:p>
                    <a:p>
                      <a:pPr marL="0" marR="0" lvl="0" indent="0" algn="ctr" defTabSz="914400" rtl="0" eaLnBrk="1" fontAlgn="auto" latinLnBrk="0" hangingPunct="1">
                        <a:lnSpc>
                          <a:spcPct val="100000"/>
                        </a:lnSpc>
                        <a:spcBef>
                          <a:spcPts val="0"/>
                        </a:spcBef>
                        <a:spcAft>
                          <a:spcPts val="0"/>
                        </a:spcAft>
                        <a:buClrTx/>
                        <a:buSzTx/>
                        <a:buFontTx/>
                        <a:buNone/>
                        <a:tabLst/>
                        <a:defRPr/>
                      </a:pPr>
                      <a:r>
                        <a:rPr lang="de-DE"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2.9671</a:t>
                      </a: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11 hrs</a:t>
                      </a:r>
                    </a:p>
                    <a:p>
                      <a:pPr algn="ctr"/>
                      <a:r>
                        <a:rPr lang="en-IN" sz="1600" dirty="0">
                          <a:latin typeface="Times New Roman" panose="02020603050405020304" pitchFamily="18" charset="0"/>
                          <a:cs typeface="Times New Roman" panose="02020603050405020304" pitchFamily="18" charset="0"/>
                        </a:rPr>
                        <a:t>1 mins</a:t>
                      </a:r>
                    </a:p>
                    <a:p>
                      <a:pPr algn="ctr"/>
                      <a:r>
                        <a:rPr lang="en-IN" sz="1600" dirty="0">
                          <a:latin typeface="Times New Roman" panose="02020603050405020304" pitchFamily="18" charset="0"/>
                          <a:cs typeface="Times New Roman" panose="02020603050405020304" pitchFamily="18" charset="0"/>
                        </a:rPr>
                        <a:t>5 mins</a:t>
                      </a:r>
                    </a:p>
                  </a:txBody>
                  <a:tcPr/>
                </a:tc>
                <a:extLst>
                  <a:ext uri="{0D108BD9-81ED-4DB2-BD59-A6C34878D82A}">
                    <a16:rowId xmlns:a16="http://schemas.microsoft.com/office/drawing/2014/main" val="84896445"/>
                  </a:ext>
                </a:extLst>
              </a:tr>
              <a:tr h="1021356">
                <a:tc>
                  <a:txBody>
                    <a:bodyPr/>
                    <a:lstStyle/>
                    <a:p>
                      <a:pPr algn="ctr"/>
                      <a:r>
                        <a:rPr lang="en-IN" sz="1600" dirty="0">
                          <a:latin typeface="Times New Roman" panose="02020603050405020304" pitchFamily="18" charset="0"/>
                          <a:cs typeface="Times New Roman" panose="02020603050405020304" pitchFamily="18" charset="0"/>
                        </a:rPr>
                        <a:t>5</a:t>
                      </a:r>
                    </a:p>
                  </a:txBody>
                  <a:tcPr/>
                </a:tc>
                <a:tc>
                  <a:txBody>
                    <a:bodyPr/>
                    <a:lstStyle/>
                    <a:p>
                      <a:pPr algn="ctr"/>
                      <a:r>
                        <a:rPr lang="fr-FR"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Yang et al. (Approx.) </a:t>
                      </a:r>
                    </a:p>
                    <a:p>
                      <a:pPr algn="ctr"/>
                      <a:r>
                        <a:rPr lang="de-DE"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Sitawarin &amp; Wagner</a:t>
                      </a:r>
                    </a:p>
                    <a:p>
                      <a:pPr algn="ctr"/>
                      <a:r>
                        <a:rPr lang="en-IN" sz="1600" b="0" i="0" u="none" strike="noStrike" kern="1200" baseline="0" dirty="0">
                          <a:solidFill>
                            <a:schemeClr val="tx1"/>
                          </a:solidFill>
                          <a:latin typeface="Times New Roman" panose="02020603050405020304" pitchFamily="18" charset="0"/>
                          <a:ea typeface="+mn-ea"/>
                          <a:cs typeface="Times New Roman" panose="02020603050405020304" pitchFamily="18" charset="0"/>
                        </a:rPr>
                        <a:t>Ours</a:t>
                      </a:r>
                      <a:endParaRPr lang="en-IN" sz="1600" dirty="0">
                        <a:latin typeface="Times New Roman" panose="02020603050405020304" pitchFamily="18" charset="0"/>
                        <a:cs typeface="Times New Roman" panose="02020603050405020304" pitchFamily="18" charset="0"/>
                      </a:endParaRPr>
                    </a:p>
                    <a:p>
                      <a:pPr algn="ctr"/>
                      <a:endParaRPr lang="en-IN" sz="1600" dirty="0">
                        <a:latin typeface="Times New Roman" panose="02020603050405020304" pitchFamily="18" charset="0"/>
                        <a:cs typeface="Times New Roman" panose="02020603050405020304" pitchFamily="18" charset="0"/>
                      </a:endParaRPr>
                    </a:p>
                  </a:txBody>
                  <a:tcPr/>
                </a:tc>
                <a:tc>
                  <a:txBody>
                    <a:bodyPr/>
                    <a:lstStyle/>
                    <a:p>
                      <a:pPr algn="ctr"/>
                      <a:r>
                        <a:rPr lang="en-IN" sz="1600" dirty="0">
                          <a:latin typeface="Times New Roman" panose="02020603050405020304" pitchFamily="18" charset="0"/>
                          <a:cs typeface="Times New Roman" panose="02020603050405020304" pitchFamily="18" charset="0"/>
                        </a:rPr>
                        <a:t>3.2473</a:t>
                      </a:r>
                    </a:p>
                    <a:p>
                      <a:pPr algn="ctr"/>
                      <a:r>
                        <a:rPr lang="en-IN" sz="1600" dirty="0">
                          <a:latin typeface="Times New Roman" panose="02020603050405020304" pitchFamily="18" charset="0"/>
                          <a:cs typeface="Times New Roman" panose="02020603050405020304" pitchFamily="18" charset="0"/>
                        </a:rPr>
                        <a:t>3.9757</a:t>
                      </a:r>
                    </a:p>
                    <a:p>
                      <a:pPr algn="ctr"/>
                      <a:r>
                        <a:rPr lang="en-IN" sz="1600" dirty="0">
                          <a:latin typeface="Times New Roman" panose="02020603050405020304" pitchFamily="18" charset="0"/>
                          <a:cs typeface="Times New Roman" panose="02020603050405020304" pitchFamily="18" charset="0"/>
                        </a:rPr>
                        <a:t>3.0913</a:t>
                      </a:r>
                    </a:p>
                  </a:txBody>
                  <a:tcPr/>
                </a:tc>
                <a:tc>
                  <a:txBody>
                    <a:bodyPr/>
                    <a:lstStyle/>
                    <a:p>
                      <a:pPr algn="ctr"/>
                      <a:r>
                        <a:rPr lang="en-IN" sz="1600" dirty="0">
                          <a:latin typeface="Times New Roman" panose="02020603050405020304" pitchFamily="18" charset="0"/>
                          <a:cs typeface="Times New Roman" panose="02020603050405020304" pitchFamily="18" charset="0"/>
                        </a:rPr>
                        <a:t>44 hrs</a:t>
                      </a:r>
                    </a:p>
                    <a:p>
                      <a:pPr algn="ctr"/>
                      <a:r>
                        <a:rPr lang="en-IN" sz="1600" dirty="0">
                          <a:latin typeface="Times New Roman" panose="02020603050405020304" pitchFamily="18" charset="0"/>
                          <a:cs typeface="Times New Roman" panose="02020603050405020304" pitchFamily="18" charset="0"/>
                        </a:rPr>
                        <a:t>1 mins</a:t>
                      </a:r>
                    </a:p>
                    <a:p>
                      <a:pPr algn="ctr"/>
                      <a:r>
                        <a:rPr lang="en-IN" sz="1600" dirty="0">
                          <a:latin typeface="Times New Roman" panose="02020603050405020304" pitchFamily="18" charset="0"/>
                          <a:cs typeface="Times New Roman" panose="02020603050405020304" pitchFamily="18" charset="0"/>
                        </a:rPr>
                        <a:t>5 mins</a:t>
                      </a:r>
                    </a:p>
                  </a:txBody>
                  <a:tcPr/>
                </a:tc>
                <a:extLst>
                  <a:ext uri="{0D108BD9-81ED-4DB2-BD59-A6C34878D82A}">
                    <a16:rowId xmlns:a16="http://schemas.microsoft.com/office/drawing/2014/main" val="748378410"/>
                  </a:ext>
                </a:extLst>
              </a:tr>
            </a:tbl>
          </a:graphicData>
        </a:graphic>
      </p:graphicFrame>
      <p:sp>
        <p:nvSpPr>
          <p:cNvPr id="7" name="TextBox 6">
            <a:extLst>
              <a:ext uri="{FF2B5EF4-FFF2-40B4-BE49-F238E27FC236}">
                <a16:creationId xmlns:a16="http://schemas.microsoft.com/office/drawing/2014/main" id="{EE287D2C-9FED-4A94-BBB9-3C96E8C638F1}"/>
              </a:ext>
            </a:extLst>
          </p:cNvPr>
          <p:cNvSpPr txBox="1"/>
          <p:nvPr/>
        </p:nvSpPr>
        <p:spPr>
          <a:xfrm>
            <a:off x="4902692" y="6073528"/>
            <a:ext cx="6094520" cy="307777"/>
          </a:xfrm>
          <a:prstGeom prst="rect">
            <a:avLst/>
          </a:prstGeom>
          <a:noFill/>
        </p:spPr>
        <p:txBody>
          <a:bodyPr wrap="square">
            <a:spAutoFit/>
          </a:bodyPr>
          <a:lstStyle/>
          <a:p>
            <a:r>
              <a:rPr lang="en-IN" sz="1400" dirty="0">
                <a:latin typeface="Times New Roman" panose="02020603050405020304" pitchFamily="18" charset="0"/>
                <a:cs typeface="Times New Roman" panose="02020603050405020304" pitchFamily="18" charset="0"/>
              </a:rPr>
              <a:t>Table: Comparison of Attacks on KNN</a:t>
            </a:r>
          </a:p>
        </p:txBody>
      </p:sp>
    </p:spTree>
    <p:extLst>
      <p:ext uri="{BB962C8B-B14F-4D97-AF65-F5344CB8AC3E}">
        <p14:creationId xmlns:p14="http://schemas.microsoft.com/office/powerpoint/2010/main" val="1496006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1FD704-B881-AB01-3BBF-224826923A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00918" y="1242873"/>
            <a:ext cx="3526700" cy="3071675"/>
          </a:xfrm>
          <a:prstGeom prst="rect">
            <a:avLst/>
          </a:prstGeom>
        </p:spPr>
      </p:pic>
      <p:pic>
        <p:nvPicPr>
          <p:cNvPr id="7" name="Picture 6">
            <a:extLst>
              <a:ext uri="{FF2B5EF4-FFF2-40B4-BE49-F238E27FC236}">
                <a16:creationId xmlns:a16="http://schemas.microsoft.com/office/drawing/2014/main" id="{0E921D09-E9B6-7D8C-13E7-C6420F052F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1371" y="597285"/>
            <a:ext cx="2793622" cy="4764828"/>
          </a:xfrm>
          <a:prstGeom prst="rect">
            <a:avLst/>
          </a:prstGeom>
        </p:spPr>
      </p:pic>
      <p:pic>
        <p:nvPicPr>
          <p:cNvPr id="9" name="Picture 8">
            <a:extLst>
              <a:ext uri="{FF2B5EF4-FFF2-40B4-BE49-F238E27FC236}">
                <a16:creationId xmlns:a16="http://schemas.microsoft.com/office/drawing/2014/main" id="{ACEF4717-2C35-BA30-C774-49061B8E0B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16785" y="677922"/>
            <a:ext cx="2970361" cy="4603554"/>
          </a:xfrm>
          <a:prstGeom prst="rect">
            <a:avLst/>
          </a:prstGeom>
        </p:spPr>
      </p:pic>
      <p:sp>
        <p:nvSpPr>
          <p:cNvPr id="10" name="TextBox 9">
            <a:extLst>
              <a:ext uri="{FF2B5EF4-FFF2-40B4-BE49-F238E27FC236}">
                <a16:creationId xmlns:a16="http://schemas.microsoft.com/office/drawing/2014/main" id="{C3E293E6-98A7-0BC8-FDF5-D466304CD5A2}"/>
              </a:ext>
            </a:extLst>
          </p:cNvPr>
          <p:cNvSpPr txBox="1"/>
          <p:nvPr/>
        </p:nvSpPr>
        <p:spPr>
          <a:xfrm>
            <a:off x="5789284" y="5290354"/>
            <a:ext cx="126956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OUTPUTS</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1121</TotalTime>
  <Words>899</Words>
  <Application>Microsoft Office PowerPoint</Application>
  <PresentationFormat>Widescreen</PresentationFormat>
  <Paragraphs>107</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Cambria Math</vt:lpstr>
      <vt:lpstr>Cooper Black</vt:lpstr>
      <vt:lpstr>NimbusRomNo9L-Regu</vt:lpstr>
      <vt:lpstr>Times New Roman</vt:lpstr>
      <vt:lpstr>Retrospect</vt:lpstr>
      <vt:lpstr>PowerPoint Presentation</vt:lpstr>
      <vt:lpstr>INTRODUCTION</vt:lpstr>
      <vt:lpstr>Problem Statement</vt:lpstr>
      <vt:lpstr>Datasets</vt:lpstr>
      <vt:lpstr>Approach</vt:lpstr>
      <vt:lpstr>PowerPoint Presentation</vt:lpstr>
      <vt:lpstr>PowerPoint Presentation</vt:lpstr>
      <vt:lpstr>Experimental Results</vt:lpstr>
      <vt:lpstr>PowerPoint Presentation</vt:lpstr>
      <vt:lpstr>Conclusion</vt:lpstr>
      <vt:lpstr>Suggestion for Improvement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sonam bharti</dc:creator>
  <cp:lastModifiedBy>sonam bharti</cp:lastModifiedBy>
  <cp:revision>48</cp:revision>
  <dcterms:created xsi:type="dcterms:W3CDTF">2022-03-24T15:21:13Z</dcterms:created>
  <dcterms:modified xsi:type="dcterms:W3CDTF">2022-05-13T05:16:19Z</dcterms:modified>
</cp:coreProperties>
</file>