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8" r:id="rId3"/>
    <p:sldId id="261" r:id="rId4"/>
    <p:sldId id="257" r:id="rId5"/>
    <p:sldId id="259" r:id="rId6"/>
    <p:sldId id="260" r:id="rId7"/>
    <p:sldId id="272" r:id="rId8"/>
    <p:sldId id="264" r:id="rId9"/>
    <p:sldId id="265" r:id="rId10"/>
    <p:sldId id="266" r:id="rId11"/>
    <p:sldId id="267" r:id="rId12"/>
    <p:sldId id="268" r:id="rId13"/>
    <p:sldId id="275" r:id="rId14"/>
    <p:sldId id="262" r:id="rId15"/>
    <p:sldId id="270" r:id="rId16"/>
    <p:sldId id="274"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am de" initials="sd" lastIdx="1" clrIdx="0">
    <p:extLst>
      <p:ext uri="{19B8F6BF-5375-455C-9EA6-DF929625EA0E}">
        <p15:presenceInfo xmlns:p15="http://schemas.microsoft.com/office/powerpoint/2012/main" userId="958f378edc5f5d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79" d="100"/>
          <a:sy n="79" d="100"/>
        </p:scale>
        <p:origin x="18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6828507841478493"/>
          <c:y val="0.10131806766855302"/>
          <c:w val="0.83171492158521509"/>
          <c:h val="0.70234593133444045"/>
        </c:manualLayout>
      </c:layout>
      <c:pie3DChart>
        <c:varyColors val="1"/>
        <c:ser>
          <c:idx val="0"/>
          <c:order val="0"/>
          <c:tx>
            <c:strRef>
              <c:f>Sheet1!$A$3</c:f>
              <c:strCache>
                <c:ptCount val="1"/>
                <c:pt idx="0">
                  <c:v>Percentage of Population</c:v>
                </c:pt>
              </c:strCache>
            </c:strRef>
          </c:tx>
          <c:explosion val="80"/>
          <c:dPt>
            <c:idx val="0"/>
            <c:bubble3D val="0"/>
            <c:spPr>
              <a:gradFill rotWithShape="1">
                <a:gsLst>
                  <a:gs pos="0">
                    <a:schemeClr val="accent1">
                      <a:tint val="54000"/>
                      <a:alpha val="100000"/>
                      <a:satMod val="105000"/>
                      <a:lumMod val="110000"/>
                    </a:schemeClr>
                  </a:gs>
                  <a:gs pos="100000">
                    <a:schemeClr val="accent1">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1-139B-489E-A2EE-ADA9E811E146}"/>
              </c:ext>
            </c:extLst>
          </c:dPt>
          <c:dPt>
            <c:idx val="1"/>
            <c:bubble3D val="0"/>
            <c:spPr>
              <a:gradFill rotWithShape="1">
                <a:gsLst>
                  <a:gs pos="0">
                    <a:schemeClr val="accent3">
                      <a:tint val="54000"/>
                      <a:alpha val="100000"/>
                      <a:satMod val="105000"/>
                      <a:lumMod val="110000"/>
                    </a:schemeClr>
                  </a:gs>
                  <a:gs pos="100000">
                    <a:schemeClr val="accent3">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3-139B-489E-A2EE-ADA9E811E146}"/>
              </c:ext>
            </c:extLst>
          </c:dPt>
          <c:dPt>
            <c:idx val="2"/>
            <c:bubble3D val="0"/>
            <c:spPr>
              <a:gradFill rotWithShape="1">
                <a:gsLst>
                  <a:gs pos="0">
                    <a:schemeClr val="accent5">
                      <a:tint val="54000"/>
                      <a:alpha val="100000"/>
                      <a:satMod val="105000"/>
                      <a:lumMod val="110000"/>
                    </a:schemeClr>
                  </a:gs>
                  <a:gs pos="100000">
                    <a:schemeClr val="accent5">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5-139B-489E-A2EE-ADA9E811E146}"/>
              </c:ext>
            </c:extLst>
          </c:dPt>
          <c:dPt>
            <c:idx val="3"/>
            <c:bubble3D val="0"/>
            <c:spPr>
              <a:gradFill rotWithShape="1">
                <a:gsLst>
                  <a:gs pos="0">
                    <a:schemeClr val="accent1">
                      <a:lumMod val="60000"/>
                      <a:tint val="54000"/>
                      <a:alpha val="100000"/>
                      <a:satMod val="105000"/>
                      <a:lumMod val="110000"/>
                    </a:schemeClr>
                  </a:gs>
                  <a:gs pos="100000">
                    <a:schemeClr val="accent1">
                      <a:lumMod val="60000"/>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7-139B-489E-A2EE-ADA9E811E146}"/>
              </c:ext>
            </c:extLst>
          </c:dPt>
          <c:dPt>
            <c:idx val="4"/>
            <c:bubble3D val="0"/>
            <c:spPr>
              <a:gradFill rotWithShape="1">
                <a:gsLst>
                  <a:gs pos="0">
                    <a:schemeClr val="accent3">
                      <a:lumMod val="60000"/>
                      <a:tint val="54000"/>
                      <a:alpha val="100000"/>
                      <a:satMod val="105000"/>
                      <a:lumMod val="110000"/>
                    </a:schemeClr>
                  </a:gs>
                  <a:gs pos="100000">
                    <a:schemeClr val="accent3">
                      <a:lumMod val="60000"/>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9-139B-489E-A2EE-ADA9E811E146}"/>
              </c:ext>
            </c:extLst>
          </c:dPt>
          <c:dLbls>
            <c:dLbl>
              <c:idx val="0"/>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139B-489E-A2EE-ADA9E811E146}"/>
                </c:ext>
              </c:extLst>
            </c:dLbl>
            <c:dLbl>
              <c:idx val="1"/>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139B-489E-A2EE-ADA9E811E146}"/>
                </c:ext>
              </c:extLst>
            </c:dLbl>
            <c:dLbl>
              <c:idx val="2"/>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139B-489E-A2EE-ADA9E811E146}"/>
                </c:ext>
              </c:extLst>
            </c:dLbl>
            <c:dLbl>
              <c:idx val="3"/>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139B-489E-A2EE-ADA9E811E146}"/>
                </c:ext>
              </c:extLst>
            </c:dLbl>
            <c:dLbl>
              <c:idx val="4"/>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139B-489E-A2EE-ADA9E811E1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0"/>
            <c:showSerName val="0"/>
            <c:showPercent val="1"/>
            <c:showBubbleSize val="0"/>
            <c:separator>; </c:separator>
            <c:showLeaderLines val="0"/>
            <c:extLst>
              <c:ext xmlns:c15="http://schemas.microsoft.com/office/drawing/2012/chart" uri="{CE6537A1-D6FC-4f65-9D91-7224C49458BB}"/>
            </c:extLst>
          </c:dLbls>
          <c:val>
            <c:numRef>
              <c:f>Sheet1!$A$4:$A$8</c:f>
              <c:numCache>
                <c:formatCode>General</c:formatCode>
                <c:ptCount val="5"/>
                <c:pt idx="0">
                  <c:v>14.14</c:v>
                </c:pt>
                <c:pt idx="1">
                  <c:v>17.07</c:v>
                </c:pt>
                <c:pt idx="2">
                  <c:v>46.91</c:v>
                </c:pt>
                <c:pt idx="3">
                  <c:v>16.829999999999998</c:v>
                </c:pt>
                <c:pt idx="4">
                  <c:v>5.05</c:v>
                </c:pt>
              </c:numCache>
            </c:numRef>
          </c:val>
          <c:extLst>
            <c:ext xmlns:c16="http://schemas.microsoft.com/office/drawing/2014/chart" uri="{C3380CC4-5D6E-409C-BE32-E72D297353CC}">
              <c16:uniqueId val="{0000000A-139B-489E-A2EE-ADA9E811E146}"/>
            </c:ext>
          </c:extLst>
        </c:ser>
        <c:dLbls>
          <c:showLegendKey val="0"/>
          <c:showVal val="0"/>
          <c:showCatName val="0"/>
          <c:showSerName val="0"/>
          <c:showPercent val="1"/>
          <c:showBubbleSize val="0"/>
          <c:showLeaderLines val="0"/>
        </c:dLbls>
        <c:extLst>
          <c:ext xmlns:c15="http://schemas.microsoft.com/office/drawing/2012/chart" uri="{02D57815-91ED-43cb-92C2-25804820EDAC}">
            <c15:filteredPieSeries>
              <c15:ser>
                <c:idx val="1"/>
                <c:order val="1"/>
                <c:tx>
                  <c:v>5%</c:v>
                </c:tx>
                <c:dPt>
                  <c:idx val="0"/>
                  <c:bubble3D val="0"/>
                  <c:spPr>
                    <a:gradFill rotWithShape="1">
                      <a:gsLst>
                        <a:gs pos="0">
                          <a:schemeClr val="accent1">
                            <a:tint val="54000"/>
                            <a:alpha val="100000"/>
                            <a:satMod val="105000"/>
                            <a:lumMod val="110000"/>
                          </a:schemeClr>
                        </a:gs>
                        <a:gs pos="100000">
                          <a:schemeClr val="accent1">
                            <a:tint val="78000"/>
                            <a:alpha val="92000"/>
                            <a:satMod val="109000"/>
                            <a:lumMod val="100000"/>
                          </a:schemeClr>
                        </a:gs>
                      </a:gsLst>
                      <a:lin ang="5400000" scaled="0"/>
                    </a:gradFill>
                    <a:ln>
                      <a:noFill/>
                    </a:ln>
                    <a:effectLst/>
                    <a:sp3d/>
                  </c:spPr>
                  <c:extLst>
                    <c:ext xmlns:c16="http://schemas.microsoft.com/office/drawing/2014/chart" uri="{C3380CC4-5D6E-409C-BE32-E72D297353CC}">
                      <c16:uniqueId val="{0000000C-139B-489E-A2EE-ADA9E811E14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uri="{CE6537A1-D6FC-4f65-9D91-7224C49458BB}"/>
                  </c:extLst>
                </c:dLbls>
                <c:val>
                  <c:numLit>
                    <c:formatCode>General</c:formatCode>
                    <c:ptCount val="1"/>
                    <c:pt idx="0">
                      <c:v>1</c:v>
                    </c:pt>
                  </c:numLit>
                </c:val>
                <c:extLst>
                  <c:ext xmlns:c16="http://schemas.microsoft.com/office/drawing/2014/chart" uri="{C3380CC4-5D6E-409C-BE32-E72D297353CC}">
                    <c16:uniqueId val="{0000000D-139B-489E-A2EE-ADA9E811E146}"/>
                  </c:ext>
                </c:extLst>
              </c15:ser>
            </c15:filteredPieSeries>
          </c:ext>
        </c:extLst>
      </c:pie3D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3EA17-315F-438C-B889-E900E9C5466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BD2797-0219-4739-8F1D-B9A6417AB9EF}">
      <dgm:prSet/>
      <dgm:spPr/>
      <dgm:t>
        <a:bodyPr/>
        <a:lstStyle/>
        <a:p>
          <a:pPr>
            <a:lnSpc>
              <a:spcPct val="100000"/>
            </a:lnSpc>
          </a:pPr>
          <a:r>
            <a:rPr lang="en-US" dirty="0"/>
            <a:t>exploring the associations among consumer groups and the products they have purchased</a:t>
          </a:r>
        </a:p>
      </dgm:t>
    </dgm:pt>
    <dgm:pt modelId="{AE55AF66-FBAB-4588-A91C-A97FEB5CC5F8}" type="parTrans" cxnId="{AC1C985D-E1C9-47ED-B847-B6211DC4AF30}">
      <dgm:prSet/>
      <dgm:spPr/>
      <dgm:t>
        <a:bodyPr/>
        <a:lstStyle/>
        <a:p>
          <a:endParaRPr lang="en-US"/>
        </a:p>
      </dgm:t>
    </dgm:pt>
    <dgm:pt modelId="{C3A8A85B-0489-4006-BB89-2873E510B471}" type="sibTrans" cxnId="{AC1C985D-E1C9-47ED-B847-B6211DC4AF30}">
      <dgm:prSet/>
      <dgm:spPr/>
      <dgm:t>
        <a:bodyPr/>
        <a:lstStyle/>
        <a:p>
          <a:endParaRPr lang="en-US"/>
        </a:p>
      </dgm:t>
    </dgm:pt>
    <dgm:pt modelId="{C4D3BEE4-DC9F-4B4D-AF66-1EF27B81D9F9}">
      <dgm:prSet/>
      <dgm:spPr/>
      <dgm:t>
        <a:bodyPr/>
        <a:lstStyle/>
        <a:p>
          <a:pPr>
            <a:lnSpc>
              <a:spcPct val="100000"/>
            </a:lnSpc>
            <a:defRPr b="1"/>
          </a:pPr>
          <a:r>
            <a:rPr lang="en-US"/>
            <a:t>Examining</a:t>
          </a:r>
        </a:p>
      </dgm:t>
    </dgm:pt>
    <dgm:pt modelId="{75963AC7-A9F5-40C1-8B34-1BBB78C1C0AE}" type="parTrans" cxnId="{0DD4D9B7-09CE-4A37-839C-100D6688BB8E}">
      <dgm:prSet/>
      <dgm:spPr/>
      <dgm:t>
        <a:bodyPr/>
        <a:lstStyle/>
        <a:p>
          <a:endParaRPr lang="en-US"/>
        </a:p>
      </dgm:t>
    </dgm:pt>
    <dgm:pt modelId="{223A0549-FB21-44F5-BFD4-EEF937A1AF87}" type="sibTrans" cxnId="{0DD4D9B7-09CE-4A37-839C-100D6688BB8E}">
      <dgm:prSet/>
      <dgm:spPr/>
      <dgm:t>
        <a:bodyPr/>
        <a:lstStyle/>
        <a:p>
          <a:endParaRPr lang="en-US"/>
        </a:p>
      </dgm:t>
    </dgm:pt>
    <dgm:pt modelId="{54776E0A-1F70-4029-8550-914981D358BD}">
      <dgm:prSet/>
      <dgm:spPr/>
      <dgm:t>
        <a:bodyPr/>
        <a:lstStyle/>
        <a:p>
          <a:pPr>
            <a:lnSpc>
              <a:spcPct val="100000"/>
            </a:lnSpc>
          </a:pPr>
          <a:r>
            <a:rPr lang="en-US" dirty="0"/>
            <a:t>which specific times (seasons), what products and which types of products they have purchased frequently will be beneficiary to the business.</a:t>
          </a:r>
        </a:p>
      </dgm:t>
    </dgm:pt>
    <dgm:pt modelId="{D22EBBA8-7DC3-4B03-AB19-4B43AFD92169}" type="parTrans" cxnId="{72BCADF5-91EE-4040-BB86-B36567E86B98}">
      <dgm:prSet/>
      <dgm:spPr/>
      <dgm:t>
        <a:bodyPr/>
        <a:lstStyle/>
        <a:p>
          <a:endParaRPr lang="en-US"/>
        </a:p>
      </dgm:t>
    </dgm:pt>
    <dgm:pt modelId="{7FCC15EF-05F5-4162-B82E-3D3DAFA6B99A}" type="sibTrans" cxnId="{72BCADF5-91EE-4040-BB86-B36567E86B98}">
      <dgm:prSet/>
      <dgm:spPr/>
      <dgm:t>
        <a:bodyPr/>
        <a:lstStyle/>
        <a:p>
          <a:endParaRPr lang="en-US"/>
        </a:p>
      </dgm:t>
    </dgm:pt>
    <dgm:pt modelId="{6B363D41-3564-4D88-9959-3F7CB80DE0EE}">
      <dgm:prSet/>
      <dgm:spPr/>
      <dgm:t>
        <a:bodyPr/>
        <a:lstStyle/>
        <a:p>
          <a:pPr>
            <a:lnSpc>
              <a:spcPct val="100000"/>
            </a:lnSpc>
            <a:defRPr b="1"/>
          </a:pPr>
          <a:r>
            <a:rPr lang="en-US"/>
            <a:t>Conducting</a:t>
          </a:r>
        </a:p>
      </dgm:t>
    </dgm:pt>
    <dgm:pt modelId="{870BF153-F3DE-4BFB-A232-0BFC2CA70AC2}" type="parTrans" cxnId="{A63DAF19-FF80-4DE5-8DA7-826A7A4C07BF}">
      <dgm:prSet/>
      <dgm:spPr/>
      <dgm:t>
        <a:bodyPr/>
        <a:lstStyle/>
        <a:p>
          <a:endParaRPr lang="en-US"/>
        </a:p>
      </dgm:t>
    </dgm:pt>
    <dgm:pt modelId="{026CDAF3-F769-4A67-A72E-87B5BD1D0FAF}" type="sibTrans" cxnId="{A63DAF19-FF80-4DE5-8DA7-826A7A4C07BF}">
      <dgm:prSet/>
      <dgm:spPr/>
      <dgm:t>
        <a:bodyPr/>
        <a:lstStyle/>
        <a:p>
          <a:endParaRPr lang="en-US"/>
        </a:p>
      </dgm:t>
    </dgm:pt>
    <dgm:pt modelId="{ED7A59BD-025D-4C9E-B622-38FF529903A8}">
      <dgm:prSet/>
      <dgm:spPr/>
      <dgm:t>
        <a:bodyPr/>
        <a:lstStyle/>
        <a:p>
          <a:pPr>
            <a:lnSpc>
              <a:spcPct val="100000"/>
            </a:lnSpc>
          </a:pPr>
          <a:r>
            <a:rPr lang="en-US" dirty="0"/>
            <a:t>association analysis to establish customer buying patterns with regard to which products have been purchased together frequently by which customers and which customer groups</a:t>
          </a:r>
        </a:p>
      </dgm:t>
    </dgm:pt>
    <dgm:pt modelId="{8DFF55EA-33E5-488C-992A-1A1DBF318172}" type="parTrans" cxnId="{D66116CD-C5F7-4690-92EC-F5FA00D80AED}">
      <dgm:prSet/>
      <dgm:spPr/>
      <dgm:t>
        <a:bodyPr/>
        <a:lstStyle/>
        <a:p>
          <a:endParaRPr lang="en-US"/>
        </a:p>
      </dgm:t>
    </dgm:pt>
    <dgm:pt modelId="{CCC6E5F0-5B4C-409D-901A-3B8D1743E5CF}" type="sibTrans" cxnId="{D66116CD-C5F7-4690-92EC-F5FA00D80AED}">
      <dgm:prSet/>
      <dgm:spPr/>
      <dgm:t>
        <a:bodyPr/>
        <a:lstStyle/>
        <a:p>
          <a:endParaRPr lang="en-US"/>
        </a:p>
      </dgm:t>
    </dgm:pt>
    <dgm:pt modelId="{0494D127-A88F-451B-9B0A-445592D5EE51}">
      <dgm:prSet/>
      <dgm:spPr/>
      <dgm:t>
        <a:bodyPr/>
        <a:lstStyle/>
        <a:p>
          <a:pPr>
            <a:lnSpc>
              <a:spcPct val="100000"/>
            </a:lnSpc>
            <a:defRPr b="1"/>
          </a:pPr>
          <a:r>
            <a:rPr lang="en-US" dirty="0"/>
            <a:t>Exploring</a:t>
          </a:r>
        </a:p>
      </dgm:t>
    </dgm:pt>
    <dgm:pt modelId="{9797BF37-FC13-4B7F-B871-06748C7731DC}" type="sibTrans" cxnId="{B3992A32-FE80-4028-A489-9E7A6E493B4B}">
      <dgm:prSet/>
      <dgm:spPr/>
      <dgm:t>
        <a:bodyPr/>
        <a:lstStyle/>
        <a:p>
          <a:endParaRPr lang="en-US"/>
        </a:p>
      </dgm:t>
    </dgm:pt>
    <dgm:pt modelId="{4BC5417D-F9CC-4E34-B369-0521A99B4FD3}" type="parTrans" cxnId="{B3992A32-FE80-4028-A489-9E7A6E493B4B}">
      <dgm:prSet/>
      <dgm:spPr/>
      <dgm:t>
        <a:bodyPr/>
        <a:lstStyle/>
        <a:p>
          <a:endParaRPr lang="en-US"/>
        </a:p>
      </dgm:t>
    </dgm:pt>
    <dgm:pt modelId="{CEE31818-73C3-462D-84AC-DDE7443C5DC5}" type="pres">
      <dgm:prSet presAssocID="{6B33EA17-315F-438C-B889-E900E9C5466C}" presName="root" presStyleCnt="0">
        <dgm:presLayoutVars>
          <dgm:dir/>
          <dgm:resizeHandles val="exact"/>
        </dgm:presLayoutVars>
      </dgm:prSet>
      <dgm:spPr/>
    </dgm:pt>
    <dgm:pt modelId="{C58A3DE6-EBBE-415D-B636-6C5610FA25E7}" type="pres">
      <dgm:prSet presAssocID="{0494D127-A88F-451B-9B0A-445592D5EE51}" presName="compNode" presStyleCnt="0"/>
      <dgm:spPr/>
    </dgm:pt>
    <dgm:pt modelId="{A53DB3BB-3611-4980-A972-462A6CA3D16F}" type="pres">
      <dgm:prSet presAssocID="{0494D127-A88F-451B-9B0A-445592D5EE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865C3178-C1D3-4B8C-873F-3EB3A26C0C7F}" type="pres">
      <dgm:prSet presAssocID="{0494D127-A88F-451B-9B0A-445592D5EE51}" presName="iconSpace" presStyleCnt="0"/>
      <dgm:spPr/>
    </dgm:pt>
    <dgm:pt modelId="{B1B188E4-A286-4ABC-9B1C-366A9B85CEBD}" type="pres">
      <dgm:prSet presAssocID="{0494D127-A88F-451B-9B0A-445592D5EE51}" presName="parTx" presStyleLbl="revTx" presStyleIdx="0" presStyleCnt="6">
        <dgm:presLayoutVars>
          <dgm:chMax val="0"/>
          <dgm:chPref val="0"/>
        </dgm:presLayoutVars>
      </dgm:prSet>
      <dgm:spPr/>
    </dgm:pt>
    <dgm:pt modelId="{C5A2C22E-6C88-48C4-B050-B1C0FFA7AAE5}" type="pres">
      <dgm:prSet presAssocID="{0494D127-A88F-451B-9B0A-445592D5EE51}" presName="txSpace" presStyleCnt="0"/>
      <dgm:spPr/>
    </dgm:pt>
    <dgm:pt modelId="{28890AEA-DA4A-4E8B-98A0-78B5168C44C3}" type="pres">
      <dgm:prSet presAssocID="{0494D127-A88F-451B-9B0A-445592D5EE51}" presName="desTx" presStyleLbl="revTx" presStyleIdx="1" presStyleCnt="6">
        <dgm:presLayoutVars/>
      </dgm:prSet>
      <dgm:spPr/>
    </dgm:pt>
    <dgm:pt modelId="{405D6F93-B997-4C84-86A7-1B494F5378E3}" type="pres">
      <dgm:prSet presAssocID="{9797BF37-FC13-4B7F-B871-06748C7731DC}" presName="sibTrans" presStyleCnt="0"/>
      <dgm:spPr/>
    </dgm:pt>
    <dgm:pt modelId="{A446171D-32B5-4C4B-9919-297DF86AFD23}" type="pres">
      <dgm:prSet presAssocID="{C4D3BEE4-DC9F-4B4D-AF66-1EF27B81D9F9}" presName="compNode" presStyleCnt="0"/>
      <dgm:spPr/>
    </dgm:pt>
    <dgm:pt modelId="{DBBAE6C6-3C9B-4048-8F9F-9DF41F9E1F42}" type="pres">
      <dgm:prSet presAssocID="{C4D3BEE4-DC9F-4B4D-AF66-1EF27B81D9F9}" presName="iconRect" presStyleLbl="node1" presStyleIdx="1" presStyleCnt="3" custLinFactNeighborY="2817"/>
      <dgm:spPr>
        <a:blipFill dpi="0" rotWithShape="1">
          <a:blip xmlns:r="http://schemas.openxmlformats.org/officeDocument/2006/relationships" r:embed="rId3"/>
          <a:srcRect/>
          <a:stretch>
            <a:fillRect l="-1000" r="-1000"/>
          </a:stretch>
        </a:blipFill>
        <a:ln>
          <a:noFill/>
        </a:ln>
      </dgm:spPr>
    </dgm:pt>
    <dgm:pt modelId="{922671C7-27A2-423B-86D2-92036D5C56A5}" type="pres">
      <dgm:prSet presAssocID="{C4D3BEE4-DC9F-4B4D-AF66-1EF27B81D9F9}" presName="iconSpace" presStyleCnt="0"/>
      <dgm:spPr/>
    </dgm:pt>
    <dgm:pt modelId="{FB2428D8-A147-416C-AA56-C14B57B78F20}" type="pres">
      <dgm:prSet presAssocID="{C4D3BEE4-DC9F-4B4D-AF66-1EF27B81D9F9}" presName="parTx" presStyleLbl="revTx" presStyleIdx="2" presStyleCnt="6">
        <dgm:presLayoutVars>
          <dgm:chMax val="0"/>
          <dgm:chPref val="0"/>
        </dgm:presLayoutVars>
      </dgm:prSet>
      <dgm:spPr/>
    </dgm:pt>
    <dgm:pt modelId="{A8C46562-0125-43A7-A584-986C7731CCD5}" type="pres">
      <dgm:prSet presAssocID="{C4D3BEE4-DC9F-4B4D-AF66-1EF27B81D9F9}" presName="txSpace" presStyleCnt="0"/>
      <dgm:spPr/>
    </dgm:pt>
    <dgm:pt modelId="{0977F968-4106-4A26-851C-F0125EB95840}" type="pres">
      <dgm:prSet presAssocID="{C4D3BEE4-DC9F-4B4D-AF66-1EF27B81D9F9}" presName="desTx" presStyleLbl="revTx" presStyleIdx="3" presStyleCnt="6">
        <dgm:presLayoutVars/>
      </dgm:prSet>
      <dgm:spPr/>
    </dgm:pt>
    <dgm:pt modelId="{C8B7D3F5-68B1-49BA-8605-6044DD984DB8}" type="pres">
      <dgm:prSet presAssocID="{223A0549-FB21-44F5-BFD4-EEF937A1AF87}" presName="sibTrans" presStyleCnt="0"/>
      <dgm:spPr/>
    </dgm:pt>
    <dgm:pt modelId="{122B8537-0F90-46F9-B826-8E3871A1D3F5}" type="pres">
      <dgm:prSet presAssocID="{6B363D41-3564-4D88-9959-3F7CB80DE0EE}" presName="compNode" presStyleCnt="0"/>
      <dgm:spPr/>
    </dgm:pt>
    <dgm:pt modelId="{5F5D5556-0733-4596-A123-00015E0A8B18}" type="pres">
      <dgm:prSet presAssocID="{6B363D41-3564-4D88-9959-3F7CB80DE0EE}"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andshake"/>
        </a:ext>
      </dgm:extLst>
    </dgm:pt>
    <dgm:pt modelId="{612C3700-5E49-423E-BD5F-AFC66D78BDA3}" type="pres">
      <dgm:prSet presAssocID="{6B363D41-3564-4D88-9959-3F7CB80DE0EE}" presName="iconSpace" presStyleCnt="0"/>
      <dgm:spPr/>
    </dgm:pt>
    <dgm:pt modelId="{C045C015-9A93-46F1-808C-6CDE3F1DAE9C}" type="pres">
      <dgm:prSet presAssocID="{6B363D41-3564-4D88-9959-3F7CB80DE0EE}" presName="parTx" presStyleLbl="revTx" presStyleIdx="4" presStyleCnt="6">
        <dgm:presLayoutVars>
          <dgm:chMax val="0"/>
          <dgm:chPref val="0"/>
        </dgm:presLayoutVars>
      </dgm:prSet>
      <dgm:spPr/>
    </dgm:pt>
    <dgm:pt modelId="{18DDADED-327D-487E-9A79-3C2C01E6C365}" type="pres">
      <dgm:prSet presAssocID="{6B363D41-3564-4D88-9959-3F7CB80DE0EE}" presName="txSpace" presStyleCnt="0"/>
      <dgm:spPr/>
    </dgm:pt>
    <dgm:pt modelId="{20C7BC18-DF3A-4DB4-AD8E-7F51437A4953}" type="pres">
      <dgm:prSet presAssocID="{6B363D41-3564-4D88-9959-3F7CB80DE0EE}" presName="desTx" presStyleLbl="revTx" presStyleIdx="5" presStyleCnt="6">
        <dgm:presLayoutVars/>
      </dgm:prSet>
      <dgm:spPr/>
    </dgm:pt>
  </dgm:ptLst>
  <dgm:cxnLst>
    <dgm:cxn modelId="{6B892201-105A-44B5-AE7E-FE9D54FFC49D}" type="presOf" srcId="{54776E0A-1F70-4029-8550-914981D358BD}" destId="{0977F968-4106-4A26-851C-F0125EB95840}" srcOrd="0" destOrd="0" presId="urn:microsoft.com/office/officeart/2018/5/layout/CenteredIconLabelDescriptionList"/>
    <dgm:cxn modelId="{A63DAF19-FF80-4DE5-8DA7-826A7A4C07BF}" srcId="{6B33EA17-315F-438C-B889-E900E9C5466C}" destId="{6B363D41-3564-4D88-9959-3F7CB80DE0EE}" srcOrd="2" destOrd="0" parTransId="{870BF153-F3DE-4BFB-A232-0BFC2CA70AC2}" sibTransId="{026CDAF3-F769-4A67-A72E-87B5BD1D0FAF}"/>
    <dgm:cxn modelId="{B3992A32-FE80-4028-A489-9E7A6E493B4B}" srcId="{6B33EA17-315F-438C-B889-E900E9C5466C}" destId="{0494D127-A88F-451B-9B0A-445592D5EE51}" srcOrd="0" destOrd="0" parTransId="{4BC5417D-F9CC-4E34-B369-0521A99B4FD3}" sibTransId="{9797BF37-FC13-4B7F-B871-06748C7731DC}"/>
    <dgm:cxn modelId="{C08AFF32-80D5-41BE-B12E-73437A571CCC}" type="presOf" srcId="{0494D127-A88F-451B-9B0A-445592D5EE51}" destId="{B1B188E4-A286-4ABC-9B1C-366A9B85CEBD}" srcOrd="0" destOrd="0" presId="urn:microsoft.com/office/officeart/2018/5/layout/CenteredIconLabelDescriptionList"/>
    <dgm:cxn modelId="{AC1C985D-E1C9-47ED-B847-B6211DC4AF30}" srcId="{0494D127-A88F-451B-9B0A-445592D5EE51}" destId="{C3BD2797-0219-4739-8F1D-B9A6417AB9EF}" srcOrd="0" destOrd="0" parTransId="{AE55AF66-FBAB-4588-A91C-A97FEB5CC5F8}" sibTransId="{C3A8A85B-0489-4006-BB89-2873E510B471}"/>
    <dgm:cxn modelId="{49493861-164E-4FE6-8C63-954B087F9E68}" type="presOf" srcId="{6B363D41-3564-4D88-9959-3F7CB80DE0EE}" destId="{C045C015-9A93-46F1-808C-6CDE3F1DAE9C}" srcOrd="0" destOrd="0" presId="urn:microsoft.com/office/officeart/2018/5/layout/CenteredIconLabelDescriptionList"/>
    <dgm:cxn modelId="{F6EC3B8B-F165-4644-9B66-45028AC24059}" type="presOf" srcId="{C3BD2797-0219-4739-8F1D-B9A6417AB9EF}" destId="{28890AEA-DA4A-4E8B-98A0-78B5168C44C3}" srcOrd="0" destOrd="0" presId="urn:microsoft.com/office/officeart/2018/5/layout/CenteredIconLabelDescriptionList"/>
    <dgm:cxn modelId="{E7846BB0-859C-48A7-8604-A4F736A16551}" type="presOf" srcId="{C4D3BEE4-DC9F-4B4D-AF66-1EF27B81D9F9}" destId="{FB2428D8-A147-416C-AA56-C14B57B78F20}" srcOrd="0" destOrd="0" presId="urn:microsoft.com/office/officeart/2018/5/layout/CenteredIconLabelDescriptionList"/>
    <dgm:cxn modelId="{0DD4D9B7-09CE-4A37-839C-100D6688BB8E}" srcId="{6B33EA17-315F-438C-B889-E900E9C5466C}" destId="{C4D3BEE4-DC9F-4B4D-AF66-1EF27B81D9F9}" srcOrd="1" destOrd="0" parTransId="{75963AC7-A9F5-40C1-8B34-1BBB78C1C0AE}" sibTransId="{223A0549-FB21-44F5-BFD4-EEF937A1AF87}"/>
    <dgm:cxn modelId="{D66116CD-C5F7-4690-92EC-F5FA00D80AED}" srcId="{6B363D41-3564-4D88-9959-3F7CB80DE0EE}" destId="{ED7A59BD-025D-4C9E-B622-38FF529903A8}" srcOrd="0" destOrd="0" parTransId="{8DFF55EA-33E5-488C-992A-1A1DBF318172}" sibTransId="{CCC6E5F0-5B4C-409D-901A-3B8D1743E5CF}"/>
    <dgm:cxn modelId="{D469BCF1-F06B-4B5C-B5CA-2BA1C0FBD3AA}" type="presOf" srcId="{ED7A59BD-025D-4C9E-B622-38FF529903A8}" destId="{20C7BC18-DF3A-4DB4-AD8E-7F51437A4953}" srcOrd="0" destOrd="0" presId="urn:microsoft.com/office/officeart/2018/5/layout/CenteredIconLabelDescriptionList"/>
    <dgm:cxn modelId="{72BCADF5-91EE-4040-BB86-B36567E86B98}" srcId="{C4D3BEE4-DC9F-4B4D-AF66-1EF27B81D9F9}" destId="{54776E0A-1F70-4029-8550-914981D358BD}" srcOrd="0" destOrd="0" parTransId="{D22EBBA8-7DC3-4B03-AB19-4B43AFD92169}" sibTransId="{7FCC15EF-05F5-4162-B82E-3D3DAFA6B99A}"/>
    <dgm:cxn modelId="{213BBFFE-3747-44B0-AF97-E583C6B70ADE}" type="presOf" srcId="{6B33EA17-315F-438C-B889-E900E9C5466C}" destId="{CEE31818-73C3-462D-84AC-DDE7443C5DC5}" srcOrd="0" destOrd="0" presId="urn:microsoft.com/office/officeart/2018/5/layout/CenteredIconLabelDescriptionList"/>
    <dgm:cxn modelId="{FC758881-C047-4396-8E62-47BBD4761C6E}" type="presParOf" srcId="{CEE31818-73C3-462D-84AC-DDE7443C5DC5}" destId="{C58A3DE6-EBBE-415D-B636-6C5610FA25E7}" srcOrd="0" destOrd="0" presId="urn:microsoft.com/office/officeart/2018/5/layout/CenteredIconLabelDescriptionList"/>
    <dgm:cxn modelId="{918E85C1-6B07-456E-A2AE-2EDDA33060F4}" type="presParOf" srcId="{C58A3DE6-EBBE-415D-B636-6C5610FA25E7}" destId="{A53DB3BB-3611-4980-A972-462A6CA3D16F}" srcOrd="0" destOrd="0" presId="urn:microsoft.com/office/officeart/2018/5/layout/CenteredIconLabelDescriptionList"/>
    <dgm:cxn modelId="{832E8585-1117-4E11-A378-42EF15FE8068}" type="presParOf" srcId="{C58A3DE6-EBBE-415D-B636-6C5610FA25E7}" destId="{865C3178-C1D3-4B8C-873F-3EB3A26C0C7F}" srcOrd="1" destOrd="0" presId="urn:microsoft.com/office/officeart/2018/5/layout/CenteredIconLabelDescriptionList"/>
    <dgm:cxn modelId="{EC3E6C0E-FE81-473A-91BF-B83C13D35C97}" type="presParOf" srcId="{C58A3DE6-EBBE-415D-B636-6C5610FA25E7}" destId="{B1B188E4-A286-4ABC-9B1C-366A9B85CEBD}" srcOrd="2" destOrd="0" presId="urn:microsoft.com/office/officeart/2018/5/layout/CenteredIconLabelDescriptionList"/>
    <dgm:cxn modelId="{A383ADAB-A63B-4520-9618-F14E0507618A}" type="presParOf" srcId="{C58A3DE6-EBBE-415D-B636-6C5610FA25E7}" destId="{C5A2C22E-6C88-48C4-B050-B1C0FFA7AAE5}" srcOrd="3" destOrd="0" presId="urn:microsoft.com/office/officeart/2018/5/layout/CenteredIconLabelDescriptionList"/>
    <dgm:cxn modelId="{7867CD43-8D4E-41C3-B5AA-F465CAF51240}" type="presParOf" srcId="{C58A3DE6-EBBE-415D-B636-6C5610FA25E7}" destId="{28890AEA-DA4A-4E8B-98A0-78B5168C44C3}" srcOrd="4" destOrd="0" presId="urn:microsoft.com/office/officeart/2018/5/layout/CenteredIconLabelDescriptionList"/>
    <dgm:cxn modelId="{2354E215-EA77-4082-8068-18ECA5610B61}" type="presParOf" srcId="{CEE31818-73C3-462D-84AC-DDE7443C5DC5}" destId="{405D6F93-B997-4C84-86A7-1B494F5378E3}" srcOrd="1" destOrd="0" presId="urn:microsoft.com/office/officeart/2018/5/layout/CenteredIconLabelDescriptionList"/>
    <dgm:cxn modelId="{B2389DCF-7132-4759-9FA1-5D98D8290250}" type="presParOf" srcId="{CEE31818-73C3-462D-84AC-DDE7443C5DC5}" destId="{A446171D-32B5-4C4B-9919-297DF86AFD23}" srcOrd="2" destOrd="0" presId="urn:microsoft.com/office/officeart/2018/5/layout/CenteredIconLabelDescriptionList"/>
    <dgm:cxn modelId="{58E0EF8F-28AC-43DD-BCCB-93EBDF8B4A73}" type="presParOf" srcId="{A446171D-32B5-4C4B-9919-297DF86AFD23}" destId="{DBBAE6C6-3C9B-4048-8F9F-9DF41F9E1F42}" srcOrd="0" destOrd="0" presId="urn:microsoft.com/office/officeart/2018/5/layout/CenteredIconLabelDescriptionList"/>
    <dgm:cxn modelId="{BE09CF41-8D4E-4482-BCA9-5E3D112338F9}" type="presParOf" srcId="{A446171D-32B5-4C4B-9919-297DF86AFD23}" destId="{922671C7-27A2-423B-86D2-92036D5C56A5}" srcOrd="1" destOrd="0" presId="urn:microsoft.com/office/officeart/2018/5/layout/CenteredIconLabelDescriptionList"/>
    <dgm:cxn modelId="{6C0C1B0B-D698-4351-ADCA-3050D8A0DA6F}" type="presParOf" srcId="{A446171D-32B5-4C4B-9919-297DF86AFD23}" destId="{FB2428D8-A147-416C-AA56-C14B57B78F20}" srcOrd="2" destOrd="0" presId="urn:microsoft.com/office/officeart/2018/5/layout/CenteredIconLabelDescriptionList"/>
    <dgm:cxn modelId="{6FD0A1CA-88FB-4410-904A-C649F5394B06}" type="presParOf" srcId="{A446171D-32B5-4C4B-9919-297DF86AFD23}" destId="{A8C46562-0125-43A7-A584-986C7731CCD5}" srcOrd="3" destOrd="0" presId="urn:microsoft.com/office/officeart/2018/5/layout/CenteredIconLabelDescriptionList"/>
    <dgm:cxn modelId="{C51703E3-BDAA-429B-8AAE-37A6324953BC}" type="presParOf" srcId="{A446171D-32B5-4C4B-9919-297DF86AFD23}" destId="{0977F968-4106-4A26-851C-F0125EB95840}" srcOrd="4" destOrd="0" presId="urn:microsoft.com/office/officeart/2018/5/layout/CenteredIconLabelDescriptionList"/>
    <dgm:cxn modelId="{B17A4192-E7E5-4EE5-93EB-7DC406596BED}" type="presParOf" srcId="{CEE31818-73C3-462D-84AC-DDE7443C5DC5}" destId="{C8B7D3F5-68B1-49BA-8605-6044DD984DB8}" srcOrd="3" destOrd="0" presId="urn:microsoft.com/office/officeart/2018/5/layout/CenteredIconLabelDescriptionList"/>
    <dgm:cxn modelId="{2F1E73FF-6E49-4C88-917E-98618F1ADDCA}" type="presParOf" srcId="{CEE31818-73C3-462D-84AC-DDE7443C5DC5}" destId="{122B8537-0F90-46F9-B826-8E3871A1D3F5}" srcOrd="4" destOrd="0" presId="urn:microsoft.com/office/officeart/2018/5/layout/CenteredIconLabelDescriptionList"/>
    <dgm:cxn modelId="{091884B1-0EBB-4FC9-8A96-532BBAA23EA1}" type="presParOf" srcId="{122B8537-0F90-46F9-B826-8E3871A1D3F5}" destId="{5F5D5556-0733-4596-A123-00015E0A8B18}" srcOrd="0" destOrd="0" presId="urn:microsoft.com/office/officeart/2018/5/layout/CenteredIconLabelDescriptionList"/>
    <dgm:cxn modelId="{7B47BBE3-FD02-4EB7-886B-13A0CC6A7B0D}" type="presParOf" srcId="{122B8537-0F90-46F9-B826-8E3871A1D3F5}" destId="{612C3700-5E49-423E-BD5F-AFC66D78BDA3}" srcOrd="1" destOrd="0" presId="urn:microsoft.com/office/officeart/2018/5/layout/CenteredIconLabelDescriptionList"/>
    <dgm:cxn modelId="{155238F2-94C5-42FE-85C2-B1B25D9C83F8}" type="presParOf" srcId="{122B8537-0F90-46F9-B826-8E3871A1D3F5}" destId="{C045C015-9A93-46F1-808C-6CDE3F1DAE9C}" srcOrd="2" destOrd="0" presId="urn:microsoft.com/office/officeart/2018/5/layout/CenteredIconLabelDescriptionList"/>
    <dgm:cxn modelId="{1BAB6565-BD20-49FE-8CA0-2B5222F05E88}" type="presParOf" srcId="{122B8537-0F90-46F9-B826-8E3871A1D3F5}" destId="{18DDADED-327D-487E-9A79-3C2C01E6C365}" srcOrd="3" destOrd="0" presId="urn:microsoft.com/office/officeart/2018/5/layout/CenteredIconLabelDescriptionList"/>
    <dgm:cxn modelId="{6CDCC6CE-5578-4CC6-8E79-EB99B29CF239}" type="presParOf" srcId="{122B8537-0F90-46F9-B826-8E3871A1D3F5}" destId="{20C7BC18-DF3A-4DB4-AD8E-7F51437A495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DB3BB-3611-4980-A972-462A6CA3D16F}">
      <dsp:nvSpPr>
        <dsp:cNvPr id="0" name=""/>
        <dsp:cNvSpPr/>
      </dsp:nvSpPr>
      <dsp:spPr>
        <a:xfrm>
          <a:off x="938846" y="96985"/>
          <a:ext cx="1001606" cy="10016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188E4-A286-4ABC-9B1C-366A9B85CEBD}">
      <dsp:nvSpPr>
        <dsp:cNvPr id="0" name=""/>
        <dsp:cNvSpPr/>
      </dsp:nvSpPr>
      <dsp:spPr>
        <a:xfrm>
          <a:off x="8783" y="1233204"/>
          <a:ext cx="2861733" cy="429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Exploring</a:t>
          </a:r>
        </a:p>
      </dsp:txBody>
      <dsp:txXfrm>
        <a:off x="8783" y="1233204"/>
        <a:ext cx="2861733" cy="429260"/>
      </dsp:txXfrm>
    </dsp:sp>
    <dsp:sp modelId="{28890AEA-DA4A-4E8B-98A0-78B5168C44C3}">
      <dsp:nvSpPr>
        <dsp:cNvPr id="0" name=""/>
        <dsp:cNvSpPr/>
      </dsp:nvSpPr>
      <dsp:spPr>
        <a:xfrm>
          <a:off x="8783" y="1725075"/>
          <a:ext cx="2861733" cy="1502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exploring the associations among consumer groups and the products they have purchased</a:t>
          </a:r>
        </a:p>
      </dsp:txBody>
      <dsp:txXfrm>
        <a:off x="8783" y="1725075"/>
        <a:ext cx="2861733" cy="1502433"/>
      </dsp:txXfrm>
    </dsp:sp>
    <dsp:sp modelId="{DBBAE6C6-3C9B-4048-8F9F-9DF41F9E1F42}">
      <dsp:nvSpPr>
        <dsp:cNvPr id="0" name=""/>
        <dsp:cNvSpPr/>
      </dsp:nvSpPr>
      <dsp:spPr>
        <a:xfrm>
          <a:off x="4301384" y="125200"/>
          <a:ext cx="1001606" cy="1001606"/>
        </a:xfrm>
        <a:prstGeom prst="rect">
          <a:avLst/>
        </a:prstGeom>
        <a:blipFill dpi="0" rotWithShape="1">
          <a:blip xmlns:r="http://schemas.openxmlformats.org/officeDocument/2006/relationships" r:embed="rId3"/>
          <a:srcRect/>
          <a:stretch>
            <a:fillRect l="-1000" r="-1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2428D8-A147-416C-AA56-C14B57B78F20}">
      <dsp:nvSpPr>
        <dsp:cNvPr id="0" name=""/>
        <dsp:cNvSpPr/>
      </dsp:nvSpPr>
      <dsp:spPr>
        <a:xfrm>
          <a:off x="3371320" y="1233204"/>
          <a:ext cx="2861733" cy="429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Examining</a:t>
          </a:r>
        </a:p>
      </dsp:txBody>
      <dsp:txXfrm>
        <a:off x="3371320" y="1233204"/>
        <a:ext cx="2861733" cy="429260"/>
      </dsp:txXfrm>
    </dsp:sp>
    <dsp:sp modelId="{0977F968-4106-4A26-851C-F0125EB95840}">
      <dsp:nvSpPr>
        <dsp:cNvPr id="0" name=""/>
        <dsp:cNvSpPr/>
      </dsp:nvSpPr>
      <dsp:spPr>
        <a:xfrm>
          <a:off x="3371320" y="1725075"/>
          <a:ext cx="2861733" cy="1502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which specific times (seasons), what products and which types of products they have purchased frequently will be beneficiary to the business.</a:t>
          </a:r>
        </a:p>
      </dsp:txBody>
      <dsp:txXfrm>
        <a:off x="3371320" y="1725075"/>
        <a:ext cx="2861733" cy="1502433"/>
      </dsp:txXfrm>
    </dsp:sp>
    <dsp:sp modelId="{5F5D5556-0733-4596-A123-00015E0A8B18}">
      <dsp:nvSpPr>
        <dsp:cNvPr id="0" name=""/>
        <dsp:cNvSpPr/>
      </dsp:nvSpPr>
      <dsp:spPr>
        <a:xfrm>
          <a:off x="7663921" y="96985"/>
          <a:ext cx="1001606" cy="1001606"/>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45C015-9A93-46F1-808C-6CDE3F1DAE9C}">
      <dsp:nvSpPr>
        <dsp:cNvPr id="0" name=""/>
        <dsp:cNvSpPr/>
      </dsp:nvSpPr>
      <dsp:spPr>
        <a:xfrm>
          <a:off x="6733857" y="1233204"/>
          <a:ext cx="2861733" cy="429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a:t>Conducting</a:t>
          </a:r>
        </a:p>
      </dsp:txBody>
      <dsp:txXfrm>
        <a:off x="6733857" y="1233204"/>
        <a:ext cx="2861733" cy="429260"/>
      </dsp:txXfrm>
    </dsp:sp>
    <dsp:sp modelId="{20C7BC18-DF3A-4DB4-AD8E-7F51437A4953}">
      <dsp:nvSpPr>
        <dsp:cNvPr id="0" name=""/>
        <dsp:cNvSpPr/>
      </dsp:nvSpPr>
      <dsp:spPr>
        <a:xfrm>
          <a:off x="6733857" y="1725075"/>
          <a:ext cx="2861733" cy="1502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association analysis to establish customer buying patterns with regard to which products have been purchased together frequently by which customers and which customer groups</a:t>
          </a:r>
        </a:p>
      </dsp:txBody>
      <dsp:txXfrm>
        <a:off x="6733857" y="1725075"/>
        <a:ext cx="2861733" cy="150243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15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947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22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330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819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547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852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540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0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33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A15526-7079-4B7B-987C-1B5FAE11A0FF}" type="datetime1">
              <a:rPr lang="en-US" smtClean="0"/>
              <a:t>12/4/2019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595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73ED0CC-082F-4160-86E5-0D6041F12778}" type="datetime1">
              <a:rPr lang="en-US" smtClean="0"/>
              <a:t>12/4/2019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4460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rchive.ics.uci.edu/ml/datasets/Online+Retail+I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01D-5320-4A2C-8203-6FC3DDD68A73}"/>
              </a:ext>
            </a:extLst>
          </p:cNvPr>
          <p:cNvSpPr>
            <a:spLocks noGrp="1"/>
          </p:cNvSpPr>
          <p:nvPr>
            <p:ph type="ctrTitle"/>
          </p:nvPr>
        </p:nvSpPr>
        <p:spPr>
          <a:xfrm>
            <a:off x="984969" y="2092413"/>
            <a:ext cx="3464489" cy="2673174"/>
          </a:xfrm>
        </p:spPr>
        <p:txBody>
          <a:bodyPr>
            <a:normAutofit fontScale="90000"/>
          </a:bodyPr>
          <a:lstStyle/>
          <a:p>
            <a:pPr algn="l"/>
            <a:r>
              <a:rPr lang="en-US" sz="4200" dirty="0"/>
              <a:t>Data Science</a:t>
            </a:r>
            <a:br>
              <a:rPr lang="en-US" sz="4200" dirty="0"/>
            </a:br>
            <a:br>
              <a:rPr lang="en-US" sz="4200" dirty="0"/>
            </a:br>
            <a:br>
              <a:rPr lang="en-US" sz="4200" dirty="0"/>
            </a:br>
            <a:endParaRPr lang="en-US" sz="4200" dirty="0"/>
          </a:p>
        </p:txBody>
      </p:sp>
      <p:sp>
        <p:nvSpPr>
          <p:cNvPr id="3" name="Subtitle 2">
            <a:extLst>
              <a:ext uri="{FF2B5EF4-FFF2-40B4-BE49-F238E27FC236}">
                <a16:creationId xmlns:a16="http://schemas.microsoft.com/office/drawing/2014/main" id="{F05F11DE-F02B-4E14-B460-AAB72714C46D}"/>
              </a:ext>
            </a:extLst>
          </p:cNvPr>
          <p:cNvSpPr>
            <a:spLocks noGrp="1"/>
          </p:cNvSpPr>
          <p:nvPr>
            <p:ph type="subTitle" idx="1"/>
          </p:nvPr>
        </p:nvSpPr>
        <p:spPr>
          <a:xfrm>
            <a:off x="861789" y="4334933"/>
            <a:ext cx="3382831" cy="1185333"/>
          </a:xfrm>
        </p:spPr>
        <p:txBody>
          <a:bodyPr>
            <a:normAutofit fontScale="85000" lnSpcReduction="10000"/>
          </a:bodyPr>
          <a:lstStyle/>
          <a:p>
            <a:pPr algn="l"/>
            <a:r>
              <a:rPr lang="en-US" dirty="0">
                <a:solidFill>
                  <a:srgbClr val="5EB07A"/>
                </a:solidFill>
              </a:rPr>
              <a:t>Sonam De</a:t>
            </a:r>
          </a:p>
          <a:p>
            <a:pPr algn="l"/>
            <a:r>
              <a:rPr lang="en-US" dirty="0">
                <a:solidFill>
                  <a:srgbClr val="5EB07A"/>
                </a:solidFill>
              </a:rPr>
              <a:t>CS 527 Fall 2019</a:t>
            </a:r>
          </a:p>
          <a:p>
            <a:pPr algn="l"/>
            <a:r>
              <a:rPr lang="en-US" dirty="0">
                <a:solidFill>
                  <a:srgbClr val="5EB07A"/>
                </a:solidFill>
              </a:rPr>
              <a:t>Final Project</a:t>
            </a:r>
          </a:p>
        </p:txBody>
      </p:sp>
      <p:pic>
        <p:nvPicPr>
          <p:cNvPr id="4" name="Picture 3">
            <a:extLst>
              <a:ext uri="{FF2B5EF4-FFF2-40B4-BE49-F238E27FC236}">
                <a16:creationId xmlns:a16="http://schemas.microsoft.com/office/drawing/2014/main" id="{2509C178-4288-4A8E-9778-7B961DCD013D}"/>
              </a:ext>
            </a:extLst>
          </p:cNvPr>
          <p:cNvPicPr>
            <a:picLocks noChangeAspect="1"/>
          </p:cNvPicPr>
          <p:nvPr/>
        </p:nvPicPr>
        <p:blipFill rotWithShape="1">
          <a:blip r:embed="rId3"/>
          <a:srcRect l="18488" r="8145" b="-1"/>
          <a:stretch/>
        </p:blipFill>
        <p:spPr>
          <a:xfrm>
            <a:off x="4654297" y="10"/>
            <a:ext cx="7537704" cy="6857990"/>
          </a:xfrm>
          <a:prstGeom prst="rect">
            <a:avLst/>
          </a:prstGeom>
        </p:spPr>
      </p:pic>
      <p:sp>
        <p:nvSpPr>
          <p:cNvPr id="5" name="Rectangle 4">
            <a:extLst>
              <a:ext uri="{FF2B5EF4-FFF2-40B4-BE49-F238E27FC236}">
                <a16:creationId xmlns:a16="http://schemas.microsoft.com/office/drawing/2014/main" id="{7EBF334F-CB19-47A4-87B2-5A819E687D61}"/>
              </a:ext>
            </a:extLst>
          </p:cNvPr>
          <p:cNvSpPr/>
          <p:nvPr/>
        </p:nvSpPr>
        <p:spPr>
          <a:xfrm>
            <a:off x="4832257" y="2228895"/>
            <a:ext cx="7359744" cy="2308324"/>
          </a:xfrm>
          <a:prstGeom prst="rect">
            <a:avLst/>
          </a:prstGeom>
        </p:spPr>
        <p:txBody>
          <a:bodyPr wrap="square">
            <a:spAutoFit/>
          </a:bodyPr>
          <a:lstStyle/>
          <a:p>
            <a:r>
              <a:rPr lang="en-US" sz="5400" dirty="0">
                <a:effectLst/>
              </a:rPr>
              <a:t>Predict the sales of a store </a:t>
            </a:r>
          </a:p>
          <a:p>
            <a:r>
              <a:rPr lang="en-US" sz="1600" b="1" dirty="0"/>
              <a:t>By understanding the customers and making customer-centric business more effective.</a:t>
            </a:r>
          </a:p>
        </p:txBody>
      </p:sp>
    </p:spTree>
    <p:extLst>
      <p:ext uri="{BB962C8B-B14F-4D97-AF65-F5344CB8AC3E}">
        <p14:creationId xmlns:p14="http://schemas.microsoft.com/office/powerpoint/2010/main" val="207697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B3AE3E-F185-4C4D-A115-BB8233E88A1E}"/>
              </a:ext>
            </a:extLst>
          </p:cNvPr>
          <p:cNvPicPr>
            <a:picLocks noChangeAspect="1"/>
          </p:cNvPicPr>
          <p:nvPr/>
        </p:nvPicPr>
        <p:blipFill>
          <a:blip r:embed="rId2"/>
          <a:stretch>
            <a:fillRect/>
          </a:stretch>
        </p:blipFill>
        <p:spPr>
          <a:xfrm>
            <a:off x="1909488" y="59634"/>
            <a:ext cx="7820922" cy="4523085"/>
          </a:xfrm>
          <a:prstGeom prst="rect">
            <a:avLst/>
          </a:prstGeom>
        </p:spPr>
      </p:pic>
      <p:sp>
        <p:nvSpPr>
          <p:cNvPr id="8" name="Subtitle 7">
            <a:extLst>
              <a:ext uri="{FF2B5EF4-FFF2-40B4-BE49-F238E27FC236}">
                <a16:creationId xmlns:a16="http://schemas.microsoft.com/office/drawing/2014/main" id="{05EB4BB4-3940-4492-9FD5-88C13538BFC9}"/>
              </a:ext>
            </a:extLst>
          </p:cNvPr>
          <p:cNvSpPr>
            <a:spLocks noGrp="1"/>
          </p:cNvSpPr>
          <p:nvPr>
            <p:ph type="subTitle" idx="4294967295"/>
          </p:nvPr>
        </p:nvSpPr>
        <p:spPr>
          <a:xfrm>
            <a:off x="1869082" y="4784187"/>
            <a:ext cx="8637588" cy="977900"/>
          </a:xfrm>
        </p:spPr>
        <p:txBody>
          <a:bodyPr>
            <a:normAutofit fontScale="85000" lnSpcReduction="10000"/>
          </a:bodyPr>
          <a:lstStyle/>
          <a:p>
            <a:r>
              <a:rPr lang="en-US" dirty="0"/>
              <a:t>Graph shows the distribution of percentage of those customers who responded fell within the recency code grouping of 1 through 5. Highest response rate (4.5%) for the campaign was from customers in the test group who fell in the highest recency quintile (recency code =1)</a:t>
            </a:r>
          </a:p>
        </p:txBody>
      </p:sp>
    </p:spTree>
    <p:extLst>
      <p:ext uri="{BB962C8B-B14F-4D97-AF65-F5344CB8AC3E}">
        <p14:creationId xmlns:p14="http://schemas.microsoft.com/office/powerpoint/2010/main" val="14163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5EB4BB4-3940-4492-9FD5-88C13538BFC9}"/>
              </a:ext>
            </a:extLst>
          </p:cNvPr>
          <p:cNvSpPr>
            <a:spLocks noGrp="1"/>
          </p:cNvSpPr>
          <p:nvPr>
            <p:ph type="subTitle" idx="4294967295"/>
          </p:nvPr>
        </p:nvSpPr>
        <p:spPr>
          <a:xfrm>
            <a:off x="1941589" y="4719736"/>
            <a:ext cx="8637588" cy="977900"/>
          </a:xfrm>
        </p:spPr>
        <p:txBody>
          <a:bodyPr>
            <a:normAutofit fontScale="77500" lnSpcReduction="20000"/>
          </a:bodyPr>
          <a:lstStyle/>
          <a:p>
            <a:r>
              <a:rPr lang="en-US" dirty="0"/>
              <a:t>Graph shows the distribution of what % of those customers who responded fell within the frequency code grouping of 1 through 5 The highest response rate (2.45%) for the campaign was from customers in the test group who fell in the highest frequency quintile (frequency code =1)</a:t>
            </a:r>
          </a:p>
        </p:txBody>
      </p:sp>
      <p:pic>
        <p:nvPicPr>
          <p:cNvPr id="3" name="Picture 2">
            <a:extLst>
              <a:ext uri="{FF2B5EF4-FFF2-40B4-BE49-F238E27FC236}">
                <a16:creationId xmlns:a16="http://schemas.microsoft.com/office/drawing/2014/main" id="{7DD0BAFA-CB4E-4F70-AF9D-5BC1E5ACEE57}"/>
              </a:ext>
            </a:extLst>
          </p:cNvPr>
          <p:cNvPicPr>
            <a:picLocks noChangeAspect="1"/>
          </p:cNvPicPr>
          <p:nvPr/>
        </p:nvPicPr>
        <p:blipFill>
          <a:blip r:embed="rId2"/>
          <a:stretch>
            <a:fillRect/>
          </a:stretch>
        </p:blipFill>
        <p:spPr>
          <a:xfrm>
            <a:off x="2026181" y="120846"/>
            <a:ext cx="7673581" cy="4447126"/>
          </a:xfrm>
          <a:prstGeom prst="rect">
            <a:avLst/>
          </a:prstGeom>
        </p:spPr>
      </p:pic>
    </p:spTree>
    <p:extLst>
      <p:ext uri="{BB962C8B-B14F-4D97-AF65-F5344CB8AC3E}">
        <p14:creationId xmlns:p14="http://schemas.microsoft.com/office/powerpoint/2010/main" val="391187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05EB4BB4-3940-4492-9FD5-88C13538BFC9}"/>
              </a:ext>
            </a:extLst>
          </p:cNvPr>
          <p:cNvSpPr>
            <a:spLocks noGrp="1"/>
          </p:cNvSpPr>
          <p:nvPr>
            <p:ph type="subTitle" idx="4294967295"/>
          </p:nvPr>
        </p:nvSpPr>
        <p:spPr>
          <a:xfrm>
            <a:off x="1812687" y="4848638"/>
            <a:ext cx="8637588" cy="977900"/>
          </a:xfrm>
        </p:spPr>
        <p:txBody>
          <a:bodyPr>
            <a:normAutofit fontScale="92500" lnSpcReduction="20000"/>
          </a:bodyPr>
          <a:lstStyle/>
          <a:p>
            <a:r>
              <a:rPr lang="en-US" dirty="0"/>
              <a:t>Customer data is sorted, grouped and coded with a 1 to 5 value The highest response rate (2.35%) for the campaign was from those customers in the test group who fell in the highest monetary value quintile (monetary value code =1).</a:t>
            </a:r>
          </a:p>
        </p:txBody>
      </p:sp>
      <p:pic>
        <p:nvPicPr>
          <p:cNvPr id="2" name="Picture 1">
            <a:extLst>
              <a:ext uri="{FF2B5EF4-FFF2-40B4-BE49-F238E27FC236}">
                <a16:creationId xmlns:a16="http://schemas.microsoft.com/office/drawing/2014/main" id="{69978B20-7E97-4F74-AED6-4F8E176BFAFC}"/>
              </a:ext>
            </a:extLst>
          </p:cNvPr>
          <p:cNvPicPr>
            <a:picLocks noChangeAspect="1"/>
          </p:cNvPicPr>
          <p:nvPr/>
        </p:nvPicPr>
        <p:blipFill>
          <a:blip r:embed="rId2"/>
          <a:stretch>
            <a:fillRect/>
          </a:stretch>
        </p:blipFill>
        <p:spPr>
          <a:xfrm>
            <a:off x="1923222" y="88619"/>
            <a:ext cx="7712217" cy="4622677"/>
          </a:xfrm>
          <a:prstGeom prst="rect">
            <a:avLst/>
          </a:prstGeom>
        </p:spPr>
      </p:pic>
    </p:spTree>
    <p:extLst>
      <p:ext uri="{BB962C8B-B14F-4D97-AF65-F5344CB8AC3E}">
        <p14:creationId xmlns:p14="http://schemas.microsoft.com/office/powerpoint/2010/main" val="1360768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5" name="Picture 54">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60">
            <a:extLst>
              <a:ext uri="{FF2B5EF4-FFF2-40B4-BE49-F238E27FC236}">
                <a16:creationId xmlns:a16="http://schemas.microsoft.com/office/drawing/2014/main" id="{C92F0448-E3EB-43E2-A7BE-0767BBFAC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C450B77-9635-4D12-A13F-BD687A078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D2CF88A-D687-4FDB-9F11-43359E55BC6B}"/>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(RFM) …</a:t>
            </a:r>
            <a:r>
              <a:rPr lang="en-US" sz="2000" dirty="0"/>
              <a:t>Code snapshot:</a:t>
            </a:r>
          </a:p>
        </p:txBody>
      </p:sp>
      <p:grpSp>
        <p:nvGrpSpPr>
          <p:cNvPr id="65" name="Group 64">
            <a:extLst>
              <a:ext uri="{FF2B5EF4-FFF2-40B4-BE49-F238E27FC236}">
                <a16:creationId xmlns:a16="http://schemas.microsoft.com/office/drawing/2014/main" id="{3AAEC439-0F1D-4A17-BFD6-D1B5C0D0BC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418" y="477854"/>
            <a:ext cx="3690924" cy="1899398"/>
            <a:chOff x="7807230" y="2012810"/>
            <a:chExt cx="3251252" cy="3459865"/>
          </a:xfrm>
        </p:grpSpPr>
        <p:sp>
          <p:nvSpPr>
            <p:cNvPr id="66" name="Rectangle 65">
              <a:extLst>
                <a:ext uri="{FF2B5EF4-FFF2-40B4-BE49-F238E27FC236}">
                  <a16:creationId xmlns:a16="http://schemas.microsoft.com/office/drawing/2014/main" id="{1E6FCC67-2214-4BE2-9F21-F49F4C236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6CE4255-9F6B-41BF-9501-B899244CB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D3689655-6268-41E5-90C6-5D18100044FF}"/>
              </a:ext>
            </a:extLst>
          </p:cNvPr>
          <p:cNvPicPr>
            <a:picLocks noChangeAspect="1"/>
          </p:cNvPicPr>
          <p:nvPr/>
        </p:nvPicPr>
        <p:blipFill>
          <a:blip r:embed="rId3"/>
          <a:stretch>
            <a:fillRect/>
          </a:stretch>
        </p:blipFill>
        <p:spPr>
          <a:xfrm>
            <a:off x="808859" y="901658"/>
            <a:ext cx="3360091" cy="1050028"/>
          </a:xfrm>
          <a:prstGeom prst="rect">
            <a:avLst/>
          </a:prstGeom>
        </p:spPr>
      </p:pic>
      <p:cxnSp>
        <p:nvCxnSpPr>
          <p:cNvPr id="69" name="Straight Connector 68">
            <a:extLst>
              <a:ext uri="{FF2B5EF4-FFF2-40B4-BE49-F238E27FC236}">
                <a16:creationId xmlns:a16="http://schemas.microsoft.com/office/drawing/2014/main" id="{F113F62F-D278-402A-8D44-9436FBDDEF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1" name="Rectangle 70">
            <a:extLst>
              <a:ext uri="{FF2B5EF4-FFF2-40B4-BE49-F238E27FC236}">
                <a16:creationId xmlns:a16="http://schemas.microsoft.com/office/drawing/2014/main" id="{2D14D26D-FA2C-4871-965F-AF84BF27D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132" y="5447610"/>
            <a:ext cx="163726" cy="164592"/>
          </a:xfrm>
          <a:prstGeom prst="rect">
            <a:avLst/>
          </a:prstGeom>
          <a:solidFill>
            <a:srgbClr val="FF26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87C1468-C83E-4DF0-AFC4-12F245CDE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509" y="2542318"/>
            <a:ext cx="3690924" cy="3074978"/>
            <a:chOff x="7807230" y="2012810"/>
            <a:chExt cx="3251252" cy="3459865"/>
          </a:xfrm>
        </p:grpSpPr>
        <p:sp>
          <p:nvSpPr>
            <p:cNvPr id="74" name="Rectangle 73">
              <a:extLst>
                <a:ext uri="{FF2B5EF4-FFF2-40B4-BE49-F238E27FC236}">
                  <a16:creationId xmlns:a16="http://schemas.microsoft.com/office/drawing/2014/main" id="{FBE08E73-922F-4869-89A7-AC072C1D1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26C6EE4-1C42-4228-BF45-D59469A7B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163CCF9-E07F-4FAB-B95E-2A9D595A2F56}"/>
              </a:ext>
            </a:extLst>
          </p:cNvPr>
          <p:cNvPicPr>
            <a:picLocks noChangeAspect="1"/>
          </p:cNvPicPr>
          <p:nvPr/>
        </p:nvPicPr>
        <p:blipFill>
          <a:blip r:embed="rId4"/>
          <a:stretch>
            <a:fillRect/>
          </a:stretch>
        </p:blipFill>
        <p:spPr>
          <a:xfrm>
            <a:off x="808859" y="3418282"/>
            <a:ext cx="3357848" cy="1317955"/>
          </a:xfrm>
          <a:prstGeom prst="rect">
            <a:avLst/>
          </a:prstGeom>
        </p:spPr>
      </p:pic>
      <p:grpSp>
        <p:nvGrpSpPr>
          <p:cNvPr id="77" name="Group 76">
            <a:extLst>
              <a:ext uri="{FF2B5EF4-FFF2-40B4-BE49-F238E27FC236}">
                <a16:creationId xmlns:a16="http://schemas.microsoft.com/office/drawing/2014/main" id="{3D4A2946-485C-49BF-94BB-D9D9FBC484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1429" y="472933"/>
            <a:ext cx="3690924" cy="3074978"/>
            <a:chOff x="7807230" y="2012810"/>
            <a:chExt cx="3251252" cy="3459865"/>
          </a:xfrm>
        </p:grpSpPr>
        <p:sp>
          <p:nvSpPr>
            <p:cNvPr id="78" name="Rectangle 77">
              <a:extLst>
                <a:ext uri="{FF2B5EF4-FFF2-40B4-BE49-F238E27FC236}">
                  <a16:creationId xmlns:a16="http://schemas.microsoft.com/office/drawing/2014/main" id="{EB6FEC13-B4A8-4F3B-A04B-D374B62F9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97E0C27-BECF-43D8-97F1-F118ED901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396DA3D-03EC-4D6B-803E-0DD63700B89F}"/>
              </a:ext>
            </a:extLst>
          </p:cNvPr>
          <p:cNvPicPr>
            <a:picLocks noChangeAspect="1"/>
          </p:cNvPicPr>
          <p:nvPr/>
        </p:nvPicPr>
        <p:blipFill>
          <a:blip r:embed="rId5"/>
          <a:stretch>
            <a:fillRect/>
          </a:stretch>
        </p:blipFill>
        <p:spPr>
          <a:xfrm>
            <a:off x="4670779" y="1407659"/>
            <a:ext cx="3357848" cy="1200430"/>
          </a:xfrm>
          <a:prstGeom prst="rect">
            <a:avLst/>
          </a:prstGeom>
        </p:spPr>
      </p:pic>
      <p:grpSp>
        <p:nvGrpSpPr>
          <p:cNvPr id="81" name="Group 80">
            <a:extLst>
              <a:ext uri="{FF2B5EF4-FFF2-40B4-BE49-F238E27FC236}">
                <a16:creationId xmlns:a16="http://schemas.microsoft.com/office/drawing/2014/main" id="{D0B9AD04-3903-4A8C-8ADF-1C5565AD92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6017" y="3709644"/>
            <a:ext cx="3690924" cy="1899398"/>
            <a:chOff x="7807230" y="2012810"/>
            <a:chExt cx="3251252" cy="3459865"/>
          </a:xfrm>
        </p:grpSpPr>
        <p:sp>
          <p:nvSpPr>
            <p:cNvPr id="82" name="Rectangle 81">
              <a:extLst>
                <a:ext uri="{FF2B5EF4-FFF2-40B4-BE49-F238E27FC236}">
                  <a16:creationId xmlns:a16="http://schemas.microsoft.com/office/drawing/2014/main" id="{FE2944F0-51D4-4652-A3C2-49992A6B3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63F763EE-62BD-49BF-B944-5AC2E130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7E652D31-60F0-43D4-A795-0CC94A2EDDA4}"/>
              </a:ext>
            </a:extLst>
          </p:cNvPr>
          <p:cNvPicPr>
            <a:picLocks noChangeAspect="1"/>
          </p:cNvPicPr>
          <p:nvPr/>
        </p:nvPicPr>
        <p:blipFill>
          <a:blip r:embed="rId6"/>
          <a:stretch>
            <a:fillRect/>
          </a:stretch>
        </p:blipFill>
        <p:spPr>
          <a:xfrm>
            <a:off x="4655458" y="4251051"/>
            <a:ext cx="3360091" cy="814822"/>
          </a:xfrm>
          <a:prstGeom prst="rect">
            <a:avLst/>
          </a:prstGeom>
        </p:spPr>
      </p:pic>
      <p:pic>
        <p:nvPicPr>
          <p:cNvPr id="85" name="Picture 84">
            <a:extLst>
              <a:ext uri="{FF2B5EF4-FFF2-40B4-BE49-F238E27FC236}">
                <a16:creationId xmlns:a16="http://schemas.microsoft.com/office/drawing/2014/main" id="{97D4C8B4-0BAB-48B7-9D89-C26EAAAEF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7" name="Straight Connector 86">
            <a:extLst>
              <a:ext uri="{FF2B5EF4-FFF2-40B4-BE49-F238E27FC236}">
                <a16:creationId xmlns:a16="http://schemas.microsoft.com/office/drawing/2014/main" id="{747D456C-D333-4F88-931F-EC1EB7648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96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CC93-E004-41B8-9D53-61B3FE03E6B0}"/>
              </a:ext>
            </a:extLst>
          </p:cNvPr>
          <p:cNvSpPr>
            <a:spLocks noGrp="1"/>
          </p:cNvSpPr>
          <p:nvPr>
            <p:ph type="title"/>
          </p:nvPr>
        </p:nvSpPr>
        <p:spPr/>
        <p:txBody>
          <a:bodyPr>
            <a:normAutofit/>
          </a:bodyPr>
          <a:lstStyle/>
          <a:p>
            <a:r>
              <a:rPr lang="en-US" dirty="0"/>
              <a:t>RFM MODEL BASED CLUSTERING ANALYSIS</a:t>
            </a:r>
          </a:p>
        </p:txBody>
      </p:sp>
      <p:sp>
        <p:nvSpPr>
          <p:cNvPr id="3" name="Content Placeholder 2">
            <a:extLst>
              <a:ext uri="{FF2B5EF4-FFF2-40B4-BE49-F238E27FC236}">
                <a16:creationId xmlns:a16="http://schemas.microsoft.com/office/drawing/2014/main" id="{5C18853A-D246-4F03-A163-FF7A2C785AC5}"/>
              </a:ext>
            </a:extLst>
          </p:cNvPr>
          <p:cNvSpPr>
            <a:spLocks noGrp="1"/>
          </p:cNvSpPr>
          <p:nvPr>
            <p:ph idx="1"/>
          </p:nvPr>
        </p:nvSpPr>
        <p:spPr>
          <a:xfrm>
            <a:off x="1451579" y="4717015"/>
            <a:ext cx="9682349" cy="833836"/>
          </a:xfrm>
        </p:spPr>
        <p:txBody>
          <a:bodyPr>
            <a:normAutofit/>
          </a:bodyPr>
          <a:lstStyle/>
          <a:p>
            <a:r>
              <a:rPr lang="en-US" dirty="0"/>
              <a:t>K means clustering method has been used here.</a:t>
            </a:r>
          </a:p>
          <a:p>
            <a:endParaRPr lang="en-US" dirty="0"/>
          </a:p>
        </p:txBody>
      </p:sp>
      <p:graphicFrame>
        <p:nvGraphicFramePr>
          <p:cNvPr id="9" name="Table 8">
            <a:extLst>
              <a:ext uri="{FF2B5EF4-FFF2-40B4-BE49-F238E27FC236}">
                <a16:creationId xmlns:a16="http://schemas.microsoft.com/office/drawing/2014/main" id="{DC357F34-25B4-4578-925A-029FD7702E6F}"/>
              </a:ext>
            </a:extLst>
          </p:cNvPr>
          <p:cNvGraphicFramePr>
            <a:graphicFrameLocks noGrp="1"/>
          </p:cNvGraphicFramePr>
          <p:nvPr>
            <p:extLst>
              <p:ext uri="{D42A27DB-BD31-4B8C-83A1-F6EECF244321}">
                <p14:modId xmlns:p14="http://schemas.microsoft.com/office/powerpoint/2010/main" val="4034263117"/>
              </p:ext>
            </p:extLst>
          </p:nvPr>
        </p:nvGraphicFramePr>
        <p:xfrm>
          <a:off x="6404828" y="2200398"/>
          <a:ext cx="4678223" cy="2457990"/>
        </p:xfrm>
        <a:graphic>
          <a:graphicData uri="http://schemas.openxmlformats.org/drawingml/2006/table">
            <a:tbl>
              <a:tblPr firstRow="1" bandRow="1">
                <a:tableStyleId>{93296810-A885-4BE3-A3E7-6D5BEEA58F35}</a:tableStyleId>
              </a:tblPr>
              <a:tblGrid>
                <a:gridCol w="1129179">
                  <a:extLst>
                    <a:ext uri="{9D8B030D-6E8A-4147-A177-3AD203B41FA5}">
                      <a16:colId xmlns:a16="http://schemas.microsoft.com/office/drawing/2014/main" val="1518817869"/>
                    </a:ext>
                  </a:extLst>
                </a:gridCol>
                <a:gridCol w="1880316">
                  <a:extLst>
                    <a:ext uri="{9D8B030D-6E8A-4147-A177-3AD203B41FA5}">
                      <a16:colId xmlns:a16="http://schemas.microsoft.com/office/drawing/2014/main" val="1990793246"/>
                    </a:ext>
                  </a:extLst>
                </a:gridCol>
                <a:gridCol w="1668728">
                  <a:extLst>
                    <a:ext uri="{9D8B030D-6E8A-4147-A177-3AD203B41FA5}">
                      <a16:colId xmlns:a16="http://schemas.microsoft.com/office/drawing/2014/main" val="912811212"/>
                    </a:ext>
                  </a:extLst>
                </a:gridCol>
              </a:tblGrid>
              <a:tr h="648815">
                <a:tc>
                  <a:txBody>
                    <a:bodyPr/>
                    <a:lstStyle/>
                    <a:p>
                      <a:pPr algn="ctr" fontAlgn="t"/>
                      <a:r>
                        <a:rPr lang="en-US" sz="1600" u="none" strike="noStrike" dirty="0">
                          <a:effectLst/>
                        </a:rPr>
                        <a:t>Cluster</a:t>
                      </a:r>
                      <a:endParaRPr lang="en-US" sz="1600" b="1" i="1" u="none" strike="noStrike" dirty="0">
                        <a:solidFill>
                          <a:srgbClr val="333333"/>
                        </a:solidFill>
                        <a:effectLst/>
                        <a:latin typeface="Georgia" panose="02040502050405020303" pitchFamily="18" charset="0"/>
                      </a:endParaRPr>
                    </a:p>
                  </a:txBody>
                  <a:tcPr marL="7478" marR="7478" marT="7478" marB="0"/>
                </a:tc>
                <a:tc>
                  <a:txBody>
                    <a:bodyPr/>
                    <a:lstStyle/>
                    <a:p>
                      <a:pPr algn="ctr" fontAlgn="t"/>
                      <a:r>
                        <a:rPr lang="en-US" sz="1600" u="none" strike="noStrike" dirty="0">
                          <a:effectLst/>
                        </a:rPr>
                        <a:t>Population size</a:t>
                      </a:r>
                      <a:endParaRPr lang="en-US" sz="1600" b="1" i="1" u="none" strike="noStrike" dirty="0">
                        <a:solidFill>
                          <a:srgbClr val="333333"/>
                        </a:solidFill>
                        <a:effectLst/>
                        <a:latin typeface="Georgia" panose="02040502050405020303" pitchFamily="18" charset="0"/>
                      </a:endParaRPr>
                    </a:p>
                  </a:txBody>
                  <a:tcPr marL="7478" marR="7478" marT="7478" marB="0"/>
                </a:tc>
                <a:tc>
                  <a:txBody>
                    <a:bodyPr/>
                    <a:lstStyle/>
                    <a:p>
                      <a:pPr algn="ctr" fontAlgn="t"/>
                      <a:r>
                        <a:rPr lang="en-US" sz="1600" u="none" strike="noStrike" dirty="0">
                          <a:effectLst/>
                        </a:rPr>
                        <a:t>Percentage</a:t>
                      </a:r>
                      <a:endParaRPr lang="en-US" sz="1600" b="1" i="1" u="none" strike="noStrike" dirty="0">
                        <a:solidFill>
                          <a:srgbClr val="333333"/>
                        </a:solidFill>
                        <a:effectLst/>
                        <a:latin typeface="Georgia" panose="02040502050405020303" pitchFamily="18" charset="0"/>
                      </a:endParaRPr>
                    </a:p>
                  </a:txBody>
                  <a:tcPr marL="7478" marR="7478" marT="7478" marB="0"/>
                </a:tc>
                <a:extLst>
                  <a:ext uri="{0D108BD9-81ED-4DB2-BD59-A6C34878D82A}">
                    <a16:rowId xmlns:a16="http://schemas.microsoft.com/office/drawing/2014/main" val="2034144278"/>
                  </a:ext>
                </a:extLst>
              </a:tr>
              <a:tr h="361835">
                <a:tc>
                  <a:txBody>
                    <a:bodyPr/>
                    <a:lstStyle/>
                    <a:p>
                      <a:pPr algn="ctr" fontAlgn="ctr"/>
                      <a:r>
                        <a:rPr lang="en-US" sz="1600" u="none" strike="noStrike" dirty="0">
                          <a:effectLst/>
                        </a:rPr>
                        <a:t>1</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527</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14.14</a:t>
                      </a:r>
                      <a:endParaRPr lang="en-US" sz="1600" b="0" i="0" u="none" strike="noStrike" dirty="0">
                        <a:solidFill>
                          <a:srgbClr val="666666"/>
                        </a:solidFill>
                        <a:effectLst/>
                        <a:latin typeface="Georgia" panose="02040502050405020303" pitchFamily="18" charset="0"/>
                      </a:endParaRPr>
                    </a:p>
                  </a:txBody>
                  <a:tcPr marL="7478" marR="7478" marT="7478" marB="0" anchor="ctr"/>
                </a:tc>
                <a:extLst>
                  <a:ext uri="{0D108BD9-81ED-4DB2-BD59-A6C34878D82A}">
                    <a16:rowId xmlns:a16="http://schemas.microsoft.com/office/drawing/2014/main" val="911109858"/>
                  </a:ext>
                </a:extLst>
              </a:tr>
              <a:tr h="361835">
                <a:tc>
                  <a:txBody>
                    <a:bodyPr/>
                    <a:lstStyle/>
                    <a:p>
                      <a:pPr algn="ctr" fontAlgn="ctr"/>
                      <a:r>
                        <a:rPr lang="en-US" sz="1600" u="none" strike="noStrike" dirty="0">
                          <a:effectLst/>
                        </a:rPr>
                        <a:t>2</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636</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17.07</a:t>
                      </a:r>
                      <a:endParaRPr lang="en-US" sz="1600" b="0" i="0" u="none" strike="noStrike" dirty="0">
                        <a:solidFill>
                          <a:srgbClr val="666666"/>
                        </a:solidFill>
                        <a:effectLst/>
                        <a:latin typeface="Georgia" panose="02040502050405020303" pitchFamily="18" charset="0"/>
                      </a:endParaRPr>
                    </a:p>
                  </a:txBody>
                  <a:tcPr marL="7478" marR="7478" marT="7478" marB="0" anchor="ctr"/>
                </a:tc>
                <a:extLst>
                  <a:ext uri="{0D108BD9-81ED-4DB2-BD59-A6C34878D82A}">
                    <a16:rowId xmlns:a16="http://schemas.microsoft.com/office/drawing/2014/main" val="1581941834"/>
                  </a:ext>
                </a:extLst>
              </a:tr>
              <a:tr h="361835">
                <a:tc>
                  <a:txBody>
                    <a:bodyPr/>
                    <a:lstStyle/>
                    <a:p>
                      <a:pPr algn="ctr" fontAlgn="ctr"/>
                      <a:r>
                        <a:rPr lang="en-US" sz="1600" u="none" strike="noStrike">
                          <a:effectLst/>
                        </a:rPr>
                        <a:t>3</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1748</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46.91</a:t>
                      </a:r>
                      <a:endParaRPr lang="en-US" sz="1600" b="0" i="0" u="none" strike="noStrike" dirty="0">
                        <a:solidFill>
                          <a:srgbClr val="666666"/>
                        </a:solidFill>
                        <a:effectLst/>
                        <a:latin typeface="Georgia" panose="02040502050405020303" pitchFamily="18" charset="0"/>
                      </a:endParaRPr>
                    </a:p>
                  </a:txBody>
                  <a:tcPr marL="7478" marR="7478" marT="7478" marB="0" anchor="ctr"/>
                </a:tc>
                <a:extLst>
                  <a:ext uri="{0D108BD9-81ED-4DB2-BD59-A6C34878D82A}">
                    <a16:rowId xmlns:a16="http://schemas.microsoft.com/office/drawing/2014/main" val="3122736176"/>
                  </a:ext>
                </a:extLst>
              </a:tr>
              <a:tr h="361835">
                <a:tc>
                  <a:txBody>
                    <a:bodyPr/>
                    <a:lstStyle/>
                    <a:p>
                      <a:pPr algn="ctr" fontAlgn="ctr"/>
                      <a:r>
                        <a:rPr lang="en-US" sz="1600" u="none" strike="noStrike">
                          <a:effectLst/>
                        </a:rPr>
                        <a:t>4</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627</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16.83</a:t>
                      </a:r>
                      <a:endParaRPr lang="en-US" sz="1600" b="0" i="0" u="none" strike="noStrike" dirty="0">
                        <a:solidFill>
                          <a:srgbClr val="666666"/>
                        </a:solidFill>
                        <a:effectLst/>
                        <a:latin typeface="Georgia" panose="02040502050405020303" pitchFamily="18" charset="0"/>
                      </a:endParaRPr>
                    </a:p>
                  </a:txBody>
                  <a:tcPr marL="7478" marR="7478" marT="7478" marB="0" anchor="ctr"/>
                </a:tc>
                <a:extLst>
                  <a:ext uri="{0D108BD9-81ED-4DB2-BD59-A6C34878D82A}">
                    <a16:rowId xmlns:a16="http://schemas.microsoft.com/office/drawing/2014/main" val="2136162325"/>
                  </a:ext>
                </a:extLst>
              </a:tr>
              <a:tr h="361835">
                <a:tc>
                  <a:txBody>
                    <a:bodyPr/>
                    <a:lstStyle/>
                    <a:p>
                      <a:pPr algn="ctr" fontAlgn="ctr"/>
                      <a:r>
                        <a:rPr lang="en-US" sz="1600" u="none" strike="noStrike" dirty="0">
                          <a:effectLst/>
                        </a:rPr>
                        <a:t>5</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188</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5.05</a:t>
                      </a:r>
                      <a:endParaRPr lang="en-US" sz="1600" b="0" i="0" u="none" strike="noStrike" dirty="0">
                        <a:solidFill>
                          <a:srgbClr val="666666"/>
                        </a:solidFill>
                        <a:effectLst/>
                        <a:latin typeface="Georgia" panose="02040502050405020303" pitchFamily="18" charset="0"/>
                      </a:endParaRPr>
                    </a:p>
                  </a:txBody>
                  <a:tcPr marL="7478" marR="7478" marT="7478" marB="0" anchor="ctr"/>
                </a:tc>
                <a:extLst>
                  <a:ext uri="{0D108BD9-81ED-4DB2-BD59-A6C34878D82A}">
                    <a16:rowId xmlns:a16="http://schemas.microsoft.com/office/drawing/2014/main" val="1827591229"/>
                  </a:ext>
                </a:extLst>
              </a:tr>
            </a:tbl>
          </a:graphicData>
        </a:graphic>
      </p:graphicFrame>
      <p:graphicFrame>
        <p:nvGraphicFramePr>
          <p:cNvPr id="11" name="Table 10">
            <a:extLst>
              <a:ext uri="{FF2B5EF4-FFF2-40B4-BE49-F238E27FC236}">
                <a16:creationId xmlns:a16="http://schemas.microsoft.com/office/drawing/2014/main" id="{60B802E1-5D9A-4384-9079-D8C01F83F4A2}"/>
              </a:ext>
            </a:extLst>
          </p:cNvPr>
          <p:cNvGraphicFramePr>
            <a:graphicFrameLocks noGrp="1"/>
          </p:cNvGraphicFramePr>
          <p:nvPr>
            <p:extLst>
              <p:ext uri="{D42A27DB-BD31-4B8C-83A1-F6EECF244321}">
                <p14:modId xmlns:p14="http://schemas.microsoft.com/office/powerpoint/2010/main" val="283770948"/>
              </p:ext>
            </p:extLst>
          </p:nvPr>
        </p:nvGraphicFramePr>
        <p:xfrm>
          <a:off x="1463546" y="2199612"/>
          <a:ext cx="4766844" cy="2458775"/>
        </p:xfrm>
        <a:graphic>
          <a:graphicData uri="http://schemas.openxmlformats.org/drawingml/2006/table">
            <a:tbl>
              <a:tblPr>
                <a:tableStyleId>{5C22544A-7EE6-4342-B048-85BDC9FD1C3A}</a:tableStyleId>
              </a:tblPr>
              <a:tblGrid>
                <a:gridCol w="1888752">
                  <a:extLst>
                    <a:ext uri="{9D8B030D-6E8A-4147-A177-3AD203B41FA5}">
                      <a16:colId xmlns:a16="http://schemas.microsoft.com/office/drawing/2014/main" val="1538348709"/>
                    </a:ext>
                  </a:extLst>
                </a:gridCol>
                <a:gridCol w="959364">
                  <a:extLst>
                    <a:ext uri="{9D8B030D-6E8A-4147-A177-3AD203B41FA5}">
                      <a16:colId xmlns:a16="http://schemas.microsoft.com/office/drawing/2014/main" val="3930217719"/>
                    </a:ext>
                  </a:extLst>
                </a:gridCol>
                <a:gridCol w="959364">
                  <a:extLst>
                    <a:ext uri="{9D8B030D-6E8A-4147-A177-3AD203B41FA5}">
                      <a16:colId xmlns:a16="http://schemas.microsoft.com/office/drawing/2014/main" val="3267585309"/>
                    </a:ext>
                  </a:extLst>
                </a:gridCol>
                <a:gridCol w="959364">
                  <a:extLst>
                    <a:ext uri="{9D8B030D-6E8A-4147-A177-3AD203B41FA5}">
                      <a16:colId xmlns:a16="http://schemas.microsoft.com/office/drawing/2014/main" val="1920047213"/>
                    </a:ext>
                  </a:extLst>
                </a:gridCol>
              </a:tblGrid>
              <a:tr h="393584">
                <a:tc gridSpan="4">
                  <a:txBody>
                    <a:bodyPr/>
                    <a:lstStyle/>
                    <a:p>
                      <a:pPr algn="ctr" fontAlgn="b"/>
                      <a:r>
                        <a:rPr lang="en-US" sz="1600" b="1" u="none" strike="noStrike" dirty="0">
                          <a:effectLst/>
                        </a:rPr>
                        <a:t>Summary of the target dataset</a:t>
                      </a:r>
                      <a:endParaRPr lang="en-US" sz="1600" b="1"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35302616"/>
                  </a:ext>
                </a:extLst>
              </a:tr>
              <a:tr h="415984">
                <a:tc>
                  <a:txBody>
                    <a:bodyPr/>
                    <a:lstStyle/>
                    <a:p>
                      <a:pPr algn="ctr" fontAlgn="b"/>
                      <a:r>
                        <a:rPr lang="en-US" sz="1600" b="1" u="none" strike="noStrike">
                          <a:effectLst/>
                        </a:rPr>
                        <a:t>Variable name</a:t>
                      </a:r>
                      <a:endParaRPr lang="en-US" sz="1600" b="1"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b="1" u="none" strike="noStrike">
                          <a:effectLst/>
                        </a:rPr>
                        <a:t>Minimum</a:t>
                      </a:r>
                      <a:endParaRPr lang="en-US" sz="1600" b="1"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b="1" u="none" strike="noStrike" dirty="0">
                          <a:effectLst/>
                        </a:rPr>
                        <a:t>Median</a:t>
                      </a:r>
                      <a:endParaRPr lang="en-US" sz="1600" b="1"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b="1" u="none" strike="noStrike" dirty="0">
                          <a:effectLst/>
                        </a:rPr>
                        <a:t>Maximum</a:t>
                      </a:r>
                      <a:endParaRPr lang="en-US" sz="1600" b="1"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061093952"/>
                  </a:ext>
                </a:extLst>
              </a:tr>
              <a:tr h="393584">
                <a:tc>
                  <a:txBody>
                    <a:bodyPr/>
                    <a:lstStyle/>
                    <a:p>
                      <a:pPr algn="ctr" fontAlgn="b"/>
                      <a:r>
                        <a:rPr lang="en-US" sz="1600" u="none" strike="noStrike">
                          <a:effectLst/>
                        </a:rPr>
                        <a:t>Recency</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566667768"/>
                  </a:ext>
                </a:extLst>
              </a:tr>
              <a:tr h="393584">
                <a:tc>
                  <a:txBody>
                    <a:bodyPr/>
                    <a:lstStyle/>
                    <a:p>
                      <a:pPr algn="ctr" fontAlgn="b"/>
                      <a:r>
                        <a:rPr lang="en-US" sz="1600" u="none" strike="noStrike" dirty="0">
                          <a:effectLst/>
                        </a:rPr>
                        <a:t>Frequency</a:t>
                      </a:r>
                      <a:endParaRPr lang="en-US"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4.9</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dirty="0">
                          <a:effectLst/>
                        </a:rPr>
                        <a:t>169</a:t>
                      </a:r>
                      <a:endParaRPr lang="en-US"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983527723"/>
                  </a:ext>
                </a:extLst>
              </a:tr>
              <a:tr h="393584">
                <a:tc>
                  <a:txBody>
                    <a:bodyPr/>
                    <a:lstStyle/>
                    <a:p>
                      <a:pPr algn="ctr" fontAlgn="b"/>
                      <a:r>
                        <a:rPr lang="en-US" sz="1600" u="none" strike="noStrike" dirty="0">
                          <a:effectLst/>
                        </a:rPr>
                        <a:t>Monetary</a:t>
                      </a:r>
                      <a:endParaRPr lang="en-US"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dirty="0">
                          <a:effectLst/>
                        </a:rPr>
                        <a:t>3.75</a:t>
                      </a:r>
                      <a:endParaRPr lang="en-US"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1586.63</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88 125.38</a:t>
                      </a:r>
                      <a:endParaRPr lang="en-US"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679317872"/>
                  </a:ext>
                </a:extLst>
              </a:tr>
              <a:tr h="393584">
                <a:tc>
                  <a:txBody>
                    <a:bodyPr/>
                    <a:lstStyle/>
                    <a:p>
                      <a:pPr algn="ctr" fontAlgn="b"/>
                      <a:r>
                        <a:rPr lang="en-US" sz="1600" u="none" strike="noStrike">
                          <a:effectLst/>
                        </a:rPr>
                        <a:t>First_Purchase</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3175" marR="3175" marT="3175" marB="0" anchor="b"/>
                </a:tc>
                <a:tc>
                  <a:txBody>
                    <a:bodyPr/>
                    <a:lstStyle/>
                    <a:p>
                      <a:pPr algn="ctr" fontAlgn="b"/>
                      <a:r>
                        <a:rPr lang="en-US" sz="1600" u="none" strike="noStrike" dirty="0">
                          <a:effectLst/>
                        </a:rPr>
                        <a:t>12 </a:t>
                      </a:r>
                      <a:endParaRPr lang="en-US"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419391724"/>
                  </a:ext>
                </a:extLst>
              </a:tr>
            </a:tbl>
          </a:graphicData>
        </a:graphic>
      </p:graphicFrame>
    </p:spTree>
    <p:extLst>
      <p:ext uri="{BB962C8B-B14F-4D97-AF65-F5344CB8AC3E}">
        <p14:creationId xmlns:p14="http://schemas.microsoft.com/office/powerpoint/2010/main" val="51079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C742851-13E3-4C6D-A7F9-90E4AB06342D}"/>
              </a:ext>
            </a:extLst>
          </p:cNvPr>
          <p:cNvGraphicFramePr>
            <a:graphicFrameLocks noGrp="1"/>
          </p:cNvGraphicFramePr>
          <p:nvPr>
            <p:extLst>
              <p:ext uri="{D42A27DB-BD31-4B8C-83A1-F6EECF244321}">
                <p14:modId xmlns:p14="http://schemas.microsoft.com/office/powerpoint/2010/main" val="2756310242"/>
              </p:ext>
            </p:extLst>
          </p:nvPr>
        </p:nvGraphicFramePr>
        <p:xfrm>
          <a:off x="477012" y="480059"/>
          <a:ext cx="4066791" cy="5888515"/>
        </p:xfrm>
        <a:graphic>
          <a:graphicData uri="http://schemas.openxmlformats.org/drawingml/2006/table">
            <a:tbl>
              <a:tblPr firstRow="1" bandRow="1">
                <a:tableStyleId>{00A15C55-8517-42AA-B614-E9B94910E393}</a:tableStyleId>
              </a:tblPr>
              <a:tblGrid>
                <a:gridCol w="1750579">
                  <a:extLst>
                    <a:ext uri="{9D8B030D-6E8A-4147-A177-3AD203B41FA5}">
                      <a16:colId xmlns:a16="http://schemas.microsoft.com/office/drawing/2014/main" val="1294095074"/>
                    </a:ext>
                  </a:extLst>
                </a:gridCol>
                <a:gridCol w="717019">
                  <a:extLst>
                    <a:ext uri="{9D8B030D-6E8A-4147-A177-3AD203B41FA5}">
                      <a16:colId xmlns:a16="http://schemas.microsoft.com/office/drawing/2014/main" val="3541390689"/>
                    </a:ext>
                  </a:extLst>
                </a:gridCol>
                <a:gridCol w="797582">
                  <a:extLst>
                    <a:ext uri="{9D8B030D-6E8A-4147-A177-3AD203B41FA5}">
                      <a16:colId xmlns:a16="http://schemas.microsoft.com/office/drawing/2014/main" val="514507855"/>
                    </a:ext>
                  </a:extLst>
                </a:gridCol>
                <a:gridCol w="801611">
                  <a:extLst>
                    <a:ext uri="{9D8B030D-6E8A-4147-A177-3AD203B41FA5}">
                      <a16:colId xmlns:a16="http://schemas.microsoft.com/office/drawing/2014/main" val="3164827549"/>
                    </a:ext>
                  </a:extLst>
                </a:gridCol>
              </a:tblGrid>
              <a:tr h="218440">
                <a:tc>
                  <a:txBody>
                    <a:bodyPr/>
                    <a:lstStyle/>
                    <a:p>
                      <a:pPr algn="l" fontAlgn="ctr"/>
                      <a:r>
                        <a:rPr lang="en-US" sz="1200" u="none" strike="noStrike">
                          <a:effectLst/>
                        </a:rPr>
                        <a:t>Statistics of each cluster</a:t>
                      </a:r>
                      <a:endParaRPr lang="en-US" sz="1200" b="0" i="0" u="none" strike="noStrike">
                        <a:solidFill>
                          <a:srgbClr val="333333"/>
                        </a:solidFill>
                        <a:effectLst/>
                        <a:latin typeface="Georgia" panose="02040502050405020303" pitchFamily="18" charset="0"/>
                      </a:endParaRPr>
                    </a:p>
                  </a:txBody>
                  <a:tcPr marL="886" marR="886" marT="886" marB="0" anchor="ctr"/>
                </a:tc>
                <a:tc>
                  <a:txBody>
                    <a:bodyPr/>
                    <a:lstStyle/>
                    <a:p>
                      <a:pPr algn="l" fontAlgn="ctr"/>
                      <a:endParaRPr lang="en-US" sz="1200" b="0" i="0" u="none" strike="noStrike">
                        <a:solidFill>
                          <a:srgbClr val="333333"/>
                        </a:solidFill>
                        <a:effectLst/>
                        <a:latin typeface="Georgia" panose="02040502050405020303" pitchFamily="18" charset="0"/>
                      </a:endParaRPr>
                    </a:p>
                  </a:txBody>
                  <a:tcPr marL="886" marR="886" marT="886" marB="0" anchor="b"/>
                </a:tc>
                <a:tc>
                  <a:txBody>
                    <a:bodyPr/>
                    <a:lstStyle/>
                    <a:p>
                      <a:pPr algn="l" fontAlgn="ctr"/>
                      <a:endParaRPr lang="en-US" sz="1200" b="0" i="0" u="none" strike="noStrike">
                        <a:solidFill>
                          <a:srgbClr val="333333"/>
                        </a:solidFill>
                        <a:effectLst/>
                        <a:latin typeface="Georgia" panose="02040502050405020303" pitchFamily="18" charset="0"/>
                      </a:endParaRPr>
                    </a:p>
                  </a:txBody>
                  <a:tcPr marL="886" marR="886" marT="886" marB="0" anchor="b"/>
                </a:tc>
                <a:tc>
                  <a:txBody>
                    <a:bodyPr/>
                    <a:lstStyle/>
                    <a:p>
                      <a:pPr algn="l" fontAlgn="ctr"/>
                      <a:endParaRPr lang="en-US" sz="1200" b="0" i="0" u="none" strike="noStrike">
                        <a:solidFill>
                          <a:srgbClr val="333333"/>
                        </a:solidFill>
                        <a:effectLst/>
                        <a:latin typeface="Georgia" panose="02040502050405020303" pitchFamily="18" charset="0"/>
                      </a:endParaRPr>
                    </a:p>
                  </a:txBody>
                  <a:tcPr marL="886" marR="886" marT="886" marB="0" anchor="b"/>
                </a:tc>
                <a:extLst>
                  <a:ext uri="{0D108BD9-81ED-4DB2-BD59-A6C34878D82A}">
                    <a16:rowId xmlns:a16="http://schemas.microsoft.com/office/drawing/2014/main" val="1362309650"/>
                  </a:ext>
                </a:extLst>
              </a:tr>
              <a:tr h="218440">
                <a:tc>
                  <a:txBody>
                    <a:bodyPr/>
                    <a:lstStyle/>
                    <a:p>
                      <a:pPr algn="l" fontAlgn="t"/>
                      <a:r>
                        <a:rPr lang="en-US" sz="1200" u="none" strike="noStrike">
                          <a:effectLst/>
                        </a:rPr>
                        <a:t> </a:t>
                      </a:r>
                      <a:endParaRPr lang="en-US" sz="1200" b="1" i="0" u="none" strike="noStrike">
                        <a:solidFill>
                          <a:srgbClr val="333333"/>
                        </a:solidFill>
                        <a:effectLst/>
                        <a:latin typeface="Georgia" panose="02040502050405020303" pitchFamily="18" charset="0"/>
                      </a:endParaRPr>
                    </a:p>
                  </a:txBody>
                  <a:tcPr marL="886" marR="886" marT="886" marB="0"/>
                </a:tc>
                <a:tc>
                  <a:txBody>
                    <a:bodyPr/>
                    <a:lstStyle/>
                    <a:p>
                      <a:pPr algn="l" fontAlgn="t"/>
                      <a:r>
                        <a:rPr lang="en-US" sz="1200" u="none" strike="noStrike">
                          <a:effectLst/>
                        </a:rPr>
                        <a:t>Minimum</a:t>
                      </a:r>
                      <a:endParaRPr lang="en-US" sz="1200" b="1" i="0" u="none" strike="noStrike">
                        <a:solidFill>
                          <a:srgbClr val="333333"/>
                        </a:solidFill>
                        <a:effectLst/>
                        <a:latin typeface="Georgia" panose="02040502050405020303" pitchFamily="18" charset="0"/>
                      </a:endParaRPr>
                    </a:p>
                  </a:txBody>
                  <a:tcPr marL="886" marR="886" marT="886" marB="0"/>
                </a:tc>
                <a:tc>
                  <a:txBody>
                    <a:bodyPr/>
                    <a:lstStyle/>
                    <a:p>
                      <a:pPr algn="l" fontAlgn="t"/>
                      <a:r>
                        <a:rPr lang="en-US" sz="1200" u="none" strike="noStrike">
                          <a:effectLst/>
                        </a:rPr>
                        <a:t>Median</a:t>
                      </a:r>
                      <a:endParaRPr lang="en-US" sz="1200" b="1" i="0" u="none" strike="noStrike">
                        <a:solidFill>
                          <a:srgbClr val="333333"/>
                        </a:solidFill>
                        <a:effectLst/>
                        <a:latin typeface="Georgia" panose="02040502050405020303" pitchFamily="18" charset="0"/>
                      </a:endParaRPr>
                    </a:p>
                  </a:txBody>
                  <a:tcPr marL="886" marR="886" marT="886" marB="0"/>
                </a:tc>
                <a:tc>
                  <a:txBody>
                    <a:bodyPr/>
                    <a:lstStyle/>
                    <a:p>
                      <a:pPr algn="l" fontAlgn="t"/>
                      <a:r>
                        <a:rPr lang="en-US" sz="1200" u="none" strike="noStrike">
                          <a:effectLst/>
                        </a:rPr>
                        <a:t>Maximum</a:t>
                      </a:r>
                      <a:endParaRPr lang="en-US" sz="1200" b="1" i="0" u="none" strike="noStrike">
                        <a:solidFill>
                          <a:srgbClr val="333333"/>
                        </a:solidFill>
                        <a:effectLst/>
                        <a:latin typeface="Georgia" panose="02040502050405020303" pitchFamily="18" charset="0"/>
                      </a:endParaRPr>
                    </a:p>
                  </a:txBody>
                  <a:tcPr marL="886" marR="886" marT="886" marB="0"/>
                </a:tc>
                <a:extLst>
                  <a:ext uri="{0D108BD9-81ED-4DB2-BD59-A6C34878D82A}">
                    <a16:rowId xmlns:a16="http://schemas.microsoft.com/office/drawing/2014/main" val="1131552427"/>
                  </a:ext>
                </a:extLst>
              </a:tr>
              <a:tr h="218440">
                <a:tc>
                  <a:txBody>
                    <a:bodyPr/>
                    <a:lstStyle/>
                    <a:p>
                      <a:pPr algn="l" fontAlgn="ctr"/>
                      <a:r>
                        <a:rPr lang="en-US" sz="1200" u="none" strike="noStrike">
                          <a:effectLst/>
                        </a:rPr>
                        <a:t>Cluster 1</a:t>
                      </a:r>
                      <a:endParaRPr lang="en-US" sz="1200" b="0" i="1"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 </a:t>
                      </a:r>
                      <a:endParaRPr lang="en-US" sz="1200" b="0" i="1" u="none" strike="noStrike">
                        <a:solidFill>
                          <a:srgbClr val="666666"/>
                        </a:solidFill>
                        <a:effectLst/>
                        <a:latin typeface="Georgia" panose="02040502050405020303" pitchFamily="18" charset="0"/>
                      </a:endParaRPr>
                    </a:p>
                  </a:txBody>
                  <a:tcPr marL="886" marR="886" marT="886" marB="0"/>
                </a:tc>
                <a:tc>
                  <a:txBody>
                    <a:bodyPr/>
                    <a:lstStyle/>
                    <a:p>
                      <a:pPr algn="l" fontAlgn="ctr"/>
                      <a:r>
                        <a:rPr lang="en-US" sz="1200" u="none" strike="noStrike">
                          <a:effectLst/>
                        </a:rPr>
                        <a:t> </a:t>
                      </a:r>
                      <a:endParaRPr lang="en-US" sz="1200" b="0" i="1" u="none" strike="noStrike">
                        <a:solidFill>
                          <a:srgbClr val="666666"/>
                        </a:solidFill>
                        <a:effectLst/>
                        <a:latin typeface="Georgia" panose="02040502050405020303" pitchFamily="18" charset="0"/>
                      </a:endParaRPr>
                    </a:p>
                  </a:txBody>
                  <a:tcPr marL="886" marR="886" marT="886" marB="0"/>
                </a:tc>
                <a:tc>
                  <a:txBody>
                    <a:bodyPr/>
                    <a:lstStyle/>
                    <a:p>
                      <a:pPr algn="l" fontAlgn="ctr"/>
                      <a:r>
                        <a:rPr lang="en-US" sz="1200" u="none" strike="noStrike">
                          <a:effectLst/>
                        </a:rPr>
                        <a:t> </a:t>
                      </a:r>
                      <a:endParaRPr lang="en-US" sz="1200" b="0" i="1" u="none" strike="noStrike">
                        <a:solidFill>
                          <a:srgbClr val="666666"/>
                        </a:solidFill>
                        <a:effectLst/>
                        <a:latin typeface="Georgia" panose="02040502050405020303" pitchFamily="18" charset="0"/>
                      </a:endParaRPr>
                    </a:p>
                  </a:txBody>
                  <a:tcPr marL="886" marR="886" marT="886" marB="0"/>
                </a:tc>
                <a:extLst>
                  <a:ext uri="{0D108BD9-81ED-4DB2-BD59-A6C34878D82A}">
                    <a16:rowId xmlns:a16="http://schemas.microsoft.com/office/drawing/2014/main" val="831350444"/>
                  </a:ext>
                </a:extLst>
              </a:tr>
              <a:tr h="218440">
                <a:tc>
                  <a:txBody>
                    <a:bodyPr/>
                    <a:lstStyle/>
                    <a:p>
                      <a:pPr algn="l" fontAlgn="ctr"/>
                      <a:r>
                        <a:rPr lang="en-US" sz="1200" u="none" strike="noStrike">
                          <a:effectLst/>
                        </a:rPr>
                        <a:t> Recency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8</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9.8</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12</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3967018116"/>
                  </a:ext>
                </a:extLst>
              </a:tr>
              <a:tr h="218440">
                <a:tc>
                  <a:txBody>
                    <a:bodyPr/>
                    <a:lstStyle/>
                    <a:p>
                      <a:pPr algn="l" fontAlgn="ctr"/>
                      <a:r>
                        <a:rPr lang="en-US" sz="1200" u="none" strike="noStrike">
                          <a:effectLst/>
                        </a:rPr>
                        <a:t> Frequency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1.3</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4</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641600766"/>
                  </a:ext>
                </a:extLst>
              </a:tr>
              <a:tr h="218440">
                <a:tc>
                  <a:txBody>
                    <a:bodyPr/>
                    <a:lstStyle/>
                    <a:p>
                      <a:pPr algn="l" fontAlgn="ctr"/>
                      <a:r>
                        <a:rPr lang="en-US" sz="1200" u="none" strike="noStrike">
                          <a:effectLst/>
                        </a:rPr>
                        <a:t> Monetary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3.75</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361.2</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7741.47</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581287897"/>
                  </a:ext>
                </a:extLst>
              </a:tr>
              <a:tr h="218440">
                <a:tc>
                  <a:txBody>
                    <a:bodyPr/>
                    <a:lstStyle/>
                    <a:p>
                      <a:pPr algn="l" fontAlgn="ctr"/>
                      <a:r>
                        <a:rPr lang="en-US" sz="1200" u="none" strike="noStrike">
                          <a:effectLst/>
                        </a:rPr>
                        <a:t> First_Purchase</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8</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11.1</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12</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304788556"/>
                  </a:ext>
                </a:extLst>
              </a:tr>
              <a:tr h="218440">
                <a:tc gridSpan="4">
                  <a:txBody>
                    <a:bodyPr/>
                    <a:lstStyle/>
                    <a:p>
                      <a:pPr algn="l" fontAlgn="ctr"/>
                      <a:r>
                        <a:rPr lang="en-US" sz="1200" u="none" strike="noStrike">
                          <a:effectLst/>
                        </a:rPr>
                        <a:t>Cluster 2</a:t>
                      </a:r>
                      <a:endParaRPr lang="en-US" sz="1200" b="0" i="1" u="none" strike="noStrike">
                        <a:solidFill>
                          <a:srgbClr val="666666"/>
                        </a:solidFill>
                        <a:effectLst/>
                        <a:latin typeface="Georgia" panose="02040502050405020303" pitchFamily="18" charset="0"/>
                      </a:endParaRPr>
                    </a:p>
                  </a:txBody>
                  <a:tcPr marL="886" marR="886" marT="886"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2202742"/>
                  </a:ext>
                </a:extLst>
              </a:tr>
              <a:tr h="218440">
                <a:tc>
                  <a:txBody>
                    <a:bodyPr/>
                    <a:lstStyle/>
                    <a:p>
                      <a:pPr algn="l" fontAlgn="ctr"/>
                      <a:r>
                        <a:rPr lang="en-US" sz="1200" u="none" strike="noStrike">
                          <a:effectLst/>
                        </a:rPr>
                        <a:t> Recency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4</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5.4</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7</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3339311426"/>
                  </a:ext>
                </a:extLst>
              </a:tr>
              <a:tr h="218440">
                <a:tc>
                  <a:txBody>
                    <a:bodyPr/>
                    <a:lstStyle/>
                    <a:p>
                      <a:pPr algn="l" fontAlgn="ctr"/>
                      <a:r>
                        <a:rPr lang="en-US" sz="1200" u="none" strike="noStrike">
                          <a:effectLst/>
                        </a:rPr>
                        <a:t> Frequency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2.3</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13</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384054207"/>
                  </a:ext>
                </a:extLst>
              </a:tr>
              <a:tr h="218440">
                <a:tc>
                  <a:txBody>
                    <a:bodyPr/>
                    <a:lstStyle/>
                    <a:p>
                      <a:pPr algn="l" fontAlgn="ctr"/>
                      <a:r>
                        <a:rPr lang="en-US" sz="1200" u="none" strike="noStrike">
                          <a:effectLst/>
                        </a:rPr>
                        <a:t> Monetary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15</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586.19</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3906.27</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755651149"/>
                  </a:ext>
                </a:extLst>
              </a:tr>
              <a:tr h="218440">
                <a:tc>
                  <a:txBody>
                    <a:bodyPr/>
                    <a:lstStyle/>
                    <a:p>
                      <a:pPr algn="l" fontAlgn="ctr"/>
                      <a:r>
                        <a:rPr lang="en-US" sz="1200" u="none" strike="noStrike">
                          <a:effectLst/>
                        </a:rPr>
                        <a:t> First_Purchase</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4</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7.7</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12</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3788553079"/>
                  </a:ext>
                </a:extLst>
              </a:tr>
              <a:tr h="218440">
                <a:tc gridSpan="4">
                  <a:txBody>
                    <a:bodyPr/>
                    <a:lstStyle/>
                    <a:p>
                      <a:pPr algn="l" fontAlgn="ctr"/>
                      <a:r>
                        <a:rPr lang="en-US" sz="1200" u="none" strike="noStrike">
                          <a:effectLst/>
                        </a:rPr>
                        <a:t>Cluster 3</a:t>
                      </a:r>
                      <a:endParaRPr lang="en-US" sz="1200" b="0" i="1" u="none" strike="noStrike">
                        <a:solidFill>
                          <a:srgbClr val="666666"/>
                        </a:solidFill>
                        <a:effectLst/>
                        <a:latin typeface="Georgia" panose="02040502050405020303" pitchFamily="18" charset="0"/>
                      </a:endParaRPr>
                    </a:p>
                  </a:txBody>
                  <a:tcPr marL="886" marR="886" marT="886"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22755145"/>
                  </a:ext>
                </a:extLst>
              </a:tr>
              <a:tr h="218440">
                <a:tc>
                  <a:txBody>
                    <a:bodyPr/>
                    <a:lstStyle/>
                    <a:p>
                      <a:pPr algn="l" fontAlgn="ctr"/>
                      <a:r>
                        <a:rPr lang="en-US" sz="1200" u="none" strike="noStrike">
                          <a:effectLst/>
                        </a:rPr>
                        <a:t> Recency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0</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1.5</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229912767"/>
                  </a:ext>
                </a:extLst>
              </a:tr>
              <a:tr h="218440">
                <a:tc>
                  <a:txBody>
                    <a:bodyPr/>
                    <a:lstStyle/>
                    <a:p>
                      <a:pPr algn="l" fontAlgn="ctr"/>
                      <a:r>
                        <a:rPr lang="en-US" sz="1200" u="none" strike="noStrike" dirty="0">
                          <a:effectLst/>
                        </a:rPr>
                        <a:t> Frequency</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2.6</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7</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686314728"/>
                  </a:ext>
                </a:extLst>
              </a:tr>
              <a:tr h="218440">
                <a:tc>
                  <a:txBody>
                    <a:bodyPr/>
                    <a:lstStyle/>
                    <a:p>
                      <a:pPr algn="l" fontAlgn="ctr"/>
                      <a:r>
                        <a:rPr lang="en-US" sz="1200" u="none" strike="noStrike">
                          <a:effectLst/>
                        </a:rPr>
                        <a:t> Monetary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20.8</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685.71</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4314.72</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517235611"/>
                  </a:ext>
                </a:extLst>
              </a:tr>
              <a:tr h="218440">
                <a:tc>
                  <a:txBody>
                    <a:bodyPr/>
                    <a:lstStyle/>
                    <a:p>
                      <a:pPr algn="l" fontAlgn="ctr"/>
                      <a:r>
                        <a:rPr lang="en-US" sz="1200" u="none" strike="noStrike">
                          <a:effectLst/>
                        </a:rPr>
                        <a:t> First_Purchase</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0</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5.3</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12</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336916913"/>
                  </a:ext>
                </a:extLst>
              </a:tr>
              <a:tr h="218440">
                <a:tc gridSpan="4">
                  <a:txBody>
                    <a:bodyPr/>
                    <a:lstStyle/>
                    <a:p>
                      <a:pPr algn="l" fontAlgn="ctr"/>
                      <a:r>
                        <a:rPr lang="en-US" sz="1200" u="none" strike="noStrike">
                          <a:effectLst/>
                        </a:rPr>
                        <a:t>Cluster 4</a:t>
                      </a:r>
                      <a:endParaRPr lang="en-US" sz="1200" b="0" i="1" u="none" strike="noStrike">
                        <a:solidFill>
                          <a:srgbClr val="666666"/>
                        </a:solidFill>
                        <a:effectLst/>
                        <a:latin typeface="Georgia" panose="02040502050405020303" pitchFamily="18" charset="0"/>
                      </a:endParaRPr>
                    </a:p>
                  </a:txBody>
                  <a:tcPr marL="886" marR="886" marT="886"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61421835"/>
                  </a:ext>
                </a:extLst>
              </a:tr>
              <a:tr h="218440">
                <a:tc>
                  <a:txBody>
                    <a:bodyPr/>
                    <a:lstStyle/>
                    <a:p>
                      <a:pPr algn="l" fontAlgn="ctr"/>
                      <a:r>
                        <a:rPr lang="en-US" sz="1200" u="none" strike="noStrike">
                          <a:effectLst/>
                        </a:rPr>
                        <a:t> Recency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0</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5</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903515947"/>
                  </a:ext>
                </a:extLst>
              </a:tr>
              <a:tr h="218440">
                <a:tc>
                  <a:txBody>
                    <a:bodyPr/>
                    <a:lstStyle/>
                    <a:p>
                      <a:pPr algn="l" fontAlgn="ctr"/>
                      <a:r>
                        <a:rPr lang="en-US" sz="1200" u="none" strike="noStrike">
                          <a:effectLst/>
                        </a:rPr>
                        <a:t> Frequency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8.3</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16</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717134577"/>
                  </a:ext>
                </a:extLst>
              </a:tr>
              <a:tr h="218440">
                <a:tc>
                  <a:txBody>
                    <a:bodyPr/>
                    <a:lstStyle/>
                    <a:p>
                      <a:pPr algn="l" fontAlgn="ctr"/>
                      <a:r>
                        <a:rPr lang="en-US" sz="1200" u="none" strike="noStrike">
                          <a:effectLst/>
                        </a:rPr>
                        <a:t> Monetary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191.17</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2425.09</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7330.8</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4036643883"/>
                  </a:ext>
                </a:extLst>
              </a:tr>
              <a:tr h="218440">
                <a:tc>
                  <a:txBody>
                    <a:bodyPr/>
                    <a:lstStyle/>
                    <a:p>
                      <a:pPr algn="l" fontAlgn="ctr"/>
                      <a:r>
                        <a:rPr lang="en-US" sz="1200" u="none" strike="noStrike">
                          <a:effectLst/>
                        </a:rPr>
                        <a:t> First_Purchase</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12</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30867590"/>
                  </a:ext>
                </a:extLst>
              </a:tr>
              <a:tr h="218440">
                <a:tc gridSpan="4">
                  <a:txBody>
                    <a:bodyPr/>
                    <a:lstStyle/>
                    <a:p>
                      <a:pPr algn="l" fontAlgn="ctr"/>
                      <a:r>
                        <a:rPr lang="en-US" sz="1200" u="none" strike="noStrike">
                          <a:effectLst/>
                        </a:rPr>
                        <a:t>Cluster 5</a:t>
                      </a:r>
                      <a:endParaRPr lang="en-US" sz="1200" b="0" i="1" u="none" strike="noStrike">
                        <a:solidFill>
                          <a:srgbClr val="666666"/>
                        </a:solidFill>
                        <a:effectLst/>
                        <a:latin typeface="Georgia" panose="02040502050405020303" pitchFamily="18" charset="0"/>
                      </a:endParaRPr>
                    </a:p>
                  </a:txBody>
                  <a:tcPr marL="886" marR="886" marT="886"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3331378"/>
                  </a:ext>
                </a:extLst>
              </a:tr>
              <a:tr h="218440">
                <a:tc>
                  <a:txBody>
                    <a:bodyPr/>
                    <a:lstStyle/>
                    <a:p>
                      <a:pPr algn="l" fontAlgn="ctr"/>
                      <a:r>
                        <a:rPr lang="en-US" sz="1200" u="none" strike="noStrike">
                          <a:effectLst/>
                        </a:rPr>
                        <a:t> Recency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0</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0.7</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6</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865242650"/>
                  </a:ext>
                </a:extLst>
              </a:tr>
              <a:tr h="218440">
                <a:tc>
                  <a:txBody>
                    <a:bodyPr/>
                    <a:lstStyle/>
                    <a:p>
                      <a:pPr algn="l" fontAlgn="ctr"/>
                      <a:r>
                        <a:rPr lang="en-US" sz="1200" u="none" strike="noStrike">
                          <a:effectLst/>
                        </a:rPr>
                        <a:t> Frequency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3</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17.7</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28</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1410327652"/>
                  </a:ext>
                </a:extLst>
              </a:tr>
              <a:tr h="218440">
                <a:tc>
                  <a:txBody>
                    <a:bodyPr/>
                    <a:lstStyle/>
                    <a:p>
                      <a:pPr algn="l" fontAlgn="ctr"/>
                      <a:r>
                        <a:rPr lang="en-US" sz="1200" u="none" strike="noStrike">
                          <a:effectLst/>
                        </a:rPr>
                        <a:t> Monetary</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1641.48</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5962.85</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a:effectLst/>
                        </a:rPr>
                        <a:t>13 110.02</a:t>
                      </a:r>
                      <a:endParaRPr lang="en-US" sz="1200" b="0" i="0" u="none" strike="noStrike">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471629732"/>
                  </a:ext>
                </a:extLst>
              </a:tr>
              <a:tr h="209075">
                <a:tc>
                  <a:txBody>
                    <a:bodyPr/>
                    <a:lstStyle/>
                    <a:p>
                      <a:pPr algn="l" fontAlgn="ctr"/>
                      <a:r>
                        <a:rPr lang="en-US" sz="1200" u="none" strike="noStrike">
                          <a:effectLst/>
                        </a:rPr>
                        <a:t> First_Purchase</a:t>
                      </a:r>
                      <a:endParaRPr lang="en-US" sz="1200" b="0" i="0" u="none" strike="noStrike">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0</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11.1</a:t>
                      </a:r>
                      <a:endParaRPr lang="en-US" sz="1200" b="0" i="0" u="none" strike="noStrike" dirty="0">
                        <a:solidFill>
                          <a:srgbClr val="666666"/>
                        </a:solidFill>
                        <a:effectLst/>
                        <a:latin typeface="Georgia" panose="02040502050405020303" pitchFamily="18" charset="0"/>
                      </a:endParaRPr>
                    </a:p>
                  </a:txBody>
                  <a:tcPr marL="886" marR="886" marT="886" marB="0" anchor="ctr"/>
                </a:tc>
                <a:tc>
                  <a:txBody>
                    <a:bodyPr/>
                    <a:lstStyle/>
                    <a:p>
                      <a:pPr algn="l" fontAlgn="ctr"/>
                      <a:r>
                        <a:rPr lang="en-US" sz="1200" u="none" strike="noStrike" dirty="0">
                          <a:effectLst/>
                        </a:rPr>
                        <a:t>12 </a:t>
                      </a:r>
                      <a:endParaRPr lang="en-US" sz="1200" b="0" i="0" u="none" strike="noStrike" dirty="0">
                        <a:solidFill>
                          <a:srgbClr val="666666"/>
                        </a:solidFill>
                        <a:effectLst/>
                        <a:latin typeface="Georgia" panose="02040502050405020303" pitchFamily="18" charset="0"/>
                      </a:endParaRPr>
                    </a:p>
                  </a:txBody>
                  <a:tcPr marL="886" marR="886" marT="886" marB="0" anchor="ctr"/>
                </a:tc>
                <a:extLst>
                  <a:ext uri="{0D108BD9-81ED-4DB2-BD59-A6C34878D82A}">
                    <a16:rowId xmlns:a16="http://schemas.microsoft.com/office/drawing/2014/main" val="2647138759"/>
                  </a:ext>
                </a:extLst>
              </a:tr>
            </a:tbl>
          </a:graphicData>
        </a:graphic>
      </p:graphicFrame>
      <p:sp>
        <p:nvSpPr>
          <p:cNvPr id="5" name="Rectangle 4">
            <a:extLst>
              <a:ext uri="{FF2B5EF4-FFF2-40B4-BE49-F238E27FC236}">
                <a16:creationId xmlns:a16="http://schemas.microsoft.com/office/drawing/2014/main" id="{9AAFABB3-79AF-4594-98EA-317FD3DECC9F}"/>
              </a:ext>
            </a:extLst>
          </p:cNvPr>
          <p:cNvSpPr/>
          <p:nvPr/>
        </p:nvSpPr>
        <p:spPr>
          <a:xfrm>
            <a:off x="4543803" y="489426"/>
            <a:ext cx="7121846" cy="5909310"/>
          </a:xfrm>
          <a:prstGeom prst="rect">
            <a:avLst/>
          </a:prstGeom>
        </p:spPr>
        <p:txBody>
          <a:bodyPr wrap="square">
            <a:spAutoFit/>
          </a:bodyPr>
          <a:lstStyle/>
          <a:p>
            <a:r>
              <a:rPr lang="en-US" sz="1400" b="1" dirty="0">
                <a:solidFill>
                  <a:srgbClr val="333333"/>
                </a:solidFill>
                <a:latin typeface="Georgia" panose="02040502050405020303" pitchFamily="18" charset="0"/>
              </a:rPr>
              <a:t>Cluster 1 </a:t>
            </a:r>
            <a:r>
              <a:rPr lang="en-US" sz="1400" dirty="0">
                <a:solidFill>
                  <a:srgbClr val="333333"/>
                </a:solidFill>
                <a:latin typeface="Georgia" panose="02040502050405020303" pitchFamily="18" charset="0"/>
              </a:rPr>
              <a:t>relates to some </a:t>
            </a:r>
            <a:r>
              <a:rPr lang="en-US" sz="1400" b="1" dirty="0">
                <a:solidFill>
                  <a:srgbClr val="333333"/>
                </a:solidFill>
                <a:latin typeface="Georgia" panose="02040502050405020303" pitchFamily="18" charset="0"/>
              </a:rPr>
              <a:t>527</a:t>
            </a:r>
            <a:r>
              <a:rPr lang="en-US" sz="1400" dirty="0">
                <a:solidFill>
                  <a:srgbClr val="333333"/>
                </a:solidFill>
                <a:latin typeface="Georgia" panose="02040502050405020303" pitchFamily="18" charset="0"/>
              </a:rPr>
              <a:t> consumers, composed of 14.4 per cent of the whole population. This group seems to be the least profitable group as none of the customers in this group purchased anything in the second half of the year. Even for the first half of the year, the consumers didn’t shop often, and the average value of frequency was only 1.3.</a:t>
            </a:r>
          </a:p>
          <a:p>
            <a:endParaRPr lang="en-US" sz="1400" dirty="0">
              <a:solidFill>
                <a:srgbClr val="333333"/>
              </a:solidFill>
              <a:latin typeface="Georgia" panose="02040502050405020303" pitchFamily="18" charset="0"/>
            </a:endParaRPr>
          </a:p>
          <a:p>
            <a:r>
              <a:rPr lang="en-US" sz="1400" dirty="0">
                <a:solidFill>
                  <a:srgbClr val="333333"/>
                </a:solidFill>
                <a:latin typeface="Georgia" panose="02040502050405020303" pitchFamily="18" charset="0"/>
              </a:rPr>
              <a:t>There are some </a:t>
            </a:r>
            <a:r>
              <a:rPr lang="en-US" sz="1400" b="1" dirty="0">
                <a:solidFill>
                  <a:srgbClr val="333333"/>
                </a:solidFill>
                <a:latin typeface="Georgia" panose="02040502050405020303" pitchFamily="18" charset="0"/>
              </a:rPr>
              <a:t>459</a:t>
            </a:r>
            <a:r>
              <a:rPr lang="en-US" sz="1400" dirty="0">
                <a:solidFill>
                  <a:srgbClr val="333333"/>
                </a:solidFill>
                <a:latin typeface="Georgia" panose="02040502050405020303" pitchFamily="18" charset="0"/>
              </a:rPr>
              <a:t> consumers in </a:t>
            </a:r>
            <a:r>
              <a:rPr lang="en-US" sz="1400" b="1" dirty="0">
                <a:solidFill>
                  <a:srgbClr val="333333"/>
                </a:solidFill>
                <a:latin typeface="Georgia" panose="02040502050405020303" pitchFamily="18" charset="0"/>
              </a:rPr>
              <a:t>cluster 2</a:t>
            </a:r>
            <a:r>
              <a:rPr lang="en-US" sz="1400" dirty="0">
                <a:solidFill>
                  <a:srgbClr val="333333"/>
                </a:solidFill>
                <a:latin typeface="Georgia" panose="02040502050405020303" pitchFamily="18" charset="0"/>
              </a:rPr>
              <a:t>. This group of customers has a lower frequency throughout the year and a significantly smaller average value of monetary, indicating that a much smaller amount of spending per consumer. This group can be categorized as medium monetary with a medium spending per consumer.</a:t>
            </a:r>
          </a:p>
          <a:p>
            <a:endParaRPr lang="en-US" sz="1400" dirty="0">
              <a:solidFill>
                <a:srgbClr val="333333"/>
              </a:solidFill>
              <a:latin typeface="Georgia" panose="02040502050405020303" pitchFamily="18" charset="0"/>
            </a:endParaRPr>
          </a:p>
          <a:p>
            <a:r>
              <a:rPr lang="en-US" sz="1400" b="1" dirty="0">
                <a:solidFill>
                  <a:srgbClr val="333333"/>
                </a:solidFill>
                <a:latin typeface="Georgia" panose="02040502050405020303" pitchFamily="18" charset="0"/>
              </a:rPr>
              <a:t>Cluster 3 </a:t>
            </a:r>
            <a:r>
              <a:rPr lang="en-US" sz="1400" dirty="0">
                <a:solidFill>
                  <a:srgbClr val="333333"/>
                </a:solidFill>
                <a:latin typeface="Georgia" panose="02040502050405020303" pitchFamily="18" charset="0"/>
              </a:rPr>
              <a:t>is the largest-sized group with </a:t>
            </a:r>
            <a:r>
              <a:rPr lang="en-US" sz="1400" b="1" dirty="0">
                <a:solidFill>
                  <a:srgbClr val="333333"/>
                </a:solidFill>
                <a:latin typeface="Georgia" panose="02040502050405020303" pitchFamily="18" charset="0"/>
              </a:rPr>
              <a:t>1748</a:t>
            </a:r>
            <a:r>
              <a:rPr lang="en-US" sz="1400" dirty="0">
                <a:solidFill>
                  <a:srgbClr val="333333"/>
                </a:solidFill>
                <a:latin typeface="Georgia" panose="02040502050405020303" pitchFamily="18" charset="0"/>
              </a:rPr>
              <a:t> consumers. Consumers in this group have a reasonable value of frequency. The group includes many newly registered consumers starting shopping with the retailer very recently. This group seems to have represented ordinary consumers and therefore has a certain level of uncertainty in terms of profitability. </a:t>
            </a:r>
          </a:p>
          <a:p>
            <a:endParaRPr lang="en-US" sz="1400" dirty="0">
              <a:solidFill>
                <a:srgbClr val="333333"/>
              </a:solidFill>
              <a:latin typeface="Georgia" panose="02040502050405020303" pitchFamily="18" charset="0"/>
            </a:endParaRPr>
          </a:p>
          <a:p>
            <a:r>
              <a:rPr lang="en-US" sz="1400" b="1" dirty="0">
                <a:solidFill>
                  <a:srgbClr val="333333"/>
                </a:solidFill>
                <a:latin typeface="Georgia" panose="02040502050405020303" pitchFamily="18" charset="0"/>
              </a:rPr>
              <a:t>Cluster 4 </a:t>
            </a:r>
            <a:r>
              <a:rPr lang="en-US" sz="1400" dirty="0">
                <a:solidFill>
                  <a:srgbClr val="333333"/>
                </a:solidFill>
                <a:latin typeface="Georgia" panose="02040502050405020303" pitchFamily="18" charset="0"/>
              </a:rPr>
              <a:t>contains some </a:t>
            </a:r>
            <a:r>
              <a:rPr lang="en-US" sz="1400" b="1" dirty="0">
                <a:solidFill>
                  <a:srgbClr val="333333"/>
                </a:solidFill>
                <a:latin typeface="Georgia" panose="02040502050405020303" pitchFamily="18" charset="0"/>
              </a:rPr>
              <a:t>627</a:t>
            </a:r>
            <a:r>
              <a:rPr lang="en-US" sz="1400" dirty="0">
                <a:solidFill>
                  <a:srgbClr val="333333"/>
                </a:solidFill>
                <a:latin typeface="Georgia" panose="02040502050405020303" pitchFamily="18" charset="0"/>
              </a:rPr>
              <a:t> consumers with a very high value for frequency and monetary. This group seems to be the second high profit group.</a:t>
            </a:r>
          </a:p>
          <a:p>
            <a:endParaRPr lang="en-US" sz="1400" dirty="0">
              <a:solidFill>
                <a:srgbClr val="333333"/>
              </a:solidFill>
              <a:latin typeface="Georgia" panose="02040502050405020303" pitchFamily="18" charset="0"/>
            </a:endParaRPr>
          </a:p>
          <a:p>
            <a:r>
              <a:rPr lang="en-US" sz="1400" dirty="0">
                <a:solidFill>
                  <a:srgbClr val="333333"/>
                </a:solidFill>
                <a:latin typeface="Georgia" panose="02040502050405020303" pitchFamily="18" charset="0"/>
              </a:rPr>
              <a:t>The </a:t>
            </a:r>
            <a:r>
              <a:rPr lang="en-US" sz="1400" b="1" dirty="0">
                <a:solidFill>
                  <a:srgbClr val="333333"/>
                </a:solidFill>
                <a:latin typeface="Georgia" panose="02040502050405020303" pitchFamily="18" charset="0"/>
              </a:rPr>
              <a:t>188 </a:t>
            </a:r>
            <a:r>
              <a:rPr lang="en-US" sz="1400" dirty="0">
                <a:solidFill>
                  <a:srgbClr val="333333"/>
                </a:solidFill>
                <a:latin typeface="Georgia" panose="02040502050405020303" pitchFamily="18" charset="0"/>
              </a:rPr>
              <a:t>customers in </a:t>
            </a:r>
            <a:r>
              <a:rPr lang="en-US" sz="1400" b="1" dirty="0">
                <a:solidFill>
                  <a:srgbClr val="333333"/>
                </a:solidFill>
                <a:latin typeface="Georgia" panose="02040502050405020303" pitchFamily="18" charset="0"/>
              </a:rPr>
              <a:t>cluster 5 </a:t>
            </a:r>
            <a:r>
              <a:rPr lang="en-US" sz="1400" dirty="0">
                <a:solidFill>
                  <a:srgbClr val="333333"/>
                </a:solidFill>
                <a:latin typeface="Georgia" panose="02040502050405020303" pitchFamily="18" charset="0"/>
              </a:rPr>
              <a:t>mainly started shopping with the online retailer at the beginning of the year, and continued to the end of the year with an average value of recency 0.7. They purchased quite often and as a result, spent a quite high amount of money. This group of consumers can be categorized as very high recency, very high frequency and very high monetary with a high spending per consumer. This group, although the smallest (only composed of 5.05 per cent of the whole population), seems to be the most profitable group.</a:t>
            </a:r>
          </a:p>
        </p:txBody>
      </p:sp>
    </p:spTree>
    <p:extLst>
      <p:ext uri="{BB962C8B-B14F-4D97-AF65-F5344CB8AC3E}">
        <p14:creationId xmlns:p14="http://schemas.microsoft.com/office/powerpoint/2010/main" val="260711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A5FE61-A44F-413A-B773-1A6E578BABAB}"/>
              </a:ext>
            </a:extLst>
          </p:cNvPr>
          <p:cNvSpPr>
            <a:spLocks noGrp="1"/>
          </p:cNvSpPr>
          <p:nvPr>
            <p:ph type="title"/>
          </p:nvPr>
        </p:nvSpPr>
        <p:spPr/>
        <p:txBody>
          <a:bodyPr>
            <a:normAutofit/>
          </a:bodyPr>
          <a:lstStyle/>
          <a:p>
            <a:r>
              <a:rPr lang="en-US" dirty="0"/>
              <a:t> Customer segmentation  by cluster</a:t>
            </a:r>
          </a:p>
        </p:txBody>
      </p:sp>
      <p:graphicFrame>
        <p:nvGraphicFramePr>
          <p:cNvPr id="47" name="Content Placeholder 21">
            <a:extLst>
              <a:ext uri="{FF2B5EF4-FFF2-40B4-BE49-F238E27FC236}">
                <a16:creationId xmlns:a16="http://schemas.microsoft.com/office/drawing/2014/main" id="{7E9B5394-A72D-4F33-9894-B80E469DDE77}"/>
              </a:ext>
            </a:extLst>
          </p:cNvPr>
          <p:cNvGraphicFramePr>
            <a:graphicFrameLocks noGrp="1"/>
          </p:cNvGraphicFramePr>
          <p:nvPr>
            <p:ph idx="1"/>
            <p:extLst>
              <p:ext uri="{D42A27DB-BD31-4B8C-83A1-F6EECF244321}">
                <p14:modId xmlns:p14="http://schemas.microsoft.com/office/powerpoint/2010/main" val="977632875"/>
              </p:ext>
            </p:extLst>
          </p:nvPr>
        </p:nvGraphicFramePr>
        <p:xfrm>
          <a:off x="1" y="2050351"/>
          <a:ext cx="5111777" cy="36750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3BA91D58-5110-4969-9D51-39628CB5191A}"/>
              </a:ext>
            </a:extLst>
          </p:cNvPr>
          <p:cNvGraphicFramePr>
            <a:graphicFrameLocks noGrp="1"/>
          </p:cNvGraphicFramePr>
          <p:nvPr>
            <p:extLst>
              <p:ext uri="{D42A27DB-BD31-4B8C-83A1-F6EECF244321}">
                <p14:modId xmlns:p14="http://schemas.microsoft.com/office/powerpoint/2010/main" val="2707051385"/>
              </p:ext>
            </p:extLst>
          </p:nvPr>
        </p:nvGraphicFramePr>
        <p:xfrm>
          <a:off x="5376565" y="2414916"/>
          <a:ext cx="6027252" cy="3202224"/>
        </p:xfrm>
        <a:graphic>
          <a:graphicData uri="http://schemas.openxmlformats.org/drawingml/2006/table">
            <a:tbl>
              <a:tblPr firstRow="1" bandRow="1">
                <a:tableStyleId>{93296810-A885-4BE3-A3E7-6D5BEEA58F35}</a:tableStyleId>
              </a:tblPr>
              <a:tblGrid>
                <a:gridCol w="1128968">
                  <a:extLst>
                    <a:ext uri="{9D8B030D-6E8A-4147-A177-3AD203B41FA5}">
                      <a16:colId xmlns:a16="http://schemas.microsoft.com/office/drawing/2014/main" val="1517507040"/>
                    </a:ext>
                  </a:extLst>
                </a:gridCol>
                <a:gridCol w="2006041">
                  <a:extLst>
                    <a:ext uri="{9D8B030D-6E8A-4147-A177-3AD203B41FA5}">
                      <a16:colId xmlns:a16="http://schemas.microsoft.com/office/drawing/2014/main" val="3250968442"/>
                    </a:ext>
                  </a:extLst>
                </a:gridCol>
                <a:gridCol w="1635446">
                  <a:extLst>
                    <a:ext uri="{9D8B030D-6E8A-4147-A177-3AD203B41FA5}">
                      <a16:colId xmlns:a16="http://schemas.microsoft.com/office/drawing/2014/main" val="2236015790"/>
                    </a:ext>
                  </a:extLst>
                </a:gridCol>
                <a:gridCol w="1256797">
                  <a:extLst>
                    <a:ext uri="{9D8B030D-6E8A-4147-A177-3AD203B41FA5}">
                      <a16:colId xmlns:a16="http://schemas.microsoft.com/office/drawing/2014/main" val="2204416894"/>
                    </a:ext>
                  </a:extLst>
                </a:gridCol>
              </a:tblGrid>
              <a:tr h="811560">
                <a:tc>
                  <a:txBody>
                    <a:bodyPr/>
                    <a:lstStyle/>
                    <a:p>
                      <a:pPr algn="ctr" fontAlgn="t"/>
                      <a:r>
                        <a:rPr lang="en-US" sz="1600" u="none" strike="noStrike" dirty="0">
                          <a:effectLst/>
                        </a:rPr>
                        <a:t>Cluster</a:t>
                      </a:r>
                      <a:endParaRPr lang="en-US" sz="1600" b="1" i="1" u="none" strike="noStrike" dirty="0">
                        <a:solidFill>
                          <a:srgbClr val="333333"/>
                        </a:solidFill>
                        <a:effectLst/>
                        <a:latin typeface="Georgia" panose="02040502050405020303" pitchFamily="18" charset="0"/>
                      </a:endParaRPr>
                    </a:p>
                  </a:txBody>
                  <a:tcPr marL="7478" marR="7478" marT="7478" marB="0"/>
                </a:tc>
                <a:tc>
                  <a:txBody>
                    <a:bodyPr/>
                    <a:lstStyle/>
                    <a:p>
                      <a:pPr algn="ctr" fontAlgn="t"/>
                      <a:r>
                        <a:rPr lang="en-US" sz="1600" u="none" strike="noStrike" dirty="0">
                          <a:effectLst/>
                        </a:rPr>
                        <a:t>Population size</a:t>
                      </a:r>
                      <a:endParaRPr lang="en-US" sz="1600" b="1" i="1" u="none" strike="noStrike" dirty="0">
                        <a:solidFill>
                          <a:srgbClr val="333333"/>
                        </a:solidFill>
                        <a:effectLst/>
                        <a:latin typeface="Georgia" panose="02040502050405020303" pitchFamily="18" charset="0"/>
                      </a:endParaRPr>
                    </a:p>
                  </a:txBody>
                  <a:tcPr marL="7478" marR="7478" marT="7478" marB="0"/>
                </a:tc>
                <a:tc>
                  <a:txBody>
                    <a:bodyPr/>
                    <a:lstStyle/>
                    <a:p>
                      <a:pPr algn="ctr" fontAlgn="t"/>
                      <a:r>
                        <a:rPr lang="en-US" sz="1600" u="none" strike="noStrike" dirty="0">
                          <a:effectLst/>
                        </a:rPr>
                        <a:t>Percentage</a:t>
                      </a:r>
                      <a:endParaRPr lang="en-US" sz="1600" b="1" i="1" u="none" strike="noStrike" dirty="0">
                        <a:solidFill>
                          <a:srgbClr val="333333"/>
                        </a:solidFill>
                        <a:effectLst/>
                        <a:latin typeface="Georgia" panose="02040502050405020303" pitchFamily="18" charset="0"/>
                      </a:endParaRPr>
                    </a:p>
                  </a:txBody>
                  <a:tcPr marL="7478" marR="7478" marT="7478" marB="0"/>
                </a:tc>
                <a:tc>
                  <a:txBody>
                    <a:bodyPr/>
                    <a:lstStyle/>
                    <a:p>
                      <a:pPr algn="ctr" fontAlgn="t"/>
                      <a:r>
                        <a:rPr lang="en-US" sz="1600" b="1" u="none" strike="noStrike" kern="1200" dirty="0">
                          <a:solidFill>
                            <a:schemeClr val="lt1"/>
                          </a:solidFill>
                          <a:effectLst/>
                          <a:latin typeface="+mn-lt"/>
                          <a:ea typeface="+mn-ea"/>
                          <a:cs typeface="+mn-cs"/>
                        </a:rPr>
                        <a:t>Result</a:t>
                      </a:r>
                    </a:p>
                  </a:txBody>
                  <a:tcPr marL="7478" marR="7478" marT="7478" marB="0"/>
                </a:tc>
                <a:extLst>
                  <a:ext uri="{0D108BD9-81ED-4DB2-BD59-A6C34878D82A}">
                    <a16:rowId xmlns:a16="http://schemas.microsoft.com/office/drawing/2014/main" val="2086466289"/>
                  </a:ext>
                </a:extLst>
              </a:tr>
              <a:tr h="452595">
                <a:tc>
                  <a:txBody>
                    <a:bodyPr/>
                    <a:lstStyle/>
                    <a:p>
                      <a:pPr algn="ctr" fontAlgn="ctr"/>
                      <a:r>
                        <a:rPr lang="en-US" sz="1600" u="none" strike="noStrike" dirty="0">
                          <a:effectLst/>
                        </a:rPr>
                        <a:t>1</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527</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14.14</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b="0" i="0" u="none" strike="noStrike" kern="1200" dirty="0">
                          <a:solidFill>
                            <a:srgbClr val="666666"/>
                          </a:solidFill>
                          <a:effectLst/>
                          <a:latin typeface="Georgia" panose="02040502050405020303" pitchFamily="18" charset="0"/>
                          <a:ea typeface="+mn-ea"/>
                          <a:cs typeface="+mn-cs"/>
                        </a:rPr>
                        <a:t>Low profit</a:t>
                      </a:r>
                    </a:p>
                  </a:txBody>
                  <a:tcPr marL="7478" marR="7478" marT="7478" marB="0" anchor="ctr"/>
                </a:tc>
                <a:extLst>
                  <a:ext uri="{0D108BD9-81ED-4DB2-BD59-A6C34878D82A}">
                    <a16:rowId xmlns:a16="http://schemas.microsoft.com/office/drawing/2014/main" val="3781966342"/>
                  </a:ext>
                </a:extLst>
              </a:tr>
              <a:tr h="452595">
                <a:tc>
                  <a:txBody>
                    <a:bodyPr/>
                    <a:lstStyle/>
                    <a:p>
                      <a:pPr algn="ctr" fontAlgn="ctr"/>
                      <a:r>
                        <a:rPr lang="en-US" sz="1600" u="none" strike="noStrike">
                          <a:effectLst/>
                        </a:rPr>
                        <a:t>2</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636</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17.07</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b="0" i="0" u="none" strike="noStrike" kern="1200" dirty="0">
                          <a:solidFill>
                            <a:srgbClr val="666666"/>
                          </a:solidFill>
                          <a:effectLst/>
                          <a:latin typeface="Georgia" panose="02040502050405020303" pitchFamily="18" charset="0"/>
                          <a:ea typeface="+mn-ea"/>
                          <a:cs typeface="+mn-cs"/>
                        </a:rPr>
                        <a:t>Medium to high profit</a:t>
                      </a:r>
                    </a:p>
                  </a:txBody>
                  <a:tcPr marL="7478" marR="7478" marT="7478" marB="0" anchor="ctr"/>
                </a:tc>
                <a:extLst>
                  <a:ext uri="{0D108BD9-81ED-4DB2-BD59-A6C34878D82A}">
                    <a16:rowId xmlns:a16="http://schemas.microsoft.com/office/drawing/2014/main" val="3232657503"/>
                  </a:ext>
                </a:extLst>
              </a:tr>
              <a:tr h="452595">
                <a:tc>
                  <a:txBody>
                    <a:bodyPr/>
                    <a:lstStyle/>
                    <a:p>
                      <a:pPr algn="ctr" fontAlgn="ctr"/>
                      <a:r>
                        <a:rPr lang="en-US" sz="1600" u="none" strike="noStrike">
                          <a:effectLst/>
                        </a:rPr>
                        <a:t>3</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1748</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46.91</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b="0" i="0" u="none" strike="noStrike" kern="1200" dirty="0">
                          <a:solidFill>
                            <a:srgbClr val="666666"/>
                          </a:solidFill>
                          <a:effectLst/>
                          <a:latin typeface="Georgia" panose="02040502050405020303" pitchFamily="18" charset="0"/>
                          <a:ea typeface="+mn-ea"/>
                          <a:cs typeface="+mn-cs"/>
                        </a:rPr>
                        <a:t>Ordinary profit</a:t>
                      </a:r>
                    </a:p>
                  </a:txBody>
                  <a:tcPr marL="7478" marR="7478" marT="7478" marB="0" anchor="ctr"/>
                </a:tc>
                <a:extLst>
                  <a:ext uri="{0D108BD9-81ED-4DB2-BD59-A6C34878D82A}">
                    <a16:rowId xmlns:a16="http://schemas.microsoft.com/office/drawing/2014/main" val="1110421400"/>
                  </a:ext>
                </a:extLst>
              </a:tr>
              <a:tr h="452595">
                <a:tc>
                  <a:txBody>
                    <a:bodyPr/>
                    <a:lstStyle/>
                    <a:p>
                      <a:pPr algn="ctr" fontAlgn="ctr"/>
                      <a:r>
                        <a:rPr lang="en-US" sz="1600" u="none" strike="noStrike">
                          <a:effectLst/>
                        </a:rPr>
                        <a:t>4</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627</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16.83</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b="0" i="0" u="none" strike="noStrike" dirty="0">
                          <a:solidFill>
                            <a:srgbClr val="666666"/>
                          </a:solidFill>
                          <a:effectLst/>
                          <a:latin typeface="Georgia" panose="02040502050405020303" pitchFamily="18" charset="0"/>
                        </a:rPr>
                        <a:t>Second highest profit</a:t>
                      </a:r>
                    </a:p>
                  </a:txBody>
                  <a:tcPr marL="7478" marR="7478" marT="7478" marB="0" anchor="ctr"/>
                </a:tc>
                <a:extLst>
                  <a:ext uri="{0D108BD9-81ED-4DB2-BD59-A6C34878D82A}">
                    <a16:rowId xmlns:a16="http://schemas.microsoft.com/office/drawing/2014/main" val="1998915368"/>
                  </a:ext>
                </a:extLst>
              </a:tr>
              <a:tr h="452595">
                <a:tc>
                  <a:txBody>
                    <a:bodyPr/>
                    <a:lstStyle/>
                    <a:p>
                      <a:pPr algn="ctr" fontAlgn="ctr"/>
                      <a:r>
                        <a:rPr lang="en-US" sz="1600" u="none" strike="noStrike">
                          <a:effectLst/>
                        </a:rPr>
                        <a:t>5</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a:effectLst/>
                        </a:rPr>
                        <a:t>188</a:t>
                      </a:r>
                      <a:endParaRPr lang="en-US" sz="1600" b="0" i="0" u="none" strike="noStrike">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u="none" strike="noStrike" dirty="0">
                          <a:effectLst/>
                        </a:rPr>
                        <a:t>5.05</a:t>
                      </a:r>
                      <a:endParaRPr lang="en-US" sz="1600" b="0" i="0" u="none" strike="noStrike" dirty="0">
                        <a:solidFill>
                          <a:srgbClr val="666666"/>
                        </a:solidFill>
                        <a:effectLst/>
                        <a:latin typeface="Georgia" panose="02040502050405020303" pitchFamily="18" charset="0"/>
                      </a:endParaRPr>
                    </a:p>
                  </a:txBody>
                  <a:tcPr marL="7478" marR="7478" marT="7478" marB="0" anchor="ctr"/>
                </a:tc>
                <a:tc>
                  <a:txBody>
                    <a:bodyPr/>
                    <a:lstStyle/>
                    <a:p>
                      <a:pPr algn="ctr" fontAlgn="ctr"/>
                      <a:r>
                        <a:rPr lang="en-US" sz="1600" b="0" i="0" u="none" strike="noStrike" dirty="0">
                          <a:solidFill>
                            <a:srgbClr val="666666"/>
                          </a:solidFill>
                          <a:effectLst/>
                          <a:latin typeface="Georgia" panose="02040502050405020303" pitchFamily="18" charset="0"/>
                        </a:rPr>
                        <a:t>High Profit</a:t>
                      </a:r>
                    </a:p>
                  </a:txBody>
                  <a:tcPr marL="7478" marR="7478" marT="7478" marB="0" anchor="ctr"/>
                </a:tc>
                <a:extLst>
                  <a:ext uri="{0D108BD9-81ED-4DB2-BD59-A6C34878D82A}">
                    <a16:rowId xmlns:a16="http://schemas.microsoft.com/office/drawing/2014/main" val="502393547"/>
                  </a:ext>
                </a:extLst>
              </a:tr>
            </a:tbl>
          </a:graphicData>
        </a:graphic>
      </p:graphicFrame>
      <p:sp>
        <p:nvSpPr>
          <p:cNvPr id="14" name="Rectangle 13">
            <a:extLst>
              <a:ext uri="{FF2B5EF4-FFF2-40B4-BE49-F238E27FC236}">
                <a16:creationId xmlns:a16="http://schemas.microsoft.com/office/drawing/2014/main" id="{3781FB41-7350-4A46-A406-2D2E412AAFA3}"/>
              </a:ext>
            </a:extLst>
          </p:cNvPr>
          <p:cNvSpPr/>
          <p:nvPr/>
        </p:nvSpPr>
        <p:spPr>
          <a:xfrm>
            <a:off x="1912048" y="5752357"/>
            <a:ext cx="10063771" cy="369332"/>
          </a:xfrm>
          <a:prstGeom prst="rect">
            <a:avLst/>
          </a:prstGeom>
        </p:spPr>
        <p:txBody>
          <a:bodyPr wrap="square">
            <a:spAutoFit/>
          </a:bodyPr>
          <a:lstStyle/>
          <a:p>
            <a:r>
              <a:rPr lang="en-US" dirty="0">
                <a:solidFill>
                  <a:srgbClr val="333333"/>
                </a:solidFill>
                <a:latin typeface="Georgia" panose="02040502050405020303" pitchFamily="18" charset="0"/>
              </a:rPr>
              <a:t> 22 per cent of the consumers contributed roughly 60 per cent of the total sales</a:t>
            </a:r>
            <a:endParaRPr lang="en-US" dirty="0"/>
          </a:p>
        </p:txBody>
      </p:sp>
    </p:spTree>
    <p:extLst>
      <p:ext uri="{BB962C8B-B14F-4D97-AF65-F5344CB8AC3E}">
        <p14:creationId xmlns:p14="http://schemas.microsoft.com/office/powerpoint/2010/main" val="350782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98B98-AF9A-4B80-8939-C12AC58E476D}"/>
              </a:ext>
            </a:extLst>
          </p:cNvPr>
          <p:cNvSpPr>
            <a:spLocks noGrp="1"/>
          </p:cNvSpPr>
          <p:nvPr>
            <p:ph type="title"/>
          </p:nvPr>
        </p:nvSpPr>
        <p:spPr/>
        <p:txBody>
          <a:bodyPr>
            <a:normAutofit/>
          </a:bodyPr>
          <a:lstStyle/>
          <a:p>
            <a:r>
              <a:rPr lang="en-US" sz="2200" dirty="0"/>
              <a:t>Considering the below aspects can change the outcome of the model:</a:t>
            </a:r>
            <a:br>
              <a:rPr lang="en-US" sz="2200" dirty="0"/>
            </a:br>
            <a:endParaRPr lang="en-US" sz="2200" dirty="0"/>
          </a:p>
        </p:txBody>
      </p:sp>
      <p:graphicFrame>
        <p:nvGraphicFramePr>
          <p:cNvPr id="8" name="Content Placeholder 4">
            <a:extLst>
              <a:ext uri="{FF2B5EF4-FFF2-40B4-BE49-F238E27FC236}">
                <a16:creationId xmlns:a16="http://schemas.microsoft.com/office/drawing/2014/main" id="{46BA865A-5ECB-47E1-911D-3BAE8AC2DA49}"/>
              </a:ext>
            </a:extLst>
          </p:cNvPr>
          <p:cNvGraphicFramePr>
            <a:graphicFrameLocks noGrp="1"/>
          </p:cNvGraphicFramePr>
          <p:nvPr>
            <p:ph idx="1"/>
            <p:extLst>
              <p:ext uri="{D42A27DB-BD31-4B8C-83A1-F6EECF244321}">
                <p14:modId xmlns:p14="http://schemas.microsoft.com/office/powerpoint/2010/main" val="80597232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69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Rectangle 3">
            <a:extLst>
              <a:ext uri="{FF2B5EF4-FFF2-40B4-BE49-F238E27FC236}">
                <a16:creationId xmlns:a16="http://schemas.microsoft.com/office/drawing/2014/main" id="{E4E2BAC7-A696-4C7F-A3A7-48C5F189550D}"/>
              </a:ext>
            </a:extLst>
          </p:cNvPr>
          <p:cNvSpPr/>
          <p:nvPr/>
        </p:nvSpPr>
        <p:spPr>
          <a:xfrm>
            <a:off x="5140235" y="1027937"/>
            <a:ext cx="6083708" cy="3711894"/>
          </a:xfrm>
          <a:prstGeom prst="rect">
            <a:avLst/>
          </a:prstGeom>
        </p:spPr>
        <p:txBody>
          <a:bodyPr vert="horz" lIns="91440" tIns="45720" rIns="91440" bIns="0" rtlCol="0" anchor="ctr">
            <a:normAutofit/>
          </a:bodyPr>
          <a:lstStyle/>
          <a:p>
            <a:pPr lvl="0" defTabSz="914400">
              <a:lnSpc>
                <a:spcPct val="90000"/>
              </a:lnSpc>
              <a:spcBef>
                <a:spcPct val="0"/>
              </a:spcBef>
              <a:spcAft>
                <a:spcPts val="600"/>
              </a:spcAft>
            </a:pPr>
            <a:r>
              <a:rPr lang="en-US" sz="5400" cap="all">
                <a:latin typeface="+mj-lt"/>
                <a:ea typeface="+mj-ea"/>
                <a:cs typeface="+mj-cs"/>
              </a:rPr>
              <a:t>Thank You</a:t>
            </a:r>
          </a:p>
        </p:txBody>
      </p:sp>
      <p:cxnSp>
        <p:nvCxnSpPr>
          <p:cNvPr id="21" name="Straight Connector 20">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20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7B7C-0D9A-43DF-B80F-B731AC03E59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D83F7BA-1557-44F1-AD0E-C138F8C55EE9}"/>
              </a:ext>
            </a:extLst>
          </p:cNvPr>
          <p:cNvSpPr>
            <a:spLocks noGrp="1"/>
          </p:cNvSpPr>
          <p:nvPr>
            <p:ph idx="1"/>
          </p:nvPr>
        </p:nvSpPr>
        <p:spPr/>
        <p:txBody>
          <a:bodyPr/>
          <a:lstStyle/>
          <a:p>
            <a:r>
              <a:rPr lang="en-US" b="1" dirty="0"/>
              <a:t>Analysis</a:t>
            </a:r>
            <a:r>
              <a:rPr lang="en-US" dirty="0"/>
              <a:t> -  better understand the customers and conduct customer-centric marketing </a:t>
            </a:r>
          </a:p>
          <a:p>
            <a:r>
              <a:rPr lang="en-US" b="1" dirty="0"/>
              <a:t>Proposed Model </a:t>
            </a:r>
            <a:r>
              <a:rPr lang="en-US" dirty="0"/>
              <a:t>- On the basis of the Recency, Frequency, and Monetary model, customers have been segmented into various meaningful groups using the </a:t>
            </a:r>
            <a:r>
              <a:rPr lang="en-US" i="1" dirty="0"/>
              <a:t>k</a:t>
            </a:r>
            <a:r>
              <a:rPr lang="en-US" dirty="0"/>
              <a:t>-means clustering algorithm and tried to identify the main characteristics of the consumers in each segment.</a:t>
            </a:r>
          </a:p>
        </p:txBody>
      </p:sp>
    </p:spTree>
    <p:extLst>
      <p:ext uri="{BB962C8B-B14F-4D97-AF65-F5344CB8AC3E}">
        <p14:creationId xmlns:p14="http://schemas.microsoft.com/office/powerpoint/2010/main" val="361936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0F26-4552-4416-B6F9-1F56D7E05F90}"/>
              </a:ext>
            </a:extLst>
          </p:cNvPr>
          <p:cNvSpPr>
            <a:spLocks noGrp="1"/>
          </p:cNvSpPr>
          <p:nvPr>
            <p:ph type="title"/>
          </p:nvPr>
        </p:nvSpPr>
        <p:spPr/>
        <p:txBody>
          <a:bodyPr>
            <a:normAutofit/>
          </a:bodyPr>
          <a:lstStyle/>
          <a:p>
            <a:r>
              <a:rPr lang="en-US" dirty="0"/>
              <a:t>Dataset source</a:t>
            </a:r>
          </a:p>
        </p:txBody>
      </p:sp>
      <p:sp>
        <p:nvSpPr>
          <p:cNvPr id="3" name="Content Placeholder 2">
            <a:extLst>
              <a:ext uri="{FF2B5EF4-FFF2-40B4-BE49-F238E27FC236}">
                <a16:creationId xmlns:a16="http://schemas.microsoft.com/office/drawing/2014/main" id="{35584732-BFC2-4AFE-9EDB-3BF7FDA76DA8}"/>
              </a:ext>
            </a:extLst>
          </p:cNvPr>
          <p:cNvSpPr>
            <a:spLocks noGrp="1"/>
          </p:cNvSpPr>
          <p:nvPr>
            <p:ph idx="1"/>
          </p:nvPr>
        </p:nvSpPr>
        <p:spPr>
          <a:xfrm>
            <a:off x="1451579" y="2015734"/>
            <a:ext cx="4158849" cy="3450613"/>
          </a:xfrm>
        </p:spPr>
        <p:txBody>
          <a:bodyPr>
            <a:normAutofit/>
          </a:bodyPr>
          <a:lstStyle/>
          <a:p>
            <a:r>
              <a:rPr lang="en-US" dirty="0">
                <a:hlinkClick r:id="rId2">
                  <a:extLst>
                    <a:ext uri="{A12FA001-AC4F-418D-AE19-62706E023703}">
                      <ahyp:hlinkClr xmlns:ahyp="http://schemas.microsoft.com/office/drawing/2018/hyperlinkcolor" val="tx"/>
                    </a:ext>
                  </a:extLst>
                </a:hlinkClick>
              </a:rPr>
              <a:t>https://archive.ics.uci.edu/ml/datasets/Online+Retail+II</a:t>
            </a:r>
            <a:endParaRPr lang="en-US" dirty="0"/>
          </a:p>
          <a:p>
            <a:r>
              <a:rPr lang="en-US" dirty="0"/>
              <a:t>It has 151911 rows of 8 variables</a:t>
            </a: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hlinkClick r:id="rId2">
                <a:extLst>
                  <a:ext uri="{A12FA001-AC4F-418D-AE19-62706E023703}">
                    <ahyp:hlinkClr xmlns:ahyp="http://schemas.microsoft.com/office/drawing/2018/hyperlinkcolor" val="tx"/>
                  </a:ext>
                </a:extLst>
              </a:hlinkClick>
            </a:endParaRPr>
          </a:p>
          <a:p>
            <a:endParaRPr lang="en-US" dirty="0"/>
          </a:p>
        </p:txBody>
      </p:sp>
      <p:pic>
        <p:nvPicPr>
          <p:cNvPr id="4" name="Picture 3">
            <a:extLst>
              <a:ext uri="{FF2B5EF4-FFF2-40B4-BE49-F238E27FC236}">
                <a16:creationId xmlns:a16="http://schemas.microsoft.com/office/drawing/2014/main" id="{B55835CF-6FB7-46B1-88FB-CE9325DB0EC1}"/>
              </a:ext>
            </a:extLst>
          </p:cNvPr>
          <p:cNvPicPr>
            <a:picLocks noChangeAspect="1"/>
          </p:cNvPicPr>
          <p:nvPr/>
        </p:nvPicPr>
        <p:blipFill>
          <a:blip r:embed="rId3"/>
          <a:stretch>
            <a:fillRect/>
          </a:stretch>
        </p:blipFill>
        <p:spPr>
          <a:xfrm>
            <a:off x="6277257" y="2646390"/>
            <a:ext cx="4613872" cy="2180054"/>
          </a:xfrm>
          <a:prstGeom prst="rect">
            <a:avLst/>
          </a:prstGeom>
        </p:spPr>
      </p:pic>
    </p:spTree>
    <p:extLst>
      <p:ext uri="{BB962C8B-B14F-4D97-AF65-F5344CB8AC3E}">
        <p14:creationId xmlns:p14="http://schemas.microsoft.com/office/powerpoint/2010/main" val="26353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35C0-AAC2-437F-A724-43FBC3E0939E}"/>
              </a:ext>
            </a:extLst>
          </p:cNvPr>
          <p:cNvSpPr>
            <a:spLocks noGrp="1"/>
          </p:cNvSpPr>
          <p:nvPr>
            <p:ph type="title"/>
          </p:nvPr>
        </p:nvSpPr>
        <p:spPr/>
        <p:txBody>
          <a:bodyPr/>
          <a:lstStyle/>
          <a:p>
            <a:r>
              <a:rPr lang="en-US" dirty="0"/>
              <a:t>Data reviewing steps</a:t>
            </a:r>
          </a:p>
        </p:txBody>
      </p:sp>
      <p:sp>
        <p:nvSpPr>
          <p:cNvPr id="3" name="Content Placeholder 2">
            <a:extLst>
              <a:ext uri="{FF2B5EF4-FFF2-40B4-BE49-F238E27FC236}">
                <a16:creationId xmlns:a16="http://schemas.microsoft.com/office/drawing/2014/main" id="{2544E359-27F1-42E4-B7FA-FA4B9B30CEEB}"/>
              </a:ext>
            </a:extLst>
          </p:cNvPr>
          <p:cNvSpPr>
            <a:spLocks noGrp="1"/>
          </p:cNvSpPr>
          <p:nvPr>
            <p:ph idx="1"/>
          </p:nvPr>
        </p:nvSpPr>
        <p:spPr/>
        <p:txBody>
          <a:bodyPr>
            <a:normAutofit/>
          </a:bodyPr>
          <a:lstStyle/>
          <a:p>
            <a:r>
              <a:rPr lang="en-US" b="1" dirty="0">
                <a:effectLst/>
              </a:rPr>
              <a:t>Data Exploration </a:t>
            </a:r>
            <a:r>
              <a:rPr lang="en-US" dirty="0">
                <a:effectLst/>
              </a:rPr>
              <a:t>– looking at categorical and continuous feature summaries and making inferences about the data.</a:t>
            </a:r>
          </a:p>
          <a:p>
            <a:r>
              <a:rPr lang="en-US" b="1" dirty="0">
                <a:effectLst/>
              </a:rPr>
              <a:t>Data Cleaning </a:t>
            </a:r>
            <a:r>
              <a:rPr lang="en-US" dirty="0">
                <a:effectLst/>
              </a:rPr>
              <a:t>– imputing missing values in the data and checking for outliers</a:t>
            </a:r>
          </a:p>
          <a:p>
            <a:r>
              <a:rPr lang="en-US" b="1" dirty="0">
                <a:effectLst/>
              </a:rPr>
              <a:t>Feature Engineering </a:t>
            </a:r>
            <a:r>
              <a:rPr lang="en-US" dirty="0">
                <a:effectLst/>
              </a:rPr>
              <a:t>– modifying existing variables and creating new ones for analysis</a:t>
            </a:r>
          </a:p>
          <a:p>
            <a:r>
              <a:rPr lang="en-US" b="1" dirty="0">
                <a:effectLst/>
              </a:rPr>
              <a:t>Model Building </a:t>
            </a:r>
            <a:r>
              <a:rPr lang="en-US" dirty="0">
                <a:effectLst/>
              </a:rPr>
              <a:t>– making predictive models on the data</a:t>
            </a:r>
          </a:p>
          <a:p>
            <a:endParaRPr lang="en-US" dirty="0"/>
          </a:p>
        </p:txBody>
      </p:sp>
    </p:spTree>
    <p:extLst>
      <p:ext uri="{BB962C8B-B14F-4D97-AF65-F5344CB8AC3E}">
        <p14:creationId xmlns:p14="http://schemas.microsoft.com/office/powerpoint/2010/main" val="249015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D0F7-C456-406B-8848-E9ADA657E88F}"/>
              </a:ext>
            </a:extLst>
          </p:cNvPr>
          <p:cNvSpPr>
            <a:spLocks noGrp="1"/>
          </p:cNvSpPr>
          <p:nvPr>
            <p:ph type="title"/>
          </p:nvPr>
        </p:nvSpPr>
        <p:spPr/>
        <p:txBody>
          <a:bodyPr>
            <a:normAutofit/>
          </a:bodyPr>
          <a:lstStyle/>
          <a:p>
            <a:r>
              <a:rPr lang="en-US" dirty="0"/>
              <a:t>Factors affects sales:</a:t>
            </a:r>
          </a:p>
        </p:txBody>
      </p:sp>
      <p:sp>
        <p:nvSpPr>
          <p:cNvPr id="3" name="Content Placeholder 2">
            <a:extLst>
              <a:ext uri="{FF2B5EF4-FFF2-40B4-BE49-F238E27FC236}">
                <a16:creationId xmlns:a16="http://schemas.microsoft.com/office/drawing/2014/main" id="{B34FDD63-73DB-4ACD-AA7F-67E7FA18FD6F}"/>
              </a:ext>
            </a:extLst>
          </p:cNvPr>
          <p:cNvSpPr>
            <a:spLocks noGrp="1"/>
          </p:cNvSpPr>
          <p:nvPr>
            <p:ph idx="1"/>
          </p:nvPr>
        </p:nvSpPr>
        <p:spPr/>
        <p:txBody>
          <a:bodyPr>
            <a:normAutofit fontScale="77500" lnSpcReduction="20000"/>
          </a:bodyPr>
          <a:lstStyle/>
          <a:p>
            <a:r>
              <a:rPr lang="en-US" dirty="0"/>
              <a:t>Which items/products’ on web pages has a customer visited? How long has a customer stayed with each web page, and in which sequence has a customer visited a set of products’ web pages?</a:t>
            </a:r>
          </a:p>
          <a:p>
            <a:r>
              <a:rPr lang="en-US" b="1" dirty="0"/>
              <a:t>Purchase  pattern</a:t>
            </a:r>
            <a:r>
              <a:rPr lang="en-US" dirty="0"/>
              <a:t>: What are customers’ purchase behavior patterns? Which products/items have customers purchased together often? In which sequence the products have been purchased?</a:t>
            </a:r>
          </a:p>
          <a:p>
            <a:r>
              <a:rPr lang="en-US" b="1" dirty="0"/>
              <a:t>Sales pattern: </a:t>
            </a:r>
            <a:r>
              <a:rPr lang="en-US" dirty="0"/>
              <a:t>What are the sales patterns in terms of various perspectives such as products/items, regions and time (weekly, monthly, quarterly, yearly and seasonally), and so on?</a:t>
            </a:r>
          </a:p>
          <a:p>
            <a:r>
              <a:rPr lang="en-US" b="1" dirty="0"/>
              <a:t>Identifying customer: </a:t>
            </a:r>
            <a:r>
              <a:rPr lang="en-US" dirty="0"/>
              <a:t>Who are the most/least valuable customers to the business? What are the distinct characteristics of them?</a:t>
            </a:r>
          </a:p>
          <a:p>
            <a:r>
              <a:rPr lang="en-US" b="1" dirty="0"/>
              <a:t>City type: </a:t>
            </a:r>
            <a:r>
              <a:rPr lang="en-US" dirty="0"/>
              <a:t>Customers from urban cities may have higher sales because of the higher income levels of people.</a:t>
            </a:r>
          </a:p>
          <a:p>
            <a:r>
              <a:rPr lang="en-US" b="1" dirty="0"/>
              <a:t>Population Density: </a:t>
            </a:r>
            <a:r>
              <a:rPr lang="en-US" dirty="0"/>
              <a:t>Densely populated areas can have higher sales because of more demand.</a:t>
            </a:r>
          </a:p>
        </p:txBody>
      </p:sp>
    </p:spTree>
    <p:extLst>
      <p:ext uri="{BB962C8B-B14F-4D97-AF65-F5344CB8AC3E}">
        <p14:creationId xmlns:p14="http://schemas.microsoft.com/office/powerpoint/2010/main" val="42557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AB72-F849-4047-B2E5-9CE47748C628}"/>
              </a:ext>
            </a:extLst>
          </p:cNvPr>
          <p:cNvSpPr>
            <a:spLocks noGrp="1"/>
          </p:cNvSpPr>
          <p:nvPr>
            <p:ph type="title"/>
          </p:nvPr>
        </p:nvSpPr>
        <p:spPr/>
        <p:txBody>
          <a:bodyPr/>
          <a:lstStyle/>
          <a:p>
            <a:r>
              <a:rPr lang="en-US" dirty="0">
                <a:effectLst/>
              </a:rPr>
              <a:t>Product Level concerns:</a:t>
            </a:r>
            <a:endParaRPr lang="en-US" dirty="0"/>
          </a:p>
        </p:txBody>
      </p:sp>
      <p:sp>
        <p:nvSpPr>
          <p:cNvPr id="3" name="Content Placeholder 2">
            <a:extLst>
              <a:ext uri="{FF2B5EF4-FFF2-40B4-BE49-F238E27FC236}">
                <a16:creationId xmlns:a16="http://schemas.microsoft.com/office/drawing/2014/main" id="{9EBCA231-8CB3-4FF6-AD79-A03B0A4F406A}"/>
              </a:ext>
            </a:extLst>
          </p:cNvPr>
          <p:cNvSpPr>
            <a:spLocks noGrp="1"/>
          </p:cNvSpPr>
          <p:nvPr>
            <p:ph idx="1"/>
          </p:nvPr>
        </p:nvSpPr>
        <p:spPr/>
        <p:txBody>
          <a:bodyPr>
            <a:normAutofit/>
          </a:bodyPr>
          <a:lstStyle/>
          <a:p>
            <a:r>
              <a:rPr lang="en-US" b="1" dirty="0">
                <a:effectLst/>
              </a:rPr>
              <a:t>Brand:</a:t>
            </a:r>
            <a:r>
              <a:rPr lang="en-US" dirty="0">
                <a:effectLst/>
              </a:rPr>
              <a:t> Branded products may have higher sales because of higher trust in the customer.</a:t>
            </a:r>
          </a:p>
          <a:p>
            <a:r>
              <a:rPr lang="en-US" b="1" dirty="0">
                <a:effectLst/>
              </a:rPr>
              <a:t>Packaging:</a:t>
            </a:r>
            <a:r>
              <a:rPr lang="en-US" dirty="0">
                <a:effectLst/>
              </a:rPr>
              <a:t> Products with good packaging can attract customers and sell more.</a:t>
            </a:r>
          </a:p>
          <a:p>
            <a:r>
              <a:rPr lang="en-US" b="1" dirty="0">
                <a:effectLst/>
              </a:rPr>
              <a:t>Utility:</a:t>
            </a:r>
            <a:r>
              <a:rPr lang="en-US" dirty="0">
                <a:effectLst/>
              </a:rPr>
              <a:t> Daily use products may have a higher tendency to sell as compared to the specific use products.</a:t>
            </a:r>
          </a:p>
        </p:txBody>
      </p:sp>
    </p:spTree>
    <p:extLst>
      <p:ext uri="{BB962C8B-B14F-4D97-AF65-F5344CB8AC3E}">
        <p14:creationId xmlns:p14="http://schemas.microsoft.com/office/powerpoint/2010/main" val="391498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5575-5382-49AD-A96C-A9FD63116F71}"/>
              </a:ext>
            </a:extLst>
          </p:cNvPr>
          <p:cNvSpPr>
            <a:spLocks noGrp="1"/>
          </p:cNvSpPr>
          <p:nvPr>
            <p:ph type="title"/>
          </p:nvPr>
        </p:nvSpPr>
        <p:spPr/>
        <p:txBody>
          <a:bodyPr/>
          <a:lstStyle/>
          <a:p>
            <a:r>
              <a:rPr lang="en-US" dirty="0"/>
              <a:t>DATA PRE-PROCESSING</a:t>
            </a:r>
            <a:br>
              <a:rPr lang="en-US" dirty="0"/>
            </a:br>
            <a:endParaRPr lang="en-US" dirty="0"/>
          </a:p>
        </p:txBody>
      </p:sp>
      <p:sp>
        <p:nvSpPr>
          <p:cNvPr id="3" name="Content Placeholder 2">
            <a:extLst>
              <a:ext uri="{FF2B5EF4-FFF2-40B4-BE49-F238E27FC236}">
                <a16:creationId xmlns:a16="http://schemas.microsoft.com/office/drawing/2014/main" id="{6C58AC71-DEF6-4741-AEC8-DBE6530569D0}"/>
              </a:ext>
            </a:extLst>
          </p:cNvPr>
          <p:cNvSpPr>
            <a:spLocks noGrp="1"/>
          </p:cNvSpPr>
          <p:nvPr>
            <p:ph idx="1"/>
          </p:nvPr>
        </p:nvSpPr>
        <p:spPr/>
        <p:txBody>
          <a:bodyPr>
            <a:normAutofit fontScale="85000" lnSpcReduction="10000"/>
          </a:bodyPr>
          <a:lstStyle/>
          <a:p>
            <a:r>
              <a:rPr lang="en-US" b="1" dirty="0"/>
              <a:t>Variables selection: </a:t>
            </a:r>
            <a:r>
              <a:rPr lang="en-US" dirty="0"/>
              <a:t>Variables of interest from the given dataset have been chosen: </a:t>
            </a:r>
            <a:r>
              <a:rPr lang="en-US" i="1" dirty="0"/>
              <a:t>Invoice, </a:t>
            </a:r>
            <a:r>
              <a:rPr lang="en-US" i="1" dirty="0" err="1"/>
              <a:t>StockCode</a:t>
            </a:r>
            <a:r>
              <a:rPr lang="en-US" dirty="0"/>
              <a:t>, </a:t>
            </a:r>
            <a:r>
              <a:rPr lang="en-US" i="1" dirty="0"/>
              <a:t>Quantity</a:t>
            </a:r>
            <a:r>
              <a:rPr lang="en-US" dirty="0"/>
              <a:t>, </a:t>
            </a:r>
            <a:r>
              <a:rPr lang="en-US" i="1" dirty="0"/>
              <a:t>Price</a:t>
            </a:r>
            <a:r>
              <a:rPr lang="en-US" dirty="0"/>
              <a:t>, </a:t>
            </a:r>
            <a:r>
              <a:rPr lang="en-US" i="1" dirty="0" err="1"/>
              <a:t>InvoiceDate</a:t>
            </a:r>
            <a:r>
              <a:rPr lang="en-US" dirty="0"/>
              <a:t> and </a:t>
            </a:r>
            <a:r>
              <a:rPr lang="en-US" i="1" dirty="0" err="1"/>
              <a:t>PostCode</a:t>
            </a:r>
            <a:r>
              <a:rPr lang="en-US" i="1" dirty="0"/>
              <a:t>.</a:t>
            </a:r>
            <a:endParaRPr lang="en-US" dirty="0"/>
          </a:p>
          <a:p>
            <a:r>
              <a:rPr lang="en-US" dirty="0"/>
              <a:t>Created a variable named </a:t>
            </a:r>
            <a:r>
              <a:rPr lang="en-US" i="1" dirty="0"/>
              <a:t>Amount</a:t>
            </a:r>
            <a:r>
              <a:rPr lang="en-US" dirty="0"/>
              <a:t>, by multiplying </a:t>
            </a:r>
            <a:r>
              <a:rPr lang="en-US" i="1" dirty="0"/>
              <a:t>Quantity</a:t>
            </a:r>
            <a:r>
              <a:rPr lang="en-US" dirty="0"/>
              <a:t> with </a:t>
            </a:r>
            <a:r>
              <a:rPr lang="en-US" i="1" dirty="0"/>
              <a:t>Price</a:t>
            </a:r>
            <a:r>
              <a:rPr lang="en-US" dirty="0"/>
              <a:t>, which gives the total amount of money spent per product/item in each transaction. </a:t>
            </a:r>
          </a:p>
          <a:p>
            <a:r>
              <a:rPr lang="en-US" dirty="0"/>
              <a:t>Separate the variable </a:t>
            </a:r>
            <a:r>
              <a:rPr lang="en-US" i="1" dirty="0" err="1"/>
              <a:t>InvoiceDate</a:t>
            </a:r>
            <a:r>
              <a:rPr lang="en-US" dirty="0"/>
              <a:t> into two variables </a:t>
            </a:r>
            <a:r>
              <a:rPr lang="en-US" i="1" dirty="0"/>
              <a:t>Date</a:t>
            </a:r>
            <a:r>
              <a:rPr lang="en-US" dirty="0"/>
              <a:t> and </a:t>
            </a:r>
            <a:r>
              <a:rPr lang="en-US" i="1" dirty="0"/>
              <a:t>Time</a:t>
            </a:r>
            <a:r>
              <a:rPr lang="en-US" dirty="0"/>
              <a:t>. This allows different transactions created by the same consumer on the same day but at different times to be treated separately.</a:t>
            </a:r>
          </a:p>
          <a:p>
            <a:r>
              <a:rPr lang="en-US" b="1" dirty="0"/>
              <a:t>Missing values: </a:t>
            </a:r>
            <a:r>
              <a:rPr lang="en-US" dirty="0"/>
              <a:t>Filter out any transactions that do not have a postcode associated with. This resolves any missing value issues in relation to the variable </a:t>
            </a:r>
            <a:r>
              <a:rPr lang="en-US" i="1" dirty="0" err="1"/>
              <a:t>PostCode</a:t>
            </a:r>
            <a:r>
              <a:rPr lang="en-US" dirty="0"/>
              <a:t>. </a:t>
            </a:r>
          </a:p>
          <a:p>
            <a:r>
              <a:rPr lang="en-US" b="1" dirty="0"/>
              <a:t>Sorting:</a:t>
            </a:r>
            <a:r>
              <a:rPr lang="en-US" dirty="0"/>
              <a:t> sort the dataset by </a:t>
            </a:r>
            <a:r>
              <a:rPr lang="en-US" i="1" dirty="0"/>
              <a:t>Postcode</a:t>
            </a:r>
            <a:r>
              <a:rPr lang="en-US" dirty="0"/>
              <a:t> and create three essential aggregated variables </a:t>
            </a:r>
            <a:r>
              <a:rPr lang="en-US" i="1" dirty="0"/>
              <a:t>Recency</a:t>
            </a:r>
            <a:r>
              <a:rPr lang="en-US" dirty="0"/>
              <a:t>, </a:t>
            </a:r>
            <a:r>
              <a:rPr lang="en-US" i="1" dirty="0"/>
              <a:t>Frequency</a:t>
            </a:r>
            <a:r>
              <a:rPr lang="en-US" dirty="0"/>
              <a:t> and </a:t>
            </a:r>
            <a:r>
              <a:rPr lang="en-US" i="1" dirty="0"/>
              <a:t>Monetary</a:t>
            </a:r>
            <a:r>
              <a:rPr lang="en-US" dirty="0"/>
              <a:t>. </a:t>
            </a:r>
          </a:p>
        </p:txBody>
      </p:sp>
    </p:spTree>
    <p:extLst>
      <p:ext uri="{BB962C8B-B14F-4D97-AF65-F5344CB8AC3E}">
        <p14:creationId xmlns:p14="http://schemas.microsoft.com/office/powerpoint/2010/main" val="144147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9B3C-536B-4AC9-B4D1-3CB38FC326DE}"/>
              </a:ext>
            </a:extLst>
          </p:cNvPr>
          <p:cNvSpPr>
            <a:spLocks noGrp="1"/>
          </p:cNvSpPr>
          <p:nvPr>
            <p:ph type="title"/>
          </p:nvPr>
        </p:nvSpPr>
        <p:spPr>
          <a:xfrm>
            <a:off x="844476" y="1600199"/>
            <a:ext cx="3539266" cy="4297680"/>
          </a:xfrm>
        </p:spPr>
        <p:txBody>
          <a:bodyPr anchor="ctr">
            <a:normAutofit/>
          </a:bodyPr>
          <a:lstStyle/>
          <a:p>
            <a:r>
              <a:rPr lang="en-US" dirty="0"/>
              <a:t>				RFM</a:t>
            </a:r>
          </a:p>
        </p:txBody>
      </p:sp>
      <p:sp>
        <p:nvSpPr>
          <p:cNvPr id="3" name="Content Placeholder 2">
            <a:extLst>
              <a:ext uri="{FF2B5EF4-FFF2-40B4-BE49-F238E27FC236}">
                <a16:creationId xmlns:a16="http://schemas.microsoft.com/office/drawing/2014/main" id="{3DAF0E08-F456-48EF-9D28-ACFFA2D818E7}"/>
              </a:ext>
            </a:extLst>
          </p:cNvPr>
          <p:cNvSpPr>
            <a:spLocks noGrp="1"/>
          </p:cNvSpPr>
          <p:nvPr>
            <p:ph idx="1"/>
          </p:nvPr>
        </p:nvSpPr>
        <p:spPr>
          <a:xfrm>
            <a:off x="4924851" y="1600199"/>
            <a:ext cx="6130003" cy="4297680"/>
          </a:xfrm>
        </p:spPr>
        <p:txBody>
          <a:bodyPr anchor="ctr">
            <a:normAutofit/>
          </a:bodyPr>
          <a:lstStyle/>
          <a:p>
            <a:r>
              <a:rPr lang="en-US" b="1" dirty="0"/>
              <a:t>Recency</a:t>
            </a:r>
            <a:r>
              <a:rPr lang="en-US" dirty="0"/>
              <a:t> -how long it has been since a customer last placed an order with the company </a:t>
            </a:r>
          </a:p>
          <a:p>
            <a:r>
              <a:rPr lang="en-US" b="1" dirty="0"/>
              <a:t>Frequency</a:t>
            </a:r>
            <a:r>
              <a:rPr lang="en-US" dirty="0"/>
              <a:t>-how often a customer orders from the company in a certain defined period </a:t>
            </a:r>
          </a:p>
          <a:p>
            <a:r>
              <a:rPr lang="en-US" b="1" dirty="0"/>
              <a:t>Monetary value- </a:t>
            </a:r>
            <a:r>
              <a:rPr lang="en-US" dirty="0"/>
              <a:t>the amount that a customer spends on an average transaction</a:t>
            </a:r>
          </a:p>
        </p:txBody>
      </p:sp>
    </p:spTree>
    <p:extLst>
      <p:ext uri="{BB962C8B-B14F-4D97-AF65-F5344CB8AC3E}">
        <p14:creationId xmlns:p14="http://schemas.microsoft.com/office/powerpoint/2010/main" val="166191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C8CC-D559-421F-9143-1D2EA57F6CAA}"/>
              </a:ext>
            </a:extLst>
          </p:cNvPr>
          <p:cNvSpPr>
            <a:spLocks noGrp="1"/>
          </p:cNvSpPr>
          <p:nvPr>
            <p:ph type="title"/>
          </p:nvPr>
        </p:nvSpPr>
        <p:spPr/>
        <p:txBody>
          <a:bodyPr/>
          <a:lstStyle/>
          <a:p>
            <a:r>
              <a:rPr lang="en-US" dirty="0"/>
              <a:t>Computation of RFM</a:t>
            </a:r>
          </a:p>
        </p:txBody>
      </p:sp>
      <p:sp>
        <p:nvSpPr>
          <p:cNvPr id="3" name="Content Placeholder 2">
            <a:extLst>
              <a:ext uri="{FF2B5EF4-FFF2-40B4-BE49-F238E27FC236}">
                <a16:creationId xmlns:a16="http://schemas.microsoft.com/office/drawing/2014/main" id="{56B3177A-33F7-46F0-AC63-7755C81E4EAC}"/>
              </a:ext>
            </a:extLst>
          </p:cNvPr>
          <p:cNvSpPr>
            <a:spLocks noGrp="1"/>
          </p:cNvSpPr>
          <p:nvPr>
            <p:ph idx="1"/>
          </p:nvPr>
        </p:nvSpPr>
        <p:spPr/>
        <p:txBody>
          <a:bodyPr>
            <a:normAutofit fontScale="70000" lnSpcReduction="20000"/>
          </a:bodyPr>
          <a:lstStyle/>
          <a:p>
            <a:pPr marL="0" indent="0">
              <a:buNone/>
            </a:pPr>
            <a:r>
              <a:rPr lang="en-US" b="1" dirty="0"/>
              <a:t>Sorting customer data based on RFM, grouping and analyzing results</a:t>
            </a:r>
          </a:p>
          <a:p>
            <a:r>
              <a:rPr lang="en-US" dirty="0"/>
              <a:t>Example: – Customer base: 400,000 customers – Sample size: 40,000 customers – </a:t>
            </a:r>
            <a:r>
              <a:rPr lang="en-US" dirty="0" err="1"/>
              <a:t>Firm‟s</a:t>
            </a:r>
            <a:r>
              <a:rPr lang="en-US" dirty="0"/>
              <a:t> marketing mailer campaign: $150 discount coupon – Response rate: 808 customers (2.02%)</a:t>
            </a:r>
          </a:p>
          <a:p>
            <a:r>
              <a:rPr lang="en-US" dirty="0"/>
              <a:t>Recency coding: Analysis – </a:t>
            </a:r>
          </a:p>
          <a:p>
            <a:r>
              <a:rPr lang="en-US" dirty="0"/>
              <a:t>Test group of 40,000 customers is sorted in a descending order based on the criterion of  “most recent purchase date”.</a:t>
            </a:r>
          </a:p>
          <a:p>
            <a:r>
              <a:rPr lang="en-US" dirty="0"/>
              <a:t>The earliest purchasers are listed on the top and the oldest are listed at the bottom. </a:t>
            </a:r>
          </a:p>
          <a:p>
            <a:r>
              <a:rPr lang="en-US" dirty="0"/>
              <a:t>The sorted data is divided into five equal groups (20% in each group) </a:t>
            </a:r>
          </a:p>
          <a:p>
            <a:r>
              <a:rPr lang="en-US" dirty="0"/>
              <a:t>The top most group is assigned a recency code of 1 and the next group a code of 2 and so on, until the bottom most group is assigned a code of 5</a:t>
            </a:r>
          </a:p>
          <a:p>
            <a:r>
              <a:rPr lang="en-US" dirty="0"/>
              <a:t>Analysis of customer response data shows that the mailer campaign got the highest response from customers grouped in recency code 1 followed by code 2 </a:t>
            </a:r>
            <a:r>
              <a:rPr lang="en-US" dirty="0" err="1"/>
              <a:t>etc</a:t>
            </a:r>
            <a:endParaRPr lang="en-US" dirty="0"/>
          </a:p>
          <a:p>
            <a:endParaRPr lang="en-US" dirty="0"/>
          </a:p>
        </p:txBody>
      </p:sp>
    </p:spTree>
    <p:extLst>
      <p:ext uri="{BB962C8B-B14F-4D97-AF65-F5344CB8AC3E}">
        <p14:creationId xmlns:p14="http://schemas.microsoft.com/office/powerpoint/2010/main" val="6611772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25</TotalTime>
  <Words>1544</Words>
  <Application>Microsoft Office PowerPoint</Application>
  <PresentationFormat>Widescreen</PresentationFormat>
  <Paragraphs>239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Georgia</vt:lpstr>
      <vt:lpstr>Gill Sans MT</vt:lpstr>
      <vt:lpstr>Gallery</vt:lpstr>
      <vt:lpstr>Data Science   </vt:lpstr>
      <vt:lpstr>Introduction</vt:lpstr>
      <vt:lpstr>Dataset source</vt:lpstr>
      <vt:lpstr>Data reviewing steps</vt:lpstr>
      <vt:lpstr>Factors affects sales:</vt:lpstr>
      <vt:lpstr>Product Level concerns:</vt:lpstr>
      <vt:lpstr>DATA PRE-PROCESSING </vt:lpstr>
      <vt:lpstr>    RFM</vt:lpstr>
      <vt:lpstr>Computation of RFM</vt:lpstr>
      <vt:lpstr>PowerPoint Presentation</vt:lpstr>
      <vt:lpstr>PowerPoint Presentation</vt:lpstr>
      <vt:lpstr>PowerPoint Presentation</vt:lpstr>
      <vt:lpstr>(RFM) …Code snapshot:</vt:lpstr>
      <vt:lpstr>RFM MODEL BASED CLUSTERING ANALYSIS</vt:lpstr>
      <vt:lpstr>PowerPoint Presentation</vt:lpstr>
      <vt:lpstr> Customer segmentation  by cluster</vt:lpstr>
      <vt:lpstr>Considering the below aspects can change the outcome of the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dc:title>
  <dc:creator>sonam de</dc:creator>
  <cp:lastModifiedBy>sonam de</cp:lastModifiedBy>
  <cp:revision>2</cp:revision>
  <dcterms:created xsi:type="dcterms:W3CDTF">2019-12-09T21:34:40Z</dcterms:created>
  <dcterms:modified xsi:type="dcterms:W3CDTF">2019-12-09T21:59:59Z</dcterms:modified>
</cp:coreProperties>
</file>