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9" r:id="rId3"/>
    <p:sldId id="258" r:id="rId4"/>
    <p:sldId id="257" r:id="rId5"/>
    <p:sldId id="259" r:id="rId6"/>
    <p:sldId id="273" r:id="rId7"/>
    <p:sldId id="268" r:id="rId8"/>
    <p:sldId id="261" r:id="rId9"/>
    <p:sldId id="266" r:id="rId10"/>
    <p:sldId id="267" r:id="rId11"/>
    <p:sldId id="262" r:id="rId12"/>
    <p:sldId id="264" r:id="rId13"/>
    <p:sldId id="263"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830" autoAdjust="0"/>
  </p:normalViewPr>
  <p:slideViewPr>
    <p:cSldViewPr snapToGrid="0">
      <p:cViewPr varScale="1">
        <p:scale>
          <a:sx n="55" d="100"/>
          <a:sy n="55" d="100"/>
        </p:scale>
        <p:origin x="10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ashVardhan\Desktop\Electric%20Sales%20US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Sheet12!$A$5</c:f>
              <c:strCache>
                <c:ptCount val="1"/>
                <c:pt idx="0">
                  <c:v>Price Per Unit Tesla</c:v>
                </c:pt>
              </c:strCache>
            </c:strRef>
          </c:tx>
          <c:spPr>
            <a:ln w="28575" cap="rnd">
              <a:solidFill>
                <a:schemeClr val="accent1"/>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Sheet12!$B$5:$BM$5</c:f>
              <c:numCache>
                <c:formatCode>_("$"* #,##0_);_("$"* \(#,##0\);_("$"* "-"??_);_(@_)</c:formatCode>
                <c:ptCount val="6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88700</c:v>
                </c:pt>
                <c:pt idx="19">
                  <c:v>88700</c:v>
                </c:pt>
                <c:pt idx="20">
                  <c:v>88700</c:v>
                </c:pt>
                <c:pt idx="21">
                  <c:v>88700</c:v>
                </c:pt>
                <c:pt idx="22">
                  <c:v>88700</c:v>
                </c:pt>
                <c:pt idx="23">
                  <c:v>88700</c:v>
                </c:pt>
                <c:pt idx="24">
                  <c:v>88700</c:v>
                </c:pt>
                <c:pt idx="25">
                  <c:v>88700</c:v>
                </c:pt>
                <c:pt idx="26">
                  <c:v>88700</c:v>
                </c:pt>
                <c:pt idx="27">
                  <c:v>88700</c:v>
                </c:pt>
                <c:pt idx="28">
                  <c:v>88700</c:v>
                </c:pt>
                <c:pt idx="29">
                  <c:v>88700</c:v>
                </c:pt>
                <c:pt idx="30">
                  <c:v>88700</c:v>
                </c:pt>
                <c:pt idx="31">
                  <c:v>88700</c:v>
                </c:pt>
                <c:pt idx="32">
                  <c:v>88700</c:v>
                </c:pt>
                <c:pt idx="33">
                  <c:v>88700</c:v>
                </c:pt>
                <c:pt idx="34">
                  <c:v>88700</c:v>
                </c:pt>
                <c:pt idx="35">
                  <c:v>88700</c:v>
                </c:pt>
                <c:pt idx="36">
                  <c:v>88700</c:v>
                </c:pt>
                <c:pt idx="37">
                  <c:v>88700</c:v>
                </c:pt>
                <c:pt idx="38">
                  <c:v>88700</c:v>
                </c:pt>
                <c:pt idx="39">
                  <c:v>88700</c:v>
                </c:pt>
                <c:pt idx="40">
                  <c:v>88700</c:v>
                </c:pt>
                <c:pt idx="41">
                  <c:v>88700</c:v>
                </c:pt>
                <c:pt idx="42">
                  <c:v>88700</c:v>
                </c:pt>
                <c:pt idx="43">
                  <c:v>88700</c:v>
                </c:pt>
                <c:pt idx="44">
                  <c:v>88700</c:v>
                </c:pt>
                <c:pt idx="45">
                  <c:v>88700</c:v>
                </c:pt>
                <c:pt idx="46">
                  <c:v>88700</c:v>
                </c:pt>
                <c:pt idx="47">
                  <c:v>88700</c:v>
                </c:pt>
                <c:pt idx="48">
                  <c:v>88700</c:v>
                </c:pt>
                <c:pt idx="49">
                  <c:v>88700</c:v>
                </c:pt>
                <c:pt idx="50">
                  <c:v>88700</c:v>
                </c:pt>
                <c:pt idx="51">
                  <c:v>88700</c:v>
                </c:pt>
                <c:pt idx="52">
                  <c:v>88700</c:v>
                </c:pt>
                <c:pt idx="53">
                  <c:v>88700</c:v>
                </c:pt>
                <c:pt idx="54">
                  <c:v>88700</c:v>
                </c:pt>
                <c:pt idx="55">
                  <c:v>88700</c:v>
                </c:pt>
                <c:pt idx="56">
                  <c:v>88700</c:v>
                </c:pt>
                <c:pt idx="57">
                  <c:v>88682.043096568232</c:v>
                </c:pt>
                <c:pt idx="58">
                  <c:v>88684.243697478989</c:v>
                </c:pt>
                <c:pt idx="59">
                  <c:v>88686.147026228296</c:v>
                </c:pt>
                <c:pt idx="60">
                  <c:v>88307.133456172684</c:v>
                </c:pt>
                <c:pt idx="61">
                  <c:v>86891.96428571429</c:v>
                </c:pt>
                <c:pt idx="62">
                  <c:v>87587.362637362632</c:v>
                </c:pt>
                <c:pt idx="63">
                  <c:v>86315.38461538461</c:v>
                </c:pt>
              </c:numCache>
            </c:numRef>
          </c:val>
          <c:smooth val="0"/>
          <c:extLst>
            <c:ext xmlns:c16="http://schemas.microsoft.com/office/drawing/2014/chart" uri="{C3380CC4-5D6E-409C-BE32-E72D297353CC}">
              <c16:uniqueId val="{00000000-4C13-45A4-AD39-59BACAC34026}"/>
            </c:ext>
          </c:extLst>
        </c:ser>
        <c:ser>
          <c:idx val="1"/>
          <c:order val="1"/>
          <c:tx>
            <c:strRef>
              <c:f>Sheet12!$A$6</c:f>
              <c:strCache>
                <c:ptCount val="1"/>
                <c:pt idx="0">
                  <c:v>Price Per Unit All Elctric minus outliers</c:v>
                </c:pt>
              </c:strCache>
            </c:strRef>
          </c:tx>
          <c:spPr>
            <a:ln w="28575" cap="rnd">
              <a:solidFill>
                <a:schemeClr val="accent2"/>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Sheet12!$B$6:$BM$6</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28980.124839948785</c:v>
                </c:pt>
                <c:pt idx="19">
                  <c:v>29258.432816110926</c:v>
                </c:pt>
                <c:pt idx="20">
                  <c:v>29474.179897567221</c:v>
                </c:pt>
                <c:pt idx="21">
                  <c:v>28623.739251523064</c:v>
                </c:pt>
                <c:pt idx="22">
                  <c:v>30214.882693393563</c:v>
                </c:pt>
                <c:pt idx="23">
                  <c:v>30912.650777202074</c:v>
                </c:pt>
                <c:pt idx="24">
                  <c:v>41432.083937339259</c:v>
                </c:pt>
                <c:pt idx="25">
                  <c:v>43412.6488966572</c:v>
                </c:pt>
                <c:pt idx="26">
                  <c:v>44552.870651369354</c:v>
                </c:pt>
                <c:pt idx="27">
                  <c:v>46803.855048859936</c:v>
                </c:pt>
                <c:pt idx="28">
                  <c:v>47253.520453908655</c:v>
                </c:pt>
                <c:pt idx="29">
                  <c:v>43444.905822377244</c:v>
                </c:pt>
                <c:pt idx="30">
                  <c:v>40408.728251663641</c:v>
                </c:pt>
                <c:pt idx="31">
                  <c:v>40161.248097209238</c:v>
                </c:pt>
                <c:pt idx="32">
                  <c:v>36112.21585291822</c:v>
                </c:pt>
                <c:pt idx="33">
                  <c:v>39200.590063447686</c:v>
                </c:pt>
                <c:pt idx="34">
                  <c:v>33333.218789103863</c:v>
                </c:pt>
                <c:pt idx="35">
                  <c:v>37366.151625320788</c:v>
                </c:pt>
                <c:pt idx="36">
                  <c:v>38869.905228758173</c:v>
                </c:pt>
                <c:pt idx="37">
                  <c:v>39486.306547619046</c:v>
                </c:pt>
                <c:pt idx="38">
                  <c:v>39196.518687707641</c:v>
                </c:pt>
                <c:pt idx="39">
                  <c:v>37551.099979802057</c:v>
                </c:pt>
                <c:pt idx="40">
                  <c:v>36303.311927617789</c:v>
                </c:pt>
                <c:pt idx="41">
                  <c:v>33596.237256575376</c:v>
                </c:pt>
                <c:pt idx="42">
                  <c:v>39477.355794900119</c:v>
                </c:pt>
                <c:pt idx="43">
                  <c:v>35174.451573954291</c:v>
                </c:pt>
                <c:pt idx="44">
                  <c:v>35941.545528521441</c:v>
                </c:pt>
                <c:pt idx="45">
                  <c:v>46861.258367533061</c:v>
                </c:pt>
                <c:pt idx="46">
                  <c:v>43550.793207395502</c:v>
                </c:pt>
                <c:pt idx="47">
                  <c:v>41603.199553163402</c:v>
                </c:pt>
                <c:pt idx="48">
                  <c:v>48904.572103321036</c:v>
                </c:pt>
                <c:pt idx="49">
                  <c:v>45637.108379327648</c:v>
                </c:pt>
                <c:pt idx="50">
                  <c:v>45488.150973323718</c:v>
                </c:pt>
                <c:pt idx="51">
                  <c:v>48108.40480340887</c:v>
                </c:pt>
                <c:pt idx="52">
                  <c:v>44549.15338777312</c:v>
                </c:pt>
                <c:pt idx="53">
                  <c:v>45627.245745050364</c:v>
                </c:pt>
                <c:pt idx="54">
                  <c:v>49448.447895500729</c:v>
                </c:pt>
                <c:pt idx="55">
                  <c:v>46141.067108068681</c:v>
                </c:pt>
                <c:pt idx="56">
                  <c:v>44349.609944134078</c:v>
                </c:pt>
                <c:pt idx="57">
                  <c:v>50473.32783810464</c:v>
                </c:pt>
                <c:pt idx="58">
                  <c:v>47288.266424828696</c:v>
                </c:pt>
                <c:pt idx="59">
                  <c:v>51002.672613737734</c:v>
                </c:pt>
                <c:pt idx="60">
                  <c:v>56782.175794406212</c:v>
                </c:pt>
                <c:pt idx="61">
                  <c:v>47569.90793086739</c:v>
                </c:pt>
                <c:pt idx="62">
                  <c:v>50770.400412530616</c:v>
                </c:pt>
                <c:pt idx="63">
                  <c:v>58904.903900838501</c:v>
                </c:pt>
              </c:numCache>
            </c:numRef>
          </c:val>
          <c:smooth val="0"/>
          <c:extLst>
            <c:ext xmlns:c16="http://schemas.microsoft.com/office/drawing/2014/chart" uri="{C3380CC4-5D6E-409C-BE32-E72D297353CC}">
              <c16:uniqueId val="{00000001-4C13-45A4-AD39-59BACAC34026}"/>
            </c:ext>
          </c:extLst>
        </c:ser>
        <c:ser>
          <c:idx val="2"/>
          <c:order val="2"/>
          <c:tx>
            <c:strRef>
              <c:f>Sheet12!$A$7</c:f>
              <c:strCache>
                <c:ptCount val="1"/>
                <c:pt idx="0">
                  <c:v>All (-) Tesla Price Per Unit</c:v>
                </c:pt>
              </c:strCache>
            </c:strRef>
          </c:tx>
          <c:spPr>
            <a:ln w="28575" cap="rnd">
              <a:solidFill>
                <a:schemeClr val="accent3"/>
              </a:solidFill>
              <a:round/>
            </a:ln>
            <a:effectLst/>
          </c:spPr>
          <c:marker>
            <c:symbol val="none"/>
          </c:marker>
          <c:cat>
            <c:multiLvlStrRef>
              <c:f>Sheet12!$B$3:$BM$4</c:f>
              <c:multiLvlStrCache>
                <c:ptCount val="64"/>
                <c:lvl>
                  <c:pt idx="0">
                    <c:v>Dec</c:v>
                  </c:pt>
                  <c:pt idx="1">
                    <c:v>Jan</c:v>
                  </c:pt>
                  <c:pt idx="2">
                    <c:v>Feb</c:v>
                  </c:pt>
                  <c:pt idx="3">
                    <c:v>Mar</c:v>
                  </c:pt>
                  <c:pt idx="4">
                    <c:v>Apr</c:v>
                  </c:pt>
                  <c:pt idx="5">
                    <c:v>May</c:v>
                  </c:pt>
                  <c:pt idx="6">
                    <c:v>Jun</c:v>
                  </c:pt>
                  <c:pt idx="7">
                    <c:v>Jul</c:v>
                  </c:pt>
                  <c:pt idx="8">
                    <c:v>Aug</c:v>
                  </c:pt>
                  <c:pt idx="9">
                    <c:v>Sep</c:v>
                  </c:pt>
                  <c:pt idx="10">
                    <c:v>Oct</c:v>
                  </c:pt>
                  <c:pt idx="11">
                    <c:v>Nov</c:v>
                  </c:pt>
                  <c:pt idx="12">
                    <c:v>Dec</c:v>
                  </c:pt>
                  <c:pt idx="13">
                    <c:v>Jan</c:v>
                  </c:pt>
                  <c:pt idx="14">
                    <c:v>Feb</c:v>
                  </c:pt>
                  <c:pt idx="15">
                    <c:v>Mar</c:v>
                  </c:pt>
                  <c:pt idx="16">
                    <c:v>Apr</c:v>
                  </c:pt>
                  <c:pt idx="17">
                    <c:v>May</c:v>
                  </c:pt>
                  <c:pt idx="18">
                    <c:v>Jun</c:v>
                  </c:pt>
                  <c:pt idx="19">
                    <c:v>Jul</c:v>
                  </c:pt>
                  <c:pt idx="20">
                    <c:v>Aug</c:v>
                  </c:pt>
                  <c:pt idx="21">
                    <c:v>Sep</c:v>
                  </c:pt>
                  <c:pt idx="22">
                    <c:v>Oct</c:v>
                  </c:pt>
                  <c:pt idx="23">
                    <c:v>Nov</c:v>
                  </c:pt>
                  <c:pt idx="24">
                    <c:v>Dec</c:v>
                  </c:pt>
                  <c:pt idx="25">
                    <c:v>Jan</c:v>
                  </c:pt>
                  <c:pt idx="26">
                    <c:v>Feb</c:v>
                  </c:pt>
                  <c:pt idx="27">
                    <c:v>Mar</c:v>
                  </c:pt>
                  <c:pt idx="28">
                    <c:v>Apr</c:v>
                  </c:pt>
                  <c:pt idx="29">
                    <c:v>May</c:v>
                  </c:pt>
                  <c:pt idx="30">
                    <c:v>Jun</c:v>
                  </c:pt>
                  <c:pt idx="31">
                    <c:v>Jul</c:v>
                  </c:pt>
                  <c:pt idx="32">
                    <c:v>Aug</c:v>
                  </c:pt>
                  <c:pt idx="33">
                    <c:v>Sep</c:v>
                  </c:pt>
                  <c:pt idx="34">
                    <c:v>Oct</c:v>
                  </c:pt>
                  <c:pt idx="35">
                    <c:v>Nov</c:v>
                  </c:pt>
                  <c:pt idx="36">
                    <c:v>Dec</c:v>
                  </c:pt>
                  <c:pt idx="37">
                    <c:v>Jan</c:v>
                  </c:pt>
                  <c:pt idx="38">
                    <c:v>Feb</c:v>
                  </c:pt>
                  <c:pt idx="39">
                    <c:v>Mar</c:v>
                  </c:pt>
                  <c:pt idx="40">
                    <c:v>Apr</c:v>
                  </c:pt>
                  <c:pt idx="41">
                    <c:v>May</c:v>
                  </c:pt>
                  <c:pt idx="42">
                    <c:v>Jun</c:v>
                  </c:pt>
                  <c:pt idx="43">
                    <c:v>Jul</c:v>
                  </c:pt>
                  <c:pt idx="44">
                    <c:v>Aug</c:v>
                  </c:pt>
                  <c:pt idx="45">
                    <c:v>Sep</c:v>
                  </c:pt>
                  <c:pt idx="46">
                    <c:v>Oct</c:v>
                  </c:pt>
                  <c:pt idx="47">
                    <c:v>Nov</c:v>
                  </c:pt>
                  <c:pt idx="48">
                    <c:v>Dec</c:v>
                  </c:pt>
                  <c:pt idx="49">
                    <c:v>Jan</c:v>
                  </c:pt>
                  <c:pt idx="50">
                    <c:v>Feb</c:v>
                  </c:pt>
                  <c:pt idx="51">
                    <c:v>Mar</c:v>
                  </c:pt>
                  <c:pt idx="52">
                    <c:v>Apr</c:v>
                  </c:pt>
                  <c:pt idx="53">
                    <c:v>May</c:v>
                  </c:pt>
                  <c:pt idx="54">
                    <c:v>Jun</c:v>
                  </c:pt>
                  <c:pt idx="55">
                    <c:v>Jul</c:v>
                  </c:pt>
                  <c:pt idx="56">
                    <c:v>Aug</c:v>
                  </c:pt>
                  <c:pt idx="57">
                    <c:v>Sep</c:v>
                  </c:pt>
                  <c:pt idx="58">
                    <c:v>Oct</c:v>
                  </c:pt>
                  <c:pt idx="59">
                    <c:v>Nov</c:v>
                  </c:pt>
                  <c:pt idx="60">
                    <c:v>Dec</c:v>
                  </c:pt>
                  <c:pt idx="61">
                    <c:v>Jan</c:v>
                  </c:pt>
                  <c:pt idx="62">
                    <c:v>Feb</c:v>
                  </c:pt>
                  <c:pt idx="63">
                    <c:v>Mar</c:v>
                  </c:pt>
                </c:lvl>
                <c:lvl>
                  <c:pt idx="0">
                    <c:v>2010</c:v>
                  </c:pt>
                  <c:pt idx="1">
                    <c:v>2011</c:v>
                  </c:pt>
                  <c:pt idx="13">
                    <c:v>2012</c:v>
                  </c:pt>
                  <c:pt idx="25">
                    <c:v>2013</c:v>
                  </c:pt>
                  <c:pt idx="37">
                    <c:v>2014</c:v>
                  </c:pt>
                  <c:pt idx="49">
                    <c:v>2015</c:v>
                  </c:pt>
                  <c:pt idx="61">
                    <c:v>2016</c:v>
                  </c:pt>
                </c:lvl>
              </c:multiLvlStrCache>
            </c:multiLvlStrRef>
          </c:cat>
          <c:val>
            <c:numRef>
              <c:f>Sheet12!$B$7:$BM$7</c:f>
              <c:numCache>
                <c:formatCode>_("$"* #,##0_);_("$"* \(#,##0\);_("$"* "-"??_);_(@_)</c:formatCode>
                <c:ptCount val="64"/>
                <c:pt idx="0">
                  <c:v>33767.27536231884</c:v>
                </c:pt>
                <c:pt idx="1">
                  <c:v>33113.272058823532</c:v>
                </c:pt>
                <c:pt idx="2">
                  <c:v>33198.893678160923</c:v>
                </c:pt>
                <c:pt idx="3">
                  <c:v>32634.922737306842</c:v>
                </c:pt>
                <c:pt idx="4">
                  <c:v>31772.340525328331</c:v>
                </c:pt>
                <c:pt idx="5">
                  <c:v>31085.468268638324</c:v>
                </c:pt>
                <c:pt idx="6">
                  <c:v>30882.360070515646</c:v>
                </c:pt>
                <c:pt idx="7">
                  <c:v>30349.464962121212</c:v>
                </c:pt>
                <c:pt idx="8">
                  <c:v>30610.462740384617</c:v>
                </c:pt>
                <c:pt idx="9">
                  <c:v>31564.449828962373</c:v>
                </c:pt>
                <c:pt idx="10">
                  <c:v>32201.124169647421</c:v>
                </c:pt>
                <c:pt idx="11">
                  <c:v>32460.643290999447</c:v>
                </c:pt>
                <c:pt idx="12">
                  <c:v>32139.053843152557</c:v>
                </c:pt>
                <c:pt idx="13">
                  <c:v>31589.031890660593</c:v>
                </c:pt>
                <c:pt idx="14">
                  <c:v>32188.72988505747</c:v>
                </c:pt>
                <c:pt idx="15">
                  <c:v>28708.791874180864</c:v>
                </c:pt>
                <c:pt idx="16">
                  <c:v>24382.409256661991</c:v>
                </c:pt>
                <c:pt idx="17">
                  <c:v>26877.336204336203</c:v>
                </c:pt>
                <c:pt idx="18">
                  <c:v>28749.842544987147</c:v>
                </c:pt>
                <c:pt idx="19">
                  <c:v>28883.220265780732</c:v>
                </c:pt>
                <c:pt idx="20">
                  <c:v>28925.674563859575</c:v>
                </c:pt>
                <c:pt idx="21">
                  <c:v>27710.758437886554</c:v>
                </c:pt>
                <c:pt idx="22">
                  <c:v>27628.571491745282</c:v>
                </c:pt>
                <c:pt idx="23">
                  <c:v>27275.366797797011</c:v>
                </c:pt>
                <c:pt idx="24">
                  <c:v>28923.277054997045</c:v>
                </c:pt>
                <c:pt idx="25">
                  <c:v>27320.015990524134</c:v>
                </c:pt>
                <c:pt idx="26">
                  <c:v>29116.811438561439</c:v>
                </c:pt>
                <c:pt idx="27">
                  <c:v>29844.838261175642</c:v>
                </c:pt>
                <c:pt idx="28">
                  <c:v>29977.298332671697</c:v>
                </c:pt>
                <c:pt idx="29">
                  <c:v>30074.440041710113</c:v>
                </c:pt>
                <c:pt idx="30">
                  <c:v>30980.931164135938</c:v>
                </c:pt>
                <c:pt idx="31">
                  <c:v>29965.678946518015</c:v>
                </c:pt>
                <c:pt idx="32">
                  <c:v>29430.159417456751</c:v>
                </c:pt>
                <c:pt idx="33">
                  <c:v>29680.252211822029</c:v>
                </c:pt>
                <c:pt idx="34">
                  <c:v>28714.027531546562</c:v>
                </c:pt>
                <c:pt idx="35">
                  <c:v>29809.647939156035</c:v>
                </c:pt>
                <c:pt idx="36">
                  <c:v>30475.347484276728</c:v>
                </c:pt>
                <c:pt idx="37">
                  <c:v>31471.047027687295</c:v>
                </c:pt>
                <c:pt idx="38">
                  <c:v>30409.348166259169</c:v>
                </c:pt>
                <c:pt idx="39">
                  <c:v>29821.087189025809</c:v>
                </c:pt>
                <c:pt idx="40">
                  <c:v>29065.291473062916</c:v>
                </c:pt>
                <c:pt idx="41">
                  <c:v>28961.384641265035</c:v>
                </c:pt>
                <c:pt idx="42">
                  <c:v>31591.639004592544</c:v>
                </c:pt>
                <c:pt idx="43">
                  <c:v>31207.759703566466</c:v>
                </c:pt>
                <c:pt idx="44">
                  <c:v>33233.437676447946</c:v>
                </c:pt>
                <c:pt idx="45">
                  <c:v>34504.866863555821</c:v>
                </c:pt>
                <c:pt idx="46">
                  <c:v>36766.931807674526</c:v>
                </c:pt>
                <c:pt idx="47">
                  <c:v>35067.272580085577</c:v>
                </c:pt>
                <c:pt idx="48">
                  <c:v>35045.467860696517</c:v>
                </c:pt>
                <c:pt idx="49">
                  <c:v>35928.319532691123</c:v>
                </c:pt>
                <c:pt idx="50">
                  <c:v>36898.068625756263</c:v>
                </c:pt>
                <c:pt idx="51">
                  <c:v>35481.511934992384</c:v>
                </c:pt>
                <c:pt idx="52">
                  <c:v>34354.038033143166</c:v>
                </c:pt>
                <c:pt idx="53">
                  <c:v>34287.336770513386</c:v>
                </c:pt>
                <c:pt idx="54">
                  <c:v>34862.602388852021</c:v>
                </c:pt>
                <c:pt idx="55">
                  <c:v>36827.11653672548</c:v>
                </c:pt>
                <c:pt idx="56">
                  <c:v>36812.94235294118</c:v>
                </c:pt>
                <c:pt idx="57">
                  <c:v>37914.167235047222</c:v>
                </c:pt>
                <c:pt idx="58">
                  <c:v>37460.593017456362</c:v>
                </c:pt>
                <c:pt idx="59">
                  <c:v>37184.037388241668</c:v>
                </c:pt>
                <c:pt idx="60">
                  <c:v>44634.563038847751</c:v>
                </c:pt>
                <c:pt idx="61">
                  <c:v>38885.091697889962</c:v>
                </c:pt>
                <c:pt idx="62">
                  <c:v>39484.082196395488</c:v>
                </c:pt>
                <c:pt idx="63">
                  <c:v>38516.943038779405</c:v>
                </c:pt>
              </c:numCache>
            </c:numRef>
          </c:val>
          <c:smooth val="0"/>
          <c:extLst>
            <c:ext xmlns:c16="http://schemas.microsoft.com/office/drawing/2014/chart" uri="{C3380CC4-5D6E-409C-BE32-E72D297353CC}">
              <c16:uniqueId val="{00000002-4C13-45A4-AD39-59BACAC34026}"/>
            </c:ext>
          </c:extLst>
        </c:ser>
        <c:dLbls>
          <c:showLegendKey val="0"/>
          <c:showVal val="0"/>
          <c:showCatName val="0"/>
          <c:showSerName val="0"/>
          <c:showPercent val="0"/>
          <c:showBubbleSize val="0"/>
        </c:dLbls>
        <c:smooth val="0"/>
        <c:axId val="285437080"/>
        <c:axId val="285436688"/>
      </c:lineChart>
      <c:catAx>
        <c:axId val="285437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436688"/>
        <c:crosses val="autoZero"/>
        <c:auto val="1"/>
        <c:lblAlgn val="ctr"/>
        <c:lblOffset val="100"/>
        <c:noMultiLvlLbl val="0"/>
      </c:catAx>
      <c:valAx>
        <c:axId val="285436688"/>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5437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B9AC2E-834A-4B9F-9F48-FC68BC61F1C3}" type="datetimeFigureOut">
              <a:rPr lang="en-US" smtClean="0"/>
              <a:t>4/14/2016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9A5C-843E-40EB-A8F7-D1CCF10D1F32}" type="slidenum">
              <a:rPr lang="en-US" smtClean="0"/>
              <a:t>‹#›</a:t>
            </a:fld>
            <a:endParaRPr lang="en-US"/>
          </a:p>
        </p:txBody>
      </p:sp>
    </p:spTree>
    <p:extLst>
      <p:ext uri="{BB962C8B-B14F-4D97-AF65-F5344CB8AC3E}">
        <p14:creationId xmlns:p14="http://schemas.microsoft.com/office/powerpoint/2010/main" val="2163218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r>
              <a:rPr lang="en-US" dirty="0"/>
              <a:t> – 3</a:t>
            </a:r>
          </a:p>
          <a:p>
            <a:r>
              <a:rPr lang="en-US" dirty="0" err="1"/>
              <a:t>Suparna</a:t>
            </a:r>
            <a:r>
              <a:rPr lang="en-US" dirty="0"/>
              <a:t> – 3 </a:t>
            </a:r>
          </a:p>
          <a:p>
            <a:r>
              <a:rPr lang="en-US" dirty="0" err="1"/>
              <a:t>Namrata</a:t>
            </a:r>
            <a:r>
              <a:rPr lang="en-US" dirty="0"/>
              <a:t> - 4</a:t>
            </a:r>
          </a:p>
          <a:p>
            <a:r>
              <a:rPr lang="en-US" dirty="0" err="1"/>
              <a:t>Yash</a:t>
            </a:r>
            <a:r>
              <a:rPr lang="en-US" dirty="0"/>
              <a:t> - 3</a:t>
            </a:r>
          </a:p>
          <a:p>
            <a:r>
              <a:rPr lang="en-US" dirty="0"/>
              <a:t>Clem - 3</a:t>
            </a:r>
          </a:p>
        </p:txBody>
      </p:sp>
      <p:sp>
        <p:nvSpPr>
          <p:cNvPr id="4" name="Slide Number Placeholder 3"/>
          <p:cNvSpPr>
            <a:spLocks noGrp="1"/>
          </p:cNvSpPr>
          <p:nvPr>
            <p:ph type="sldNum" sz="quarter" idx="10"/>
          </p:nvPr>
        </p:nvSpPr>
        <p:spPr/>
        <p:txBody>
          <a:bodyPr/>
          <a:lstStyle/>
          <a:p>
            <a:fld id="{FE609A5C-843E-40EB-A8F7-D1CCF10D1F32}" type="slidenum">
              <a:rPr lang="en-US" smtClean="0"/>
              <a:t>1</a:t>
            </a:fld>
            <a:endParaRPr lang="en-US"/>
          </a:p>
        </p:txBody>
      </p:sp>
    </p:spTree>
    <p:extLst>
      <p:ext uri="{BB962C8B-B14F-4D97-AF65-F5344CB8AC3E}">
        <p14:creationId xmlns:p14="http://schemas.microsoft.com/office/powerpoint/2010/main" val="1957998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10</a:t>
            </a:fld>
            <a:endParaRPr lang="en-US"/>
          </a:p>
        </p:txBody>
      </p:sp>
    </p:spTree>
    <p:extLst>
      <p:ext uri="{BB962C8B-B14F-4D97-AF65-F5344CB8AC3E}">
        <p14:creationId xmlns:p14="http://schemas.microsoft.com/office/powerpoint/2010/main" val="257915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r>
              <a:rPr lang="en-US" dirty="0"/>
              <a:t> </a:t>
            </a:r>
          </a:p>
        </p:txBody>
      </p:sp>
      <p:sp>
        <p:nvSpPr>
          <p:cNvPr id="4" name="Slide Number Placeholder 3"/>
          <p:cNvSpPr>
            <a:spLocks noGrp="1"/>
          </p:cNvSpPr>
          <p:nvPr>
            <p:ph type="sldNum" sz="quarter" idx="10"/>
          </p:nvPr>
        </p:nvSpPr>
        <p:spPr/>
        <p:txBody>
          <a:bodyPr/>
          <a:lstStyle/>
          <a:p>
            <a:fld id="{FE609A5C-843E-40EB-A8F7-D1CCF10D1F32}" type="slidenum">
              <a:rPr lang="en-US" smtClean="0"/>
              <a:t>11</a:t>
            </a:fld>
            <a:endParaRPr lang="en-US"/>
          </a:p>
        </p:txBody>
      </p:sp>
    </p:spTree>
    <p:extLst>
      <p:ext uri="{BB962C8B-B14F-4D97-AF65-F5344CB8AC3E}">
        <p14:creationId xmlns:p14="http://schemas.microsoft.com/office/powerpoint/2010/main" val="199052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r>
              <a:rPr lang="en-US" dirty="0"/>
              <a:t>So final conclusion</a:t>
            </a:r>
            <a:r>
              <a:rPr lang="en-US" baseline="0" dirty="0"/>
              <a:t> should talk about what affected the sales of Tesla cars, if we could have used different dataset, would we have different results..</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12</a:t>
            </a:fld>
            <a:endParaRPr lang="en-US"/>
          </a:p>
        </p:txBody>
      </p:sp>
    </p:spTree>
    <p:extLst>
      <p:ext uri="{BB962C8B-B14F-4D97-AF65-F5344CB8AC3E}">
        <p14:creationId xmlns:p14="http://schemas.microsoft.com/office/powerpoint/2010/main" val="252999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13</a:t>
            </a:fld>
            <a:endParaRPr lang="en-US"/>
          </a:p>
        </p:txBody>
      </p:sp>
    </p:spTree>
    <p:extLst>
      <p:ext uri="{BB962C8B-B14F-4D97-AF65-F5344CB8AC3E}">
        <p14:creationId xmlns:p14="http://schemas.microsoft.com/office/powerpoint/2010/main" val="948110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a:p>
            <a:r>
              <a:rPr lang="en-US" b="1" u="sng" dirty="0"/>
              <a:t>Price Paid Per Unit of Car by Months</a:t>
            </a:r>
            <a:endParaRPr lang="en-US" dirty="0"/>
          </a:p>
          <a:p>
            <a:pPr lvl="1"/>
            <a:r>
              <a:rPr lang="en-US" dirty="0"/>
              <a:t>One of our inputs in the Regression and correlation analysis was the price paid per unit of electric cars. The data can be seen below and this would make it difficult to use the data. </a:t>
            </a:r>
          </a:p>
          <a:p>
            <a:pPr lvl="1"/>
            <a:r>
              <a:rPr lang="en-US" dirty="0"/>
              <a:t>The data obtained was secondary data that gave sale by months and below table is the aggregate of the Year this data was then normalized to create the input data by months</a:t>
            </a:r>
          </a:p>
          <a:p>
            <a:pPr lvl="1"/>
            <a:r>
              <a:rPr lang="en-US" dirty="0"/>
              <a:t>The original cost of all cars the outliers such as the Porsche 918 </a:t>
            </a:r>
            <a:r>
              <a:rPr lang="en-US" dirty="0" err="1"/>
              <a:t>Spyder</a:t>
            </a:r>
            <a:r>
              <a:rPr lang="en-US" dirty="0"/>
              <a:t> and Others were removed from the calculation as they were outliers too expensive or undeterminable mix not given</a:t>
            </a:r>
          </a:p>
          <a:p>
            <a:r>
              <a:rPr lang="en-US" u="sng" dirty="0"/>
              <a:t>Values</a:t>
            </a:r>
            <a:endParaRPr lang="en-US" dirty="0"/>
          </a:p>
          <a:p>
            <a:r>
              <a:rPr lang="en-US" dirty="0"/>
              <a:t>Three values were deciphered using same formula the values were </a:t>
            </a:r>
          </a:p>
          <a:p>
            <a:pPr lvl="1"/>
            <a:r>
              <a:rPr lang="en-US" dirty="0"/>
              <a:t>Price Paid per unit of Tesla, </a:t>
            </a:r>
          </a:p>
          <a:p>
            <a:pPr lvl="1"/>
            <a:r>
              <a:rPr lang="en-US" dirty="0"/>
              <a:t>Price per Unit of Electric Cars minus outliers (including tesla) and</a:t>
            </a:r>
          </a:p>
          <a:p>
            <a:pPr lvl="1"/>
            <a:r>
              <a:rPr lang="en-US" dirty="0"/>
              <a:t>Price Paid per Electric Cars Minus Outliers and Tesla</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14</a:t>
            </a:fld>
            <a:endParaRPr lang="en-US"/>
          </a:p>
        </p:txBody>
      </p:sp>
    </p:spTree>
    <p:extLst>
      <p:ext uri="{BB962C8B-B14F-4D97-AF65-F5344CB8AC3E}">
        <p14:creationId xmlns:p14="http://schemas.microsoft.com/office/powerpoint/2010/main" val="83509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Yash</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15</a:t>
            </a:fld>
            <a:endParaRPr lang="en-US"/>
          </a:p>
        </p:txBody>
      </p:sp>
    </p:spTree>
    <p:extLst>
      <p:ext uri="{BB962C8B-B14F-4D97-AF65-F5344CB8AC3E}">
        <p14:creationId xmlns:p14="http://schemas.microsoft.com/office/powerpoint/2010/main" val="1583824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Yash</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Outliers and early data for 2010 not included: no breakdowns available and the early industry trends would distort the data due to the novelty sales to early adopters.</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16</a:t>
            </a:fld>
            <a:endParaRPr lang="en-US"/>
          </a:p>
        </p:txBody>
      </p:sp>
    </p:spTree>
    <p:extLst>
      <p:ext uri="{BB962C8B-B14F-4D97-AF65-F5344CB8AC3E}">
        <p14:creationId xmlns:p14="http://schemas.microsoft.com/office/powerpoint/2010/main" val="372273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a:p>
            <a:endParaRPr lang="en-US" dirty="0"/>
          </a:p>
          <a:p>
            <a:r>
              <a:rPr lang="en-US" dirty="0"/>
              <a:t>Musk’s speculates about Tesla if the business pattern is sustainable with the increase in competition in electric vehicle market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Factors that are potential to affect the sales performance of Tesla cars, leads to our research question</a:t>
            </a:r>
          </a:p>
          <a:p>
            <a:r>
              <a:rPr lang="en-US" sz="1200" dirty="0"/>
              <a:t>Government making efforts to let people adapt to the culture of electric vehicles</a:t>
            </a:r>
          </a:p>
          <a:p>
            <a:r>
              <a:rPr lang="en-US" sz="1200" dirty="0"/>
              <a:t>Elon Musk, CEO of Tesla Motors Inc., thinks of Tesla setting a legacy in future</a:t>
            </a:r>
          </a:p>
          <a:p>
            <a:r>
              <a:rPr lang="en-US" sz="1200" dirty="0"/>
              <a:t>Musk’s speculation about Tesla sustainability </a:t>
            </a:r>
          </a:p>
          <a:p>
            <a:r>
              <a:rPr lang="en-US" sz="1200" dirty="0"/>
              <a:t>Elon Musk wants to make an action plan to be sure of Tesla’s success</a:t>
            </a:r>
          </a:p>
          <a:p>
            <a:r>
              <a:rPr lang="en-US" sz="1200" dirty="0"/>
              <a:t>Potential Factors for tesla’s sales performance </a:t>
            </a:r>
            <a:r>
              <a:rPr lang="en-US" sz="1200" dirty="0">
                <a:sym typeface="Wingdings" panose="05000000000000000000" pitchFamily="2" charset="2"/>
              </a:rPr>
              <a:t> Research question</a:t>
            </a:r>
            <a:endParaRPr lang="en-US" sz="1200" dirty="0"/>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2</a:t>
            </a:fld>
            <a:endParaRPr lang="en-US"/>
          </a:p>
        </p:txBody>
      </p:sp>
    </p:spTree>
    <p:extLst>
      <p:ext uri="{BB962C8B-B14F-4D97-AF65-F5344CB8AC3E}">
        <p14:creationId xmlns:p14="http://schemas.microsoft.com/office/powerpoint/2010/main" val="142629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Sonam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3</a:t>
            </a:fld>
            <a:endParaRPr lang="en-US"/>
          </a:p>
        </p:txBody>
      </p:sp>
    </p:spTree>
    <p:extLst>
      <p:ext uri="{BB962C8B-B14F-4D97-AF65-F5344CB8AC3E}">
        <p14:creationId xmlns:p14="http://schemas.microsoft.com/office/powerpoint/2010/main" val="293961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Points</a:t>
            </a:r>
            <a:r>
              <a:rPr lang="en-US" baseline="0" dirty="0"/>
              <a:t> to cover in the slide/talk: mention what’s in the case study</a:t>
            </a:r>
          </a:p>
          <a:p>
            <a:endParaRPr lang="en-US" baseline="0" dirty="0"/>
          </a:p>
          <a:p>
            <a:r>
              <a:rPr lang="en-US" sz="1200" dirty="0"/>
              <a:t>Fall of oil prices </a:t>
            </a:r>
            <a:r>
              <a:rPr lang="en-US" sz="1200" dirty="0">
                <a:sym typeface="Wingdings" panose="05000000000000000000" pitchFamily="2" charset="2"/>
              </a:rPr>
              <a:t> </a:t>
            </a:r>
            <a:r>
              <a:rPr lang="en-US" sz="1200" dirty="0"/>
              <a:t>fuss in electric vehicles market</a:t>
            </a:r>
          </a:p>
          <a:p>
            <a:r>
              <a:rPr lang="en-US" sz="1200" dirty="0"/>
              <a:t>Along with Tesla, other companies like Nissan, Ford, Toyota began to worry</a:t>
            </a:r>
          </a:p>
          <a:p>
            <a:r>
              <a:rPr lang="en-US" sz="1200" dirty="0"/>
              <a:t>Review of sales of these companies was done </a:t>
            </a:r>
          </a:p>
          <a:p>
            <a:r>
              <a:rPr lang="en-US" sz="1200" dirty="0"/>
              <a:t>Mostly the hybrid and other plugin electric vehicles were mostly hurt due to the decrease in oil prices. </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4</a:t>
            </a:fld>
            <a:endParaRPr lang="en-US"/>
          </a:p>
        </p:txBody>
      </p:sp>
    </p:spTree>
    <p:extLst>
      <p:ext uri="{BB962C8B-B14F-4D97-AF65-F5344CB8AC3E}">
        <p14:creationId xmlns:p14="http://schemas.microsoft.com/office/powerpoint/2010/main" val="14908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Suparna</a:t>
            </a:r>
            <a:endParaRPr lang="en-US" dirty="0"/>
          </a:p>
          <a:p>
            <a:r>
              <a:rPr lang="en-US" dirty="0"/>
              <a:t>Names</a:t>
            </a:r>
            <a:r>
              <a:rPr lang="en-US" baseline="0" dirty="0"/>
              <a:t> of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We obtained the stock prices of Tesla Motors Inc. (Nasdaq Code- TSLA) for the time period starting from January 2011 through March 2016 from Yahoo Finance. The raw data contained daily data with a few missing data points. The raw data consists of the following fields (all prices are in US dollars): </a:t>
            </a:r>
          </a:p>
          <a:p>
            <a:r>
              <a:rPr lang="en-US" baseline="0" dirty="0"/>
              <a:t>data sets, and we can explain what dataset has what</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5</a:t>
            </a:fld>
            <a:endParaRPr lang="en-US"/>
          </a:p>
        </p:txBody>
      </p:sp>
    </p:spTree>
    <p:extLst>
      <p:ext uri="{BB962C8B-B14F-4D97-AF65-F5344CB8AC3E}">
        <p14:creationId xmlns:p14="http://schemas.microsoft.com/office/powerpoint/2010/main" val="3034813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6</a:t>
            </a:fld>
            <a:endParaRPr lang="en-US"/>
          </a:p>
        </p:txBody>
      </p:sp>
    </p:spTree>
    <p:extLst>
      <p:ext uri="{BB962C8B-B14F-4D97-AF65-F5344CB8AC3E}">
        <p14:creationId xmlns:p14="http://schemas.microsoft.com/office/powerpoint/2010/main" val="34973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Namrata</a:t>
            </a:r>
            <a:endParaRPr lang="en-US" dirty="0"/>
          </a:p>
          <a:p>
            <a:r>
              <a:rPr lang="en-US" dirty="0"/>
              <a:t>Dataset = entire population: sales for every month available</a:t>
            </a:r>
          </a:p>
          <a:p>
            <a:r>
              <a:rPr lang="en-US" dirty="0"/>
              <a:t>Distribution : slightly right skewed with 3 outliers</a:t>
            </a:r>
          </a:p>
          <a:p>
            <a:r>
              <a:rPr lang="en-US" dirty="0"/>
              <a:t>Chose to keep outliers: recent sales numbers</a:t>
            </a:r>
          </a:p>
          <a:p>
            <a:pPr lvl="1"/>
            <a:r>
              <a:rPr lang="en-US" dirty="0"/>
              <a:t>Indicative of future upwards trend for Tesla Sales</a:t>
            </a:r>
          </a:p>
          <a:p>
            <a:r>
              <a:rPr lang="en-US" dirty="0"/>
              <a:t>Large enough size and no extreme outliers </a:t>
            </a:r>
            <a:r>
              <a:rPr lang="en-US" dirty="0">
                <a:sym typeface="Wingdings" panose="05000000000000000000" pitchFamily="2" charset="2"/>
              </a:rPr>
              <a:t></a:t>
            </a:r>
            <a:r>
              <a:rPr lang="en-US" dirty="0"/>
              <a:t> nearly normal distribution</a:t>
            </a:r>
          </a:p>
          <a:p>
            <a:r>
              <a:rPr lang="en-US"/>
              <a:t>Tesla sales: nearly normal with a recent upwards trend</a:t>
            </a:r>
          </a:p>
          <a:p>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7</a:t>
            </a:fld>
            <a:endParaRPr lang="en-US"/>
          </a:p>
        </p:txBody>
      </p:sp>
    </p:spTree>
    <p:extLst>
      <p:ext uri="{BB962C8B-B14F-4D97-AF65-F5344CB8AC3E}">
        <p14:creationId xmlns:p14="http://schemas.microsoft.com/office/powerpoint/2010/main" val="364084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a:p>
            <a:r>
              <a:rPr lang="en-US" dirty="0"/>
              <a:t>Specify</a:t>
            </a:r>
            <a:r>
              <a:rPr lang="en-US" baseline="0" dirty="0"/>
              <a:t> our null and alternate hypotheses – we have hypotheses in the hypothesis testing part not where we define the model (please confirm)</a:t>
            </a:r>
            <a:endParaRPr lang="en-US" dirty="0"/>
          </a:p>
        </p:txBody>
      </p:sp>
      <p:sp>
        <p:nvSpPr>
          <p:cNvPr id="4" name="Slide Number Placeholder 3"/>
          <p:cNvSpPr>
            <a:spLocks noGrp="1"/>
          </p:cNvSpPr>
          <p:nvPr>
            <p:ph type="sldNum" sz="quarter" idx="10"/>
          </p:nvPr>
        </p:nvSpPr>
        <p:spPr/>
        <p:txBody>
          <a:bodyPr/>
          <a:lstStyle/>
          <a:p>
            <a:fld id="{FE609A5C-843E-40EB-A8F7-D1CCF10D1F32}" type="slidenum">
              <a:rPr lang="en-US" smtClean="0"/>
              <a:t>8</a:t>
            </a:fld>
            <a:endParaRPr lang="en-US"/>
          </a:p>
        </p:txBody>
      </p:sp>
    </p:spTree>
    <p:extLst>
      <p:ext uri="{BB962C8B-B14F-4D97-AF65-F5344CB8AC3E}">
        <p14:creationId xmlns:p14="http://schemas.microsoft.com/office/powerpoint/2010/main" val="365662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Clem</a:t>
            </a:r>
          </a:p>
        </p:txBody>
      </p:sp>
      <p:sp>
        <p:nvSpPr>
          <p:cNvPr id="4" name="Slide Number Placeholder 3"/>
          <p:cNvSpPr>
            <a:spLocks noGrp="1"/>
          </p:cNvSpPr>
          <p:nvPr>
            <p:ph type="sldNum" sz="quarter" idx="10"/>
          </p:nvPr>
        </p:nvSpPr>
        <p:spPr/>
        <p:txBody>
          <a:bodyPr/>
          <a:lstStyle/>
          <a:p>
            <a:fld id="{FE609A5C-843E-40EB-A8F7-D1CCF10D1F32}" type="slidenum">
              <a:rPr lang="en-US" smtClean="0"/>
              <a:t>9</a:t>
            </a:fld>
            <a:endParaRPr lang="en-US"/>
          </a:p>
        </p:txBody>
      </p:sp>
    </p:spTree>
    <p:extLst>
      <p:ext uri="{BB962C8B-B14F-4D97-AF65-F5344CB8AC3E}">
        <p14:creationId xmlns:p14="http://schemas.microsoft.com/office/powerpoint/2010/main" val="146699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64484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0612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041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37662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2716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13643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64399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1218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02948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92F7F0-426F-4870-B636-B1A7C95EC8B7}" type="datetimeFigureOut">
              <a:rPr lang="en-US" smtClean="0"/>
              <a:t>4/14/2016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8602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8801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92F7F0-426F-4870-B636-B1A7C95EC8B7}" type="datetimeFigureOut">
              <a:rPr lang="en-US" smtClean="0"/>
              <a:t>4/14/2016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92299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92F7F0-426F-4870-B636-B1A7C95EC8B7}" type="datetimeFigureOut">
              <a:rPr lang="en-US" smtClean="0"/>
              <a:t>4/14/2016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421767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2F7F0-426F-4870-B636-B1A7C95EC8B7}" type="datetimeFigureOut">
              <a:rPr lang="en-US" smtClean="0"/>
              <a:t>4/14/2016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1166831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296705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92F7F0-426F-4870-B636-B1A7C95EC8B7}" type="datetimeFigureOut">
              <a:rPr lang="en-US" smtClean="0"/>
              <a:t>4/14/2016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80057D-C09E-496E-BFFF-270009F2FAA9}" type="slidenum">
              <a:rPr lang="en-US" smtClean="0"/>
              <a:t>‹#›</a:t>
            </a:fld>
            <a:endParaRPr lang="en-US"/>
          </a:p>
        </p:txBody>
      </p:sp>
    </p:spTree>
    <p:extLst>
      <p:ext uri="{BB962C8B-B14F-4D97-AF65-F5344CB8AC3E}">
        <p14:creationId xmlns:p14="http://schemas.microsoft.com/office/powerpoint/2010/main" val="331188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92F7F0-426F-4870-B636-B1A7C95EC8B7}" type="datetimeFigureOut">
              <a:rPr lang="en-US" smtClean="0"/>
              <a:t>4/14/2016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80057D-C09E-496E-BFFF-270009F2FAA9}" type="slidenum">
              <a:rPr lang="en-US" smtClean="0"/>
              <a:t>‹#›</a:t>
            </a:fld>
            <a:endParaRPr lang="en-US"/>
          </a:p>
        </p:txBody>
      </p:sp>
    </p:spTree>
    <p:extLst>
      <p:ext uri="{BB962C8B-B14F-4D97-AF65-F5344CB8AC3E}">
        <p14:creationId xmlns:p14="http://schemas.microsoft.com/office/powerpoint/2010/main" val="393681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8403" y="794682"/>
            <a:ext cx="7766936" cy="1646302"/>
          </a:xfrm>
        </p:spPr>
        <p:txBody>
          <a:bodyPr/>
          <a:lstStyle/>
          <a:p>
            <a:pPr algn="ctr"/>
            <a:r>
              <a:rPr lang="en-US" dirty="0"/>
              <a:t>Analysis of Tesla’s Sales Performance</a:t>
            </a:r>
          </a:p>
        </p:txBody>
      </p:sp>
      <p:sp>
        <p:nvSpPr>
          <p:cNvPr id="3" name="Subtitle 2"/>
          <p:cNvSpPr>
            <a:spLocks noGrp="1"/>
          </p:cNvSpPr>
          <p:nvPr>
            <p:ph type="subTitle" idx="1"/>
          </p:nvPr>
        </p:nvSpPr>
        <p:spPr>
          <a:xfrm>
            <a:off x="4907280" y="4667814"/>
            <a:ext cx="1989182" cy="1556656"/>
          </a:xfrm>
        </p:spPr>
        <p:txBody>
          <a:bodyPr>
            <a:normAutofit fontScale="92500" lnSpcReduction="10000"/>
          </a:bodyPr>
          <a:lstStyle/>
          <a:p>
            <a:pPr algn="ctr"/>
            <a:r>
              <a:rPr lang="en-US" sz="1400" dirty="0" err="1"/>
              <a:t>Ahien</a:t>
            </a:r>
            <a:r>
              <a:rPr lang="en-US" sz="1400" dirty="0"/>
              <a:t> </a:t>
            </a:r>
            <a:r>
              <a:rPr lang="en-US" sz="1400" dirty="0" err="1"/>
              <a:t>Djouka</a:t>
            </a:r>
            <a:endParaRPr lang="en-US" sz="1400" dirty="0"/>
          </a:p>
          <a:p>
            <a:pPr algn="ctr"/>
            <a:r>
              <a:rPr lang="en-US" sz="1400" dirty="0" err="1"/>
              <a:t>Namrata</a:t>
            </a:r>
            <a:r>
              <a:rPr lang="en-US" sz="1400" dirty="0"/>
              <a:t> </a:t>
            </a:r>
            <a:r>
              <a:rPr lang="en-US" sz="1400" dirty="0" err="1"/>
              <a:t>Kakade</a:t>
            </a:r>
            <a:endParaRPr lang="en-US" sz="1400" dirty="0"/>
          </a:p>
          <a:p>
            <a:pPr algn="ctr"/>
            <a:r>
              <a:rPr lang="en-US" sz="1400" dirty="0"/>
              <a:t>Sonam Gupta</a:t>
            </a:r>
          </a:p>
          <a:p>
            <a:pPr algn="ctr"/>
            <a:r>
              <a:rPr lang="en-US" sz="1400" dirty="0" err="1"/>
              <a:t>Suparna</a:t>
            </a:r>
            <a:r>
              <a:rPr lang="en-US" sz="1400" dirty="0"/>
              <a:t> </a:t>
            </a:r>
            <a:r>
              <a:rPr lang="en-US" sz="1400" dirty="0" err="1"/>
              <a:t>Dawalkar</a:t>
            </a:r>
            <a:endParaRPr lang="en-US" sz="1400" dirty="0"/>
          </a:p>
          <a:p>
            <a:pPr algn="ctr"/>
            <a:r>
              <a:rPr lang="en-US" sz="1400" dirty="0" err="1"/>
              <a:t>Yash</a:t>
            </a:r>
            <a:r>
              <a:rPr lang="en-US" sz="1400" dirty="0"/>
              <a:t> </a:t>
            </a:r>
            <a:r>
              <a:rPr lang="en-US" sz="1400" dirty="0" err="1"/>
              <a:t>Bhaiyya</a:t>
            </a:r>
            <a:endParaRPr lang="en-US" sz="1400" dirty="0"/>
          </a:p>
          <a:p>
            <a:pPr algn="ctr"/>
            <a:endParaRPr lang="en-US" sz="1400" dirty="0"/>
          </a:p>
        </p:txBody>
      </p:sp>
      <p:sp>
        <p:nvSpPr>
          <p:cNvPr id="4" name="TextBox 3"/>
          <p:cNvSpPr txBox="1"/>
          <p:nvPr/>
        </p:nvSpPr>
        <p:spPr>
          <a:xfrm>
            <a:off x="4756331" y="3404052"/>
            <a:ext cx="2062480" cy="646331"/>
          </a:xfrm>
          <a:prstGeom prst="rect">
            <a:avLst/>
          </a:prstGeom>
          <a:noFill/>
          <a:ln>
            <a:noFill/>
          </a:ln>
        </p:spPr>
        <p:txBody>
          <a:bodyPr wrap="square" rtlCol="0">
            <a:spAutoFit/>
          </a:bodyPr>
          <a:lstStyle/>
          <a:p>
            <a:pPr algn="ctr"/>
            <a:r>
              <a:rPr lang="en-US" dirty="0"/>
              <a:t>ANLY 500 50</a:t>
            </a:r>
          </a:p>
          <a:p>
            <a:pPr algn="ctr"/>
            <a:r>
              <a:rPr lang="en-US" dirty="0"/>
              <a:t>Spring 2016</a:t>
            </a:r>
          </a:p>
        </p:txBody>
      </p:sp>
    </p:spTree>
    <p:extLst>
      <p:ext uri="{BB962C8B-B14F-4D97-AF65-F5344CB8AC3E}">
        <p14:creationId xmlns:p14="http://schemas.microsoft.com/office/powerpoint/2010/main" val="307107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Conclusion</a:t>
            </a:r>
          </a:p>
        </p:txBody>
      </p:sp>
      <p:sp>
        <p:nvSpPr>
          <p:cNvPr id="5" name="Content Placeholder 4"/>
          <p:cNvSpPr>
            <a:spLocks noGrp="1"/>
          </p:cNvSpPr>
          <p:nvPr>
            <p:ph idx="1"/>
          </p:nvPr>
        </p:nvSpPr>
        <p:spPr/>
        <p:txBody>
          <a:bodyPr>
            <a:normAutofit/>
          </a:bodyPr>
          <a:lstStyle/>
          <a:p>
            <a:r>
              <a:rPr lang="en-US" sz="2400" dirty="0"/>
              <a:t>1 unit increase in the standardized substitute unit prices </a:t>
            </a:r>
            <a:r>
              <a:rPr lang="en-US" sz="2400" dirty="0">
                <a:sym typeface="Wingdings" panose="05000000000000000000" pitchFamily="2" charset="2"/>
              </a:rPr>
              <a:t> increase of </a:t>
            </a:r>
            <a:r>
              <a:rPr lang="en-US" sz="2400" dirty="0"/>
              <a:t>0.6 units in the standardized Tesla monthly sales on average</a:t>
            </a:r>
          </a:p>
          <a:p>
            <a:r>
              <a:rPr lang="en-US" sz="2400" dirty="0"/>
              <a:t>35% of the variability in the Tesla monthly sales is explained by the model. </a:t>
            </a:r>
          </a:p>
          <a:p>
            <a:r>
              <a:rPr lang="en-US" sz="2400" dirty="0" err="1"/>
              <a:t>Adj</a:t>
            </a:r>
            <a:r>
              <a:rPr lang="en-US" sz="2400" dirty="0"/>
              <a:t> R-</a:t>
            </a:r>
            <a:r>
              <a:rPr lang="en-US" sz="2400" dirty="0" err="1"/>
              <a:t>sq</a:t>
            </a:r>
            <a:r>
              <a:rPr lang="en-US" sz="2400" dirty="0"/>
              <a:t> &lt; 40%</a:t>
            </a:r>
          </a:p>
          <a:p>
            <a:r>
              <a:rPr lang="en-US" sz="2400" dirty="0"/>
              <a:t>Safe assumption: Several other factors not present in this analysis cause for Tesla monthly sales fluctuations. </a:t>
            </a:r>
          </a:p>
        </p:txBody>
      </p:sp>
    </p:spTree>
    <p:extLst>
      <p:ext uri="{BB962C8B-B14F-4D97-AF65-F5344CB8AC3E}">
        <p14:creationId xmlns:p14="http://schemas.microsoft.com/office/powerpoint/2010/main" val="19172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Hypothesis Testing</a:t>
            </a:r>
          </a:p>
        </p:txBody>
      </p:sp>
      <p:sp>
        <p:nvSpPr>
          <p:cNvPr id="3" name="Content Placeholder 2"/>
          <p:cNvSpPr>
            <a:spLocks noGrp="1"/>
          </p:cNvSpPr>
          <p:nvPr>
            <p:ph idx="1"/>
          </p:nvPr>
        </p:nvSpPr>
        <p:spPr>
          <a:xfrm>
            <a:off x="677334" y="1574157"/>
            <a:ext cx="8596668" cy="4467205"/>
          </a:xfrm>
        </p:spPr>
        <p:txBody>
          <a:bodyPr>
            <a:normAutofit lnSpcReduction="10000"/>
          </a:bodyPr>
          <a:lstStyle/>
          <a:p>
            <a:r>
              <a:rPr lang="en-US" sz="2400" dirty="0"/>
              <a:t>Is the relationship between substitute unit prices and tesla Sales significant?</a:t>
            </a:r>
          </a:p>
          <a:p>
            <a:pPr marL="0" indent="0">
              <a:buNone/>
            </a:pPr>
            <a:r>
              <a:rPr lang="en-US" sz="2400" dirty="0"/>
              <a:t>    H</a:t>
            </a:r>
            <a:r>
              <a:rPr lang="en-US" sz="2400" baseline="-25000" dirty="0"/>
              <a:t>0</a:t>
            </a:r>
            <a:r>
              <a:rPr lang="en-US" sz="2400" dirty="0"/>
              <a:t>:  slope = 0 </a:t>
            </a:r>
          </a:p>
          <a:p>
            <a:pPr marL="0" indent="0">
              <a:buNone/>
            </a:pPr>
            <a:r>
              <a:rPr lang="en-US" sz="2400" dirty="0"/>
              <a:t>    H</a:t>
            </a:r>
            <a:r>
              <a:rPr lang="en-US" sz="2400" baseline="-25000" dirty="0"/>
              <a:t>a</a:t>
            </a:r>
            <a:r>
              <a:rPr lang="en-US" sz="2400" dirty="0"/>
              <a:t>: slope ≠ 0</a:t>
            </a:r>
          </a:p>
          <a:p>
            <a:r>
              <a:rPr lang="en-US" sz="2400" dirty="0"/>
              <a:t>95% Confidence Interval (CI): [0.35 ; 0.85]</a:t>
            </a:r>
          </a:p>
          <a:p>
            <a:r>
              <a:rPr lang="en-US" sz="2400" dirty="0"/>
              <a:t>We are 95% confident that one-unit increase in the standardized substitute unit price leads to an increase ranging from 0.35 to 0.85 units in standardized Tesla sales on average. </a:t>
            </a:r>
          </a:p>
          <a:p>
            <a:r>
              <a:rPr lang="en-US" sz="2400" dirty="0"/>
              <a:t>95% CI is above 0  </a:t>
            </a:r>
            <a:r>
              <a:rPr lang="en-US" sz="2400" dirty="0">
                <a:sym typeface="Wingdings" panose="05000000000000000000" pitchFamily="2" charset="2"/>
              </a:rPr>
              <a:t> </a:t>
            </a:r>
            <a:r>
              <a:rPr lang="en-US" sz="2400" dirty="0"/>
              <a:t>positive relationship between Tesla sales and substitute unit prices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22746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677334" y="1527859"/>
            <a:ext cx="8596668" cy="4513504"/>
          </a:xfrm>
        </p:spPr>
        <p:txBody>
          <a:bodyPr>
            <a:normAutofit/>
          </a:bodyPr>
          <a:lstStyle/>
          <a:p>
            <a:r>
              <a:rPr lang="en-US" sz="2400" dirty="0"/>
              <a:t>Tesla sales are nearly normal with a very recent upward trend. </a:t>
            </a:r>
          </a:p>
          <a:p>
            <a:r>
              <a:rPr lang="en-US" sz="2400" dirty="0"/>
              <a:t>Analysis supports our hypothesis </a:t>
            </a:r>
          </a:p>
          <a:p>
            <a:pPr lvl="1"/>
            <a:r>
              <a:rPr lang="en-US" sz="2000" dirty="0"/>
              <a:t>Significant positive relationship between substitute unit price and Tesla sales</a:t>
            </a:r>
          </a:p>
          <a:p>
            <a:pPr marL="342900" lvl="1" indent="-342900"/>
            <a:r>
              <a:rPr lang="en-US" sz="2000" dirty="0"/>
              <a:t>Good start but incomplete: </a:t>
            </a:r>
          </a:p>
          <a:p>
            <a:pPr marL="742950" lvl="2" indent="-342900"/>
            <a:r>
              <a:rPr lang="en-US" sz="2000" dirty="0"/>
              <a:t>low R-squared </a:t>
            </a:r>
          </a:p>
          <a:p>
            <a:pPr marL="742950" lvl="2" indent="-342900"/>
            <a:r>
              <a:rPr lang="en-US" sz="2000" dirty="0"/>
              <a:t>Lacking other variables that could improve the model.</a:t>
            </a:r>
          </a:p>
          <a:p>
            <a:endParaRPr lang="en-US" dirty="0"/>
          </a:p>
        </p:txBody>
      </p:sp>
    </p:spTree>
    <p:extLst>
      <p:ext uri="{BB962C8B-B14F-4D97-AF65-F5344CB8AC3E}">
        <p14:creationId xmlns:p14="http://schemas.microsoft.com/office/powerpoint/2010/main" val="21619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Future Work</a:t>
            </a:r>
          </a:p>
        </p:txBody>
      </p:sp>
      <p:sp>
        <p:nvSpPr>
          <p:cNvPr id="3" name="Content Placeholder 2"/>
          <p:cNvSpPr>
            <a:spLocks noGrp="1"/>
          </p:cNvSpPr>
          <p:nvPr>
            <p:ph idx="1"/>
          </p:nvPr>
        </p:nvSpPr>
        <p:spPr>
          <a:xfrm>
            <a:off x="677334" y="1655181"/>
            <a:ext cx="8596668" cy="4386182"/>
          </a:xfrm>
        </p:spPr>
        <p:txBody>
          <a:bodyPr>
            <a:normAutofit/>
          </a:bodyPr>
          <a:lstStyle/>
          <a:p>
            <a:r>
              <a:rPr lang="en-US" sz="3200" dirty="0"/>
              <a:t>Sound model</a:t>
            </a:r>
          </a:p>
          <a:p>
            <a:r>
              <a:rPr lang="en-US" sz="3200" dirty="0"/>
              <a:t>Small </a:t>
            </a:r>
            <a:r>
              <a:rPr lang="en-US" sz="3200" dirty="0" err="1"/>
              <a:t>Adj</a:t>
            </a:r>
            <a:r>
              <a:rPr lang="en-US" sz="3200" dirty="0"/>
              <a:t> R-</a:t>
            </a:r>
            <a:r>
              <a:rPr lang="en-US" sz="3200" dirty="0" err="1"/>
              <a:t>sq</a:t>
            </a:r>
            <a:r>
              <a:rPr lang="en-US" sz="3200" dirty="0"/>
              <a:t>: other relevant variables</a:t>
            </a:r>
          </a:p>
          <a:p>
            <a:r>
              <a:rPr lang="en-US" sz="3200" dirty="0"/>
              <a:t>Potential relevant variables:</a:t>
            </a:r>
          </a:p>
          <a:p>
            <a:pPr lvl="1"/>
            <a:r>
              <a:rPr lang="en-US" sz="2800" dirty="0"/>
              <a:t>Sales of Tesla’s competitors according to Tesla: other luxury cars </a:t>
            </a:r>
          </a:p>
          <a:p>
            <a:pPr lvl="1"/>
            <a:r>
              <a:rPr lang="en-US" sz="2800" dirty="0"/>
              <a:t>Example: Audi A7-A8</a:t>
            </a:r>
          </a:p>
        </p:txBody>
      </p:sp>
    </p:spTree>
    <p:extLst>
      <p:ext uri="{BB962C8B-B14F-4D97-AF65-F5344CB8AC3E}">
        <p14:creationId xmlns:p14="http://schemas.microsoft.com/office/powerpoint/2010/main" val="20629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sp>
        <p:nvSpPr>
          <p:cNvPr id="3" name="Content Placeholder 2"/>
          <p:cNvSpPr>
            <a:spLocks noGrp="1"/>
          </p:cNvSpPr>
          <p:nvPr>
            <p:ph idx="1"/>
          </p:nvPr>
        </p:nvSpPr>
        <p:spPr>
          <a:xfrm>
            <a:off x="955127" y="1441853"/>
            <a:ext cx="8596668" cy="5041900"/>
          </a:xfrm>
        </p:spPr>
        <p:txBody>
          <a:bodyPr>
            <a:normAutofit/>
          </a:bodyPr>
          <a:lstStyle/>
          <a:p>
            <a:r>
              <a:rPr lang="en-US" sz="2400" b="1" u="sng" dirty="0"/>
              <a:t>Price Paid Per Unit of Car by Months</a:t>
            </a:r>
            <a:endParaRPr lang="en-US" sz="2400" dirty="0"/>
          </a:p>
          <a:p>
            <a:pPr lvl="1"/>
            <a:r>
              <a:rPr lang="en-US" sz="2000" dirty="0"/>
              <a:t>Secondary Data – monthly sales normalized to create the input data by months</a:t>
            </a:r>
          </a:p>
          <a:p>
            <a:pPr lvl="1"/>
            <a:r>
              <a:rPr lang="en-US" sz="2000" dirty="0"/>
              <a:t>Original cost of were removed from the calculation – too expensive </a:t>
            </a:r>
          </a:p>
          <a:p>
            <a:pPr marL="0" indent="0">
              <a:buNone/>
            </a:pPr>
            <a:endParaRPr lang="en-US" sz="2400" dirty="0"/>
          </a:p>
          <a:p>
            <a:r>
              <a:rPr lang="en-US" sz="2400" dirty="0"/>
              <a:t>Three values obtained using same formula:</a:t>
            </a:r>
          </a:p>
          <a:p>
            <a:pPr lvl="1"/>
            <a:r>
              <a:rPr lang="en-US" sz="2000" dirty="0"/>
              <a:t>Price Paid per unit of Tesla, </a:t>
            </a:r>
          </a:p>
          <a:p>
            <a:pPr lvl="1"/>
            <a:r>
              <a:rPr lang="en-US" sz="2000" dirty="0"/>
              <a:t>Price per Unit of Electric Cars minus outliers (including tesla) and</a:t>
            </a:r>
          </a:p>
          <a:p>
            <a:pPr lvl="1"/>
            <a:r>
              <a:rPr lang="en-US" sz="2000" dirty="0"/>
              <a:t>Price Paid per Electric Cars minus Outliers and Tesla</a:t>
            </a:r>
          </a:p>
          <a:p>
            <a:pPr marL="0" indent="0">
              <a:buNone/>
            </a:pPr>
            <a:endParaRPr lang="en-US" dirty="0"/>
          </a:p>
        </p:txBody>
      </p:sp>
    </p:spTree>
    <p:extLst>
      <p:ext uri="{BB962C8B-B14F-4D97-AF65-F5344CB8AC3E}">
        <p14:creationId xmlns:p14="http://schemas.microsoft.com/office/powerpoint/2010/main" val="31954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and Models Developed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275308"/>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499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Exclusions</a:t>
            </a:r>
          </a:p>
        </p:txBody>
      </p:sp>
      <p:sp>
        <p:nvSpPr>
          <p:cNvPr id="3" name="Content Placeholder 2"/>
          <p:cNvSpPr>
            <a:spLocks noGrp="1"/>
          </p:cNvSpPr>
          <p:nvPr>
            <p:ph idx="1"/>
          </p:nvPr>
        </p:nvSpPr>
        <p:spPr>
          <a:xfrm>
            <a:off x="677334" y="1562101"/>
            <a:ext cx="8596668" cy="4479262"/>
          </a:xfrm>
        </p:spPr>
        <p:txBody>
          <a:bodyPr/>
          <a:lstStyle/>
          <a:p>
            <a:r>
              <a:rPr lang="en-US" dirty="0"/>
              <a:t>Outliers and early data for 2010 not included: no breakdowns available and risk of distortion from early adopters.</a:t>
            </a:r>
          </a:p>
        </p:txBody>
      </p:sp>
      <p:pic>
        <p:nvPicPr>
          <p:cNvPr id="4" name="Picture 3"/>
          <p:cNvPicPr>
            <a:picLocks noChangeAspect="1"/>
          </p:cNvPicPr>
          <p:nvPr/>
        </p:nvPicPr>
        <p:blipFill>
          <a:blip r:embed="rId3"/>
          <a:stretch>
            <a:fillRect/>
          </a:stretch>
        </p:blipFill>
        <p:spPr>
          <a:xfrm>
            <a:off x="2440940" y="2882901"/>
            <a:ext cx="4439412" cy="2609654"/>
          </a:xfrm>
          <a:prstGeom prst="rect">
            <a:avLst/>
          </a:prstGeom>
        </p:spPr>
      </p:pic>
    </p:spTree>
    <p:extLst>
      <p:ext uri="{BB962C8B-B14F-4D97-AF65-F5344CB8AC3E}">
        <p14:creationId xmlns:p14="http://schemas.microsoft.com/office/powerpoint/2010/main" val="4303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25498" y="3475005"/>
            <a:ext cx="2277687" cy="22776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4" y="846137"/>
            <a:ext cx="5775325" cy="3767712"/>
          </a:xfrm>
          <a:prstGeom prst="rect">
            <a:avLst/>
          </a:prstGeom>
        </p:spPr>
      </p:pic>
    </p:spTree>
    <p:extLst>
      <p:ext uri="{BB962C8B-B14F-4D97-AF65-F5344CB8AC3E}">
        <p14:creationId xmlns:p14="http://schemas.microsoft.com/office/powerpoint/2010/main" val="9362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838200" y="1848485"/>
            <a:ext cx="10515600" cy="4351338"/>
          </a:xfrm>
        </p:spPr>
        <p:txBody>
          <a:bodyPr>
            <a:normAutofit/>
          </a:bodyPr>
          <a:lstStyle/>
          <a:p>
            <a:r>
              <a:rPr lang="en-US" sz="2400" dirty="0"/>
              <a:t>Government make efforts to let people adapt to the culture of electric vehicles</a:t>
            </a:r>
          </a:p>
          <a:p>
            <a:r>
              <a:rPr lang="en-US" sz="2400" dirty="0"/>
              <a:t>Elon Musk, CEO of Tesla Motors Inc., thinks of Tesla setting a legacy in future</a:t>
            </a:r>
          </a:p>
          <a:p>
            <a:r>
              <a:rPr lang="en-US" sz="2400" dirty="0"/>
              <a:t>Musk’s speculation about Tesla sustainability </a:t>
            </a:r>
          </a:p>
          <a:p>
            <a:r>
              <a:rPr lang="en-US" sz="2400" dirty="0"/>
              <a:t>Elon Musk wants to make an action plan for Tesla’s success</a:t>
            </a:r>
          </a:p>
          <a:p>
            <a:r>
              <a:rPr lang="en-US" sz="2400" dirty="0"/>
              <a:t>Potential factors for Tesla’s sales performance </a:t>
            </a:r>
            <a:r>
              <a:rPr lang="en-US" sz="2400" dirty="0">
                <a:sym typeface="Wingdings" panose="05000000000000000000" pitchFamily="2" charset="2"/>
              </a:rPr>
              <a:t> Research question</a:t>
            </a:r>
            <a:endParaRPr lang="en-US" sz="2400" dirty="0"/>
          </a:p>
        </p:txBody>
      </p:sp>
    </p:spTree>
    <p:extLst>
      <p:ext uri="{BB962C8B-B14F-4D97-AF65-F5344CB8AC3E}">
        <p14:creationId xmlns:p14="http://schemas.microsoft.com/office/powerpoint/2010/main" val="1872793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a:t>
            </a:r>
          </a:p>
        </p:txBody>
      </p:sp>
      <p:sp>
        <p:nvSpPr>
          <p:cNvPr id="3" name="Content Placeholder 2"/>
          <p:cNvSpPr>
            <a:spLocks noGrp="1"/>
          </p:cNvSpPr>
          <p:nvPr>
            <p:ph idx="1"/>
          </p:nvPr>
        </p:nvSpPr>
        <p:spPr/>
        <p:txBody>
          <a:bodyPr>
            <a:normAutofit/>
          </a:bodyPr>
          <a:lstStyle/>
          <a:p>
            <a:r>
              <a:rPr lang="en-US" sz="2800" dirty="0"/>
              <a:t>Will the fluctuations in oil prices affect the sales performance of Tesla?</a:t>
            </a:r>
          </a:p>
          <a:p>
            <a:r>
              <a:rPr lang="en-US" sz="2800" dirty="0"/>
              <a:t>How significant is the relationship Tesla Sales / Substitute Unit Price?</a:t>
            </a:r>
          </a:p>
        </p:txBody>
      </p:sp>
    </p:spTree>
    <p:extLst>
      <p:ext uri="{BB962C8B-B14F-4D97-AF65-F5344CB8AC3E}">
        <p14:creationId xmlns:p14="http://schemas.microsoft.com/office/powerpoint/2010/main" val="29353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642"/>
            <a:ext cx="10515600" cy="1325563"/>
          </a:xfrm>
        </p:spPr>
        <p:txBody>
          <a:bodyPr/>
          <a:lstStyle/>
          <a:p>
            <a:pPr algn="ctr"/>
            <a:r>
              <a:rPr lang="en-US" dirty="0"/>
              <a:t>Related Work</a:t>
            </a:r>
          </a:p>
        </p:txBody>
      </p:sp>
      <p:sp>
        <p:nvSpPr>
          <p:cNvPr id="3" name="Content Placeholder 2"/>
          <p:cNvSpPr>
            <a:spLocks noGrp="1"/>
          </p:cNvSpPr>
          <p:nvPr>
            <p:ph idx="1"/>
          </p:nvPr>
        </p:nvSpPr>
        <p:spPr/>
        <p:txBody>
          <a:bodyPr>
            <a:normAutofit/>
          </a:bodyPr>
          <a:lstStyle/>
          <a:p>
            <a:r>
              <a:rPr lang="en-US" sz="2400" dirty="0"/>
              <a:t>Fall of oil prices </a:t>
            </a:r>
            <a:r>
              <a:rPr lang="en-US" sz="2400" dirty="0">
                <a:sym typeface="Wingdings" panose="05000000000000000000" pitchFamily="2" charset="2"/>
              </a:rPr>
              <a:t> </a:t>
            </a:r>
            <a:r>
              <a:rPr lang="en-US" sz="2400" dirty="0"/>
              <a:t>fuss in electric vehicles market</a:t>
            </a:r>
          </a:p>
          <a:p>
            <a:r>
              <a:rPr lang="en-US" sz="2400" dirty="0"/>
              <a:t>Along with Tesla, other companies like Nissan, Ford, Toyota began to worry</a:t>
            </a:r>
          </a:p>
          <a:p>
            <a:r>
              <a:rPr lang="en-US" sz="2400" dirty="0"/>
              <a:t>Review of sales of these companies was done </a:t>
            </a:r>
          </a:p>
          <a:p>
            <a:r>
              <a:rPr lang="en-US" sz="2400" dirty="0"/>
              <a:t>Mostly hurt by oil price decrease: hybrid and other plugin electric vehicles</a:t>
            </a:r>
          </a:p>
        </p:txBody>
      </p:sp>
    </p:spTree>
    <p:extLst>
      <p:ext uri="{BB962C8B-B14F-4D97-AF65-F5344CB8AC3E}">
        <p14:creationId xmlns:p14="http://schemas.microsoft.com/office/powerpoint/2010/main" val="314853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Collection</a:t>
            </a:r>
          </a:p>
        </p:txBody>
      </p:sp>
      <p:sp>
        <p:nvSpPr>
          <p:cNvPr id="3" name="Content Placeholder 2"/>
          <p:cNvSpPr>
            <a:spLocks noGrp="1"/>
          </p:cNvSpPr>
          <p:nvPr>
            <p:ph idx="1"/>
          </p:nvPr>
        </p:nvSpPr>
        <p:spPr/>
        <p:txBody>
          <a:bodyPr>
            <a:normAutofit/>
          </a:bodyPr>
          <a:lstStyle/>
          <a:p>
            <a:r>
              <a:rPr lang="en-US" sz="2400" dirty="0"/>
              <a:t>Cost of Oil and Oil products by month</a:t>
            </a:r>
          </a:p>
          <a:p>
            <a:r>
              <a:rPr lang="en-US" sz="2400" dirty="0"/>
              <a:t>Number of units of electric cars sold from conception in December 2010 to March 2016</a:t>
            </a:r>
          </a:p>
          <a:p>
            <a:r>
              <a:rPr lang="en-US" sz="2400" dirty="0"/>
              <a:t>Price of electric cars</a:t>
            </a:r>
          </a:p>
          <a:p>
            <a:r>
              <a:rPr lang="en-US" sz="2400" dirty="0"/>
              <a:t>Yahoo Finance: tesla stock price</a:t>
            </a:r>
          </a:p>
        </p:txBody>
      </p:sp>
    </p:spTree>
    <p:extLst>
      <p:ext uri="{BB962C8B-B14F-4D97-AF65-F5344CB8AC3E}">
        <p14:creationId xmlns:p14="http://schemas.microsoft.com/office/powerpoint/2010/main" val="4549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pPr algn="ctr"/>
            <a:r>
              <a:rPr lang="en-US" dirty="0"/>
              <a:t>Normalization</a:t>
            </a:r>
          </a:p>
        </p:txBody>
      </p:sp>
      <p:sp>
        <p:nvSpPr>
          <p:cNvPr id="8" name="Rectangle 7"/>
          <p:cNvSpPr/>
          <p:nvPr/>
        </p:nvSpPr>
        <p:spPr>
          <a:xfrm>
            <a:off x="718263" y="1949589"/>
            <a:ext cx="8616507" cy="707886"/>
          </a:xfrm>
          <a:prstGeom prst="rect">
            <a:avLst/>
          </a:prstGeom>
        </p:spPr>
        <p:txBody>
          <a:bodyPr wrap="square">
            <a:spAutoFit/>
          </a:bodyPr>
          <a:lstStyle/>
          <a:p>
            <a:pPr marL="57150">
              <a:lnSpc>
                <a:spcPct val="200000"/>
              </a:lnSpc>
            </a:pPr>
            <a:r>
              <a:rPr lang="en-US" sz="2000" dirty="0">
                <a:ea typeface="SimSun" panose="02010600030101010101" pitchFamily="2" charset="-122"/>
                <a:cs typeface="Times New Roman" panose="02020603050405020304" pitchFamily="18" charset="0"/>
              </a:rPr>
              <a:t>Normalization (oil prices) = Mean of all months’ oil prices</a:t>
            </a:r>
          </a:p>
        </p:txBody>
      </p:sp>
      <p:sp>
        <p:nvSpPr>
          <p:cNvPr id="9" name="Rectangle 8"/>
          <p:cNvSpPr/>
          <p:nvPr/>
        </p:nvSpPr>
        <p:spPr>
          <a:xfrm>
            <a:off x="3947670" y="2590661"/>
            <a:ext cx="3559372" cy="707886"/>
          </a:xfrm>
          <a:prstGeom prst="rect">
            <a:avLst/>
          </a:prstGeom>
        </p:spPr>
        <p:txBody>
          <a:bodyPr wrap="none">
            <a:spAutoFit/>
          </a:bodyPr>
          <a:lstStyle/>
          <a:p>
            <a:pPr marL="57150" algn="ctr">
              <a:lnSpc>
                <a:spcPct val="200000"/>
              </a:lnSpc>
            </a:pPr>
            <a:r>
              <a:rPr lang="en-US" sz="2000" dirty="0">
                <a:ea typeface="SimSun" panose="02010600030101010101" pitchFamily="2" charset="-122"/>
                <a:cs typeface="Times New Roman" panose="02020603050405020304" pitchFamily="18" charset="0"/>
              </a:rPr>
              <a:t>Average of 6 years’ oil prices</a:t>
            </a:r>
          </a:p>
        </p:txBody>
      </p:sp>
      <p:cxnSp>
        <p:nvCxnSpPr>
          <p:cNvPr id="11" name="Straight Connector 10"/>
          <p:cNvCxnSpPr/>
          <p:nvPr/>
        </p:nvCxnSpPr>
        <p:spPr>
          <a:xfrm>
            <a:off x="3947670" y="2638425"/>
            <a:ext cx="3229859" cy="190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57495" y="3786088"/>
            <a:ext cx="8616507" cy="1536254"/>
          </a:xfrm>
          <a:prstGeom prst="rect">
            <a:avLst/>
          </a:prstGeom>
        </p:spPr>
        <p:txBody>
          <a:bodyPr wrap="square">
            <a:spAutoFit/>
          </a:bodyPr>
          <a:lstStyle/>
          <a:p>
            <a:r>
              <a:rPr lang="en-US" sz="2000" u="sng" dirty="0"/>
              <a:t>Formula: </a:t>
            </a:r>
          </a:p>
          <a:p>
            <a:r>
              <a:rPr lang="en-US" sz="2000" dirty="0"/>
              <a:t>	Sum of (Number of Unit of each car sold * Price of the car) / Sum of car sold in that month</a:t>
            </a:r>
          </a:p>
          <a:p>
            <a:pPr marL="57150">
              <a:lnSpc>
                <a:spcPct val="200000"/>
              </a:lnSpc>
            </a:pPr>
            <a:endParaRPr lang="en-US" sz="2000" dirty="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600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60307" y="1760778"/>
            <a:ext cx="3913868" cy="362856"/>
          </a:xfrm>
        </p:spPr>
        <p:txBody>
          <a:bodyPr>
            <a:noAutofit/>
          </a:bodyPr>
          <a:lstStyle/>
          <a:p>
            <a:pPr algn="ctr"/>
            <a:r>
              <a:rPr lang="en-US" sz="1200" b="1" dirty="0">
                <a:solidFill>
                  <a:schemeClr val="tx1"/>
                </a:solidFill>
              </a:rPr>
              <a:t>Boxplot of </a:t>
            </a:r>
            <a:r>
              <a:rPr lang="en-US" sz="1200" b="1" dirty="0" err="1">
                <a:solidFill>
                  <a:schemeClr val="tx1"/>
                </a:solidFill>
              </a:rPr>
              <a:t>TESLA.DATASET$T.sales</a:t>
            </a:r>
            <a:endParaRPr lang="en-US" sz="1200" b="1" dirty="0">
              <a:solidFill>
                <a:schemeClr val="tx1"/>
              </a:solidFill>
            </a:endParaRP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7863" y="1666754"/>
            <a:ext cx="4183062" cy="3517457"/>
          </a:xfrm>
        </p:spPr>
      </p:pic>
      <p:pic>
        <p:nvPicPr>
          <p:cNvPr id="5" name="Content Placeholder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89525" y="2164467"/>
            <a:ext cx="4184650" cy="3020156"/>
          </a:xfrm>
        </p:spPr>
      </p:pic>
      <p:sp>
        <p:nvSpPr>
          <p:cNvPr id="9" name="Title 6"/>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t>Test and Evaluation</a:t>
            </a:r>
            <a:endParaRPr lang="en-US" dirty="0"/>
          </a:p>
        </p:txBody>
      </p:sp>
    </p:spTree>
    <p:extLst>
      <p:ext uri="{BB962C8B-B14F-4D97-AF65-F5344CB8AC3E}">
        <p14:creationId xmlns:p14="http://schemas.microsoft.com/office/powerpoint/2010/main" val="145875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a:t>
            </a:r>
          </a:p>
        </p:txBody>
      </p:sp>
      <p:sp>
        <p:nvSpPr>
          <p:cNvPr id="3" name="Content Placeholder 2"/>
          <p:cNvSpPr>
            <a:spLocks noGrp="1"/>
          </p:cNvSpPr>
          <p:nvPr>
            <p:ph idx="1"/>
          </p:nvPr>
        </p:nvSpPr>
        <p:spPr>
          <a:xfrm>
            <a:off x="677334" y="1551009"/>
            <a:ext cx="8596668" cy="4490354"/>
          </a:xfrm>
        </p:spPr>
        <p:txBody>
          <a:bodyPr>
            <a:normAutofit/>
          </a:bodyPr>
          <a:lstStyle/>
          <a:p>
            <a:r>
              <a:rPr lang="en-US" sz="2400" dirty="0"/>
              <a:t>Analyze Tesla’s sales – impact of external factors </a:t>
            </a:r>
          </a:p>
          <a:p>
            <a:pPr lvl="1"/>
            <a:r>
              <a:rPr lang="en-US" sz="2000" dirty="0"/>
              <a:t>Fluctuations in oil prices and money spent on other electric cars in general</a:t>
            </a:r>
          </a:p>
          <a:p>
            <a:r>
              <a:rPr lang="en-US" sz="2400" dirty="0"/>
              <a:t>Linear Regression Model</a:t>
            </a:r>
          </a:p>
          <a:p>
            <a:r>
              <a:rPr lang="en-US" sz="2400" dirty="0"/>
              <a:t>Final Dataset – 45 standardized monthly observations from June 2012 to March 2016: </a:t>
            </a:r>
          </a:p>
          <a:p>
            <a:pPr lvl="1"/>
            <a:r>
              <a:rPr lang="en-US" sz="2000" dirty="0"/>
              <a:t>Sales of Tesla</a:t>
            </a:r>
          </a:p>
          <a:p>
            <a:pPr lvl="1"/>
            <a:r>
              <a:rPr lang="en-US" sz="2000" dirty="0"/>
              <a:t>Oil Prices</a:t>
            </a:r>
          </a:p>
          <a:p>
            <a:pPr lvl="1"/>
            <a:r>
              <a:rPr lang="en-US" sz="2000" dirty="0"/>
              <a:t>Substitute Unit Price</a:t>
            </a:r>
          </a:p>
        </p:txBody>
      </p:sp>
    </p:spTree>
    <p:extLst>
      <p:ext uri="{BB962C8B-B14F-4D97-AF65-F5344CB8AC3E}">
        <p14:creationId xmlns:p14="http://schemas.microsoft.com/office/powerpoint/2010/main" val="296835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and Results (Contd.)</a:t>
            </a:r>
          </a:p>
        </p:txBody>
      </p:sp>
      <p:sp>
        <p:nvSpPr>
          <p:cNvPr id="4" name="Content Placeholder 3"/>
          <p:cNvSpPr>
            <a:spLocks noGrp="1"/>
          </p:cNvSpPr>
          <p:nvPr>
            <p:ph sz="half" idx="1"/>
          </p:nvPr>
        </p:nvSpPr>
        <p:spPr/>
        <p:txBody>
          <a:bodyPr/>
          <a:lstStyle/>
          <a:p>
            <a:r>
              <a:rPr lang="en-US" dirty="0"/>
              <a:t>1</a:t>
            </a:r>
            <a:r>
              <a:rPr lang="en-US" baseline="30000" dirty="0"/>
              <a:t>st</a:t>
            </a:r>
            <a:r>
              <a:rPr lang="en-US" dirty="0"/>
              <a:t> Iteration</a:t>
            </a:r>
          </a:p>
          <a:p>
            <a:pPr lvl="1" latinLnBrk="1"/>
            <a:r>
              <a:rPr lang="en-US" dirty="0" err="1"/>
              <a:t>T.Sales</a:t>
            </a:r>
            <a:r>
              <a:rPr lang="en-US" dirty="0"/>
              <a:t> = -1.055e-10 – 0.14 x oil price + 0.48 x </a:t>
            </a:r>
            <a:r>
              <a:rPr lang="en-US" dirty="0" err="1"/>
              <a:t>substitute.unit.price</a:t>
            </a:r>
            <a:endParaRPr lang="en-US" dirty="0"/>
          </a:p>
          <a:p>
            <a:pPr lvl="1"/>
            <a:r>
              <a:rPr lang="en-US" dirty="0"/>
              <a:t> model significant as a whole</a:t>
            </a:r>
          </a:p>
          <a:p>
            <a:pPr lvl="1"/>
            <a:r>
              <a:rPr lang="en-US" dirty="0"/>
              <a:t>Oil price </a:t>
            </a:r>
            <a:r>
              <a:rPr lang="en-US" dirty="0" err="1"/>
              <a:t>valriable</a:t>
            </a:r>
            <a:r>
              <a:rPr lang="en-US" dirty="0"/>
              <a:t> is not significant</a:t>
            </a:r>
          </a:p>
          <a:p>
            <a:pPr lvl="1"/>
            <a:r>
              <a:rPr lang="en-US" dirty="0" err="1"/>
              <a:t>Adj</a:t>
            </a:r>
            <a:r>
              <a:rPr lang="en-US" dirty="0"/>
              <a:t> R-</a:t>
            </a:r>
            <a:r>
              <a:rPr lang="en-US" dirty="0" err="1"/>
              <a:t>sq</a:t>
            </a:r>
            <a:r>
              <a:rPr lang="en-US" dirty="0"/>
              <a:t>: 33.82%</a:t>
            </a:r>
          </a:p>
          <a:p>
            <a:endParaRPr lang="en-US" dirty="0"/>
          </a:p>
        </p:txBody>
      </p:sp>
      <p:sp>
        <p:nvSpPr>
          <p:cNvPr id="5" name="Content Placeholder 4"/>
          <p:cNvSpPr>
            <a:spLocks noGrp="1"/>
          </p:cNvSpPr>
          <p:nvPr>
            <p:ph sz="half" idx="2"/>
          </p:nvPr>
        </p:nvSpPr>
        <p:spPr/>
        <p:txBody>
          <a:bodyPr/>
          <a:lstStyle/>
          <a:p>
            <a:r>
              <a:rPr lang="en-US" dirty="0"/>
              <a:t>2</a:t>
            </a:r>
            <a:r>
              <a:rPr lang="en-US" baseline="30000" dirty="0"/>
              <a:t>nd</a:t>
            </a:r>
            <a:r>
              <a:rPr lang="en-US" dirty="0"/>
              <a:t> iteration</a:t>
            </a:r>
          </a:p>
          <a:p>
            <a:pPr lvl="1"/>
            <a:r>
              <a:rPr lang="en-US" b="1" dirty="0" err="1"/>
              <a:t>T.Sales</a:t>
            </a:r>
            <a:r>
              <a:rPr lang="en-US" b="1" dirty="0"/>
              <a:t> = -9.812e-11 + 0.6 x </a:t>
            </a:r>
            <a:r>
              <a:rPr lang="en-US" b="1" dirty="0" err="1"/>
              <a:t>substitute.unit.price</a:t>
            </a:r>
            <a:endParaRPr lang="en-US" b="1" dirty="0"/>
          </a:p>
          <a:p>
            <a:pPr lvl="1"/>
            <a:r>
              <a:rPr lang="en-US" dirty="0"/>
              <a:t>Model significant as a whole</a:t>
            </a:r>
          </a:p>
          <a:p>
            <a:pPr lvl="1"/>
            <a:r>
              <a:rPr lang="en-US" dirty="0"/>
              <a:t>No non-significant variables</a:t>
            </a:r>
          </a:p>
          <a:p>
            <a:pPr lvl="1"/>
            <a:r>
              <a:rPr lang="en-US" dirty="0" err="1"/>
              <a:t>Adj</a:t>
            </a:r>
            <a:r>
              <a:rPr lang="en-US" dirty="0"/>
              <a:t> R-</a:t>
            </a:r>
            <a:r>
              <a:rPr lang="en-US" dirty="0" err="1"/>
              <a:t>sq</a:t>
            </a:r>
            <a:r>
              <a:rPr lang="en-US" dirty="0"/>
              <a:t>: 34.98% (increase from 1</a:t>
            </a:r>
            <a:r>
              <a:rPr lang="en-US" baseline="30000" dirty="0"/>
              <a:t>st</a:t>
            </a:r>
            <a:r>
              <a:rPr lang="en-US" dirty="0"/>
              <a:t> iteration)</a:t>
            </a:r>
          </a:p>
          <a:p>
            <a:pPr lvl="1"/>
            <a:r>
              <a:rPr lang="en-US" dirty="0"/>
              <a:t>FINAL MODEL</a:t>
            </a:r>
          </a:p>
        </p:txBody>
      </p:sp>
    </p:spTree>
    <p:extLst>
      <p:ext uri="{BB962C8B-B14F-4D97-AF65-F5344CB8AC3E}">
        <p14:creationId xmlns:p14="http://schemas.microsoft.com/office/powerpoint/2010/main" val="2441050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762</TotalTime>
  <Words>1217</Words>
  <Application>Microsoft Office PowerPoint</Application>
  <PresentationFormat>Widescreen</PresentationFormat>
  <Paragraphs>163</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Times New Roman</vt:lpstr>
      <vt:lpstr>Trebuchet MS</vt:lpstr>
      <vt:lpstr>Wingdings</vt:lpstr>
      <vt:lpstr>Wingdings 3</vt:lpstr>
      <vt:lpstr>Facet</vt:lpstr>
      <vt:lpstr>Analysis of Tesla’s Sales Performance</vt:lpstr>
      <vt:lpstr>Introduction</vt:lpstr>
      <vt:lpstr>Research Question</vt:lpstr>
      <vt:lpstr>Related Work</vt:lpstr>
      <vt:lpstr>Data Collection</vt:lpstr>
      <vt:lpstr>Normalization</vt:lpstr>
      <vt:lpstr>Boxplot of TESLA.DATASET$T.sales</vt:lpstr>
      <vt:lpstr>Model and Results</vt:lpstr>
      <vt:lpstr>Model and Results (Contd.)</vt:lpstr>
      <vt:lpstr>Model Conclusion</vt:lpstr>
      <vt:lpstr>Hypothesis Testing</vt:lpstr>
      <vt:lpstr>Conclusion</vt:lpstr>
      <vt:lpstr>Future Work</vt:lpstr>
      <vt:lpstr>Appendix and Models Developed</vt:lpstr>
      <vt:lpstr>Appendix and Models Developed</vt:lpstr>
      <vt:lpstr>Exclusions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Tesla’s Sales Performance</dc:title>
  <dc:creator>sonam gupta</dc:creator>
  <cp:lastModifiedBy>sonam gupta</cp:lastModifiedBy>
  <cp:revision>52</cp:revision>
  <dcterms:created xsi:type="dcterms:W3CDTF">2016-04-08T03:08:06Z</dcterms:created>
  <dcterms:modified xsi:type="dcterms:W3CDTF">2016-04-14T15:27:14Z</dcterms:modified>
</cp:coreProperties>
</file>