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8" r:id="rId4"/>
    <p:sldId id="257" r:id="rId5"/>
    <p:sldId id="259" r:id="rId6"/>
    <p:sldId id="261" r:id="rId7"/>
    <p:sldId id="266" r:id="rId8"/>
    <p:sldId id="267" r:id="rId9"/>
    <p:sldId id="262" r:id="rId10"/>
    <p:sldId id="268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643" autoAdjust="0"/>
  </p:normalViewPr>
  <p:slideViewPr>
    <p:cSldViewPr snapToGrid="0">
      <p:cViewPr varScale="1">
        <p:scale>
          <a:sx n="42" d="100"/>
          <a:sy n="42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AC2E-834A-4B9F-9F48-FC68BC61F1C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09A5C-843E-40EB-A8F7-D1CCF10D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</a:t>
            </a:r>
            <a:r>
              <a:rPr lang="en-US" baseline="0" dirty="0"/>
              <a:t> to cover in the slide/talk: mention what’s in the 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</a:t>
            </a:r>
            <a:r>
              <a:rPr lang="en-US" baseline="0" dirty="0"/>
              <a:t> of data sets, and we can explain what dataset has 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</a:t>
            </a:r>
            <a:r>
              <a:rPr lang="en-US" baseline="0" dirty="0"/>
              <a:t> our null and alternate hypotheses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final conclusion</a:t>
            </a:r>
            <a:r>
              <a:rPr lang="en-US" baseline="0" dirty="0"/>
              <a:t> should talk about what affected the sales of Tesla cars, if we could have used different dataset, would we have different results..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9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0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3A61A6"/>
            </a:gs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69000">
              <a:schemeClr val="accent5">
                <a:lumMod val="60000"/>
                <a:lumOff val="40000"/>
              </a:scheme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F7F0-426F-4870-B636-B1A7C95EC8B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Tesla’s Sales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5360" y="4876800"/>
            <a:ext cx="1989182" cy="1556656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400" dirty="0" err="1"/>
              <a:t>Ahien</a:t>
            </a:r>
            <a:r>
              <a:rPr lang="en-US" sz="1400" dirty="0"/>
              <a:t> </a:t>
            </a:r>
            <a:r>
              <a:rPr lang="en-US" sz="1400" dirty="0" err="1"/>
              <a:t>Djouka</a:t>
            </a:r>
            <a:endParaRPr lang="en-US" sz="1400" dirty="0"/>
          </a:p>
          <a:p>
            <a:pPr algn="r"/>
            <a:r>
              <a:rPr lang="en-US" sz="1400" dirty="0" err="1"/>
              <a:t>Namrata</a:t>
            </a:r>
            <a:r>
              <a:rPr lang="en-US" sz="1400" dirty="0"/>
              <a:t> </a:t>
            </a:r>
            <a:r>
              <a:rPr lang="en-US" sz="1400" dirty="0" err="1"/>
              <a:t>Kakade</a:t>
            </a:r>
            <a:endParaRPr lang="en-US" sz="1400" dirty="0"/>
          </a:p>
          <a:p>
            <a:pPr algn="r"/>
            <a:r>
              <a:rPr lang="en-US" sz="1400" dirty="0"/>
              <a:t>Sonam Gupta</a:t>
            </a:r>
          </a:p>
          <a:p>
            <a:pPr algn="r"/>
            <a:r>
              <a:rPr lang="en-US" sz="1400" dirty="0" err="1"/>
              <a:t>Suparna</a:t>
            </a:r>
            <a:r>
              <a:rPr lang="en-US" sz="1400" dirty="0"/>
              <a:t> </a:t>
            </a:r>
            <a:r>
              <a:rPr lang="en-US" sz="1400" dirty="0" err="1"/>
              <a:t>Dawalkar</a:t>
            </a:r>
            <a:endParaRPr lang="en-US" sz="1400" dirty="0"/>
          </a:p>
          <a:p>
            <a:pPr algn="r"/>
            <a:r>
              <a:rPr lang="en-US" sz="1400" dirty="0" err="1"/>
              <a:t>Yash</a:t>
            </a:r>
            <a:r>
              <a:rPr lang="en-US" sz="1400" dirty="0"/>
              <a:t> </a:t>
            </a:r>
            <a:r>
              <a:rPr lang="en-US" sz="1400" dirty="0" err="1"/>
              <a:t>Bhaiyya</a:t>
            </a:r>
            <a:endParaRPr lang="en-US" sz="1400" dirty="0"/>
          </a:p>
          <a:p>
            <a:pPr algn="r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07280" y="3799840"/>
            <a:ext cx="2062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ANLY 500 50</a:t>
            </a:r>
          </a:p>
          <a:p>
            <a:pPr algn="ctr"/>
            <a:r>
              <a:rPr lang="en-US" dirty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and 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= entire population: sales for every month available</a:t>
            </a:r>
          </a:p>
          <a:p>
            <a:r>
              <a:rPr lang="en-US" dirty="0" smtClean="0"/>
              <a:t>Distribution : slightly right skewed with 3 outliers</a:t>
            </a:r>
          </a:p>
          <a:p>
            <a:r>
              <a:rPr lang="en-US" dirty="0"/>
              <a:t>Chose to keep outliers: recent sales numbers</a:t>
            </a:r>
          </a:p>
          <a:p>
            <a:pPr lvl="1"/>
            <a:r>
              <a:rPr lang="en-US" dirty="0"/>
              <a:t>Indicative of future upwards trend for Tesla Sales</a:t>
            </a:r>
          </a:p>
          <a:p>
            <a:endParaRPr lang="en-US" dirty="0" smtClean="0"/>
          </a:p>
          <a:p>
            <a:r>
              <a:rPr lang="en-US" dirty="0" smtClean="0"/>
              <a:t>Large enough sample size and no extreme outliers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nearly normal distribution</a:t>
            </a:r>
          </a:p>
          <a:p>
            <a:r>
              <a:rPr lang="en-US" dirty="0" smtClean="0"/>
              <a:t>Tesla sales: nearly normal with a recent upwards trend</a:t>
            </a:r>
          </a:p>
        </p:txBody>
      </p:sp>
    </p:spTree>
    <p:extLst>
      <p:ext uri="{BB962C8B-B14F-4D97-AF65-F5344CB8AC3E}">
        <p14:creationId xmlns:p14="http://schemas.microsoft.com/office/powerpoint/2010/main" val="145875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Sound model</a:t>
            </a:r>
          </a:p>
          <a:p>
            <a:r>
              <a:rPr lang="en-US" dirty="0" smtClean="0"/>
              <a:t>Small </a:t>
            </a:r>
            <a:r>
              <a:rPr lang="en-US" dirty="0" err="1" smtClean="0"/>
              <a:t>Adj</a:t>
            </a:r>
            <a:r>
              <a:rPr lang="en-US" dirty="0" smtClean="0"/>
              <a:t> R-</a:t>
            </a:r>
            <a:r>
              <a:rPr lang="en-US" dirty="0" err="1" smtClean="0"/>
              <a:t>sq</a:t>
            </a:r>
            <a:r>
              <a:rPr lang="en-US" dirty="0" smtClean="0"/>
              <a:t>: other relevant variables</a:t>
            </a:r>
          </a:p>
          <a:p>
            <a:r>
              <a:rPr lang="en-US" dirty="0" smtClean="0"/>
              <a:t>Potential relevant variables:</a:t>
            </a:r>
          </a:p>
          <a:p>
            <a:pPr lvl="1"/>
            <a:r>
              <a:rPr lang="en-US" dirty="0" smtClean="0"/>
              <a:t>Sales of Tesla’s competitors according to Tesla: other luxury cars </a:t>
            </a:r>
          </a:p>
          <a:p>
            <a:pPr lvl="1"/>
            <a:r>
              <a:rPr lang="en-US" dirty="0" smtClean="0"/>
              <a:t>Example: Audi A7-A8, BMW 6-7Series, Jaguar XJ, Lexus LS, Mercedes-Benz CLS-Class, Mercedes-Benz S-Class, Porsche </a:t>
            </a:r>
            <a:r>
              <a:rPr lang="en-US" dirty="0" err="1" smtClean="0"/>
              <a:t>Panamera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31" y="4064000"/>
            <a:ext cx="2279707" cy="2278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846137"/>
            <a:ext cx="5775325" cy="37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485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Tesla’s sales – impact of external factors </a:t>
            </a:r>
          </a:p>
          <a:p>
            <a:pPr lvl="1"/>
            <a:r>
              <a:rPr lang="en-US" dirty="0"/>
              <a:t>Fluctuations in oil prices and money spent on other electric cars in </a:t>
            </a:r>
            <a:r>
              <a:rPr lang="en-US" dirty="0" smtClean="0"/>
              <a:t>general</a:t>
            </a:r>
          </a:p>
          <a:p>
            <a:r>
              <a:rPr lang="en-US" dirty="0" smtClean="0"/>
              <a:t>Linear Regression Model</a:t>
            </a:r>
          </a:p>
          <a:p>
            <a:r>
              <a:rPr lang="en-US" dirty="0" smtClean="0"/>
              <a:t>Final Dataset – 45 standardized monthly observations from June 2012 to March 2016: </a:t>
            </a:r>
          </a:p>
          <a:p>
            <a:pPr lvl="1"/>
            <a:r>
              <a:rPr lang="en-US" dirty="0" smtClean="0"/>
              <a:t>Sales of Tesla</a:t>
            </a:r>
          </a:p>
          <a:p>
            <a:pPr lvl="1"/>
            <a:r>
              <a:rPr lang="en-US" dirty="0" smtClean="0"/>
              <a:t>Oil Prices</a:t>
            </a:r>
          </a:p>
          <a:p>
            <a:pPr lvl="1"/>
            <a:r>
              <a:rPr lang="en-US" dirty="0" smtClean="0"/>
              <a:t>Substitute Unit Price</a:t>
            </a:r>
          </a:p>
        </p:txBody>
      </p:sp>
    </p:spTree>
    <p:extLst>
      <p:ext uri="{BB962C8B-B14F-4D97-AF65-F5344CB8AC3E}">
        <p14:creationId xmlns:p14="http://schemas.microsoft.com/office/powerpoint/2010/main" val="296835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Multi-Linear Regression Model (R)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</a:p>
          <a:p>
            <a:pPr latinLnBrk="1"/>
            <a:r>
              <a:rPr lang="en-US" dirty="0" err="1"/>
              <a:t>T.Sales</a:t>
            </a:r>
            <a:r>
              <a:rPr lang="en-US" dirty="0"/>
              <a:t> = -1.055e-10 – 0.14 x oil price + 0.48 x </a:t>
            </a:r>
            <a:r>
              <a:rPr lang="en-US" dirty="0" err="1"/>
              <a:t>substitute.unit.price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model significant as a whole</a:t>
            </a:r>
          </a:p>
          <a:p>
            <a:r>
              <a:rPr lang="en-US" dirty="0" smtClean="0"/>
              <a:t>Oil price </a:t>
            </a:r>
            <a:r>
              <a:rPr lang="en-US" dirty="0" err="1" smtClean="0"/>
              <a:t>valriable</a:t>
            </a:r>
            <a:r>
              <a:rPr lang="en-US" dirty="0" smtClean="0"/>
              <a:t> is not significant</a:t>
            </a:r>
          </a:p>
          <a:p>
            <a:r>
              <a:rPr lang="en-US" dirty="0" err="1" smtClean="0"/>
              <a:t>Adj</a:t>
            </a:r>
            <a:r>
              <a:rPr lang="en-US" dirty="0" smtClean="0"/>
              <a:t> R-</a:t>
            </a:r>
            <a:r>
              <a:rPr lang="en-US" dirty="0" err="1" smtClean="0"/>
              <a:t>sq</a:t>
            </a:r>
            <a:r>
              <a:rPr lang="en-US" dirty="0" smtClean="0"/>
              <a:t>: 33.82%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2d iteration</a:t>
            </a:r>
          </a:p>
          <a:p>
            <a:r>
              <a:rPr lang="en-US" dirty="0" err="1"/>
              <a:t>T.Sales</a:t>
            </a:r>
            <a:r>
              <a:rPr lang="en-US" dirty="0"/>
              <a:t> = -9.812e-11 + 0.6 x </a:t>
            </a:r>
            <a:r>
              <a:rPr lang="en-US" dirty="0" err="1"/>
              <a:t>substitute.unit.price</a:t>
            </a:r>
            <a:endParaRPr lang="en-US" dirty="0"/>
          </a:p>
          <a:p>
            <a:r>
              <a:rPr lang="en-US" dirty="0" smtClean="0"/>
              <a:t>Model significant as a whole</a:t>
            </a:r>
          </a:p>
          <a:p>
            <a:r>
              <a:rPr lang="en-US" dirty="0" smtClean="0"/>
              <a:t>No non-significant variables</a:t>
            </a:r>
          </a:p>
          <a:p>
            <a:r>
              <a:rPr lang="en-US" dirty="0" err="1" smtClean="0"/>
              <a:t>Adj</a:t>
            </a:r>
            <a:r>
              <a:rPr lang="en-US" dirty="0" smtClean="0"/>
              <a:t> R-</a:t>
            </a:r>
            <a:r>
              <a:rPr lang="en-US" dirty="0" err="1" smtClean="0"/>
              <a:t>sq</a:t>
            </a:r>
            <a:r>
              <a:rPr lang="en-US" dirty="0" smtClean="0"/>
              <a:t>: 34.98% (increase from 1</a:t>
            </a:r>
            <a:r>
              <a:rPr lang="en-US" baseline="30000" dirty="0" smtClean="0"/>
              <a:t>st</a:t>
            </a:r>
            <a:r>
              <a:rPr lang="en-US" dirty="0" smtClean="0"/>
              <a:t> iteration)</a:t>
            </a:r>
          </a:p>
          <a:p>
            <a:r>
              <a:rPr lang="en-US" dirty="0" smtClean="0"/>
              <a:t>FINAL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unit increase in the standardized substitute </a:t>
            </a:r>
            <a:r>
              <a:rPr lang="en-US" dirty="0" smtClean="0"/>
              <a:t>unit prices gives </a:t>
            </a:r>
            <a:r>
              <a:rPr lang="en-US" dirty="0"/>
              <a:t>us an increase of 0.6 units in the standardized Tesla monthly </a:t>
            </a:r>
            <a:r>
              <a:rPr lang="en-US" dirty="0" smtClean="0"/>
              <a:t>sales on average</a:t>
            </a:r>
          </a:p>
          <a:p>
            <a:r>
              <a:rPr lang="en-US" dirty="0"/>
              <a:t>35% of the variability in the Tesla monthly sales is explained by the model. </a:t>
            </a:r>
            <a:endParaRPr lang="en-US" dirty="0" smtClean="0"/>
          </a:p>
          <a:p>
            <a:r>
              <a:rPr lang="en-US" dirty="0" err="1" smtClean="0"/>
              <a:t>Adj</a:t>
            </a:r>
            <a:r>
              <a:rPr lang="en-US" dirty="0" smtClean="0"/>
              <a:t> R-</a:t>
            </a:r>
            <a:r>
              <a:rPr lang="en-US" dirty="0" err="1" smtClean="0"/>
              <a:t>sq</a:t>
            </a:r>
            <a:r>
              <a:rPr lang="en-US" dirty="0" smtClean="0"/>
              <a:t> is below 40%</a:t>
            </a:r>
            <a:endParaRPr lang="en-US" dirty="0"/>
          </a:p>
          <a:p>
            <a:r>
              <a:rPr lang="en-US" dirty="0" smtClean="0"/>
              <a:t>Safe assumption: Several </a:t>
            </a:r>
            <a:r>
              <a:rPr lang="en-US" dirty="0"/>
              <a:t>other </a:t>
            </a:r>
            <a:r>
              <a:rPr lang="en-US" dirty="0" smtClean="0"/>
              <a:t>factors not present in this analysis are </a:t>
            </a:r>
            <a:r>
              <a:rPr lang="en-US" dirty="0"/>
              <a:t>responsible for the movements in the Tesla monthly sales.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 the relationship between substitute unit prices and tesla Sales significant?</a:t>
            </a:r>
          </a:p>
          <a:p>
            <a:pPr marL="0" indent="0">
              <a:buNone/>
            </a:pPr>
            <a:r>
              <a:rPr lang="en-US" dirty="0"/>
              <a:t>H0:  slope = </a:t>
            </a:r>
            <a:r>
              <a:rPr lang="en-US" dirty="0" smtClean="0"/>
              <a:t>0 and Ha</a:t>
            </a:r>
            <a:r>
              <a:rPr lang="en-US" dirty="0"/>
              <a:t>: slope ≠ 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95% confident that one-unit increase in the standardized substitute unit price leads to an increase ranging from 0.35 to 0.85 units in standardized Tesla </a:t>
            </a:r>
            <a:r>
              <a:rPr lang="en-US" dirty="0" smtClean="0"/>
              <a:t>sales on average. </a:t>
            </a:r>
          </a:p>
          <a:p>
            <a:r>
              <a:rPr lang="en-US" dirty="0"/>
              <a:t>95% </a:t>
            </a:r>
            <a:r>
              <a:rPr lang="en-US" dirty="0" smtClean="0"/>
              <a:t>CI is above 0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positive </a:t>
            </a:r>
            <a:r>
              <a:rPr lang="en-US" dirty="0"/>
              <a:t>relationship between Tesla sales and substitute unit prices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95% CI: [0.35 ; 0.85]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06" y="3221787"/>
            <a:ext cx="4319588" cy="10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469</Words>
  <Application>Microsoft Office PowerPoint</Application>
  <PresentationFormat>Widescreen</PresentationFormat>
  <Paragraphs>68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Analysis of Tesla’s Sales Performance</vt:lpstr>
      <vt:lpstr>Introduction</vt:lpstr>
      <vt:lpstr>Research Question</vt:lpstr>
      <vt:lpstr>Related Work</vt:lpstr>
      <vt:lpstr>Data Collection</vt:lpstr>
      <vt:lpstr>Technical Approach</vt:lpstr>
      <vt:lpstr>Multi-Linear Regression Model (R) </vt:lpstr>
      <vt:lpstr>Model Conclusion</vt:lpstr>
      <vt:lpstr>Hypothesis Testing</vt:lpstr>
      <vt:lpstr>Test and Evaluation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Tesla’s Sales Performance</dc:title>
  <dc:creator>sonam gupta</dc:creator>
  <cp:lastModifiedBy>Clementine Djouka</cp:lastModifiedBy>
  <cp:revision>17</cp:revision>
  <dcterms:created xsi:type="dcterms:W3CDTF">2016-04-08T03:08:06Z</dcterms:created>
  <dcterms:modified xsi:type="dcterms:W3CDTF">2016-04-10T20:41:54Z</dcterms:modified>
</cp:coreProperties>
</file>