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58" r:id="rId4"/>
    <p:sldId id="257" r:id="rId5"/>
    <p:sldId id="259" r:id="rId6"/>
    <p:sldId id="261" r:id="rId7"/>
    <p:sldId id="266" r:id="rId8"/>
    <p:sldId id="267" r:id="rId9"/>
    <p:sldId id="262" r:id="rId10"/>
    <p:sldId id="268" r:id="rId11"/>
    <p:sldId id="264" r:id="rId12"/>
    <p:sldId id="263" r:id="rId13"/>
    <p:sldId id="270" r:id="rId14"/>
    <p:sldId id="271"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43"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375851040"/>
        <c:axId val="375844480"/>
      </c:lineChart>
      <c:catAx>
        <c:axId val="37585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844480"/>
        <c:crosses val="autoZero"/>
        <c:auto val="1"/>
        <c:lblAlgn val="ctr"/>
        <c:lblOffset val="100"/>
        <c:noMultiLvlLbl val="0"/>
      </c:catAx>
      <c:valAx>
        <c:axId val="375844480"/>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85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a:t>
            </a:r>
            <a:r>
              <a:rPr lang="en-US" baseline="0" dirty="0"/>
              <a:t> to cover in the slide/talk: mention what’s in the case study</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a:t>
            </a:r>
            <a:r>
              <a:rPr lang="en-US" baseline="0" dirty="0"/>
              <a:t> of 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a:t>
            </a:r>
            <a:r>
              <a:rPr lang="en-US" baseline="0" dirty="0"/>
              <a:t> our null and alternate hypotheses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94811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7883" y="959782"/>
            <a:ext cx="7766936" cy="1646302"/>
          </a:xfrm>
        </p:spPr>
        <p:txBody>
          <a:bodyPr/>
          <a:lstStyle/>
          <a:p>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870631" y="26674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endParaRPr lang="en-US" dirty="0"/>
          </a:p>
          <a:p>
            <a:r>
              <a:rPr lang="en-US" dirty="0"/>
              <a:t>Large enough sample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9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dirty="0"/>
              <a:t>Sound model</a:t>
            </a:r>
          </a:p>
          <a:p>
            <a:r>
              <a:rPr lang="en-US" dirty="0"/>
              <a:t>Small </a:t>
            </a:r>
            <a:r>
              <a:rPr lang="en-US" dirty="0" err="1"/>
              <a:t>Adj</a:t>
            </a:r>
            <a:r>
              <a:rPr lang="en-US" dirty="0"/>
              <a:t> R-</a:t>
            </a:r>
            <a:r>
              <a:rPr lang="en-US" dirty="0" err="1"/>
              <a:t>sq</a:t>
            </a:r>
            <a:r>
              <a:rPr lang="en-US" dirty="0"/>
              <a:t>: other relevant variables</a:t>
            </a:r>
          </a:p>
          <a:p>
            <a:r>
              <a:rPr lang="en-US" dirty="0"/>
              <a:t>Potential relevant variables:</a:t>
            </a:r>
          </a:p>
          <a:p>
            <a:pPr lvl="1"/>
            <a:r>
              <a:rPr lang="en-US" dirty="0"/>
              <a:t>Sales of Tesla’s competitors according to Tesla: other luxury cars </a:t>
            </a:r>
          </a:p>
          <a:p>
            <a:pPr lvl="1"/>
            <a:r>
              <a:rPr lang="en-US" dirty="0"/>
              <a:t>Example: Audi A7-A8, BMW 6-7Series, Jaguar XJ, Lexus LS, Mercedes-Benz CLS-Class, Mercedes-Benz S-Class, Porsche </a:t>
            </a:r>
            <a:r>
              <a:rPr lang="en-US" dirty="0" err="1"/>
              <a:t>Panamera</a:t>
            </a:r>
            <a:r>
              <a:rPr lang="en-US" dirty="0"/>
              <a:t>)</a:t>
            </a:r>
          </a:p>
        </p:txBody>
      </p:sp>
    </p:spTree>
    <p:extLst>
      <p:ext uri="{BB962C8B-B14F-4D97-AF65-F5344CB8AC3E}">
        <p14:creationId xmlns:p14="http://schemas.microsoft.com/office/powerpoint/2010/main" val="20629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sp>
        <p:nvSpPr>
          <p:cNvPr id="3" name="Content Placeholder 2"/>
          <p:cNvSpPr>
            <a:spLocks noGrp="1"/>
          </p:cNvSpPr>
          <p:nvPr>
            <p:ph idx="1"/>
          </p:nvPr>
        </p:nvSpPr>
        <p:spPr/>
        <p:txBody>
          <a:bodyPr>
            <a:normAutofit fontScale="77500" lnSpcReduction="20000"/>
          </a:bodyPr>
          <a:lstStyle/>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a:p>
            <a:r>
              <a:rPr lang="en-US" u="sng" dirty="0"/>
              <a:t>Formula</a:t>
            </a:r>
            <a:endParaRPr lang="en-US" dirty="0"/>
          </a:p>
          <a:p>
            <a:r>
              <a:rPr lang="en-US" dirty="0"/>
              <a:t>Sum of (Number of Unit of each car sold * Price of the car) / Sum of car sold in that month</a:t>
            </a:r>
          </a:p>
          <a:p>
            <a:endParaRPr lang="en-US" dirty="0"/>
          </a:p>
        </p:txBody>
      </p:sp>
    </p:spTree>
    <p:extLst>
      <p:ext uri="{BB962C8B-B14F-4D97-AF65-F5344CB8AC3E}">
        <p14:creationId xmlns:p14="http://schemas.microsoft.com/office/powerpoint/2010/main" val="3195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499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Exclusions</a:t>
            </a:r>
          </a:p>
        </p:txBody>
      </p:sp>
      <p:sp>
        <p:nvSpPr>
          <p:cNvPr id="3" name="Content Placeholder 2"/>
          <p:cNvSpPr>
            <a:spLocks noGrp="1"/>
          </p:cNvSpPr>
          <p:nvPr>
            <p:ph idx="1"/>
          </p:nvPr>
        </p:nvSpPr>
        <p:spPr/>
        <p:txBody>
          <a:bodyPr/>
          <a:lstStyle/>
          <a:p>
            <a:r>
              <a:rPr lang="en-US" dirty="0"/>
              <a:t>Other than the outliers not included the early data for 2010 is also not included as there were no breakdowns available and the early industry trends would distort the data due to the novelty sales to early adopters.</a:t>
            </a:r>
          </a:p>
        </p:txBody>
      </p:sp>
      <p:pic>
        <p:nvPicPr>
          <p:cNvPr id="4" name="Picture 3"/>
          <p:cNvPicPr>
            <a:picLocks noChangeAspect="1"/>
          </p:cNvPicPr>
          <p:nvPr/>
        </p:nvPicPr>
        <p:blipFill>
          <a:blip r:embed="rId2"/>
          <a:stretch>
            <a:fillRect/>
          </a:stretch>
        </p:blipFill>
        <p:spPr>
          <a:xfrm>
            <a:off x="1120140" y="3272300"/>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37175" y="2962463"/>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lstStyle/>
          <a:p>
            <a:endParaRPr lang="en-US"/>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Does the falling oil prices affect the sale of electric car specially Tesla</a:t>
            </a:r>
          </a:p>
          <a:p>
            <a:r>
              <a:rPr lang="en-US" sz="2800" dirty="0"/>
              <a:t>Does the Price Paid by consumer of other supplementary electric cars have an effect on the sale of Tesla</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Related Work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lstStyle/>
          <a:p>
            <a:r>
              <a:rPr lang="en-US" dirty="0"/>
              <a:t>Cost of Oil and Oil products by month</a:t>
            </a:r>
          </a:p>
          <a:p>
            <a:r>
              <a:rPr lang="en-US" dirty="0"/>
              <a:t>Number of units of electric cars sold from conception in December 2010 to March 2016</a:t>
            </a:r>
          </a:p>
          <a:p>
            <a:r>
              <a:rPr lang="en-US" dirty="0"/>
              <a:t>Price of electric cars</a:t>
            </a:r>
          </a:p>
          <a:p>
            <a:r>
              <a:rPr lang="en-US" dirty="0"/>
              <a:t>Yahoo Finance: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Technical Approach</a:t>
            </a:r>
          </a:p>
        </p:txBody>
      </p:sp>
      <p:sp>
        <p:nvSpPr>
          <p:cNvPr id="3" name="Content Placeholder 2"/>
          <p:cNvSpPr>
            <a:spLocks noGrp="1"/>
          </p:cNvSpPr>
          <p:nvPr>
            <p:ph idx="1"/>
          </p:nvPr>
        </p:nvSpPr>
        <p:spPr/>
        <p:txBody>
          <a:bodyPr/>
          <a:lstStyle/>
          <a:p>
            <a:r>
              <a:rPr lang="en-US" dirty="0"/>
              <a:t>Analyze Tesla’s sales – impact of external factors </a:t>
            </a:r>
          </a:p>
          <a:p>
            <a:pPr lvl="1"/>
            <a:r>
              <a:rPr lang="en-US" dirty="0"/>
              <a:t>Fluctuations in oil prices and money spent on other electric cars in general</a:t>
            </a:r>
          </a:p>
          <a:p>
            <a:r>
              <a:rPr lang="en-US" dirty="0"/>
              <a:t>Linear Regression Model</a:t>
            </a:r>
          </a:p>
          <a:p>
            <a:r>
              <a:rPr lang="en-US" dirty="0"/>
              <a:t>Final Dataset – 45 standardized monthly observations from June 2012 to March 2016: </a:t>
            </a:r>
          </a:p>
          <a:p>
            <a:pPr lvl="1"/>
            <a:r>
              <a:rPr lang="en-US" dirty="0"/>
              <a:t>Sales of Tesla</a:t>
            </a:r>
          </a:p>
          <a:p>
            <a:pPr lvl="1"/>
            <a:r>
              <a:rPr lang="en-US" dirty="0"/>
              <a:t>Oil Prices</a:t>
            </a:r>
          </a:p>
          <a:p>
            <a:pPr lvl="1"/>
            <a:r>
              <a:rPr lang="en-US"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Multi-Linear Regression Model (R) </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atinLnBrk="1"/>
            <a:r>
              <a:rPr lang="en-US" dirty="0" err="1"/>
              <a:t>T.Sales</a:t>
            </a:r>
            <a:r>
              <a:rPr lang="en-US" dirty="0"/>
              <a:t> = -1.055e-10 – 0.14 x oil price + 0.48 x </a:t>
            </a:r>
            <a:r>
              <a:rPr lang="en-US" dirty="0" err="1"/>
              <a:t>substitute.unit.price</a:t>
            </a:r>
            <a:endParaRPr lang="en-US" dirty="0"/>
          </a:p>
          <a:p>
            <a:r>
              <a:rPr lang="en-US" dirty="0"/>
              <a:t> model significant as a whole</a:t>
            </a:r>
          </a:p>
          <a:p>
            <a:r>
              <a:rPr lang="en-US" dirty="0"/>
              <a:t>Oil price </a:t>
            </a:r>
            <a:r>
              <a:rPr lang="en-US" dirty="0" err="1"/>
              <a:t>valriable</a:t>
            </a:r>
            <a:r>
              <a:rPr lang="en-US" dirty="0"/>
              <a:t> is not significant</a:t>
            </a:r>
          </a:p>
          <a:p>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2d iteration</a:t>
            </a:r>
          </a:p>
          <a:p>
            <a:r>
              <a:rPr lang="en-US" dirty="0" err="1"/>
              <a:t>T.Sales</a:t>
            </a:r>
            <a:r>
              <a:rPr lang="en-US" dirty="0"/>
              <a:t> = -9.812e-11 + 0.6 x </a:t>
            </a:r>
            <a:r>
              <a:rPr lang="en-US" dirty="0" err="1"/>
              <a:t>substitute.unit.price</a:t>
            </a:r>
            <a:endParaRPr lang="en-US" dirty="0"/>
          </a:p>
          <a:p>
            <a:r>
              <a:rPr lang="en-US" dirty="0"/>
              <a:t>Model significant as a whole</a:t>
            </a:r>
          </a:p>
          <a:p>
            <a:r>
              <a:rPr lang="en-US" dirty="0"/>
              <a:t>No non-significant variables</a:t>
            </a:r>
          </a:p>
          <a:p>
            <a:r>
              <a:rPr lang="en-US" dirty="0" err="1"/>
              <a:t>Adj</a:t>
            </a:r>
            <a:r>
              <a:rPr lang="en-US" dirty="0"/>
              <a:t> R-</a:t>
            </a:r>
            <a:r>
              <a:rPr lang="en-US" dirty="0" err="1"/>
              <a:t>sq</a:t>
            </a:r>
            <a:r>
              <a:rPr lang="en-US" dirty="0"/>
              <a:t>: 34.98% (increase from 1</a:t>
            </a:r>
            <a:r>
              <a:rPr lang="en-US" baseline="30000" dirty="0"/>
              <a:t>st</a:t>
            </a:r>
            <a:r>
              <a:rPr lang="en-US" dirty="0"/>
              <a:t> iteration)</a:t>
            </a:r>
          </a:p>
          <a:p>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dirty="0"/>
              <a:t>Each unit increase in the standardized substitute unit prices gives us an increase of 0.6 units in the standardized Tesla monthly sales on average</a:t>
            </a:r>
          </a:p>
          <a:p>
            <a:r>
              <a:rPr lang="en-US" dirty="0"/>
              <a:t>35% of the variability in the Tesla monthly sales is explained by the model. </a:t>
            </a:r>
          </a:p>
          <a:p>
            <a:r>
              <a:rPr lang="en-US" dirty="0" err="1"/>
              <a:t>Adj</a:t>
            </a:r>
            <a:r>
              <a:rPr lang="en-US" dirty="0"/>
              <a:t> R-</a:t>
            </a:r>
            <a:r>
              <a:rPr lang="en-US" dirty="0" err="1"/>
              <a:t>sq</a:t>
            </a:r>
            <a:r>
              <a:rPr lang="en-US" dirty="0"/>
              <a:t> is below 40%</a:t>
            </a:r>
          </a:p>
          <a:p>
            <a:r>
              <a:rPr lang="en-US" dirty="0"/>
              <a:t>Safe assumption: Several other factors not present in this analysis are responsible for the movements in the Tesla monthly sales. </a:t>
            </a:r>
          </a:p>
        </p:txBody>
      </p:sp>
    </p:spTree>
    <p:extLst>
      <p:ext uri="{BB962C8B-B14F-4D97-AF65-F5344CB8AC3E}">
        <p14:creationId xmlns:p14="http://schemas.microsoft.com/office/powerpoint/2010/main" val="1917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sz="half" idx="1"/>
          </p:nvPr>
        </p:nvSpPr>
        <p:spPr/>
        <p:txBody>
          <a:bodyPr>
            <a:normAutofit fontScale="92500" lnSpcReduction="10000"/>
          </a:bodyPr>
          <a:lstStyle/>
          <a:p>
            <a:r>
              <a:rPr lang="en-US" dirty="0"/>
              <a:t>Is the relationship between substitute unit prices and tesla Sales significant?</a:t>
            </a:r>
          </a:p>
          <a:p>
            <a:pPr marL="0" indent="0">
              <a:buNone/>
            </a:pPr>
            <a:r>
              <a:rPr lang="en-US" dirty="0"/>
              <a:t>H0:  slope = 0 and Ha: slope ≠ 0</a:t>
            </a:r>
          </a:p>
          <a:p>
            <a:pPr marL="0" indent="0">
              <a:buNone/>
            </a:pPr>
            <a:endParaRPr lang="en-US" dirty="0"/>
          </a:p>
          <a:p>
            <a:r>
              <a:rPr lang="en-US" dirty="0"/>
              <a:t>We are 95% confident that one-unit increase in the standardized substitute unit price leads to an increase ranging from 0.35 to 0.85 units in standardized Tesla sales on average. </a:t>
            </a:r>
          </a:p>
          <a:p>
            <a:r>
              <a:rPr lang="en-US" dirty="0"/>
              <a:t>95% CI is above 0  </a:t>
            </a:r>
            <a:r>
              <a:rPr lang="en-US" dirty="0">
                <a:sym typeface="Wingdings" panose="05000000000000000000" pitchFamily="2" charset="2"/>
              </a:rPr>
              <a:t> </a:t>
            </a:r>
            <a:r>
              <a:rPr lang="en-US" dirty="0"/>
              <a:t>positive relationship between Tesla sales and substitute unit prices</a:t>
            </a:r>
          </a:p>
          <a:p>
            <a:endParaRPr lang="en-US" dirty="0"/>
          </a:p>
          <a:p>
            <a:pPr marL="0" indent="0">
              <a:buNone/>
            </a:pPr>
            <a:endParaRPr lang="en-US" dirty="0"/>
          </a:p>
        </p:txBody>
      </p:sp>
      <p:sp>
        <p:nvSpPr>
          <p:cNvPr id="7" name="Content Placeholder 6"/>
          <p:cNvSpPr>
            <a:spLocks noGrp="1"/>
          </p:cNvSpPr>
          <p:nvPr>
            <p:ph sz="half" idx="2"/>
          </p:nvPr>
        </p:nvSpPr>
        <p:spPr/>
        <p:txBody>
          <a:bodyPr>
            <a:normAutofit fontScale="92500" lnSpcReduction="10000"/>
          </a:bodyPr>
          <a:lstStyle/>
          <a:p>
            <a:r>
              <a:rPr lang="en-US" dirty="0"/>
              <a:t>95% CI: [0.35 ; 0.85]</a:t>
            </a:r>
          </a:p>
          <a:p>
            <a:endParaRPr lang="en-US" dirty="0"/>
          </a:p>
        </p:txBody>
      </p:sp>
      <p:pic>
        <p:nvPicPr>
          <p:cNvPr id="6" name="Picture 5"/>
          <p:cNvPicPr>
            <a:picLocks noChangeAspect="1"/>
          </p:cNvPicPr>
          <p:nvPr/>
        </p:nvPicPr>
        <p:blipFill>
          <a:blip r:embed="rId2"/>
          <a:stretch>
            <a:fillRect/>
          </a:stretch>
        </p:blipFill>
        <p:spPr>
          <a:xfrm>
            <a:off x="6603206" y="3221787"/>
            <a:ext cx="4319588" cy="1070972"/>
          </a:xfrm>
          <a:prstGeom prst="rect">
            <a:avLst/>
          </a:prstGeom>
        </p:spPr>
      </p:pic>
    </p:spTree>
    <p:extLst>
      <p:ext uri="{BB962C8B-B14F-4D97-AF65-F5344CB8AC3E}">
        <p14:creationId xmlns:p14="http://schemas.microsoft.com/office/powerpoint/2010/main" val="1227465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657</TotalTime>
  <Words>812</Words>
  <Application>Microsoft Office PowerPoint</Application>
  <PresentationFormat>Widescreen</PresentationFormat>
  <Paragraphs>90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Analysis of Tesla’s Sales Performance</vt:lpstr>
      <vt:lpstr>Introduction</vt:lpstr>
      <vt:lpstr>Research Question</vt:lpstr>
      <vt:lpstr>Related Work</vt:lpstr>
      <vt:lpstr>Data Collection</vt:lpstr>
      <vt:lpstr>Technical Approach</vt:lpstr>
      <vt:lpstr>Multi-Linear Regression Model (R) </vt:lpstr>
      <vt:lpstr>Model Conclusion</vt:lpstr>
      <vt:lpstr>Hypothesis Testing</vt:lpstr>
      <vt:lpstr>Test and Evaluation</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Yash Vardhan Bhaiya</cp:lastModifiedBy>
  <cp:revision>23</cp:revision>
  <dcterms:created xsi:type="dcterms:W3CDTF">2016-04-08T03:08:06Z</dcterms:created>
  <dcterms:modified xsi:type="dcterms:W3CDTF">2016-04-12T08:19:24Z</dcterms:modified>
</cp:coreProperties>
</file>