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8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2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9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1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AC24A9-CCB6-4F8D-B8DB-C2F3692CFA5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4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C22DA20-2F8E-4327-BBB1-601E23B65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9977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9F293-FD8C-41D0-8D52-F9B38F4B8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Southeast airline analysis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-</a:t>
            </a:r>
            <a:r>
              <a:rPr lang="en-US" sz="4000" dirty="0">
                <a:solidFill>
                  <a:schemeClr val="tx1"/>
                </a:solidFill>
              </a:rPr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52D44-F536-42C0-850F-E188F217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Sonamgyalpo Sherpa</a:t>
            </a:r>
          </a:p>
          <a:p>
            <a:r>
              <a:rPr lang="en-US" sz="2000" dirty="0">
                <a:solidFill>
                  <a:schemeClr val="tx1"/>
                </a:solidFill>
              </a:rPr>
              <a:t>39849433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sosherpa@syr.edu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5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BBF30-19EF-4800-9C48-8C8B6A23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mining - Detractors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1D5D-7756-46A6-9835-9055A2F8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For the detractors, the dark red line indicates the trend that is most likely to occur given the dataset.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If a passenger </a:t>
            </a:r>
            <a:r>
              <a:rPr lang="en-US" dirty="0">
                <a:solidFill>
                  <a:schemeClr val="bg1"/>
                </a:solidFill>
              </a:rPr>
              <a:t>is a senior citizen (60-80 years) flying in economy class(airline status = Blue) for personal reasons. </a:t>
            </a:r>
            <a:r>
              <a:rPr lang="en-US" sz="2400" dirty="0">
                <a:solidFill>
                  <a:schemeClr val="bg1"/>
                </a:solidFill>
              </a:rPr>
              <a:t>The</a:t>
            </a:r>
            <a:r>
              <a:rPr lang="en-US" sz="2400" i="1" dirty="0">
                <a:solidFill>
                  <a:schemeClr val="bg1"/>
                </a:solidFill>
              </a:rPr>
              <a:t> passenger is</a:t>
            </a:r>
            <a:r>
              <a:rPr lang="en-US" sz="2400" dirty="0">
                <a:solidFill>
                  <a:schemeClr val="bg1"/>
                </a:solidFill>
              </a:rPr>
              <a:t> mo</a:t>
            </a:r>
            <a:r>
              <a:rPr lang="en-US" sz="2400" dirty="0">
                <a:solidFill>
                  <a:srgbClr val="FFFFFF"/>
                </a:solidFill>
              </a:rPr>
              <a:t>st likely to be a detractor.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Therefore, the previous visualizations have now been validated  by the </a:t>
            </a:r>
            <a:r>
              <a:rPr lang="en-US" sz="2400" dirty="0" err="1">
                <a:solidFill>
                  <a:srgbClr val="FFFFFF"/>
                </a:solidFill>
              </a:rPr>
              <a:t>apriori</a:t>
            </a:r>
            <a:r>
              <a:rPr lang="en-US" sz="2400" dirty="0">
                <a:solidFill>
                  <a:srgbClr val="FFFFFF"/>
                </a:solidFill>
              </a:rPr>
              <a:t> model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 the previous slides, it was proven, that a passenger with blue airline status or travelling for personal reasons or in economy class have low NPS scores.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Furthermore, a senior citizen is also highly likely to be a detractor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2B676-B6BD-4730-B4AF-87FB1C98C3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687331"/>
            <a:ext cx="5455921" cy="54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8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D8E87-92C7-4536-931D-5C246A33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Statewise</a:t>
            </a:r>
            <a:r>
              <a:rPr lang="en-US" dirty="0">
                <a:solidFill>
                  <a:srgbClr val="FFFFFF"/>
                </a:solidFill>
              </a:rPr>
              <a:t> comparison of nps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55AF-418A-48C6-BA27-34FA6210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In the above map, the states marked in violet have low NPS scores while those marked in yellow have high NPS scores.</a:t>
            </a:r>
          </a:p>
          <a:p>
            <a:r>
              <a:rPr lang="en-US" dirty="0">
                <a:solidFill>
                  <a:srgbClr val="FFFFFF"/>
                </a:solidFill>
              </a:rPr>
              <a:t>Wyoming, Colorado and Kansas are the most unsatisfied in the central region(region in purple). While the neighboring states of Idaho, Nevada and New Mexico have the highest NPS.</a:t>
            </a:r>
          </a:p>
          <a:p>
            <a:r>
              <a:rPr lang="en-US" dirty="0">
                <a:solidFill>
                  <a:srgbClr val="FFFFFF"/>
                </a:solidFill>
              </a:rPr>
              <a:t>This can indicate the fact that </a:t>
            </a:r>
            <a:r>
              <a:rPr lang="en-US" dirty="0">
                <a:solidFill>
                  <a:schemeClr val="bg1"/>
                </a:solidFill>
              </a:rPr>
              <a:t>neighboring states often share a mutual dislike towards each other and often these dislikes affect customer sentiments.</a:t>
            </a:r>
          </a:p>
          <a:p>
            <a:r>
              <a:rPr lang="en-US" dirty="0">
                <a:solidFill>
                  <a:schemeClr val="bg1"/>
                </a:solidFill>
              </a:rPr>
              <a:t>Therefore, niche marketing plans should be implemented for these low NPS states to generate quality leads.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82743-439E-4DC2-A99D-6F859ED579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0548" y="325461"/>
            <a:ext cx="5455921" cy="2636814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BAB341D-D3A0-4346-A789-BBB1A6FE6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3417864"/>
            <a:ext cx="5657143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03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19230-E01F-4952-B479-8AB0DD1A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Low Satisfaction routes and map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A71E865-258D-4E6B-9350-1CDBF39090CD}"/>
              </a:ext>
            </a:extLst>
          </p:cNvPr>
          <p:cNvPicPr/>
          <p:nvPr/>
        </p:nvPicPr>
        <p:blipFill rotWithShape="1">
          <a:blip r:embed="rId2"/>
          <a:srcRect l="5772" r="18658" b="-4"/>
          <a:stretch/>
        </p:blipFill>
        <p:spPr>
          <a:xfrm>
            <a:off x="327547" y="321733"/>
            <a:ext cx="3448718" cy="41073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33C4B1-7C93-4FA4-B227-2DAEF04FC707}"/>
              </a:ext>
            </a:extLst>
          </p:cNvPr>
          <p:cNvPicPr/>
          <p:nvPr/>
        </p:nvPicPr>
        <p:blipFill rotWithShape="1">
          <a:blip r:embed="rId3"/>
          <a:srcRect l="16434" r="-3" b="-3"/>
          <a:stretch/>
        </p:blipFill>
        <p:spPr>
          <a:xfrm>
            <a:off x="3925067" y="321732"/>
            <a:ext cx="3448718" cy="410628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1CBDF9-47A9-42B9-A4C1-D5AAE285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US map shows the flight routes for NPS scores less than 2.</a:t>
            </a:r>
          </a:p>
          <a:p>
            <a:r>
              <a:rPr lang="en-US" dirty="0">
                <a:solidFill>
                  <a:srgbClr val="FFFFFF"/>
                </a:solidFill>
              </a:rPr>
              <a:t>The northwest region has low routes. Therefore passengers with flights originating in northwest USA are happier.</a:t>
            </a:r>
          </a:p>
          <a:p>
            <a:r>
              <a:rPr lang="en-US" dirty="0">
                <a:solidFill>
                  <a:srgbClr val="FFFFFF"/>
                </a:solidFill>
              </a:rPr>
              <a:t>The east region has high number of routes, indicating customers are not satisfied as compared. </a:t>
            </a:r>
          </a:p>
          <a:p>
            <a:r>
              <a:rPr lang="en-US" dirty="0">
                <a:solidFill>
                  <a:srgbClr val="FFFFFF"/>
                </a:solidFill>
              </a:rPr>
              <a:t>On the left, the cities with highest NPS scores are sorted in descending order.</a:t>
            </a:r>
          </a:p>
          <a:p>
            <a:r>
              <a:rPr lang="en-US" dirty="0">
                <a:solidFill>
                  <a:srgbClr val="FFFFFF"/>
                </a:solidFill>
              </a:rPr>
              <a:t>The Customers in Chicago, Houston and Atlanta (Tri-City) are the most unsatisfied. </a:t>
            </a:r>
          </a:p>
        </p:txBody>
      </p:sp>
    </p:spTree>
    <p:extLst>
      <p:ext uri="{BB962C8B-B14F-4D97-AF65-F5344CB8AC3E}">
        <p14:creationId xmlns:p14="http://schemas.microsoft.com/office/powerpoint/2010/main" val="246626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996EC-2817-413A-9DC9-4A32F101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Partner airlines for low satisfaction routes (NPS &lt;=6 )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3A70-C515-4EF9-9878-43F69D78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From the entire dataset, it was observed that the Partner Airline – </a:t>
            </a:r>
            <a:r>
              <a:rPr lang="en-US" b="1" i="1" dirty="0"/>
              <a:t>Cheapseats</a:t>
            </a:r>
            <a:r>
              <a:rPr lang="en-US" dirty="0"/>
              <a:t> had the greatest number of passengers for any partner airline. </a:t>
            </a:r>
          </a:p>
          <a:p>
            <a:r>
              <a:rPr lang="en-US" dirty="0"/>
              <a:t>But in this fig., the highest number of passengers(25% of total detractors) who are detractors, travel by the Partner Airline – “</a:t>
            </a:r>
            <a:r>
              <a:rPr lang="en-US" b="1" i="1" dirty="0"/>
              <a:t>FlyFast Airways Inc”</a:t>
            </a:r>
            <a:r>
              <a:rPr lang="en-US" dirty="0"/>
              <a:t>, followed by Sigma Airlines in the tri_city area.(Chicago, Houston, Atlanta)</a:t>
            </a:r>
          </a:p>
          <a:p>
            <a:r>
              <a:rPr lang="en-US" dirty="0"/>
              <a:t>Therefore, the </a:t>
            </a:r>
            <a:r>
              <a:rPr lang="en-US" i="1" dirty="0"/>
              <a:t>employee output </a:t>
            </a:r>
            <a:r>
              <a:rPr lang="en-US" dirty="0"/>
              <a:t>and </a:t>
            </a:r>
            <a:r>
              <a:rPr lang="en-US" i="1" dirty="0"/>
              <a:t>customer service </a:t>
            </a:r>
            <a:r>
              <a:rPr lang="en-US" dirty="0"/>
              <a:t>of FlyFast Airways in these three cities can be improved to gain more promoter leads.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7DCD0-4486-4C83-858E-8B36256C08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192073"/>
            <a:ext cx="5455921" cy="44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55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230AA1-318E-42B1-853A-52EC5DD7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purpose of the project is to decrease the customer churn for passengers by understanding the metrics presented in the dataset. Nps score(1-10) is the primary metric described as a measure of customer satisfaction in this project. visualizations and machine learning models are implemented to assist the analysis of customer behavior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4D0F-2825-407C-8705-C7E78F39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F904EA0-45E9-4678-8D7A-984E0852A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48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EC464-3E26-4FEE-BA1F-960556BB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E962-B66B-473E-95B7-C93802F1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sz="1200" b="1"/>
              <a:t> 1)</a:t>
            </a:r>
            <a:r>
              <a:rPr lang="en-US" sz="1200"/>
              <a:t>What behavioral and geographical market segments can be selected from a passenger data to determine  their Likelihood to recommend the airline to other potential customers? </a:t>
            </a:r>
          </a:p>
          <a:p>
            <a:r>
              <a:rPr lang="en-US" sz="1200"/>
              <a:t> </a:t>
            </a:r>
            <a:r>
              <a:rPr lang="en-US" sz="1200" b="1"/>
              <a:t>2)</a:t>
            </a:r>
            <a:r>
              <a:rPr lang="en-US" sz="1200"/>
              <a:t>What are the customer sentiments for the passengers with highest loyalty to the airline?</a:t>
            </a:r>
          </a:p>
          <a:p>
            <a:r>
              <a:rPr lang="en-US" sz="1200"/>
              <a:t> </a:t>
            </a:r>
            <a:r>
              <a:rPr lang="en-US" sz="1200" b="1"/>
              <a:t>3)</a:t>
            </a:r>
            <a:r>
              <a:rPr lang="en-US" sz="1200"/>
              <a:t>Does Price of airline services, gender, purposes for travel ( Personal, business) affect the NPS scores of the customer?</a:t>
            </a:r>
          </a:p>
          <a:p>
            <a:r>
              <a:rPr lang="en-US" sz="1200" b="1"/>
              <a:t> 4)</a:t>
            </a:r>
            <a:r>
              <a:rPr lang="en-US" sz="1200"/>
              <a:t>How satisfied are the customers who have high airline flyer status as compared to customers who have low airline flyer status?</a:t>
            </a:r>
          </a:p>
          <a:p>
            <a:r>
              <a:rPr lang="en-US" sz="1200"/>
              <a:t> </a:t>
            </a:r>
            <a:r>
              <a:rPr lang="en-US" sz="1200" b="1"/>
              <a:t>5)</a:t>
            </a:r>
            <a:r>
              <a:rPr lang="en-US" sz="1200"/>
              <a:t>Are there any patterns in NPS score, when two or more customer behaviors are brought into consideration?</a:t>
            </a:r>
          </a:p>
          <a:p>
            <a:r>
              <a:rPr lang="en-US" sz="1200"/>
              <a:t> </a:t>
            </a:r>
            <a:r>
              <a:rPr lang="en-US" sz="1200" b="1"/>
              <a:t>6)</a:t>
            </a:r>
            <a:r>
              <a:rPr lang="en-US" sz="1200"/>
              <a:t>How well are the Partner Airlines performing and which Airlines provide low   customer satisfaction?</a:t>
            </a:r>
          </a:p>
          <a:p>
            <a:r>
              <a:rPr lang="en-US" sz="1200"/>
              <a:t> </a:t>
            </a:r>
            <a:r>
              <a:rPr lang="en-US" sz="1200" b="1"/>
              <a:t>7)</a:t>
            </a:r>
            <a:r>
              <a:rPr lang="en-US" sz="1200"/>
              <a:t>What kind of passenger is most likely to be a promoter or a detractor?</a:t>
            </a:r>
          </a:p>
          <a:p>
            <a:r>
              <a:rPr lang="en-US" sz="1200"/>
              <a:t> </a:t>
            </a:r>
            <a:r>
              <a:rPr lang="en-US" sz="1200" b="1"/>
              <a:t>8)</a:t>
            </a:r>
            <a:r>
              <a:rPr lang="en-US" sz="1200"/>
              <a:t>What are the lowest satisfaction routes( lowest nps) in the dataset?</a:t>
            </a:r>
          </a:p>
          <a:p>
            <a:r>
              <a:rPr lang="en-US" sz="1200"/>
              <a:t> </a:t>
            </a:r>
            <a:r>
              <a:rPr lang="en-US" sz="1200" b="1"/>
              <a:t>9)</a:t>
            </a:r>
            <a:r>
              <a:rPr lang="en-US" sz="1200"/>
              <a:t>Which states have the Highest and lowest NPS scores?</a:t>
            </a:r>
          </a:p>
          <a:p>
            <a:pPr marL="0" indent="0">
              <a:buNone/>
            </a:pPr>
            <a:endParaRPr lang="en-US" sz="1200"/>
          </a:p>
          <a:p>
            <a:endParaRPr lang="en-US" sz="1200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857CC917-466C-4A71-8680-736E53118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FEBED-DD13-4AF6-9CA4-2501B9C4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NPS scores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1709-CF7A-4632-BF90-B8A44E8C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chart explains the spread of NPS scores across the entire sample(dataset).</a:t>
            </a:r>
          </a:p>
          <a:p>
            <a:r>
              <a:rPr lang="en-US" dirty="0">
                <a:solidFill>
                  <a:srgbClr val="FFFFFF"/>
                </a:solidFill>
              </a:rPr>
              <a:t>The spread suggests that most of the customers have higher NPS scores.</a:t>
            </a:r>
          </a:p>
          <a:p>
            <a:r>
              <a:rPr lang="en-US" dirty="0">
                <a:solidFill>
                  <a:srgbClr val="FFFFFF"/>
                </a:solidFill>
              </a:rPr>
              <a:t>Hence, most customers are highly approving of South East Airline.</a:t>
            </a:r>
          </a:p>
          <a:p>
            <a:r>
              <a:rPr lang="en-US" dirty="0">
                <a:solidFill>
                  <a:srgbClr val="FFFFFF"/>
                </a:solidFill>
              </a:rPr>
              <a:t>However, near the NPS score 4, there is a slight increase. How does that occur?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28FCC-9BE6-4509-B0E8-ABB061C429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492148"/>
            <a:ext cx="5455921" cy="38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6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8E0C566-8AB0-4ED0-ABDB-F550B295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Explanations for peak in low nps scores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21564850-337C-4933-832F-1FFFE6DE8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 fontScale="85000" lnSpcReduction="20000"/>
          </a:bodyPr>
          <a:lstStyle/>
          <a:p>
            <a:r>
              <a:rPr lang="en-US" dirty="0"/>
              <a:t>To explain the Low NPS scores in the previous diagram, the spread of passengers in the basis of type of travel and Airline Flyer Status are visualized.</a:t>
            </a:r>
          </a:p>
          <a:p>
            <a:r>
              <a:rPr lang="en-US" dirty="0"/>
              <a:t>In the top diagram, 50%(2200/3041) passengers travelling for personal reasons and provide a score of less than 5.</a:t>
            </a:r>
          </a:p>
          <a:p>
            <a:r>
              <a:rPr lang="en-US" dirty="0"/>
              <a:t>Hence, low – cost airline packages or coupons can be offered for passengers who generally travel for personal reasons.</a:t>
            </a:r>
          </a:p>
          <a:p>
            <a:r>
              <a:rPr lang="en-US" dirty="0"/>
              <a:t>In the below diagram, the customers who are not affected by price of an airline service provide high nps scores. Customers who find south east expensive provide lesser scores.</a:t>
            </a:r>
          </a:p>
          <a:p>
            <a:r>
              <a:rPr lang="en-US" dirty="0"/>
              <a:t>Since, a majority of customers (10000/10282) are unaffected by prices, the company can increase the cost of services by a small factor to increase net profits.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61488681-772A-421E-B216-DF51323A9E1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133351"/>
            <a:ext cx="4905375" cy="31770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330482-415C-4D22-AA71-394BF7C9B5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63212" y="3291724"/>
            <a:ext cx="4892925" cy="34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0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673EE9-2C0E-4709-9C0C-69BDC4E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Customer sentiments – passengers with 100% loyalty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7C2E6E-E9D7-4499-B169-E59B19AE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fontScale="92500"/>
          </a:bodyPr>
          <a:lstStyle/>
          <a:p>
            <a:r>
              <a:rPr lang="en-US" dirty="0"/>
              <a:t>The ridge plot explains that there is a spike of low scores(NPS &lt;4) for Passengers with “Platinum” status.</a:t>
            </a:r>
          </a:p>
          <a:p>
            <a:r>
              <a:rPr lang="en-US" dirty="0"/>
              <a:t>Most Loyal Customers(600/10392) with platinum status are unsatisfied. </a:t>
            </a:r>
          </a:p>
          <a:p>
            <a:r>
              <a:rPr lang="en-US" dirty="0"/>
              <a:t>“</a:t>
            </a:r>
            <a:r>
              <a:rPr lang="en-US" b="1" i="1" dirty="0"/>
              <a:t>Platinum</a:t>
            </a:r>
            <a:r>
              <a:rPr lang="en-US" dirty="0"/>
              <a:t>” is the highest Flyer Status. Policy plans and offers must be reviewed to detect fallacies and comparisons with platinum packages offered by competitor airlines can be conducted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CF9164-2F60-4BA4-A60E-F0987E36F5F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1499"/>
            <a:ext cx="5455921" cy="54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37534-60E2-4771-BE54-35CE0523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Loyalty of Customers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97EC-38E7-4699-9BEC-BCAB7D90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If the loyalty rate of a customer increases(closer to 1), he is more likely to use the services of the airline or it’s partners.</a:t>
            </a:r>
          </a:p>
          <a:p>
            <a:r>
              <a:rPr lang="en-US" sz="1700">
                <a:solidFill>
                  <a:srgbClr val="FFFFFF"/>
                </a:solidFill>
              </a:rPr>
              <a:t>In this figure, a negative power curve indicates as a customer takes more flights in a year the loyalty decreases and vice-versa.</a:t>
            </a:r>
          </a:p>
          <a:p>
            <a:r>
              <a:rPr lang="en-US" sz="1700">
                <a:solidFill>
                  <a:srgbClr val="FFFFFF"/>
                </a:solidFill>
              </a:rPr>
              <a:t>Hence, less frequent flyers ( according to year) can be targeted by the airline. They should be provided with lucrative deals and offers to be more loyal customers while keeping competitors in check.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8F7A9-48A8-4BC2-B32C-DE27A3DE10E9}"/>
              </a:ext>
            </a:extLst>
          </p:cNvPr>
          <p:cNvPicPr/>
          <p:nvPr/>
        </p:nvPicPr>
        <p:blipFill rotWithShape="1">
          <a:blip r:embed="rId2"/>
          <a:srcRect r="1201" b="3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FB989-6916-4860-98CF-51FCDB2E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Are there any patterns in NPS score, when two or more customer Metrics are brought into consideration?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AF98A7-6773-4535-AC3F-07E7D4B5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In this fig., the count of passengers are visualized by type of travel and class.</a:t>
            </a:r>
          </a:p>
          <a:p>
            <a:r>
              <a:rPr lang="en-US" dirty="0">
                <a:solidFill>
                  <a:srgbClr val="FFFFFF"/>
                </a:solidFill>
              </a:rPr>
              <a:t>Maximum passengers travel in “</a:t>
            </a:r>
            <a:r>
              <a:rPr lang="en-US" b="1" i="1" dirty="0">
                <a:solidFill>
                  <a:srgbClr val="FFFFFF"/>
                </a:solidFill>
              </a:rPr>
              <a:t>economy”</a:t>
            </a:r>
            <a:r>
              <a:rPr lang="en-US" dirty="0">
                <a:solidFill>
                  <a:srgbClr val="FFFFFF"/>
                </a:solidFill>
              </a:rPr>
              <a:t> class for “</a:t>
            </a:r>
            <a:r>
              <a:rPr lang="en-US" b="1" i="1" dirty="0">
                <a:solidFill>
                  <a:srgbClr val="FFFFFF"/>
                </a:solidFill>
              </a:rPr>
              <a:t>business</a:t>
            </a:r>
            <a:r>
              <a:rPr lang="en-US" dirty="0">
                <a:solidFill>
                  <a:srgbClr val="FFFFFF"/>
                </a:solidFill>
              </a:rPr>
              <a:t>” purposes. The distribution indicates, these customers are highly satisfied with services of the airline</a:t>
            </a:r>
          </a:p>
          <a:p>
            <a:r>
              <a:rPr lang="en-US" dirty="0">
                <a:solidFill>
                  <a:srgbClr val="FFFFFF"/>
                </a:solidFill>
              </a:rPr>
              <a:t>In the previous boxplot, it had been noticed passengers who travelled for personal reasons were unsatisfied.</a:t>
            </a:r>
          </a:p>
          <a:p>
            <a:r>
              <a:rPr lang="en-US" dirty="0">
                <a:solidFill>
                  <a:srgbClr val="FFFFFF"/>
                </a:solidFill>
              </a:rPr>
              <a:t>This fig, indicates a high proportion of these passengers travel in the economy class.</a:t>
            </a:r>
          </a:p>
          <a:p>
            <a:r>
              <a:rPr lang="en-US" dirty="0">
                <a:solidFill>
                  <a:srgbClr val="FFFFFF"/>
                </a:solidFill>
              </a:rPr>
              <a:t>Therefore, to gain NPS scores for these demographic of people certain discount offers or mileage tickets can be introduced in lucky draws. Ticket prices can also be decreased.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AC702-E48D-4288-BF47-C4BFB8D12F6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1499"/>
            <a:ext cx="5455921" cy="54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8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0E8A8-D629-43AF-B140-434C58D3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mining - PROMOTERS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A507-BA53-402C-B8BD-605D4430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Data is trained in a data mining model and valuable trends are discovered through Machine Learning</a:t>
            </a:r>
          </a:p>
          <a:p>
            <a:r>
              <a:rPr lang="en-US" sz="1700" dirty="0">
                <a:solidFill>
                  <a:srgbClr val="FFFFFF"/>
                </a:solidFill>
              </a:rPr>
              <a:t>For the promoters, the dark red line indicates the trend that is most likely to occur given the dataset.</a:t>
            </a:r>
          </a:p>
          <a:p>
            <a:r>
              <a:rPr lang="en-US" sz="1700" dirty="0">
                <a:solidFill>
                  <a:srgbClr val="FFFFFF"/>
                </a:solidFill>
              </a:rPr>
              <a:t>If a passenger travels in </a:t>
            </a:r>
            <a:r>
              <a:rPr lang="en-US" sz="1700" b="1" i="1" dirty="0">
                <a:solidFill>
                  <a:srgbClr val="FFFFFF"/>
                </a:solidFill>
              </a:rPr>
              <a:t>“business class for a business travel, is not sensitive to price and Airline status is sliver” </a:t>
            </a:r>
            <a:r>
              <a:rPr lang="en-US" sz="1700" dirty="0">
                <a:solidFill>
                  <a:srgbClr val="FFFFFF"/>
                </a:solidFill>
              </a:rPr>
              <a:t>is most likely to be a promoter.</a:t>
            </a:r>
          </a:p>
          <a:p>
            <a:r>
              <a:rPr lang="en-US" sz="1700" dirty="0">
                <a:solidFill>
                  <a:srgbClr val="FFFFFF"/>
                </a:solidFill>
              </a:rPr>
              <a:t>Therefore, upper middle class corporate employees can be targeted by the marketing team</a:t>
            </a: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6409EA-8714-4E83-970E-9611893A8F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5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1260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Southeast airline analysis -Final Presentation</vt:lpstr>
      <vt:lpstr>The purpose of the project is to decrease the customer churn for passengers by understanding the metrics presented in the dataset. Nps score(1-10) is the primary metric described as a measure of customer satisfaction in this project. visualizations and machine learning models are implemented to assist the analysis of customer behavior</vt:lpstr>
      <vt:lpstr>Business questions</vt:lpstr>
      <vt:lpstr>NPS scores</vt:lpstr>
      <vt:lpstr>Explanations for peak in low nps scores</vt:lpstr>
      <vt:lpstr>Customer sentiments – passengers with 100% loyalty </vt:lpstr>
      <vt:lpstr>Loyalty of Customers</vt:lpstr>
      <vt:lpstr>Are there any patterns in NPS score, when two or more customer Metrics are brought into consideration? </vt:lpstr>
      <vt:lpstr>Data mining - PROMOTERS</vt:lpstr>
      <vt:lpstr>Data mining - Detractors</vt:lpstr>
      <vt:lpstr>Statewise comparison of nps </vt:lpstr>
      <vt:lpstr>Low Satisfaction routes and map</vt:lpstr>
      <vt:lpstr>Partner airlines for low satisfaction routes (NPS &lt;=6 )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Southeast airline analysis -Final Presentation</dc:title>
  <dc:creator>sonamgyalpo sherpa</dc:creator>
  <cp:lastModifiedBy>sonamgyalpo sherpa</cp:lastModifiedBy>
  <cp:revision>11</cp:revision>
  <dcterms:created xsi:type="dcterms:W3CDTF">2020-05-02T02:09:14Z</dcterms:created>
  <dcterms:modified xsi:type="dcterms:W3CDTF">2020-05-02T03:46:44Z</dcterms:modified>
</cp:coreProperties>
</file>