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fd934a484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fd934a484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fe729cf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fe729cf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41e0f1ac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41e0f1ac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fd934a484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fd934a484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fd934a484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fd934a484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fd934a484_0_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fd934a484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fd93364ad_4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fd93364ad_4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fd93364ad_4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fd93364ad_4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fe729cf3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fe729cf3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fd93364ad_4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fd93364ad_4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fd93364ad_4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fd93364ad_4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fd934a484_0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fd934a484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41e0f1ac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41e0f1ac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41e0f1ac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41e0f1ac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2e8a6af5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2e8a6af5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2e8a6af5d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2e8a6af5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fd93364ad_4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fd93364ad_4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2e8a6af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2e8a6af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2e8a6af5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2e8a6af5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2e8a6af5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2e8a6af5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e8a6af5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2e8a6af5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2e8a6af5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2e8a6af5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2e8a6af5d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2e8a6af5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fd934a484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fd934a484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1482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YCSB</a:t>
            </a:r>
            <a:endParaRPr dirty="0"/>
          </a:p>
        </p:txBody>
      </p:sp>
      <p:sp>
        <p:nvSpPr>
          <p:cNvPr id="93" name="Google Shape;93;p14"/>
          <p:cNvSpPr txBox="1">
            <a:spLocks noGrp="1"/>
          </p:cNvSpPr>
          <p:nvPr>
            <p:ph type="body" idx="1"/>
          </p:nvPr>
        </p:nvSpPr>
        <p:spPr>
          <a:xfrm>
            <a:off x="311700" y="9927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YCSB being a tool to compare the performance of NoSQL databases, we have split our analysis into multiple sections:</a:t>
            </a:r>
            <a:endParaRPr sz="1500" dirty="0"/>
          </a:p>
          <a:p>
            <a:pPr marL="457200" lvl="0" indent="-323850" algn="l" rtl="0">
              <a:spcBef>
                <a:spcPts val="1600"/>
              </a:spcBef>
              <a:spcAft>
                <a:spcPts val="0"/>
              </a:spcAft>
              <a:buSzPts val="1500"/>
              <a:buAutoNum type="arabicPeriod"/>
            </a:pPr>
            <a:r>
              <a:rPr lang="en" sz="1500" b="1" dirty="0"/>
              <a:t>Analysis 1</a:t>
            </a:r>
            <a:r>
              <a:rPr lang="en" sz="1500" dirty="0"/>
              <a:t>: Observing the variation of parameters for the databases by varying the record count each time and summing up the behavior using </a:t>
            </a:r>
            <a:r>
              <a:rPr lang="en" sz="1500" b="1" dirty="0"/>
              <a:t>Latency vs throughput</a:t>
            </a:r>
            <a:r>
              <a:rPr lang="en" sz="1500" dirty="0"/>
              <a:t> graphs.</a:t>
            </a:r>
            <a:endParaRPr sz="1500" dirty="0"/>
          </a:p>
          <a:p>
            <a:pPr marL="457200" lvl="0" indent="-323850" algn="l" rtl="0">
              <a:spcBef>
                <a:spcPts val="0"/>
              </a:spcBef>
              <a:spcAft>
                <a:spcPts val="0"/>
              </a:spcAft>
              <a:buSzPts val="1500"/>
              <a:buAutoNum type="arabicPeriod"/>
            </a:pPr>
            <a:r>
              <a:rPr lang="en" sz="1500" b="1" dirty="0"/>
              <a:t>Analysis 2</a:t>
            </a:r>
            <a:r>
              <a:rPr lang="en" sz="1500" dirty="0"/>
              <a:t>: Comparing the parameters of the databases keeping the record count, operation count and number of threads constant.</a:t>
            </a:r>
            <a:endParaRPr sz="1500" dirty="0"/>
          </a:p>
          <a:p>
            <a:pPr marL="457200" lvl="0" indent="-323850" algn="l" rtl="0">
              <a:spcBef>
                <a:spcPts val="0"/>
              </a:spcBef>
              <a:spcAft>
                <a:spcPts val="0"/>
              </a:spcAft>
              <a:buSzPts val="1500"/>
              <a:buAutoNum type="arabicPeriod"/>
            </a:pPr>
            <a:r>
              <a:rPr lang="en" sz="1500" b="1" dirty="0"/>
              <a:t>Analysis 3</a:t>
            </a:r>
            <a:r>
              <a:rPr lang="en" sz="1500" dirty="0"/>
              <a:t>: Comparing the parameters of the databases at Workload A by varying the number of threads.</a:t>
            </a:r>
            <a:endParaRPr sz="1500" dirty="0"/>
          </a:p>
          <a:p>
            <a:pPr marL="457200" lvl="0" indent="-323850" algn="l" rtl="0">
              <a:spcBef>
                <a:spcPts val="0"/>
              </a:spcBef>
              <a:spcAft>
                <a:spcPts val="0"/>
              </a:spcAft>
              <a:buSzPts val="1500"/>
              <a:buAutoNum type="arabicPeriod"/>
            </a:pPr>
            <a:r>
              <a:rPr lang="en" sz="1500" b="1" dirty="0"/>
              <a:t>Analysis 4</a:t>
            </a:r>
            <a:r>
              <a:rPr lang="en" sz="1500" dirty="0"/>
              <a:t>: Comparing the effect of varying throughput on read and write latencies of the databases at Workload A.</a:t>
            </a:r>
            <a:endParaRPr sz="1500" dirty="0"/>
          </a:p>
          <a:p>
            <a:pPr marL="457200" lvl="0" indent="0" algn="l" rtl="0">
              <a:spcBef>
                <a:spcPts val="1600"/>
              </a:spcBef>
              <a:spcAft>
                <a:spcPts val="1600"/>
              </a:spcAft>
              <a:buNone/>
            </a:pP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Throughput</a:t>
            </a:r>
            <a:endParaRPr sz="2400"/>
          </a:p>
          <a:p>
            <a:pPr marL="0" lvl="0" indent="0" algn="l" rtl="0">
              <a:spcBef>
                <a:spcPts val="0"/>
              </a:spcBef>
              <a:spcAft>
                <a:spcPts val="0"/>
              </a:spcAft>
              <a:buNone/>
            </a:pPr>
            <a:endParaRPr/>
          </a:p>
        </p:txBody>
      </p:sp>
      <p:sp>
        <p:nvSpPr>
          <p:cNvPr id="154" name="Google Shape;154;p23"/>
          <p:cNvSpPr txBox="1">
            <a:spLocks noGrp="1"/>
          </p:cNvSpPr>
          <p:nvPr>
            <p:ph type="body" idx="1"/>
          </p:nvPr>
        </p:nvSpPr>
        <p:spPr>
          <a:xfrm>
            <a:off x="459925" y="564475"/>
            <a:ext cx="8520600" cy="3339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3000">
                <a:solidFill>
                  <a:schemeClr val="dk1"/>
                </a:solidFill>
              </a:rPr>
              <a:t>	</a:t>
            </a:r>
            <a:endParaRPr/>
          </a:p>
        </p:txBody>
      </p:sp>
      <p:pic>
        <p:nvPicPr>
          <p:cNvPr id="155" name="Google Shape;155;p23"/>
          <p:cNvPicPr preferRelativeResize="0"/>
          <p:nvPr/>
        </p:nvPicPr>
        <p:blipFill>
          <a:blip r:embed="rId3">
            <a:alphaModFix/>
          </a:blip>
          <a:stretch>
            <a:fillRect/>
          </a:stretch>
        </p:blipFill>
        <p:spPr>
          <a:xfrm>
            <a:off x="311700" y="564487"/>
            <a:ext cx="3607074" cy="3525374"/>
          </a:xfrm>
          <a:prstGeom prst="rect">
            <a:avLst/>
          </a:prstGeom>
          <a:noFill/>
          <a:ln>
            <a:noFill/>
          </a:ln>
        </p:spPr>
      </p:pic>
      <p:sp>
        <p:nvSpPr>
          <p:cNvPr id="156" name="Google Shape;156;p23"/>
          <p:cNvSpPr txBox="1"/>
          <p:nvPr/>
        </p:nvSpPr>
        <p:spPr>
          <a:xfrm>
            <a:off x="4237825" y="837100"/>
            <a:ext cx="4448400" cy="30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Evidently, MongoDB had a higher throughput when compared to Couchbase for all the workloads.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difference between the throughputs increases gradually from workload A to D before a steep difference is visible at workload E. Couchbase catches up in workload F and the difference is smaller.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MongoDB performs better than Couchbase in this aspect.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717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Runtime</a:t>
            </a:r>
            <a:endParaRPr sz="2400"/>
          </a:p>
        </p:txBody>
      </p:sp>
      <p:pic>
        <p:nvPicPr>
          <p:cNvPr id="162" name="Google Shape;162;p24"/>
          <p:cNvPicPr preferRelativeResize="0"/>
          <p:nvPr/>
        </p:nvPicPr>
        <p:blipFill>
          <a:blip r:embed="rId3">
            <a:alphaModFix/>
          </a:blip>
          <a:stretch>
            <a:fillRect/>
          </a:stretch>
        </p:blipFill>
        <p:spPr>
          <a:xfrm>
            <a:off x="274226" y="440450"/>
            <a:ext cx="4012003" cy="3877176"/>
          </a:xfrm>
          <a:prstGeom prst="rect">
            <a:avLst/>
          </a:prstGeom>
          <a:noFill/>
          <a:ln>
            <a:noFill/>
          </a:ln>
        </p:spPr>
      </p:pic>
      <p:sp>
        <p:nvSpPr>
          <p:cNvPr id="163" name="Google Shape;163;p24"/>
          <p:cNvSpPr txBox="1"/>
          <p:nvPr/>
        </p:nvSpPr>
        <p:spPr>
          <a:xfrm>
            <a:off x="4608400" y="770400"/>
            <a:ext cx="4448400" cy="30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Couchbase takes higher runtime than MongoDB for all the workloads.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time taken to run workloads A-D does not vary much for both the databases. However, Couchbase takes considerably higher runtime when compared to MongoDB for workload E. The runtimes are extremely close for workload F.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Mongo performs better than Couchbase in this aspect as well.</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11700" y="-444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Workload A : Read Latency Plots</a:t>
            </a:r>
            <a:endParaRPr sz="2000"/>
          </a:p>
        </p:txBody>
      </p:sp>
      <p:pic>
        <p:nvPicPr>
          <p:cNvPr id="169" name="Google Shape;169;p25"/>
          <p:cNvPicPr preferRelativeResize="0"/>
          <p:nvPr/>
        </p:nvPicPr>
        <p:blipFill>
          <a:blip r:embed="rId3">
            <a:alphaModFix/>
          </a:blip>
          <a:stretch>
            <a:fillRect/>
          </a:stretch>
        </p:blipFill>
        <p:spPr>
          <a:xfrm>
            <a:off x="5457175" y="510300"/>
            <a:ext cx="3530350" cy="3286400"/>
          </a:xfrm>
          <a:prstGeom prst="rect">
            <a:avLst/>
          </a:prstGeom>
          <a:noFill/>
          <a:ln>
            <a:noFill/>
          </a:ln>
        </p:spPr>
      </p:pic>
      <p:pic>
        <p:nvPicPr>
          <p:cNvPr id="170" name="Google Shape;170;p25"/>
          <p:cNvPicPr preferRelativeResize="0"/>
          <p:nvPr/>
        </p:nvPicPr>
        <p:blipFill>
          <a:blip r:embed="rId4">
            <a:alphaModFix/>
          </a:blip>
          <a:stretch>
            <a:fillRect/>
          </a:stretch>
        </p:blipFill>
        <p:spPr>
          <a:xfrm>
            <a:off x="122650" y="437375"/>
            <a:ext cx="5334526" cy="3432250"/>
          </a:xfrm>
          <a:prstGeom prst="rect">
            <a:avLst/>
          </a:prstGeom>
          <a:noFill/>
          <a:ln>
            <a:noFill/>
          </a:ln>
        </p:spPr>
      </p:pic>
      <p:sp>
        <p:nvSpPr>
          <p:cNvPr id="171" name="Google Shape;171;p25"/>
          <p:cNvSpPr txBox="1"/>
          <p:nvPr/>
        </p:nvSpPr>
        <p:spPr>
          <a:xfrm>
            <a:off x="371125" y="4051675"/>
            <a:ext cx="5123100" cy="8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dk2"/>
                </a:solidFill>
                <a:latin typeface="Roboto"/>
                <a:ea typeface="Roboto"/>
                <a:cs typeface="Roboto"/>
                <a:sym typeface="Roboto"/>
              </a:rPr>
              <a:t>The read latencies of MongoDB are slightly greater than those of Couchbase when it comes to average, min, 95th and 99th percentile. The max. Latency in case of MongoDB is significantly higher than that of Couchbase.</a:t>
            </a:r>
            <a:endParaRPr sz="1100">
              <a:solidFill>
                <a:schemeClr val="dk2"/>
              </a:solidFill>
              <a:latin typeface="Roboto"/>
              <a:ea typeface="Roboto"/>
              <a:cs typeface="Roboto"/>
              <a:sym typeface="Roboto"/>
            </a:endParaRPr>
          </a:p>
          <a:p>
            <a:pPr marL="0" lvl="0" indent="0" algn="l" rtl="0">
              <a:spcBef>
                <a:spcPts val="160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252400"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Workload A : Write Latency Plots</a:t>
            </a:r>
            <a:endParaRPr sz="2000"/>
          </a:p>
          <a:p>
            <a:pPr marL="0" lvl="0" indent="0" algn="ctr" rtl="0">
              <a:spcBef>
                <a:spcPts val="0"/>
              </a:spcBef>
              <a:spcAft>
                <a:spcPts val="0"/>
              </a:spcAft>
              <a:buNone/>
            </a:pPr>
            <a:endParaRPr/>
          </a:p>
        </p:txBody>
      </p:sp>
      <p:sp>
        <p:nvSpPr>
          <p:cNvPr id="177" name="Google Shape;177;p26"/>
          <p:cNvSpPr txBox="1">
            <a:spLocks noGrp="1"/>
          </p:cNvSpPr>
          <p:nvPr>
            <p:ph type="body" idx="1"/>
          </p:nvPr>
        </p:nvSpPr>
        <p:spPr>
          <a:xfrm>
            <a:off x="89775" y="3991875"/>
            <a:ext cx="6450000" cy="60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t>The write latencies also show a similar behaviour like the read latencies.  MongoDB’s are slightly greater than those of Couchbase when it comes to average, min., 95th. Furthermore, the Max. Latency in case of MongoDB is significantly higher than that of Couchbase. However, the 99th Percentile latency of Couchbase is larger than that of MongoDB.</a:t>
            </a:r>
            <a:endParaRPr sz="1100"/>
          </a:p>
        </p:txBody>
      </p:sp>
      <p:pic>
        <p:nvPicPr>
          <p:cNvPr id="178" name="Google Shape;178;p26"/>
          <p:cNvPicPr preferRelativeResize="0"/>
          <p:nvPr/>
        </p:nvPicPr>
        <p:blipFill>
          <a:blip r:embed="rId3">
            <a:alphaModFix/>
          </a:blip>
          <a:stretch>
            <a:fillRect/>
          </a:stretch>
        </p:blipFill>
        <p:spPr>
          <a:xfrm>
            <a:off x="252400" y="466925"/>
            <a:ext cx="5364451" cy="3464350"/>
          </a:xfrm>
          <a:prstGeom prst="rect">
            <a:avLst/>
          </a:prstGeom>
          <a:noFill/>
          <a:ln>
            <a:noFill/>
          </a:ln>
        </p:spPr>
      </p:pic>
      <p:pic>
        <p:nvPicPr>
          <p:cNvPr id="179" name="Google Shape;179;p26"/>
          <p:cNvPicPr preferRelativeResize="0"/>
          <p:nvPr/>
        </p:nvPicPr>
        <p:blipFill>
          <a:blip r:embed="rId4">
            <a:alphaModFix/>
          </a:blip>
          <a:stretch>
            <a:fillRect/>
          </a:stretch>
        </p:blipFill>
        <p:spPr>
          <a:xfrm>
            <a:off x="5668750" y="607800"/>
            <a:ext cx="3374725" cy="316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311700" y="-477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Workload B : Read Latency Plots</a:t>
            </a:r>
            <a:endParaRPr sz="2000"/>
          </a:p>
        </p:txBody>
      </p:sp>
      <p:pic>
        <p:nvPicPr>
          <p:cNvPr id="185" name="Google Shape;185;p27"/>
          <p:cNvPicPr preferRelativeResize="0"/>
          <p:nvPr/>
        </p:nvPicPr>
        <p:blipFill>
          <a:blip r:embed="rId3">
            <a:alphaModFix/>
          </a:blip>
          <a:stretch>
            <a:fillRect/>
          </a:stretch>
        </p:blipFill>
        <p:spPr>
          <a:xfrm>
            <a:off x="207950" y="429875"/>
            <a:ext cx="5328350" cy="3428275"/>
          </a:xfrm>
          <a:prstGeom prst="rect">
            <a:avLst/>
          </a:prstGeom>
          <a:noFill/>
          <a:ln>
            <a:noFill/>
          </a:ln>
        </p:spPr>
      </p:pic>
      <p:pic>
        <p:nvPicPr>
          <p:cNvPr id="186" name="Google Shape;186;p27"/>
          <p:cNvPicPr preferRelativeResize="0"/>
          <p:nvPr/>
        </p:nvPicPr>
        <p:blipFill>
          <a:blip r:embed="rId4">
            <a:alphaModFix/>
          </a:blip>
          <a:stretch>
            <a:fillRect/>
          </a:stretch>
        </p:blipFill>
        <p:spPr>
          <a:xfrm>
            <a:off x="5640050" y="574925"/>
            <a:ext cx="3367325" cy="3138175"/>
          </a:xfrm>
          <a:prstGeom prst="rect">
            <a:avLst/>
          </a:prstGeom>
          <a:noFill/>
          <a:ln>
            <a:noFill/>
          </a:ln>
        </p:spPr>
      </p:pic>
      <p:sp>
        <p:nvSpPr>
          <p:cNvPr id="187" name="Google Shape;187;p27"/>
          <p:cNvSpPr txBox="1"/>
          <p:nvPr/>
        </p:nvSpPr>
        <p:spPr>
          <a:xfrm>
            <a:off x="474350" y="4002150"/>
            <a:ext cx="5706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a:solidFill>
                  <a:schemeClr val="dk2"/>
                </a:solidFill>
                <a:latin typeface="Roboto"/>
                <a:ea typeface="Roboto"/>
                <a:cs typeface="Roboto"/>
                <a:sym typeface="Roboto"/>
              </a:rPr>
              <a:t>The min read latency of MongoDB is greater than that of Couchbase. The latencies grow gradually in the case of MongoDB whereas the latencies grow steeply in the case of couchbase. The average latency , 95th and 99th latency of couchbase are larger. However, the max latency of mongo is considerably larger.</a:t>
            </a:r>
            <a:endParaRPr sz="11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260875"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Workload B : Write Latency Plots</a:t>
            </a:r>
            <a:endParaRPr sz="2000"/>
          </a:p>
          <a:p>
            <a:pPr marL="0" lvl="0" indent="0" algn="l" rtl="0">
              <a:spcBef>
                <a:spcPts val="0"/>
              </a:spcBef>
              <a:spcAft>
                <a:spcPts val="0"/>
              </a:spcAft>
              <a:buNone/>
            </a:pPr>
            <a:endParaRPr/>
          </a:p>
        </p:txBody>
      </p:sp>
      <p:sp>
        <p:nvSpPr>
          <p:cNvPr id="193" name="Google Shape;193;p28"/>
          <p:cNvSpPr txBox="1">
            <a:spLocks noGrp="1"/>
          </p:cNvSpPr>
          <p:nvPr>
            <p:ph type="body" idx="1"/>
          </p:nvPr>
        </p:nvSpPr>
        <p:spPr>
          <a:xfrm>
            <a:off x="216400" y="3926800"/>
            <a:ext cx="6501000" cy="60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t>The 95th, 99th and min latencies for MongoDB are lesser than those of Couchbase. However the trend for max. latency remains same where that of MongoDB is much higher. Yet note that unlike Workload A the latencies of other parameters are less for MongoDB confirming that MongoDB is more efficient at reading than writing. Yet not as good as Couchbase in terms of latency.</a:t>
            </a:r>
            <a:endParaRPr sz="1100"/>
          </a:p>
        </p:txBody>
      </p:sp>
      <p:pic>
        <p:nvPicPr>
          <p:cNvPr id="194" name="Google Shape;194;p28"/>
          <p:cNvPicPr preferRelativeResize="0"/>
          <p:nvPr/>
        </p:nvPicPr>
        <p:blipFill>
          <a:blip r:embed="rId3">
            <a:alphaModFix/>
          </a:blip>
          <a:stretch>
            <a:fillRect/>
          </a:stretch>
        </p:blipFill>
        <p:spPr>
          <a:xfrm>
            <a:off x="216400" y="517825"/>
            <a:ext cx="5104749" cy="3238500"/>
          </a:xfrm>
          <a:prstGeom prst="rect">
            <a:avLst/>
          </a:prstGeom>
          <a:noFill/>
          <a:ln>
            <a:noFill/>
          </a:ln>
        </p:spPr>
      </p:pic>
      <p:pic>
        <p:nvPicPr>
          <p:cNvPr id="195" name="Google Shape;195;p28"/>
          <p:cNvPicPr preferRelativeResize="0"/>
          <p:nvPr/>
        </p:nvPicPr>
        <p:blipFill>
          <a:blip r:embed="rId4">
            <a:alphaModFix/>
          </a:blip>
          <a:stretch>
            <a:fillRect/>
          </a:stretch>
        </p:blipFill>
        <p:spPr>
          <a:xfrm>
            <a:off x="5321150" y="607800"/>
            <a:ext cx="3743325" cy="309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311700" y="186750"/>
            <a:ext cx="8520600" cy="64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Workload C : Read Latency Plots</a:t>
            </a:r>
            <a:endParaRPr sz="20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1" name="Google Shape;201;p29"/>
          <p:cNvSpPr txBox="1">
            <a:spLocks noGrp="1"/>
          </p:cNvSpPr>
          <p:nvPr>
            <p:ph type="body" idx="1"/>
          </p:nvPr>
        </p:nvSpPr>
        <p:spPr>
          <a:xfrm>
            <a:off x="1663125" y="3716325"/>
            <a:ext cx="4584300" cy="96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Couchbase wins in terms of latency again!</a:t>
            </a:r>
            <a:endParaRPr sz="1400"/>
          </a:p>
        </p:txBody>
      </p:sp>
      <p:pic>
        <p:nvPicPr>
          <p:cNvPr id="202" name="Google Shape;202;p29"/>
          <p:cNvPicPr preferRelativeResize="0"/>
          <p:nvPr/>
        </p:nvPicPr>
        <p:blipFill>
          <a:blip r:embed="rId3">
            <a:alphaModFix/>
          </a:blip>
          <a:stretch>
            <a:fillRect/>
          </a:stretch>
        </p:blipFill>
        <p:spPr>
          <a:xfrm>
            <a:off x="3210150" y="935525"/>
            <a:ext cx="2931550" cy="2581275"/>
          </a:xfrm>
          <a:prstGeom prst="rect">
            <a:avLst/>
          </a:prstGeom>
          <a:noFill/>
          <a:ln>
            <a:noFill/>
          </a:ln>
        </p:spPr>
      </p:pic>
      <p:pic>
        <p:nvPicPr>
          <p:cNvPr id="203" name="Google Shape;203;p29"/>
          <p:cNvPicPr preferRelativeResize="0"/>
          <p:nvPr/>
        </p:nvPicPr>
        <p:blipFill>
          <a:blip r:embed="rId4">
            <a:alphaModFix/>
          </a:blip>
          <a:stretch>
            <a:fillRect/>
          </a:stretch>
        </p:blipFill>
        <p:spPr>
          <a:xfrm>
            <a:off x="267222" y="935525"/>
            <a:ext cx="2792725" cy="2581275"/>
          </a:xfrm>
          <a:prstGeom prst="rect">
            <a:avLst/>
          </a:prstGeom>
          <a:noFill/>
          <a:ln>
            <a:noFill/>
          </a:ln>
        </p:spPr>
      </p:pic>
      <p:pic>
        <p:nvPicPr>
          <p:cNvPr id="204" name="Google Shape;204;p29"/>
          <p:cNvPicPr preferRelativeResize="0"/>
          <p:nvPr/>
        </p:nvPicPr>
        <p:blipFill>
          <a:blip r:embed="rId5">
            <a:alphaModFix/>
          </a:blip>
          <a:stretch>
            <a:fillRect/>
          </a:stretch>
        </p:blipFill>
        <p:spPr>
          <a:xfrm>
            <a:off x="6247422" y="874525"/>
            <a:ext cx="2713050" cy="258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1813273" y="65925"/>
            <a:ext cx="3602139" cy="2317650"/>
          </a:xfrm>
          <a:prstGeom prst="rect">
            <a:avLst/>
          </a:prstGeom>
          <a:noFill/>
          <a:ln>
            <a:noFill/>
          </a:ln>
        </p:spPr>
      </p:pic>
      <p:pic>
        <p:nvPicPr>
          <p:cNvPr id="210" name="Google Shape;210;p30"/>
          <p:cNvPicPr preferRelativeResize="0"/>
          <p:nvPr/>
        </p:nvPicPr>
        <p:blipFill rotWithShape="1">
          <a:blip r:embed="rId4">
            <a:alphaModFix/>
          </a:blip>
          <a:srcRect t="1240" b="-1239"/>
          <a:stretch/>
        </p:blipFill>
        <p:spPr>
          <a:xfrm>
            <a:off x="5400677" y="65930"/>
            <a:ext cx="3743324" cy="2398002"/>
          </a:xfrm>
          <a:prstGeom prst="rect">
            <a:avLst/>
          </a:prstGeom>
          <a:noFill/>
          <a:ln>
            <a:noFill/>
          </a:ln>
        </p:spPr>
      </p:pic>
      <p:pic>
        <p:nvPicPr>
          <p:cNvPr id="211" name="Google Shape;211;p30"/>
          <p:cNvPicPr preferRelativeResize="0"/>
          <p:nvPr/>
        </p:nvPicPr>
        <p:blipFill>
          <a:blip r:embed="rId5">
            <a:alphaModFix/>
          </a:blip>
          <a:stretch>
            <a:fillRect/>
          </a:stretch>
        </p:blipFill>
        <p:spPr>
          <a:xfrm>
            <a:off x="2325250" y="2571750"/>
            <a:ext cx="2922000" cy="2014900"/>
          </a:xfrm>
          <a:prstGeom prst="rect">
            <a:avLst/>
          </a:prstGeom>
          <a:noFill/>
          <a:ln>
            <a:noFill/>
          </a:ln>
        </p:spPr>
      </p:pic>
      <p:pic>
        <p:nvPicPr>
          <p:cNvPr id="212" name="Google Shape;212;p30"/>
          <p:cNvPicPr preferRelativeResize="0"/>
          <p:nvPr/>
        </p:nvPicPr>
        <p:blipFill>
          <a:blip r:embed="rId6">
            <a:alphaModFix/>
          </a:blip>
          <a:stretch>
            <a:fillRect/>
          </a:stretch>
        </p:blipFill>
        <p:spPr>
          <a:xfrm>
            <a:off x="6343497" y="2516163"/>
            <a:ext cx="2800500" cy="1931150"/>
          </a:xfrm>
          <a:prstGeom prst="rect">
            <a:avLst/>
          </a:prstGeom>
          <a:noFill/>
          <a:ln>
            <a:noFill/>
          </a:ln>
        </p:spPr>
      </p:pic>
      <p:sp>
        <p:nvSpPr>
          <p:cNvPr id="213" name="Google Shape;213;p30"/>
          <p:cNvSpPr txBox="1"/>
          <p:nvPr/>
        </p:nvSpPr>
        <p:spPr>
          <a:xfrm>
            <a:off x="51850" y="39357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oboto"/>
                <a:ea typeface="Roboto"/>
                <a:cs typeface="Roboto"/>
                <a:sym typeface="Roboto"/>
              </a:rPr>
              <a:t>Workload D : </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a:solidFill>
                  <a:schemeClr val="dk1"/>
                </a:solidFill>
                <a:latin typeface="Roboto"/>
                <a:ea typeface="Roboto"/>
                <a:cs typeface="Roboto"/>
                <a:sym typeface="Roboto"/>
              </a:rPr>
              <a:t>Read and</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a:solidFill>
                  <a:schemeClr val="dk1"/>
                </a:solidFill>
                <a:latin typeface="Roboto"/>
                <a:ea typeface="Roboto"/>
                <a:cs typeface="Roboto"/>
                <a:sym typeface="Roboto"/>
              </a:rPr>
              <a:t>Insert Latency </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a:solidFill>
                  <a:schemeClr val="dk1"/>
                </a:solidFill>
                <a:latin typeface="Roboto"/>
                <a:ea typeface="Roboto"/>
                <a:cs typeface="Roboto"/>
                <a:sym typeface="Roboto"/>
              </a:rPr>
              <a:t>Plots</a:t>
            </a:r>
            <a:endParaRPr sz="2000">
              <a:solidFill>
                <a:schemeClr val="dk1"/>
              </a:solidFill>
              <a:latin typeface="Roboto"/>
              <a:ea typeface="Roboto"/>
              <a:cs typeface="Roboto"/>
              <a:sym typeface="Roboto"/>
            </a:endParaRPr>
          </a:p>
        </p:txBody>
      </p:sp>
      <p:sp>
        <p:nvSpPr>
          <p:cNvPr id="214" name="Google Shape;214;p30"/>
          <p:cNvSpPr txBox="1"/>
          <p:nvPr/>
        </p:nvSpPr>
        <p:spPr>
          <a:xfrm>
            <a:off x="124150" y="2331675"/>
            <a:ext cx="220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Workload D sees a shift in the recurring pattern of the read latencies. Though the gradual increase of latencies for MongoDB and steep increase for that of Couchbase remains, the maximum latency of MongoDB is less than that of Couchbase for reads in this case.  Insert latencies show similar pattern to that of write latencies in workloads A and B but the values are lesser in magnitude which implies both the databases are more adept at inserting than at writing.</a:t>
            </a:r>
            <a:endParaRPr sz="1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p:nvPr/>
        </p:nvSpPr>
        <p:spPr>
          <a:xfrm>
            <a:off x="104150" y="2451750"/>
            <a:ext cx="1907100" cy="12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Roboto"/>
                <a:ea typeface="Roboto"/>
                <a:cs typeface="Roboto"/>
                <a:sym typeface="Roboto"/>
              </a:rPr>
              <a:t>The above graph for Workload E proves the exceptional efficiency of MongoDB in scanning and inserting records again. Such is the better performance that, the max. latency which was so long higher for MongoDB for the first time turns out to be way lesser than that of Couchbase.</a:t>
            </a:r>
            <a:endParaRPr sz="1100">
              <a:latin typeface="Roboto"/>
              <a:ea typeface="Roboto"/>
              <a:cs typeface="Roboto"/>
              <a:sym typeface="Roboto"/>
            </a:endParaRPr>
          </a:p>
        </p:txBody>
      </p:sp>
      <p:pic>
        <p:nvPicPr>
          <p:cNvPr id="220" name="Google Shape;220;p31"/>
          <p:cNvPicPr preferRelativeResize="0"/>
          <p:nvPr/>
        </p:nvPicPr>
        <p:blipFill>
          <a:blip r:embed="rId3">
            <a:alphaModFix/>
          </a:blip>
          <a:stretch>
            <a:fillRect/>
          </a:stretch>
        </p:blipFill>
        <p:spPr>
          <a:xfrm>
            <a:off x="1818325" y="94000"/>
            <a:ext cx="3419900" cy="2186050"/>
          </a:xfrm>
          <a:prstGeom prst="rect">
            <a:avLst/>
          </a:prstGeom>
          <a:noFill/>
          <a:ln>
            <a:noFill/>
          </a:ln>
        </p:spPr>
      </p:pic>
      <p:pic>
        <p:nvPicPr>
          <p:cNvPr id="221" name="Google Shape;221;p31"/>
          <p:cNvPicPr preferRelativeResize="0"/>
          <p:nvPr/>
        </p:nvPicPr>
        <p:blipFill>
          <a:blip r:embed="rId4">
            <a:alphaModFix/>
          </a:blip>
          <a:stretch>
            <a:fillRect/>
          </a:stretch>
        </p:blipFill>
        <p:spPr>
          <a:xfrm>
            <a:off x="2426150" y="2451747"/>
            <a:ext cx="3000000" cy="2068708"/>
          </a:xfrm>
          <a:prstGeom prst="rect">
            <a:avLst/>
          </a:prstGeom>
          <a:noFill/>
          <a:ln>
            <a:noFill/>
          </a:ln>
        </p:spPr>
      </p:pic>
      <p:pic>
        <p:nvPicPr>
          <p:cNvPr id="222" name="Google Shape;222;p31"/>
          <p:cNvPicPr preferRelativeResize="0"/>
          <p:nvPr/>
        </p:nvPicPr>
        <p:blipFill>
          <a:blip r:embed="rId5">
            <a:alphaModFix/>
          </a:blip>
          <a:stretch>
            <a:fillRect/>
          </a:stretch>
        </p:blipFill>
        <p:spPr>
          <a:xfrm>
            <a:off x="6329324" y="2451750"/>
            <a:ext cx="2814675" cy="1916525"/>
          </a:xfrm>
          <a:prstGeom prst="rect">
            <a:avLst/>
          </a:prstGeom>
          <a:noFill/>
          <a:ln>
            <a:noFill/>
          </a:ln>
        </p:spPr>
      </p:pic>
      <p:pic>
        <p:nvPicPr>
          <p:cNvPr id="223" name="Google Shape;223;p31"/>
          <p:cNvPicPr preferRelativeResize="0"/>
          <p:nvPr/>
        </p:nvPicPr>
        <p:blipFill>
          <a:blip r:embed="rId6">
            <a:alphaModFix/>
          </a:blip>
          <a:stretch>
            <a:fillRect/>
          </a:stretch>
        </p:blipFill>
        <p:spPr>
          <a:xfrm>
            <a:off x="5642300" y="94000"/>
            <a:ext cx="3501694" cy="2228700"/>
          </a:xfrm>
          <a:prstGeom prst="rect">
            <a:avLst/>
          </a:prstGeom>
          <a:noFill/>
          <a:ln>
            <a:noFill/>
          </a:ln>
        </p:spPr>
      </p:pic>
      <p:sp>
        <p:nvSpPr>
          <p:cNvPr id="224" name="Google Shape;224;p31"/>
          <p:cNvSpPr txBox="1"/>
          <p:nvPr/>
        </p:nvSpPr>
        <p:spPr>
          <a:xfrm>
            <a:off x="51850" y="4380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oboto"/>
                <a:ea typeface="Roboto"/>
                <a:cs typeface="Roboto"/>
                <a:sym typeface="Roboto"/>
              </a:rPr>
              <a:t>Workload E : </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a:solidFill>
                  <a:schemeClr val="dk1"/>
                </a:solidFill>
                <a:latin typeface="Roboto"/>
                <a:ea typeface="Roboto"/>
                <a:cs typeface="Roboto"/>
                <a:sym typeface="Roboto"/>
              </a:rPr>
              <a:t>Scan and</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a:solidFill>
                  <a:schemeClr val="dk1"/>
                </a:solidFill>
                <a:latin typeface="Roboto"/>
                <a:ea typeface="Roboto"/>
                <a:cs typeface="Roboto"/>
                <a:sym typeface="Roboto"/>
              </a:rPr>
              <a:t>Insert Latency </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2000">
                <a:solidFill>
                  <a:schemeClr val="dk1"/>
                </a:solidFill>
                <a:latin typeface="Roboto"/>
                <a:ea typeface="Roboto"/>
                <a:cs typeface="Roboto"/>
                <a:sym typeface="Roboto"/>
              </a:rPr>
              <a:t>Plots</a:t>
            </a:r>
            <a:endParaRPr sz="20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body" idx="1"/>
          </p:nvPr>
        </p:nvSpPr>
        <p:spPr>
          <a:xfrm>
            <a:off x="0" y="4201200"/>
            <a:ext cx="8520600" cy="1815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a:t>Read latency of Couchbase is less than MongoDB’s</a:t>
            </a:r>
            <a:endParaRPr sz="1000"/>
          </a:p>
          <a:p>
            <a:pPr marL="457200" lvl="0" indent="-292100" algn="l" rtl="0">
              <a:spcBef>
                <a:spcPts val="0"/>
              </a:spcBef>
              <a:spcAft>
                <a:spcPts val="0"/>
              </a:spcAft>
              <a:buSzPts val="1000"/>
              <a:buChar char="●"/>
            </a:pPr>
            <a:r>
              <a:rPr lang="en" sz="1000"/>
              <a:t>Write latency of Couchbase is less than MongoDB’s</a:t>
            </a:r>
            <a:endParaRPr sz="1000"/>
          </a:p>
          <a:p>
            <a:pPr marL="457200" lvl="0" indent="-292100" algn="l" rtl="0">
              <a:spcBef>
                <a:spcPts val="0"/>
              </a:spcBef>
              <a:spcAft>
                <a:spcPts val="0"/>
              </a:spcAft>
              <a:buSzPts val="1000"/>
              <a:buChar char="●"/>
            </a:pPr>
            <a:r>
              <a:rPr lang="en" sz="1000"/>
              <a:t>Update latency of MongoDB is less than that of Couchbase</a:t>
            </a:r>
            <a:endParaRPr sz="1000"/>
          </a:p>
        </p:txBody>
      </p:sp>
      <p:sp>
        <p:nvSpPr>
          <p:cNvPr id="230" name="Google Shape;230;p32"/>
          <p:cNvSpPr txBox="1"/>
          <p:nvPr/>
        </p:nvSpPr>
        <p:spPr>
          <a:xfrm>
            <a:off x="0" y="-61675"/>
            <a:ext cx="61092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Roboto"/>
                <a:ea typeface="Roboto"/>
                <a:cs typeface="Roboto"/>
                <a:sym typeface="Roboto"/>
              </a:rPr>
              <a:t>Workload F : Read-Modify-Write Latencies</a:t>
            </a:r>
            <a:endParaRPr sz="1600">
              <a:solidFill>
                <a:schemeClr val="dk1"/>
              </a:solidFill>
              <a:latin typeface="Roboto"/>
              <a:ea typeface="Roboto"/>
              <a:cs typeface="Roboto"/>
              <a:sym typeface="Roboto"/>
            </a:endParaRPr>
          </a:p>
        </p:txBody>
      </p:sp>
      <p:pic>
        <p:nvPicPr>
          <p:cNvPr id="231" name="Google Shape;231;p32"/>
          <p:cNvPicPr preferRelativeResize="0"/>
          <p:nvPr/>
        </p:nvPicPr>
        <p:blipFill>
          <a:blip r:embed="rId3">
            <a:alphaModFix/>
          </a:blip>
          <a:stretch>
            <a:fillRect/>
          </a:stretch>
        </p:blipFill>
        <p:spPr>
          <a:xfrm>
            <a:off x="6140825" y="486150"/>
            <a:ext cx="2915925" cy="1863925"/>
          </a:xfrm>
          <a:prstGeom prst="rect">
            <a:avLst/>
          </a:prstGeom>
          <a:noFill/>
          <a:ln>
            <a:noFill/>
          </a:ln>
        </p:spPr>
      </p:pic>
      <p:pic>
        <p:nvPicPr>
          <p:cNvPr id="232" name="Google Shape;232;p32"/>
          <p:cNvPicPr preferRelativeResize="0"/>
          <p:nvPr/>
        </p:nvPicPr>
        <p:blipFill>
          <a:blip r:embed="rId4">
            <a:alphaModFix/>
          </a:blip>
          <a:stretch>
            <a:fillRect/>
          </a:stretch>
        </p:blipFill>
        <p:spPr>
          <a:xfrm>
            <a:off x="170450" y="462138"/>
            <a:ext cx="2821870" cy="1815600"/>
          </a:xfrm>
          <a:prstGeom prst="rect">
            <a:avLst/>
          </a:prstGeom>
          <a:noFill/>
          <a:ln>
            <a:noFill/>
          </a:ln>
        </p:spPr>
      </p:pic>
      <p:pic>
        <p:nvPicPr>
          <p:cNvPr id="233" name="Google Shape;233;p32"/>
          <p:cNvPicPr preferRelativeResize="0"/>
          <p:nvPr/>
        </p:nvPicPr>
        <p:blipFill>
          <a:blip r:embed="rId5">
            <a:alphaModFix/>
          </a:blip>
          <a:stretch>
            <a:fillRect/>
          </a:stretch>
        </p:blipFill>
        <p:spPr>
          <a:xfrm>
            <a:off x="3082638" y="510325"/>
            <a:ext cx="2864076" cy="1815575"/>
          </a:xfrm>
          <a:prstGeom prst="rect">
            <a:avLst/>
          </a:prstGeom>
          <a:noFill/>
          <a:ln>
            <a:noFill/>
          </a:ln>
        </p:spPr>
      </p:pic>
      <p:pic>
        <p:nvPicPr>
          <p:cNvPr id="234" name="Google Shape;234;p32"/>
          <p:cNvPicPr preferRelativeResize="0"/>
          <p:nvPr/>
        </p:nvPicPr>
        <p:blipFill>
          <a:blip r:embed="rId6">
            <a:alphaModFix/>
          </a:blip>
          <a:stretch>
            <a:fillRect/>
          </a:stretch>
        </p:blipFill>
        <p:spPr>
          <a:xfrm>
            <a:off x="3599375" y="2627887"/>
            <a:ext cx="2347360" cy="1618663"/>
          </a:xfrm>
          <a:prstGeom prst="rect">
            <a:avLst/>
          </a:prstGeom>
          <a:noFill/>
          <a:ln>
            <a:noFill/>
          </a:ln>
        </p:spPr>
      </p:pic>
      <p:pic>
        <p:nvPicPr>
          <p:cNvPr id="235" name="Google Shape;235;p32"/>
          <p:cNvPicPr preferRelativeResize="0"/>
          <p:nvPr/>
        </p:nvPicPr>
        <p:blipFill>
          <a:blip r:embed="rId7">
            <a:alphaModFix/>
          </a:blip>
          <a:stretch>
            <a:fillRect/>
          </a:stretch>
        </p:blipFill>
        <p:spPr>
          <a:xfrm>
            <a:off x="478225" y="2556173"/>
            <a:ext cx="2376100" cy="1638500"/>
          </a:xfrm>
          <a:prstGeom prst="rect">
            <a:avLst/>
          </a:prstGeom>
          <a:noFill/>
          <a:ln>
            <a:noFill/>
          </a:ln>
        </p:spPr>
      </p:pic>
      <p:pic>
        <p:nvPicPr>
          <p:cNvPr id="236" name="Google Shape;236;p32"/>
          <p:cNvPicPr preferRelativeResize="0"/>
          <p:nvPr/>
        </p:nvPicPr>
        <p:blipFill>
          <a:blip r:embed="rId8">
            <a:alphaModFix/>
          </a:blip>
          <a:stretch>
            <a:fillRect/>
          </a:stretch>
        </p:blipFill>
        <p:spPr>
          <a:xfrm>
            <a:off x="6767900" y="2556175"/>
            <a:ext cx="2376100" cy="16384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1"/>
          </p:nvPr>
        </p:nvSpPr>
        <p:spPr>
          <a:xfrm>
            <a:off x="67750" y="569150"/>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MONGODB</a:t>
            </a:r>
            <a:endParaRPr sz="4800"/>
          </a:p>
          <a:p>
            <a:pPr marL="0" lvl="0" indent="0" algn="ctr" rtl="0">
              <a:spcBef>
                <a:spcPts val="1600"/>
              </a:spcBef>
              <a:spcAft>
                <a:spcPts val="0"/>
              </a:spcAft>
              <a:buNone/>
            </a:pPr>
            <a:r>
              <a:rPr lang="en" sz="4800"/>
              <a:t>VS </a:t>
            </a:r>
            <a:endParaRPr sz="4800"/>
          </a:p>
          <a:p>
            <a:pPr marL="0" lvl="0" indent="0" algn="ctr" rtl="0">
              <a:spcBef>
                <a:spcPts val="1600"/>
              </a:spcBef>
              <a:spcAft>
                <a:spcPts val="1600"/>
              </a:spcAft>
              <a:buNone/>
            </a:pPr>
            <a:r>
              <a:rPr lang="en" sz="4800"/>
              <a:t>COUCHBASE</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body" idx="1"/>
          </p:nvPr>
        </p:nvSpPr>
        <p:spPr>
          <a:xfrm>
            <a:off x="311700" y="1565325"/>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Analysis 3</a:t>
            </a:r>
            <a:endParaRPr sz="4800"/>
          </a:p>
          <a:p>
            <a:pPr marL="0" lvl="0" indent="0" algn="ctr" rtl="0">
              <a:spcBef>
                <a:spcPts val="1600"/>
              </a:spcBef>
              <a:spcAft>
                <a:spcPts val="0"/>
              </a:spcAft>
              <a:buNone/>
            </a:pPr>
            <a:endParaRPr sz="4800"/>
          </a:p>
          <a:p>
            <a:pPr marL="0" lvl="0" indent="0" algn="ctr" rtl="0">
              <a:spcBef>
                <a:spcPts val="1600"/>
              </a:spcBef>
              <a:spcAft>
                <a:spcPts val="160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4"/>
          <p:cNvPicPr preferRelativeResize="0"/>
          <p:nvPr/>
        </p:nvPicPr>
        <p:blipFill>
          <a:blip r:embed="rId3">
            <a:alphaModFix/>
          </a:blip>
          <a:stretch>
            <a:fillRect/>
          </a:stretch>
        </p:blipFill>
        <p:spPr>
          <a:xfrm>
            <a:off x="407597" y="621450"/>
            <a:ext cx="2747500" cy="1933675"/>
          </a:xfrm>
          <a:prstGeom prst="rect">
            <a:avLst/>
          </a:prstGeom>
          <a:noFill/>
          <a:ln>
            <a:noFill/>
          </a:ln>
        </p:spPr>
      </p:pic>
      <p:pic>
        <p:nvPicPr>
          <p:cNvPr id="247" name="Google Shape;247;p34"/>
          <p:cNvPicPr preferRelativeResize="0"/>
          <p:nvPr/>
        </p:nvPicPr>
        <p:blipFill>
          <a:blip r:embed="rId4">
            <a:alphaModFix/>
          </a:blip>
          <a:stretch>
            <a:fillRect/>
          </a:stretch>
        </p:blipFill>
        <p:spPr>
          <a:xfrm>
            <a:off x="6350879" y="2555136"/>
            <a:ext cx="2686901" cy="1862739"/>
          </a:xfrm>
          <a:prstGeom prst="rect">
            <a:avLst/>
          </a:prstGeom>
          <a:noFill/>
          <a:ln>
            <a:noFill/>
          </a:ln>
        </p:spPr>
      </p:pic>
      <p:pic>
        <p:nvPicPr>
          <p:cNvPr id="248" name="Google Shape;248;p34"/>
          <p:cNvPicPr preferRelativeResize="0"/>
          <p:nvPr/>
        </p:nvPicPr>
        <p:blipFill>
          <a:blip r:embed="rId5">
            <a:alphaModFix/>
          </a:blip>
          <a:stretch>
            <a:fillRect/>
          </a:stretch>
        </p:blipFill>
        <p:spPr>
          <a:xfrm>
            <a:off x="3475971" y="621450"/>
            <a:ext cx="2686900" cy="1891025"/>
          </a:xfrm>
          <a:prstGeom prst="rect">
            <a:avLst/>
          </a:prstGeom>
          <a:noFill/>
          <a:ln>
            <a:noFill/>
          </a:ln>
        </p:spPr>
      </p:pic>
      <p:pic>
        <p:nvPicPr>
          <p:cNvPr id="249" name="Google Shape;249;p34"/>
          <p:cNvPicPr preferRelativeResize="0"/>
          <p:nvPr/>
        </p:nvPicPr>
        <p:blipFill>
          <a:blip r:embed="rId6">
            <a:alphaModFix/>
          </a:blip>
          <a:stretch>
            <a:fillRect/>
          </a:stretch>
        </p:blipFill>
        <p:spPr>
          <a:xfrm>
            <a:off x="6320575" y="568536"/>
            <a:ext cx="2747500" cy="1862939"/>
          </a:xfrm>
          <a:prstGeom prst="rect">
            <a:avLst/>
          </a:prstGeom>
          <a:noFill/>
          <a:ln>
            <a:noFill/>
          </a:ln>
        </p:spPr>
      </p:pic>
      <p:sp>
        <p:nvSpPr>
          <p:cNvPr id="250" name="Google Shape;250;p34"/>
          <p:cNvSpPr txBox="1"/>
          <p:nvPr/>
        </p:nvSpPr>
        <p:spPr>
          <a:xfrm>
            <a:off x="0" y="2512475"/>
            <a:ext cx="6031200" cy="30000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SzPts val="1100"/>
              <a:buFont typeface="Roboto"/>
              <a:buChar char="●"/>
            </a:pPr>
            <a:r>
              <a:rPr lang="en" sz="1100">
                <a:latin typeface="Roboto"/>
                <a:ea typeface="Roboto"/>
                <a:cs typeface="Roboto"/>
                <a:sym typeface="Roboto"/>
              </a:rPr>
              <a:t>MongoDB shows an initial steep increase and steep decrease in runtime and throughput respectively. However, as we further increase the number of threads MongoDB seems to stabilise its performance whereas Couchbase sees steep increase in runtime and steep decrease in throughput. </a:t>
            </a:r>
            <a:endParaRPr sz="1100">
              <a:latin typeface="Roboto"/>
              <a:ea typeface="Roboto"/>
              <a:cs typeface="Roboto"/>
              <a:sym typeface="Roboto"/>
            </a:endParaRPr>
          </a:p>
          <a:p>
            <a:pPr marL="457200" lvl="0" indent="0" algn="l" rtl="0">
              <a:spcBef>
                <a:spcPts val="0"/>
              </a:spcBef>
              <a:spcAft>
                <a:spcPts val="0"/>
              </a:spcAft>
              <a:buNone/>
            </a:pPr>
            <a:endParaRPr sz="1100">
              <a:latin typeface="Roboto"/>
              <a:ea typeface="Roboto"/>
              <a:cs typeface="Roboto"/>
              <a:sym typeface="Roboto"/>
            </a:endParaRPr>
          </a:p>
          <a:p>
            <a:pPr marL="457200" lvl="0" indent="0" algn="l" rtl="0">
              <a:spcBef>
                <a:spcPts val="0"/>
              </a:spcBef>
              <a:spcAft>
                <a:spcPts val="0"/>
              </a:spcAft>
              <a:buNone/>
            </a:pPr>
            <a:r>
              <a:rPr lang="en" sz="1100">
                <a:latin typeface="Roboto"/>
                <a:ea typeface="Roboto"/>
                <a:cs typeface="Roboto"/>
                <a:sym typeface="Roboto"/>
              </a:rPr>
              <a:t>MongoDB gives better values of runtime and throughput at higher number of threads.  </a:t>
            </a:r>
            <a:endParaRPr sz="1100">
              <a:latin typeface="Roboto"/>
              <a:ea typeface="Roboto"/>
              <a:cs typeface="Roboto"/>
              <a:sym typeface="Roboto"/>
            </a:endParaRPr>
          </a:p>
          <a:p>
            <a:pPr marL="457200" lvl="0" indent="0" algn="l" rtl="0">
              <a:spcBef>
                <a:spcPts val="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 sz="1100">
                <a:latin typeface="Roboto"/>
                <a:ea typeface="Roboto"/>
                <a:cs typeface="Roboto"/>
                <a:sym typeface="Roboto"/>
              </a:rPr>
              <a:t> The Average read and write latencies for both the databases are very similar initially. However as we further increase the number of threads, MongoDB’s latencies grow more steeply than those of Couchbase.</a:t>
            </a:r>
            <a:endParaRPr sz="1100">
              <a:latin typeface="Roboto"/>
              <a:ea typeface="Roboto"/>
              <a:cs typeface="Roboto"/>
              <a:sym typeface="Roboto"/>
            </a:endParaRPr>
          </a:p>
          <a:p>
            <a:pPr marL="457200" lvl="0" indent="0" algn="l" rtl="0">
              <a:spcBef>
                <a:spcPts val="0"/>
              </a:spcBef>
              <a:spcAft>
                <a:spcPts val="0"/>
              </a:spcAft>
              <a:buNone/>
            </a:pPr>
            <a:endParaRPr sz="1100">
              <a:latin typeface="Roboto"/>
              <a:ea typeface="Roboto"/>
              <a:cs typeface="Roboto"/>
              <a:sym typeface="Roboto"/>
            </a:endParaRPr>
          </a:p>
          <a:p>
            <a:pPr marL="457200" lvl="0" indent="0" algn="l" rtl="0">
              <a:spcBef>
                <a:spcPts val="0"/>
              </a:spcBef>
              <a:spcAft>
                <a:spcPts val="0"/>
              </a:spcAft>
              <a:buNone/>
            </a:pPr>
            <a:r>
              <a:rPr lang="en" sz="1100">
                <a:latin typeface="Roboto"/>
                <a:ea typeface="Roboto"/>
                <a:cs typeface="Roboto"/>
                <a:sym typeface="Roboto"/>
              </a:rPr>
              <a:t>Couchbase gives better values of read and write latencies at higher number of threads.</a:t>
            </a:r>
            <a:r>
              <a:rPr lang="en" sz="1000">
                <a:latin typeface="Roboto"/>
                <a:ea typeface="Roboto"/>
                <a:cs typeface="Roboto"/>
                <a:sym typeface="Roboto"/>
              </a:rPr>
              <a:t>  </a:t>
            </a:r>
            <a:endParaRPr sz="1000">
              <a:latin typeface="Roboto"/>
              <a:ea typeface="Roboto"/>
              <a:cs typeface="Roboto"/>
              <a:sym typeface="Roboto"/>
            </a:endParaRPr>
          </a:p>
          <a:p>
            <a:pPr marL="457200" lvl="0" indent="0" algn="l" rtl="0">
              <a:spcBef>
                <a:spcPts val="0"/>
              </a:spcBef>
              <a:spcAft>
                <a:spcPts val="0"/>
              </a:spcAft>
              <a:buNone/>
            </a:pPr>
            <a:r>
              <a:rPr lang="en" sz="1000">
                <a:latin typeface="Roboto"/>
                <a:ea typeface="Roboto"/>
                <a:cs typeface="Roboto"/>
                <a:sym typeface="Roboto"/>
              </a:rPr>
              <a:t> </a:t>
            </a:r>
            <a:endParaRPr sz="1000">
              <a:latin typeface="Roboto"/>
              <a:ea typeface="Roboto"/>
              <a:cs typeface="Roboto"/>
              <a:sym typeface="Roboto"/>
            </a:endParaRPr>
          </a:p>
        </p:txBody>
      </p:sp>
      <p:sp>
        <p:nvSpPr>
          <p:cNvPr id="251" name="Google Shape;251;p34"/>
          <p:cNvSpPr txBox="1"/>
          <p:nvPr/>
        </p:nvSpPr>
        <p:spPr>
          <a:xfrm>
            <a:off x="0" y="0"/>
            <a:ext cx="7070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Roboto"/>
                <a:ea typeface="Roboto"/>
                <a:cs typeface="Roboto"/>
                <a:sym typeface="Roboto"/>
              </a:rPr>
              <a:t>Workload A : Throughput Runtime and Read Write Latencies</a:t>
            </a:r>
            <a:endParaRPr sz="1500">
              <a:solidFill>
                <a:schemeClr val="dk1"/>
              </a:solidFill>
              <a:latin typeface="Roboto"/>
              <a:ea typeface="Roboto"/>
              <a:cs typeface="Roboto"/>
              <a:sym typeface="Roboto"/>
            </a:endParaRPr>
          </a:p>
          <a:p>
            <a:pPr marL="0" lvl="0" indent="0" algn="l" rtl="0">
              <a:spcBef>
                <a:spcPts val="0"/>
              </a:spcBef>
              <a:spcAft>
                <a:spcPts val="0"/>
              </a:spcAft>
              <a:buNone/>
            </a:pPr>
            <a:r>
              <a:rPr lang="en" sz="1500">
                <a:solidFill>
                  <a:schemeClr val="dk1"/>
                </a:solidFill>
                <a:latin typeface="Roboto"/>
                <a:ea typeface="Roboto"/>
                <a:cs typeface="Roboto"/>
                <a:sym typeface="Roboto"/>
              </a:rPr>
              <a:t>		     for varying number of threads.</a:t>
            </a:r>
            <a:endParaRPr sz="15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250275" y="1678625"/>
            <a:ext cx="8520600" cy="607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4800">
                <a:solidFill>
                  <a:schemeClr val="dk2"/>
                </a:solidFill>
              </a:rPr>
              <a:t>Analysis 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Workload A</a:t>
            </a:r>
            <a:endParaRPr/>
          </a:p>
        </p:txBody>
      </p:sp>
      <p:sp>
        <p:nvSpPr>
          <p:cNvPr id="262" name="Google Shape;262;p36"/>
          <p:cNvSpPr txBox="1">
            <a:spLocks noGrp="1"/>
          </p:cNvSpPr>
          <p:nvPr>
            <p:ph type="body" idx="1"/>
          </p:nvPr>
        </p:nvSpPr>
        <p:spPr>
          <a:xfrm>
            <a:off x="311700" y="3369000"/>
            <a:ext cx="6047400" cy="12591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400"/>
              <a:t>This time the “target” parameter was varied to get latency values of both the databases for specific values of throughputs. It is observed that initially the values of the latencies are close but grow apart as the target throughput increase. MongoDB has higher values of latencies throughout.</a:t>
            </a:r>
            <a:endParaRPr sz="1400"/>
          </a:p>
        </p:txBody>
      </p:sp>
      <p:pic>
        <p:nvPicPr>
          <p:cNvPr id="263" name="Google Shape;263;p36"/>
          <p:cNvPicPr preferRelativeResize="0"/>
          <p:nvPr/>
        </p:nvPicPr>
        <p:blipFill>
          <a:blip r:embed="rId3">
            <a:alphaModFix/>
          </a:blip>
          <a:stretch>
            <a:fillRect/>
          </a:stretch>
        </p:blipFill>
        <p:spPr>
          <a:xfrm>
            <a:off x="861750" y="1123638"/>
            <a:ext cx="3063059" cy="2139525"/>
          </a:xfrm>
          <a:prstGeom prst="rect">
            <a:avLst/>
          </a:prstGeom>
          <a:noFill/>
          <a:ln>
            <a:noFill/>
          </a:ln>
        </p:spPr>
      </p:pic>
      <p:pic>
        <p:nvPicPr>
          <p:cNvPr id="264" name="Google Shape;264;p36"/>
          <p:cNvPicPr preferRelativeResize="0"/>
          <p:nvPr/>
        </p:nvPicPr>
        <p:blipFill>
          <a:blip r:embed="rId4">
            <a:alphaModFix/>
          </a:blip>
          <a:stretch>
            <a:fillRect/>
          </a:stretch>
        </p:blipFill>
        <p:spPr>
          <a:xfrm>
            <a:off x="4979675" y="1245488"/>
            <a:ext cx="3063050" cy="21235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11600" y="943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 (MongoDB vs Couchbase)</a:t>
            </a:r>
            <a:endParaRPr/>
          </a:p>
        </p:txBody>
      </p:sp>
      <p:sp>
        <p:nvSpPr>
          <p:cNvPr id="270" name="Google Shape;270;p37"/>
          <p:cNvSpPr txBox="1">
            <a:spLocks noGrp="1"/>
          </p:cNvSpPr>
          <p:nvPr>
            <p:ph type="body" idx="1"/>
          </p:nvPr>
        </p:nvSpPr>
        <p:spPr>
          <a:xfrm>
            <a:off x="546600" y="702175"/>
            <a:ext cx="8050800" cy="39501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1400"/>
              <a:t>We can draw the following conclusions from all the workloads we have seen so far:</a:t>
            </a:r>
            <a:endParaRPr sz="1400"/>
          </a:p>
          <a:p>
            <a:pPr marL="457200" lvl="0" indent="-317500" algn="l" rtl="0">
              <a:spcBef>
                <a:spcPts val="1600"/>
              </a:spcBef>
              <a:spcAft>
                <a:spcPts val="0"/>
              </a:spcAft>
              <a:buSzPts val="1400"/>
              <a:buAutoNum type="arabicPeriod"/>
            </a:pPr>
            <a:r>
              <a:rPr lang="en" sz="1400"/>
              <a:t>Performance (in terms of throughput and runtime):</a:t>
            </a:r>
            <a:endParaRPr sz="1400"/>
          </a:p>
          <a:p>
            <a:pPr marL="914400" lvl="0" indent="-317500" algn="l" rtl="0">
              <a:spcBef>
                <a:spcPts val="0"/>
              </a:spcBef>
              <a:spcAft>
                <a:spcPts val="0"/>
              </a:spcAft>
              <a:buSzPts val="1400"/>
              <a:buChar char="●"/>
            </a:pPr>
            <a:r>
              <a:rPr lang="en" sz="1400"/>
              <a:t>Was higher for MongoDB in all the cases</a:t>
            </a:r>
            <a:endParaRPr sz="1400"/>
          </a:p>
          <a:p>
            <a:pPr marL="457200" lvl="0" indent="-317500" algn="l" rtl="0">
              <a:spcBef>
                <a:spcPts val="0"/>
              </a:spcBef>
              <a:spcAft>
                <a:spcPts val="0"/>
              </a:spcAft>
              <a:buSzPts val="1400"/>
              <a:buAutoNum type="arabicPeriod"/>
            </a:pPr>
            <a:r>
              <a:rPr lang="en" sz="1400"/>
              <a:t>Latency</a:t>
            </a:r>
            <a:endParaRPr sz="1400"/>
          </a:p>
          <a:p>
            <a:pPr marL="914400" lvl="0" indent="-317500" algn="l" rtl="0">
              <a:spcBef>
                <a:spcPts val="0"/>
              </a:spcBef>
              <a:spcAft>
                <a:spcPts val="0"/>
              </a:spcAft>
              <a:buSzPts val="1400"/>
              <a:buChar char="●"/>
            </a:pPr>
            <a:r>
              <a:rPr lang="en" sz="1400"/>
              <a:t>Read latency of Couchbase is less than MongoDB’s</a:t>
            </a:r>
            <a:endParaRPr sz="1400"/>
          </a:p>
          <a:p>
            <a:pPr marL="914400" lvl="0" indent="-317500" algn="l" rtl="0">
              <a:spcBef>
                <a:spcPts val="0"/>
              </a:spcBef>
              <a:spcAft>
                <a:spcPts val="0"/>
              </a:spcAft>
              <a:buSzPts val="1400"/>
              <a:buChar char="●"/>
            </a:pPr>
            <a:r>
              <a:rPr lang="en" sz="1400"/>
              <a:t>Write latency of Couchbase is less than MongoDB’s</a:t>
            </a:r>
            <a:endParaRPr sz="1400"/>
          </a:p>
          <a:p>
            <a:pPr marL="914400" lvl="0" indent="-317500" algn="l" rtl="0">
              <a:spcBef>
                <a:spcPts val="0"/>
              </a:spcBef>
              <a:spcAft>
                <a:spcPts val="0"/>
              </a:spcAft>
              <a:buSzPts val="1400"/>
              <a:buChar char="●"/>
            </a:pPr>
            <a:r>
              <a:rPr lang="en" sz="1400"/>
              <a:t>Update latency of MongoDB is less than that of Couchbase</a:t>
            </a:r>
            <a:endParaRPr sz="1400"/>
          </a:p>
          <a:p>
            <a:pPr marL="914400" lvl="0" indent="-317500" algn="l" rtl="0">
              <a:spcBef>
                <a:spcPts val="0"/>
              </a:spcBef>
              <a:spcAft>
                <a:spcPts val="0"/>
              </a:spcAft>
              <a:buSzPts val="1400"/>
              <a:buChar char="●"/>
            </a:pPr>
            <a:r>
              <a:rPr lang="en" sz="1400"/>
              <a:t>Scan latency of MongoDB is tremendously less than that of Couchbase</a:t>
            </a:r>
            <a:endParaRPr sz="1400"/>
          </a:p>
          <a:p>
            <a:pPr marL="0" lvl="0" indent="0" algn="l" rtl="0">
              <a:spcBef>
                <a:spcPts val="1600"/>
              </a:spcBef>
              <a:spcAft>
                <a:spcPts val="0"/>
              </a:spcAft>
              <a:buNone/>
            </a:pPr>
            <a:r>
              <a:rPr lang="en" sz="1400"/>
              <a:t>We can conclude that both databases perform fairly good, wherein the </a:t>
            </a:r>
            <a:r>
              <a:rPr lang="en" sz="1400" b="1"/>
              <a:t>high throughput of one makes up for the low latency of the other</a:t>
            </a:r>
            <a:r>
              <a:rPr lang="en" sz="1400"/>
              <a:t>. However, MongoDB is no doubt a more suitable choice considering its constantly outperforming Couchbase in terms of overall runtime.</a:t>
            </a:r>
            <a:endParaRPr sz="1400"/>
          </a:p>
          <a:p>
            <a:pPr marL="0" lvl="0" indent="0" algn="l" rtl="0">
              <a:spcBef>
                <a:spcPts val="1600"/>
              </a:spcBef>
              <a:spcAft>
                <a:spcPts val="1600"/>
              </a:spcAft>
              <a:buNone/>
            </a:pPr>
            <a:endParaRPr sz="2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300225" y="1660300"/>
            <a:ext cx="35631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Analysis 1</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Workload A </a:t>
            </a:r>
            <a:endParaRPr/>
          </a:p>
        </p:txBody>
      </p:sp>
      <p:sp>
        <p:nvSpPr>
          <p:cNvPr id="109" name="Google Shape;109;p17"/>
          <p:cNvSpPr txBox="1">
            <a:spLocks noGrp="1"/>
          </p:cNvSpPr>
          <p:nvPr>
            <p:ph type="body" idx="1"/>
          </p:nvPr>
        </p:nvSpPr>
        <p:spPr>
          <a:xfrm>
            <a:off x="311700" y="3421550"/>
            <a:ext cx="8520600" cy="13011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400"/>
              <a:t>The dip in read and write latencies of Couchbase is greater than that of MongoDB for increasing throughput values. Also, for the same value of throughput, the latencies of MongoDB are clearly greater than that of Couchbase. However, since the latency values of MongoDB are more or less constant, the latency remains the same even for low throughput values thus maintaining stable performance for varying throughputs.</a:t>
            </a:r>
            <a:endParaRPr sz="1400"/>
          </a:p>
        </p:txBody>
      </p:sp>
      <p:pic>
        <p:nvPicPr>
          <p:cNvPr id="110" name="Google Shape;110;p17"/>
          <p:cNvPicPr preferRelativeResize="0"/>
          <p:nvPr/>
        </p:nvPicPr>
        <p:blipFill>
          <a:blip r:embed="rId3">
            <a:alphaModFix/>
          </a:blip>
          <a:stretch>
            <a:fillRect/>
          </a:stretch>
        </p:blipFill>
        <p:spPr>
          <a:xfrm>
            <a:off x="553348" y="1224275"/>
            <a:ext cx="3030825" cy="2133100"/>
          </a:xfrm>
          <a:prstGeom prst="rect">
            <a:avLst/>
          </a:prstGeom>
          <a:noFill/>
          <a:ln>
            <a:noFill/>
          </a:ln>
        </p:spPr>
      </p:pic>
      <p:pic>
        <p:nvPicPr>
          <p:cNvPr id="111" name="Google Shape;111;p17"/>
          <p:cNvPicPr preferRelativeResize="0"/>
          <p:nvPr/>
        </p:nvPicPr>
        <p:blipFill>
          <a:blip r:embed="rId4">
            <a:alphaModFix/>
          </a:blip>
          <a:stretch>
            <a:fillRect/>
          </a:stretch>
        </p:blipFill>
        <p:spPr>
          <a:xfrm>
            <a:off x="4735972" y="1224275"/>
            <a:ext cx="3030825" cy="21330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Workload B</a:t>
            </a:r>
            <a:endParaRPr/>
          </a:p>
        </p:txBody>
      </p:sp>
      <p:sp>
        <p:nvSpPr>
          <p:cNvPr id="117" name="Google Shape;117;p18"/>
          <p:cNvSpPr txBox="1">
            <a:spLocks noGrp="1"/>
          </p:cNvSpPr>
          <p:nvPr>
            <p:ph type="body" idx="1"/>
          </p:nvPr>
        </p:nvSpPr>
        <p:spPr>
          <a:xfrm>
            <a:off x="311700" y="3655350"/>
            <a:ext cx="8520600" cy="7815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400"/>
              <a:t>There is a steep fall in the latency values of Couchbase with increasing throughput when compared to the gradual fall in the case of MongoDB. This however means that Couchbase performs poorly for low throughput values. While the performance of MongoDB is constant for varying throughput.</a:t>
            </a:r>
            <a:endParaRPr sz="1400"/>
          </a:p>
        </p:txBody>
      </p:sp>
      <p:pic>
        <p:nvPicPr>
          <p:cNvPr id="118" name="Google Shape;118;p18"/>
          <p:cNvPicPr preferRelativeResize="0"/>
          <p:nvPr/>
        </p:nvPicPr>
        <p:blipFill>
          <a:blip r:embed="rId3">
            <a:alphaModFix/>
          </a:blip>
          <a:stretch>
            <a:fillRect/>
          </a:stretch>
        </p:blipFill>
        <p:spPr>
          <a:xfrm>
            <a:off x="1138400" y="1170213"/>
            <a:ext cx="2960125" cy="2115450"/>
          </a:xfrm>
          <a:prstGeom prst="rect">
            <a:avLst/>
          </a:prstGeom>
          <a:noFill/>
          <a:ln>
            <a:noFill/>
          </a:ln>
        </p:spPr>
      </p:pic>
      <p:pic>
        <p:nvPicPr>
          <p:cNvPr id="119" name="Google Shape;119;p18"/>
          <p:cNvPicPr preferRelativeResize="0"/>
          <p:nvPr/>
        </p:nvPicPr>
        <p:blipFill>
          <a:blip r:embed="rId4">
            <a:alphaModFix/>
          </a:blip>
          <a:stretch>
            <a:fillRect/>
          </a:stretch>
        </p:blipFill>
        <p:spPr>
          <a:xfrm>
            <a:off x="4517226" y="1170213"/>
            <a:ext cx="2960125" cy="2115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Workload C</a:t>
            </a:r>
            <a:endParaRPr/>
          </a:p>
        </p:txBody>
      </p:sp>
      <p:sp>
        <p:nvSpPr>
          <p:cNvPr id="125" name="Google Shape;125;p19"/>
          <p:cNvSpPr txBox="1">
            <a:spLocks noGrp="1"/>
          </p:cNvSpPr>
          <p:nvPr>
            <p:ph type="body" idx="1"/>
          </p:nvPr>
        </p:nvSpPr>
        <p:spPr>
          <a:xfrm>
            <a:off x="311700" y="3431700"/>
            <a:ext cx="8520600" cy="10776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400"/>
              <a:t>Again we see that the read latency of Couchbase is much lesser than that of MongoDB for particular values of throughput (say, 2750 ops/sec in this graph), thus proving the efficiency of Couchbase over MongoDB in reading. This has also been proved later where it is seen that Couchbase has lower latencies when compared to MongoDB.</a:t>
            </a:r>
            <a:endParaRPr sz="1400"/>
          </a:p>
        </p:txBody>
      </p:sp>
      <p:pic>
        <p:nvPicPr>
          <p:cNvPr id="126" name="Google Shape;126;p19"/>
          <p:cNvPicPr preferRelativeResize="0"/>
          <p:nvPr/>
        </p:nvPicPr>
        <p:blipFill>
          <a:blip r:embed="rId3">
            <a:alphaModFix/>
          </a:blip>
          <a:stretch>
            <a:fillRect/>
          </a:stretch>
        </p:blipFill>
        <p:spPr>
          <a:xfrm>
            <a:off x="2899675" y="1069200"/>
            <a:ext cx="3213375" cy="216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
              <a:t>Workload D</a:t>
            </a:r>
            <a:endParaRPr/>
          </a:p>
        </p:txBody>
      </p:sp>
      <p:sp>
        <p:nvSpPr>
          <p:cNvPr id="132" name="Google Shape;132;p20"/>
          <p:cNvSpPr txBox="1">
            <a:spLocks noGrp="1"/>
          </p:cNvSpPr>
          <p:nvPr>
            <p:ph type="body" idx="1"/>
          </p:nvPr>
        </p:nvSpPr>
        <p:spPr>
          <a:xfrm>
            <a:off x="311700" y="3746550"/>
            <a:ext cx="5520900" cy="76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We see a steeper decline in latencies in the case of Couchbase initially but it is followed by a steep incline. The decline is steadier for Mongo and continuous. MongoDB gives stable performance at higher throughput whereas couchbase is unstable at lower throughput.  </a:t>
            </a:r>
            <a:endParaRPr sz="1300"/>
          </a:p>
        </p:txBody>
      </p:sp>
      <p:pic>
        <p:nvPicPr>
          <p:cNvPr id="133" name="Google Shape;133;p20"/>
          <p:cNvPicPr preferRelativeResize="0"/>
          <p:nvPr/>
        </p:nvPicPr>
        <p:blipFill>
          <a:blip r:embed="rId3">
            <a:alphaModFix/>
          </a:blip>
          <a:stretch>
            <a:fillRect/>
          </a:stretch>
        </p:blipFill>
        <p:spPr>
          <a:xfrm>
            <a:off x="695173" y="1187375"/>
            <a:ext cx="3266700" cy="2299075"/>
          </a:xfrm>
          <a:prstGeom prst="rect">
            <a:avLst/>
          </a:prstGeom>
          <a:noFill/>
          <a:ln>
            <a:noFill/>
          </a:ln>
        </p:spPr>
      </p:pic>
      <p:pic>
        <p:nvPicPr>
          <p:cNvPr id="134" name="Google Shape;134;p20"/>
          <p:cNvPicPr preferRelativeResize="0"/>
          <p:nvPr/>
        </p:nvPicPr>
        <p:blipFill>
          <a:blip r:embed="rId4">
            <a:alphaModFix/>
          </a:blip>
          <a:stretch>
            <a:fillRect/>
          </a:stretch>
        </p:blipFill>
        <p:spPr>
          <a:xfrm>
            <a:off x="4939424" y="1219149"/>
            <a:ext cx="3112325" cy="222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
              <a:t>Workload F</a:t>
            </a:r>
            <a:endParaRPr/>
          </a:p>
        </p:txBody>
      </p:sp>
      <p:sp>
        <p:nvSpPr>
          <p:cNvPr id="140" name="Google Shape;140;p21"/>
          <p:cNvSpPr txBox="1">
            <a:spLocks noGrp="1"/>
          </p:cNvSpPr>
          <p:nvPr>
            <p:ph type="body" idx="1"/>
          </p:nvPr>
        </p:nvSpPr>
        <p:spPr>
          <a:xfrm>
            <a:off x="311700" y="3452900"/>
            <a:ext cx="6202800" cy="111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Couchbase sees steep decline in case of read latency. Initially MongoDB exhibits better performance but MongoDB sees an increase in read latency and fall in performance. Furthermore, Couchbase has lower modify and write latencies throughout.</a:t>
            </a:r>
            <a:endParaRPr sz="1400"/>
          </a:p>
        </p:txBody>
      </p:sp>
      <p:pic>
        <p:nvPicPr>
          <p:cNvPr id="141" name="Google Shape;141;p21"/>
          <p:cNvPicPr preferRelativeResize="0"/>
          <p:nvPr/>
        </p:nvPicPr>
        <p:blipFill>
          <a:blip r:embed="rId3">
            <a:alphaModFix/>
          </a:blip>
          <a:stretch>
            <a:fillRect/>
          </a:stretch>
        </p:blipFill>
        <p:spPr>
          <a:xfrm>
            <a:off x="235498" y="1229875"/>
            <a:ext cx="2964600" cy="2118675"/>
          </a:xfrm>
          <a:prstGeom prst="rect">
            <a:avLst/>
          </a:prstGeom>
          <a:noFill/>
          <a:ln>
            <a:noFill/>
          </a:ln>
        </p:spPr>
      </p:pic>
      <p:pic>
        <p:nvPicPr>
          <p:cNvPr id="142" name="Google Shape;142;p21"/>
          <p:cNvPicPr preferRelativeResize="0"/>
          <p:nvPr/>
        </p:nvPicPr>
        <p:blipFill>
          <a:blip r:embed="rId4">
            <a:alphaModFix/>
          </a:blip>
          <a:stretch>
            <a:fillRect/>
          </a:stretch>
        </p:blipFill>
        <p:spPr>
          <a:xfrm>
            <a:off x="3248300" y="1238825"/>
            <a:ext cx="2868275" cy="2049825"/>
          </a:xfrm>
          <a:prstGeom prst="rect">
            <a:avLst/>
          </a:prstGeom>
          <a:noFill/>
          <a:ln>
            <a:noFill/>
          </a:ln>
        </p:spPr>
      </p:pic>
      <p:pic>
        <p:nvPicPr>
          <p:cNvPr id="143" name="Google Shape;143;p21"/>
          <p:cNvPicPr preferRelativeResize="0"/>
          <p:nvPr/>
        </p:nvPicPr>
        <p:blipFill>
          <a:blip r:embed="rId5">
            <a:alphaModFix/>
          </a:blip>
          <a:stretch>
            <a:fillRect/>
          </a:stretch>
        </p:blipFill>
        <p:spPr>
          <a:xfrm>
            <a:off x="6212047" y="1268775"/>
            <a:ext cx="2855757" cy="204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311700" y="1565325"/>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Analysis 2</a:t>
            </a:r>
            <a:endParaRPr sz="4800"/>
          </a:p>
          <a:p>
            <a:pPr marL="0" lvl="0" indent="0" algn="ctr" rtl="0">
              <a:spcBef>
                <a:spcPts val="1600"/>
              </a:spcBef>
              <a:spcAft>
                <a:spcPts val="1600"/>
              </a:spcAft>
              <a:buNone/>
            </a:pPr>
            <a:r>
              <a:rPr lang="en" sz="1900"/>
              <a:t>(number of records = 100K)</a:t>
            </a:r>
            <a:endParaRPr sz="19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1295</Words>
  <Application>Microsoft Office PowerPoint</Application>
  <PresentationFormat>On-screen Show (16:9)</PresentationFormat>
  <Paragraphs>84</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Geometric</vt:lpstr>
      <vt:lpstr>YCSB</vt:lpstr>
      <vt:lpstr>PowerPoint Presentation</vt:lpstr>
      <vt:lpstr>Analysis 1</vt:lpstr>
      <vt:lpstr>Workload A </vt:lpstr>
      <vt:lpstr>Workload B</vt:lpstr>
      <vt:lpstr>Workload C</vt:lpstr>
      <vt:lpstr>Workload D</vt:lpstr>
      <vt:lpstr>Workload F</vt:lpstr>
      <vt:lpstr>PowerPoint Presentation</vt:lpstr>
      <vt:lpstr>Throughput </vt:lpstr>
      <vt:lpstr>Runtime</vt:lpstr>
      <vt:lpstr>Workload A : Read Latency Plots</vt:lpstr>
      <vt:lpstr>Workload A : Write Latency Plots </vt:lpstr>
      <vt:lpstr>Workload B : Read Latency Plots</vt:lpstr>
      <vt:lpstr>Workload B : Write Latency Plots </vt:lpstr>
      <vt:lpstr>Workload C : Read Latency Plots  </vt:lpstr>
      <vt:lpstr>PowerPoint Presentation</vt:lpstr>
      <vt:lpstr>PowerPoint Presentation</vt:lpstr>
      <vt:lpstr>PowerPoint Presentation</vt:lpstr>
      <vt:lpstr>PowerPoint Presentation</vt:lpstr>
      <vt:lpstr>PowerPoint Presentation</vt:lpstr>
      <vt:lpstr>Analysis 4</vt:lpstr>
      <vt:lpstr>Workload A</vt:lpstr>
      <vt:lpstr>Conclusion (MongoDB vs Couchbase)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YCSB</dc:title>
  <cp:lastModifiedBy>Sonam Shenoy</cp:lastModifiedBy>
  <cp:revision>1</cp:revision>
  <dcterms:modified xsi:type="dcterms:W3CDTF">2020-04-30T16:37:20Z</dcterms:modified>
</cp:coreProperties>
</file>