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7559675" cy="106918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215000" y="598068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1202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13236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936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21500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13236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504936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215000" y="1310760"/>
            <a:ext cx="5669640" cy="72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1202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1215000" y="598068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1202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13236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936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121500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13236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504936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1215000" y="1310760"/>
            <a:ext cx="5669640" cy="72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1202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1215000" y="598068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1202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13236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936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121500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13236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504936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1215000" y="1310760"/>
            <a:ext cx="5669640" cy="72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1202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1215000" y="598068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41202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313236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936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121500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313236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504936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1215000" y="1310760"/>
            <a:ext cx="5669640" cy="72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1202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1215000" y="598068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41202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5000" y="1310760"/>
            <a:ext cx="5669640" cy="72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313236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936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121500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/>
          </p:nvPr>
        </p:nvSpPr>
        <p:spPr>
          <a:xfrm>
            <a:off x="313236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/>
          </p:nvPr>
        </p:nvSpPr>
        <p:spPr>
          <a:xfrm>
            <a:off x="504936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1215000" y="1310760"/>
            <a:ext cx="5669640" cy="72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1202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1215000" y="598068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41202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13236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049360" y="313452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121500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/>
          </p:nvPr>
        </p:nvSpPr>
        <p:spPr>
          <a:xfrm>
            <a:off x="313236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/>
          </p:nvPr>
        </p:nvSpPr>
        <p:spPr>
          <a:xfrm>
            <a:off x="5049360" y="5980680"/>
            <a:ext cx="182556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120200" y="598068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50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120200" y="3134520"/>
            <a:ext cx="276660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215000" y="5980680"/>
            <a:ext cx="566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215000" y="1310760"/>
            <a:ext cx="56696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215000" y="3134520"/>
            <a:ext cx="5669640" cy="544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"/>
          <p:cNvSpPr txBox="1"/>
          <p:nvPr/>
        </p:nvSpPr>
        <p:spPr>
          <a:xfrm>
            <a:off x="915840" y="993240"/>
            <a:ext cx="2960280" cy="3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EDA for raw dataset</a:t>
            </a:r>
            <a:endParaRPr b="0" lang="en-US" sz="2800" spc="-1" strike="noStrike"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5469840" y="1540440"/>
            <a:ext cx="514080" cy="309600"/>
          </a:xfrm>
          <a:custGeom>
            <a:avLst/>
            <a:gdLst/>
            <a:ahLst/>
            <a:rect l="0" t="0" r="r" b="b"/>
            <a:pathLst>
              <a:path w="1428" h="860">
                <a:moveTo>
                  <a:pt x="0" y="860"/>
                </a:moveTo>
                <a:lnTo>
                  <a:pt x="1428" y="860"/>
                </a:lnTo>
                <a:lnTo>
                  <a:pt x="1428" y="0"/>
                </a:lnTo>
                <a:lnTo>
                  <a:pt x="0" y="0"/>
                </a:lnTo>
                <a:lnTo>
                  <a:pt x="0" y="86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</p:sp>
      <p:sp>
        <p:nvSpPr>
          <p:cNvPr id="230" name=""/>
          <p:cNvSpPr/>
          <p:nvPr/>
        </p:nvSpPr>
        <p:spPr>
          <a:xfrm>
            <a:off x="914400" y="1897200"/>
            <a:ext cx="1321560" cy="309600"/>
          </a:xfrm>
          <a:custGeom>
            <a:avLst/>
            <a:gdLst/>
            <a:ahLst/>
            <a:rect l="0" t="0" r="r" b="b"/>
            <a:pathLst>
              <a:path w="3671" h="860">
                <a:moveTo>
                  <a:pt x="0" y="860"/>
                </a:moveTo>
                <a:lnTo>
                  <a:pt x="3671" y="860"/>
                </a:lnTo>
                <a:lnTo>
                  <a:pt x="3671" y="0"/>
                </a:lnTo>
                <a:lnTo>
                  <a:pt x="0" y="0"/>
                </a:lnTo>
                <a:lnTo>
                  <a:pt x="0" y="86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</p:sp>
      <p:sp>
        <p:nvSpPr>
          <p:cNvPr id="231" name=""/>
          <p:cNvSpPr txBox="1"/>
          <p:nvPr/>
        </p:nvSpPr>
        <p:spPr>
          <a:xfrm>
            <a:off x="915840" y="1596240"/>
            <a:ext cx="516240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After reading this raw dataset noticed it has 5000 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2739240" y="1897200"/>
            <a:ext cx="1161720" cy="309600"/>
          </a:xfrm>
          <a:custGeom>
            <a:avLst/>
            <a:gdLst/>
            <a:ahLst/>
            <a:rect l="0" t="0" r="r" b="b"/>
            <a:pathLst>
              <a:path w="3227" h="860">
                <a:moveTo>
                  <a:pt x="0" y="860"/>
                </a:moveTo>
                <a:lnTo>
                  <a:pt x="3227" y="860"/>
                </a:lnTo>
                <a:lnTo>
                  <a:pt x="3227" y="0"/>
                </a:lnTo>
                <a:lnTo>
                  <a:pt x="0" y="0"/>
                </a:lnTo>
                <a:lnTo>
                  <a:pt x="0" y="86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</p:sp>
      <p:sp>
        <p:nvSpPr>
          <p:cNvPr id="233" name=""/>
          <p:cNvSpPr txBox="1"/>
          <p:nvPr/>
        </p:nvSpPr>
        <p:spPr>
          <a:xfrm>
            <a:off x="915840" y="1953360"/>
            <a:ext cx="575856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observations and 16 features. Please find the snapshots</a:t>
            </a:r>
            <a:endParaRPr b="0" lang="en-US" sz="2000" spc="-1" strike="noStrike">
              <a:latin typeface="Times New Roman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914400" y="2735640"/>
            <a:ext cx="5731200" cy="2807640"/>
          </a:xfrm>
          <a:prstGeom prst="rect">
            <a:avLst/>
          </a:prstGeom>
          <a:ln w="0"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914400" y="6019200"/>
            <a:ext cx="5731200" cy="3367800"/>
          </a:xfrm>
          <a:prstGeom prst="rect">
            <a:avLst/>
          </a:prstGeom>
          <a:ln w="0">
            <a:noFill/>
          </a:ln>
        </p:spPr>
      </p:pic>
      <p:sp>
        <p:nvSpPr>
          <p:cNvPr id="236" name=""/>
          <p:cNvSpPr txBox="1"/>
          <p:nvPr/>
        </p:nvSpPr>
        <p:spPr>
          <a:xfrm>
            <a:off x="915840" y="2309040"/>
            <a:ext cx="70344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below: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"/>
          <p:cNvSpPr txBox="1"/>
          <p:nvPr/>
        </p:nvSpPr>
        <p:spPr>
          <a:xfrm>
            <a:off x="915840" y="970200"/>
            <a:ext cx="495540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Another box plot chart between sold_price and 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915840" y="1327320"/>
            <a:ext cx="570672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year_built , to find out which year had the most people</a:t>
            </a:r>
            <a:endParaRPr b="0" lang="en-US" sz="2000" spc="-1" strike="noStrike">
              <a:latin typeface="Times New Roman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914400" y="2109600"/>
            <a:ext cx="5729760" cy="1414440"/>
          </a:xfrm>
          <a:prstGeom prst="rect">
            <a:avLst/>
          </a:prstGeom>
          <a:ln w="0">
            <a:noFill/>
          </a:ln>
        </p:spPr>
      </p:pic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914400" y="4159800"/>
            <a:ext cx="5731200" cy="4898520"/>
          </a:xfrm>
          <a:prstGeom prst="rect">
            <a:avLst/>
          </a:prstGeom>
          <a:ln w="0">
            <a:noFill/>
          </a:ln>
        </p:spPr>
      </p:pic>
      <p:sp>
        <p:nvSpPr>
          <p:cNvPr id="282" name=""/>
          <p:cNvSpPr txBox="1"/>
          <p:nvPr/>
        </p:nvSpPr>
        <p:spPr>
          <a:xfrm>
            <a:off x="915840" y="1682640"/>
            <a:ext cx="238572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purchasing the houses.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 txBox="1"/>
          <p:nvPr/>
        </p:nvSpPr>
        <p:spPr>
          <a:xfrm>
            <a:off x="915840" y="970200"/>
            <a:ext cx="509076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At the last converted the clean data frame to csv </a:t>
            </a:r>
            <a:endParaRPr b="0" lang="en-US" sz="2000" spc="-1" strike="noStrike">
              <a:latin typeface="Times New Roman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914400" y="2236320"/>
            <a:ext cx="4026960" cy="614160"/>
          </a:xfrm>
          <a:prstGeom prst="rect">
            <a:avLst/>
          </a:prstGeom>
          <a:ln w="0">
            <a:noFill/>
          </a:ln>
        </p:spPr>
      </p:pic>
      <p:sp>
        <p:nvSpPr>
          <p:cNvPr id="285" name=""/>
          <p:cNvSpPr txBox="1"/>
          <p:nvPr/>
        </p:nvSpPr>
        <p:spPr>
          <a:xfrm>
            <a:off x="915840" y="1327320"/>
            <a:ext cx="286596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format and saved it in local.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"/>
          <p:cNvSpPr txBox="1"/>
          <p:nvPr/>
        </p:nvSpPr>
        <p:spPr>
          <a:xfrm>
            <a:off x="915840" y="970200"/>
            <a:ext cx="499032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Done the data types analysis and describing the </a:t>
            </a:r>
            <a:endParaRPr b="0" lang="en-US" sz="2000" spc="-1" strike="noStrike">
              <a:latin typeface="Times New Roman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914400" y="2236320"/>
            <a:ext cx="3386160" cy="6477120"/>
          </a:xfrm>
          <a:prstGeom prst="rect">
            <a:avLst/>
          </a:prstGeom>
          <a:ln w="0">
            <a:noFill/>
          </a:ln>
        </p:spPr>
      </p:pic>
      <p:sp>
        <p:nvSpPr>
          <p:cNvPr id="239" name=""/>
          <p:cNvSpPr txBox="1"/>
          <p:nvPr/>
        </p:nvSpPr>
        <p:spPr>
          <a:xfrm>
            <a:off x="915840" y="1327320"/>
            <a:ext cx="262656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statistics for more clarity: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914400" y="913680"/>
            <a:ext cx="5731200" cy="2311560"/>
          </a:xfrm>
          <a:prstGeom prst="rect">
            <a:avLst/>
          </a:prstGeom>
          <a:ln w="0"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914400" y="4344840"/>
            <a:ext cx="3489480" cy="4797000"/>
          </a:xfrm>
          <a:prstGeom prst="rect">
            <a:avLst/>
          </a:prstGeom>
          <a:ln w="0">
            <a:noFill/>
          </a:ln>
        </p:spPr>
      </p:pic>
      <p:sp>
        <p:nvSpPr>
          <p:cNvPr id="242" name=""/>
          <p:cNvSpPr txBox="1"/>
          <p:nvPr/>
        </p:nvSpPr>
        <p:spPr>
          <a:xfrm>
            <a:off x="915840" y="3917880"/>
            <a:ext cx="330480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Checking for the missing values: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914400" y="1880280"/>
            <a:ext cx="4113000" cy="995400"/>
          </a:xfrm>
          <a:prstGeom prst="rect">
            <a:avLst/>
          </a:prstGeom>
          <a:ln w="0">
            <a:noFill/>
          </a:ln>
        </p:spPr>
      </p:pic>
      <p:sp>
        <p:nvSpPr>
          <p:cNvPr id="244" name=""/>
          <p:cNvSpPr txBox="1"/>
          <p:nvPr/>
        </p:nvSpPr>
        <p:spPr>
          <a:xfrm>
            <a:off x="915840" y="970200"/>
            <a:ext cx="405144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Dropping the rows with missing values: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915840" y="3084840"/>
            <a:ext cx="541548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After dropping missing values, the observations and 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914400" y="3868200"/>
            <a:ext cx="2491200" cy="309600"/>
          </a:xfrm>
          <a:custGeom>
            <a:avLst/>
            <a:gdLst/>
            <a:ahLst/>
            <a:rect l="0" t="0" r="r" b="b"/>
            <a:pathLst>
              <a:path w="6920" h="860">
                <a:moveTo>
                  <a:pt x="0" y="860"/>
                </a:moveTo>
                <a:lnTo>
                  <a:pt x="6920" y="860"/>
                </a:lnTo>
                <a:lnTo>
                  <a:pt x="6920" y="0"/>
                </a:lnTo>
                <a:lnTo>
                  <a:pt x="0" y="0"/>
                </a:lnTo>
                <a:lnTo>
                  <a:pt x="0" y="86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</p:sp>
      <p:sp>
        <p:nvSpPr>
          <p:cNvPr id="247" name=""/>
          <p:cNvSpPr txBox="1"/>
          <p:nvPr/>
        </p:nvSpPr>
        <p:spPr>
          <a:xfrm>
            <a:off x="915840" y="3441600"/>
            <a:ext cx="143928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features are:  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915840" y="3924360"/>
            <a:ext cx="250920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4370 rows × 16 columns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915840" y="4890600"/>
            <a:ext cx="560736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Checked if any duplicate items present, then dropped </a:t>
            </a:r>
            <a:endParaRPr b="0" lang="en-US" sz="2000" spc="-1" strike="noStrike">
              <a:latin typeface="Times New Roman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914400" y="5673600"/>
            <a:ext cx="5151960" cy="1022040"/>
          </a:xfrm>
          <a:prstGeom prst="rect">
            <a:avLst/>
          </a:prstGeom>
          <a:ln w="0">
            <a:noFill/>
          </a:ln>
        </p:spPr>
      </p:pic>
      <p:sp>
        <p:nvSpPr>
          <p:cNvPr id="251" name=""/>
          <p:cNvSpPr txBox="1"/>
          <p:nvPr/>
        </p:nvSpPr>
        <p:spPr>
          <a:xfrm>
            <a:off x="915840" y="5247720"/>
            <a:ext cx="208404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duplicates ones: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915840" y="7389000"/>
            <a:ext cx="431676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this dataset no duplicate items found.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"/>
          <p:cNvSpPr txBox="1"/>
          <p:nvPr/>
        </p:nvSpPr>
        <p:spPr>
          <a:xfrm>
            <a:off x="915840" y="970200"/>
            <a:ext cx="523260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 per my analysis of features, I observed some of 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915840" y="1327320"/>
            <a:ext cx="433800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them were not in appropriate data types. 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915840" y="1809720"/>
            <a:ext cx="497952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Updated the data types for mentioned features: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915840" y="2293560"/>
            <a:ext cx="348012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Bathrooms (float type to int type)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915840" y="2776320"/>
            <a:ext cx="308088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Garage (float type to int type)</a:t>
            </a:r>
            <a:endParaRPr b="0" lang="en-US" sz="2000" spc="-1" strike="noStrike">
              <a:latin typeface="Times New Roman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914400" y="4169520"/>
            <a:ext cx="5731200" cy="1138320"/>
          </a:xfrm>
          <a:prstGeom prst="rect">
            <a:avLst/>
          </a:prstGeom>
          <a:ln w="0">
            <a:noFill/>
          </a:ln>
        </p:spPr>
      </p:pic>
      <p:sp>
        <p:nvSpPr>
          <p:cNvPr id="259" name=""/>
          <p:cNvSpPr txBox="1"/>
          <p:nvPr/>
        </p:nvSpPr>
        <p:spPr>
          <a:xfrm>
            <a:off x="915840" y="3260160"/>
            <a:ext cx="337932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Fireplaces (float type to int type)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915840" y="6483240"/>
            <a:ext cx="552672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Made these changes for further calculation purposes 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915840" y="6840360"/>
            <a:ext cx="412308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when needed to increase the efficiency.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"/>
          <p:cNvSpPr txBox="1"/>
          <p:nvPr/>
        </p:nvSpPr>
        <p:spPr>
          <a:xfrm>
            <a:off x="915840" y="970200"/>
            <a:ext cx="559836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Now after changing the types here is the current data </a:t>
            </a:r>
            <a:endParaRPr b="0" lang="en-US" sz="2000" spc="-1" strike="noStrike">
              <a:latin typeface="Times New Roman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914400" y="1753200"/>
            <a:ext cx="2424600" cy="6062040"/>
          </a:xfrm>
          <a:prstGeom prst="rect">
            <a:avLst/>
          </a:prstGeom>
          <a:ln w="0">
            <a:noFill/>
          </a:ln>
        </p:spPr>
      </p:pic>
      <p:sp>
        <p:nvSpPr>
          <p:cNvPr id="264" name=""/>
          <p:cNvSpPr txBox="1"/>
          <p:nvPr/>
        </p:nvSpPr>
        <p:spPr>
          <a:xfrm>
            <a:off x="915840" y="1327320"/>
            <a:ext cx="218448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types for data frame: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"/>
          <p:cNvSpPr txBox="1"/>
          <p:nvPr/>
        </p:nvSpPr>
        <p:spPr>
          <a:xfrm>
            <a:off x="915840" y="970200"/>
            <a:ext cx="499644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estimation purpose created scattered graph 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915840" y="1327320"/>
            <a:ext cx="521136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between sold_price and zipcode. Which areas has 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915840" y="1682640"/>
            <a:ext cx="568836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maximum properties sold. And which among them are </a:t>
            </a:r>
            <a:endParaRPr b="0" lang="en-US" sz="2000" spc="-1" strike="noStrike">
              <a:latin typeface="Times New Roman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914400" y="2465640"/>
            <a:ext cx="5731200" cy="5995440"/>
          </a:xfrm>
          <a:prstGeom prst="rect">
            <a:avLst/>
          </a:prstGeom>
          <a:ln w="0">
            <a:noFill/>
          </a:ln>
        </p:spPr>
      </p:pic>
      <p:sp>
        <p:nvSpPr>
          <p:cNvPr id="269" name=""/>
          <p:cNvSpPr txBox="1"/>
          <p:nvPr/>
        </p:nvSpPr>
        <p:spPr>
          <a:xfrm>
            <a:off x="915840" y="2039760"/>
            <a:ext cx="160560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outlier one.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"/>
          <p:cNvSpPr txBox="1"/>
          <p:nvPr/>
        </p:nvSpPr>
        <p:spPr>
          <a:xfrm>
            <a:off x="915840" y="970200"/>
            <a:ext cx="537120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Area which has largest carpet area or lowest carpet 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915840" y="1327320"/>
            <a:ext cx="576756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area. To find out which areas has largest carpet area for</a:t>
            </a:r>
            <a:endParaRPr b="0" lang="en-US" sz="2000" spc="-1" strike="noStrike">
              <a:latin typeface="Times New Roman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914400" y="2592720"/>
            <a:ext cx="6219360" cy="2302920"/>
          </a:xfrm>
          <a:prstGeom prst="rect">
            <a:avLst/>
          </a:prstGeom>
          <a:ln w="0">
            <a:noFill/>
          </a:ln>
        </p:spPr>
      </p:pic>
      <p:pic>
        <p:nvPicPr>
          <p:cNvPr id="273" name="" descr=""/>
          <p:cNvPicPr/>
          <p:nvPr/>
        </p:nvPicPr>
        <p:blipFill>
          <a:blip r:embed="rId2"/>
          <a:stretch/>
        </p:blipFill>
        <p:spPr>
          <a:xfrm>
            <a:off x="914400" y="5531400"/>
            <a:ext cx="6158520" cy="4148640"/>
          </a:xfrm>
          <a:prstGeom prst="rect">
            <a:avLst/>
          </a:prstGeom>
          <a:ln w="0">
            <a:noFill/>
          </a:ln>
        </p:spPr>
      </p:pic>
      <p:sp>
        <p:nvSpPr>
          <p:cNvPr id="274" name=""/>
          <p:cNvSpPr txBox="1"/>
          <p:nvPr/>
        </p:nvSpPr>
        <p:spPr>
          <a:xfrm>
            <a:off x="915840" y="1682640"/>
            <a:ext cx="399960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selling purposes or investing purposes.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"/>
          <p:cNvSpPr txBox="1"/>
          <p:nvPr/>
        </p:nvSpPr>
        <p:spPr>
          <a:xfrm>
            <a:off x="915840" y="970200"/>
            <a:ext cx="572796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Another box plot chart for estimation of which year the</a:t>
            </a:r>
            <a:endParaRPr b="0" lang="en-US" sz="2000" spc="-1" strike="noStrike">
              <a:latin typeface="Times New Roman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914400" y="2236320"/>
            <a:ext cx="5731200" cy="5436000"/>
          </a:xfrm>
          <a:prstGeom prst="rect">
            <a:avLst/>
          </a:prstGeom>
          <a:ln w="0">
            <a:noFill/>
          </a:ln>
        </p:spPr>
      </p:pic>
      <p:sp>
        <p:nvSpPr>
          <p:cNvPr id="277" name=""/>
          <p:cNvSpPr txBox="1"/>
          <p:nvPr/>
        </p:nvSpPr>
        <p:spPr>
          <a:xfrm>
            <a:off x="915840" y="1327320"/>
            <a:ext cx="2743920" cy="2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houses were built majorly: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