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11"/>
  </p:notesMasterIdLst>
  <p:sldIdLst>
    <p:sldId id="256" r:id="rId2"/>
    <p:sldId id="257" r:id="rId3"/>
    <p:sldId id="258" r:id="rId4"/>
    <p:sldId id="262" r:id="rId5"/>
    <p:sldId id="263" r:id="rId6"/>
    <p:sldId id="261" r:id="rId7"/>
    <p:sldId id="264" r:id="rId8"/>
    <p:sldId id="265" r:id="rId9"/>
    <p:sldId id="266"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4660"/>
  </p:normalViewPr>
  <p:slideViewPr>
    <p:cSldViewPr snapToGrid="0" snapToObjects="1">
      <p:cViewPr>
        <p:scale>
          <a:sx n="100" d="100"/>
          <a:sy n="100" d="100"/>
        </p:scale>
        <p:origin x="1516" y="-14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915FC-C5E5-4044-821F-71F07E8936BB}" type="datetimeFigureOut">
              <a:rPr lang="en-IN" smtClean="0"/>
              <a:t>20-01-2025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AF4DBD-9BF1-4A8F-8920-273333B4431F}" type="slidenum">
              <a:rPr lang="en-IN" smtClean="0"/>
              <a:t>‹#›</a:t>
            </a:fld>
            <a:endParaRPr lang="en-IN"/>
          </a:p>
        </p:txBody>
      </p:sp>
    </p:spTree>
    <p:extLst>
      <p:ext uri="{BB962C8B-B14F-4D97-AF65-F5344CB8AC3E}">
        <p14:creationId xmlns:p14="http://schemas.microsoft.com/office/powerpoint/2010/main" val="2245766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AF4DBD-9BF1-4A8F-8920-273333B4431F}" type="slidenum">
              <a:rPr lang="en-IN" smtClean="0"/>
              <a:t>6</a:t>
            </a:fld>
            <a:endParaRPr lang="en-IN"/>
          </a:p>
        </p:txBody>
      </p:sp>
    </p:spTree>
    <p:extLst>
      <p:ext uri="{BB962C8B-B14F-4D97-AF65-F5344CB8AC3E}">
        <p14:creationId xmlns:p14="http://schemas.microsoft.com/office/powerpoint/2010/main" val="4279282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1/19/2025</a:t>
            </a:fld>
            <a:endParaRPr lang="en-US" dirty="0"/>
          </a:p>
        </p:txBody>
      </p:sp>
      <p:sp>
        <p:nvSpPr>
          <p:cNvPr id="5" name="Footer Placeholder 4"/>
          <p:cNvSpPr>
            <a:spLocks noGrp="1"/>
          </p:cNvSpPr>
          <p:nvPr>
            <p:ph type="ftr" sz="quarter" idx="11"/>
          </p:nvPr>
        </p:nvSpPr>
        <p:spPr>
          <a:xfrm>
            <a:off x="2396319" y="329308"/>
            <a:ext cx="3086292" cy="309201"/>
          </a:xfrm>
        </p:spPr>
        <p:txBody>
          <a:bodyPr/>
          <a:lstStyle/>
          <a:p>
            <a:endParaRPr lang="en-US" dirty="0"/>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dirty="0"/>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2669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613027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0069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447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247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0996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89892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241893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68549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3802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1/19/2025</a:t>
            </a:fld>
            <a:endParaRPr lang="en-US" dirty="0"/>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8354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1/19/2025</a:t>
            </a:fld>
            <a:endParaRPr lang="en-US"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309608981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EDA and Initial Cleaning of House Dataset</a:t>
            </a:r>
          </a:p>
        </p:txBody>
      </p:sp>
      <p:sp>
        <p:nvSpPr>
          <p:cNvPr id="3" name="Subtitle 2"/>
          <p:cNvSpPr>
            <a:spLocks noGrp="1"/>
          </p:cNvSpPr>
          <p:nvPr>
            <p:ph type="subTitle" idx="1"/>
          </p:nvPr>
        </p:nvSpPr>
        <p:spPr/>
        <p:txBody>
          <a:bodyPr>
            <a:normAutofit/>
          </a:bodyPr>
          <a:lstStyle/>
          <a:p>
            <a:endParaRPr lang="en-US" dirty="0"/>
          </a:p>
          <a:p>
            <a:r>
              <a:rPr lang="en-US" dirty="0"/>
              <a:t>                                             Presented BY: Sonam Mehta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Summary Statistics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1800" b="1" kern="100" dirty="0">
                <a:latin typeface="Calibri" panose="020F0502020204030204" pitchFamily="34" charset="0"/>
                <a:ea typeface="Calibri" panose="020F0502020204030204" pitchFamily="34" charset="0"/>
                <a:cs typeface="Times New Roman" panose="02020603050405020304" pitchFamily="18" charset="0"/>
              </a:rPr>
              <a:t>Overview of Raw Data</a:t>
            </a:r>
          </a:p>
          <a:p>
            <a:pPr>
              <a:buFont typeface="Wingdings" panose="05000000000000000000" pitchFamily="2" charset="2"/>
              <a:buChar char="Ø"/>
            </a:pPr>
            <a:r>
              <a:rPr lang="en-IN" sz="1800" b="1" kern="100" dirty="0">
                <a:latin typeface="Calibri" panose="020F0502020204030204" pitchFamily="34" charset="0"/>
                <a:ea typeface="Calibri" panose="020F0502020204030204" pitchFamily="34" charset="0"/>
                <a:cs typeface="Times New Roman" panose="02020603050405020304" pitchFamily="18" charset="0"/>
              </a:rPr>
              <a:t>Data Cleaning</a:t>
            </a:r>
          </a:p>
          <a:p>
            <a:pPr>
              <a:buFont typeface="Wingdings" panose="05000000000000000000" pitchFamily="2" charset="2"/>
              <a:buChar char="Ø"/>
            </a:pPr>
            <a:r>
              <a:rPr lang="en-IN" sz="1800" b="1" kern="100" dirty="0">
                <a:latin typeface="Calibri" panose="020F0502020204030204" pitchFamily="34" charset="0"/>
                <a:ea typeface="Calibri" panose="020F0502020204030204" pitchFamily="34" charset="0"/>
                <a:cs typeface="Times New Roman" panose="02020603050405020304" pitchFamily="18" charset="0"/>
              </a:rPr>
              <a:t>Data Type Adjustment</a:t>
            </a:r>
          </a:p>
          <a:p>
            <a:pPr>
              <a:buFont typeface="Wingdings" panose="05000000000000000000" pitchFamily="2" charset="2"/>
              <a:buChar char="Ø"/>
            </a:pPr>
            <a:r>
              <a:rPr lang="en-US" sz="1800" b="1" kern="100" dirty="0">
                <a:latin typeface="Calibri" panose="020F0502020204030204" pitchFamily="34" charset="0"/>
                <a:ea typeface="Calibri" panose="020F0502020204030204" pitchFamily="34" charset="0"/>
                <a:cs typeface="Times New Roman" panose="02020603050405020304" pitchFamily="18" charset="0"/>
              </a:rPr>
              <a:t>Observations </a:t>
            </a:r>
            <a:endParaRPr sz="1800" b="1" kern="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kern="100" dirty="0">
                <a:latin typeface="Calibri" panose="020F0502020204030204" pitchFamily="34" charset="0"/>
                <a:ea typeface="Calibri" panose="020F0502020204030204" pitchFamily="34" charset="0"/>
                <a:cs typeface="Times New Roman" panose="02020603050405020304" pitchFamily="18" charset="0"/>
              </a:rPr>
              <a:t>Overview of Raw Data</a:t>
            </a:r>
          </a:p>
        </p:txBody>
      </p:sp>
      <p:sp>
        <p:nvSpPr>
          <p:cNvPr id="3" name="Content Placeholder 2"/>
          <p:cNvSpPr>
            <a:spLocks noGrp="1"/>
          </p:cNvSpPr>
          <p:nvPr>
            <p:ph idx="1"/>
          </p:nvPr>
        </p:nvSpPr>
        <p:spPr>
          <a:xfrm>
            <a:off x="856060" y="1958197"/>
            <a:ext cx="7429499" cy="3864634"/>
          </a:xfrm>
        </p:spPr>
        <p:txBody>
          <a:bodyPr>
            <a:normAutofit/>
          </a:bodyPr>
          <a:lstStyle/>
          <a:p>
            <a:pPr>
              <a:lnSpc>
                <a:spcPct val="115000"/>
              </a:lnSpc>
              <a:spcAft>
                <a:spcPts val="1000"/>
              </a:spcAft>
              <a:buFont typeface="Wingdings" panose="05000000000000000000" pitchFamily="2" charset="2"/>
              <a:buChar char="Ø"/>
            </a:pPr>
            <a:r>
              <a:rPr lang="en-US" sz="1200" b="0" i="0" dirty="0">
                <a:effectLst/>
                <a:latin typeface="Calibri" panose="020F0502020204030204" pitchFamily="34" charset="0"/>
                <a:ea typeface="Calibri" panose="020F0502020204030204" pitchFamily="34" charset="0"/>
                <a:cs typeface="Calibri" panose="020F0502020204030204" pitchFamily="34" charset="0"/>
              </a:rPr>
              <a:t>The dataset provided contains information about houses, including features such as sold price, location (zip code), dimensions, and various amenities. The goal is to preprocess this data to prepare it for modeling.</a:t>
            </a:r>
          </a:p>
          <a:p>
            <a:pPr>
              <a:lnSpc>
                <a:spcPct val="115000"/>
              </a:lnSpc>
              <a:spcAft>
                <a:spcPts val="1000"/>
              </a:spcAft>
              <a:buFont typeface="Wingdings" panose="05000000000000000000" pitchFamily="2" charset="2"/>
              <a:buChar char="Ø"/>
            </a:pPr>
            <a:r>
              <a:rPr lang="en-US" sz="1200" dirty="0">
                <a:latin typeface="Calibri" panose="020F0502020204030204" pitchFamily="34" charset="0"/>
                <a:ea typeface="Calibri" panose="020F0502020204030204" pitchFamily="34" charset="0"/>
                <a:cs typeface="Calibri" panose="020F0502020204030204" pitchFamily="34" charset="0"/>
              </a:rPr>
              <a:t>After reading this raw dataset noticed it has 5000 observations and 16 features. </a:t>
            </a:r>
          </a:p>
          <a:p>
            <a:pPr>
              <a:lnSpc>
                <a:spcPct val="115000"/>
              </a:lnSpc>
              <a:spcAft>
                <a:spcPts val="1000"/>
              </a:spcAft>
              <a:buFont typeface="Wingdings" panose="05000000000000000000" pitchFamily="2" charset="2"/>
              <a:buChar char="Ø"/>
            </a:pPr>
            <a:r>
              <a:rPr lang="en-US" sz="1200" dirty="0">
                <a:latin typeface="Calibri" panose="020F0502020204030204" pitchFamily="34" charset="0"/>
                <a:ea typeface="Calibri" panose="020F0502020204030204" pitchFamily="34" charset="0"/>
                <a:cs typeface="Calibri" panose="020F0502020204030204" pitchFamily="34" charset="0"/>
              </a:rPr>
              <a:t>After Summary statistics were generated using the describe() method to understand the distribution of numerical features.</a:t>
            </a:r>
          </a:p>
          <a:p>
            <a:pPr>
              <a:lnSpc>
                <a:spcPct val="115000"/>
              </a:lnSpc>
              <a:spcAft>
                <a:spcPts val="1000"/>
              </a:spcAft>
              <a:buFont typeface="Wingdings" panose="05000000000000000000" pitchFamily="2" charset="2"/>
              <a:buChar char="Ø"/>
            </a:pPr>
            <a:r>
              <a:rPr lang="en-US" sz="1200" dirty="0">
                <a:latin typeface="Calibri" panose="020F0502020204030204" pitchFamily="34" charset="0"/>
                <a:ea typeface="Calibri" panose="020F0502020204030204" pitchFamily="34" charset="0"/>
                <a:cs typeface="Calibri" panose="020F0502020204030204" pitchFamily="34" charset="0"/>
              </a:rPr>
              <a:t>Dataset was checked for missing values using is null().sum(). Notably: Columns like kitchen features, garage, and others contained missing values.</a:t>
            </a:r>
          </a:p>
          <a:p>
            <a:pPr>
              <a:lnSpc>
                <a:spcPct val="115000"/>
              </a:lnSpc>
              <a:spcAft>
                <a:spcPts val="1000"/>
              </a:spcAft>
              <a:buFont typeface="Wingdings" panose="05000000000000000000" pitchFamily="2" charset="2"/>
              <a:buChar char="Ø"/>
            </a:pPr>
            <a:r>
              <a:rPr lang="en-US" sz="1200" dirty="0">
                <a:latin typeface="Calibri" panose="020F0502020204030204" pitchFamily="34" charset="0"/>
                <a:ea typeface="Calibri" panose="020F0502020204030204" pitchFamily="34" charset="0"/>
                <a:cs typeface="Calibri" panose="020F0502020204030204" pitchFamily="34" charset="0"/>
              </a:rPr>
              <a:t>The dataset was examined for duplicate entries using duplicated().sum(). It was found that there were no duplicate rows.</a:t>
            </a:r>
          </a:p>
          <a:p>
            <a:pPr>
              <a:lnSpc>
                <a:spcPct val="115000"/>
              </a:lnSpc>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C826-1868-D40D-78A1-9140D6DC1038}"/>
              </a:ext>
            </a:extLst>
          </p:cNvPr>
          <p:cNvSpPr>
            <a:spLocks noGrp="1"/>
          </p:cNvSpPr>
          <p:nvPr>
            <p:ph type="title"/>
          </p:nvPr>
        </p:nvSpPr>
        <p:spPr/>
        <p:txBody>
          <a:bodyPr/>
          <a:lstStyle/>
          <a:p>
            <a:r>
              <a:rPr lang="en-IN" b="0" i="0" dirty="0">
                <a:effectLst/>
                <a:latin typeface="var(--font-fk-grotesk)"/>
              </a:rPr>
              <a:t> </a:t>
            </a:r>
            <a:r>
              <a:rPr lang="en-IN" sz="3600" b="1" kern="100" dirty="0">
                <a:latin typeface="Calibri" panose="020F0502020204030204" pitchFamily="34" charset="0"/>
                <a:ea typeface="Calibri" panose="020F0502020204030204" pitchFamily="34" charset="0"/>
                <a:cs typeface="Times New Roman" panose="02020603050405020304" pitchFamily="18" charset="0"/>
              </a:rPr>
              <a:t>Data Cleaning Steps</a:t>
            </a:r>
            <a:br>
              <a:rPr lang="en-IN" b="0" i="0" dirty="0">
                <a:effectLst/>
                <a:latin typeface="var(--font-fk-grotesk)"/>
              </a:rPr>
            </a:br>
            <a:endParaRPr lang="en-IN" dirty="0"/>
          </a:p>
        </p:txBody>
      </p:sp>
      <p:sp>
        <p:nvSpPr>
          <p:cNvPr id="3" name="Content Placeholder 2">
            <a:extLst>
              <a:ext uri="{FF2B5EF4-FFF2-40B4-BE49-F238E27FC236}">
                <a16:creationId xmlns:a16="http://schemas.microsoft.com/office/drawing/2014/main" id="{B5F0410D-4CB7-910D-677B-0CB1F6A37712}"/>
              </a:ext>
            </a:extLst>
          </p:cNvPr>
          <p:cNvSpPr>
            <a:spLocks noGrp="1"/>
          </p:cNvSpPr>
          <p:nvPr>
            <p:ph idx="1"/>
          </p:nvPr>
        </p:nvSpPr>
        <p:spPr>
          <a:xfrm>
            <a:off x="856060" y="2249486"/>
            <a:ext cx="7429499" cy="3657537"/>
          </a:xfrm>
        </p:spPr>
        <p:txBody>
          <a:bodyPr>
            <a:no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Handling Missing Values</a:t>
            </a:r>
          </a:p>
          <a:p>
            <a:endParaRPr lang="en-US" sz="1600" b="1" dirty="0">
              <a:latin typeface="Calibri" panose="020F0502020204030204" pitchFamily="34" charset="0"/>
              <a:ea typeface="Calibri" panose="020F0502020204030204" pitchFamily="34" charset="0"/>
              <a:cs typeface="Calibri" panose="020F0502020204030204" pitchFamily="34" charset="0"/>
            </a:endParaRPr>
          </a:p>
          <a:p>
            <a:pPr marL="685800" lvl="2">
              <a:lnSpc>
                <a:spcPct val="125000"/>
              </a:lnSpc>
              <a:spcBef>
                <a:spcPts val="1000"/>
              </a:spcBef>
              <a:spcAft>
                <a:spcPts val="1000"/>
              </a:spcAft>
            </a:pPr>
            <a:r>
              <a:rPr lang="en-US" dirty="0">
                <a:latin typeface="Calibri" panose="020F0502020204030204" pitchFamily="34" charset="0"/>
                <a:ea typeface="Calibri" panose="020F0502020204030204" pitchFamily="34" charset="0"/>
                <a:cs typeface="Calibri" panose="020F0502020204030204" pitchFamily="34" charset="0"/>
              </a:rPr>
              <a:t>Missing values in the dataset were handled as follows: For categorical columns (e.g., fireplaces), missing entries were replaced with "Unknown".</a:t>
            </a:r>
          </a:p>
          <a:p>
            <a:pPr marL="685800" lvl="2">
              <a:lnSpc>
                <a:spcPct val="125000"/>
              </a:lnSpc>
              <a:spcBef>
                <a:spcPts val="1000"/>
              </a:spcBef>
              <a:spcAft>
                <a:spcPts val="1000"/>
              </a:spcAft>
            </a:pPr>
            <a:r>
              <a:rPr lang="en-US" dirty="0">
                <a:latin typeface="Calibri" panose="020F0502020204030204" pitchFamily="34" charset="0"/>
                <a:ea typeface="Calibri" panose="020F0502020204030204" pitchFamily="34" charset="0"/>
                <a:cs typeface="Calibri" panose="020F0502020204030204" pitchFamily="34" charset="0"/>
              </a:rPr>
              <a:t>For numerical columns, rows with missing values in critical fields like sold price, bedrooms, or bathrooms were dropped to maintain data integrity.</a:t>
            </a:r>
          </a:p>
        </p:txBody>
      </p:sp>
    </p:spTree>
    <p:extLst>
      <p:ext uri="{BB962C8B-B14F-4D97-AF65-F5344CB8AC3E}">
        <p14:creationId xmlns:p14="http://schemas.microsoft.com/office/powerpoint/2010/main" val="3763455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92B4-D2AC-7C03-6D32-D6F0C81DCB54}"/>
              </a:ext>
            </a:extLst>
          </p:cNvPr>
          <p:cNvSpPr>
            <a:spLocks noGrp="1"/>
          </p:cNvSpPr>
          <p:nvPr>
            <p:ph type="title"/>
          </p:nvPr>
        </p:nvSpPr>
        <p:spPr/>
        <p:txBody>
          <a:bodyPr>
            <a:normAutofit fontScale="90000"/>
          </a:bodyPr>
          <a:lstStyle/>
          <a:p>
            <a:r>
              <a:rPr lang="en-IN" sz="3200" b="1" kern="100" dirty="0">
                <a:latin typeface="Calibri" panose="020F0502020204030204" pitchFamily="34" charset="0"/>
                <a:ea typeface="Calibri" panose="020F0502020204030204" pitchFamily="34" charset="0"/>
                <a:cs typeface="Times New Roman" panose="02020603050405020304" pitchFamily="18" charset="0"/>
              </a:rPr>
              <a:t>Data Type Adjustment</a:t>
            </a:r>
            <a:br>
              <a:rPr lang="en-IN" sz="3200" b="1" kern="100" dirty="0">
                <a:latin typeface="Calibri" panose="020F0502020204030204" pitchFamily="34" charset="0"/>
                <a:ea typeface="Calibri" panose="020F0502020204030204" pitchFamily="34" charset="0"/>
                <a:cs typeface="Times New Roman" panose="02020603050405020304" pitchFamily="18" charset="0"/>
              </a:rPr>
            </a:br>
            <a:br>
              <a:rPr lang="en-US" b="0" i="0" dirty="0">
                <a:effectLst/>
                <a:latin typeface="var(--font-fk-grotesk)"/>
              </a:rPr>
            </a:br>
            <a:endParaRPr lang="en-IN" dirty="0"/>
          </a:p>
        </p:txBody>
      </p:sp>
      <p:sp>
        <p:nvSpPr>
          <p:cNvPr id="3" name="Content Placeholder 2">
            <a:extLst>
              <a:ext uri="{FF2B5EF4-FFF2-40B4-BE49-F238E27FC236}">
                <a16:creationId xmlns:a16="http://schemas.microsoft.com/office/drawing/2014/main" id="{6EA11334-FB73-FA17-C77F-2E87B6AD1AF1}"/>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effectLst/>
                <a:latin typeface="__fkGroteskNeue_598ab8"/>
              </a:rPr>
              <a:t>The cleaned dataset now contains 4370 entries with the following key characteristics: All missing values have been addressed.</a:t>
            </a:r>
          </a:p>
          <a:p>
            <a:pPr algn="l">
              <a:buFont typeface="Arial" panose="020B0604020202020204" pitchFamily="34" charset="0"/>
              <a:buChar char="•"/>
            </a:pPr>
            <a:r>
              <a:rPr lang="en-US" b="0" i="0" dirty="0">
                <a:effectLst/>
                <a:latin typeface="__fkGroteskNeue_598ab8"/>
              </a:rPr>
              <a:t>Certain features were of particular dataset. Updated them to int data type for efficiency for further requests.</a:t>
            </a:r>
          </a:p>
          <a:p>
            <a:pPr marL="0" indent="0" algn="l">
              <a:buNone/>
            </a:pPr>
            <a:endParaRPr lang="en-US" b="0" i="0" dirty="0">
              <a:effectLst/>
              <a:latin typeface="__fkGroteskNeue_598ab8"/>
            </a:endParaRPr>
          </a:p>
          <a:p>
            <a:pPr marL="228600" lvl="1">
              <a:spcBef>
                <a:spcPts val="1000"/>
              </a:spcBef>
            </a:pPr>
            <a:r>
              <a:rPr lang="en-US" sz="2000" b="1" dirty="0">
                <a:latin typeface="Calibri" panose="020F0502020204030204" pitchFamily="34" charset="0"/>
                <a:ea typeface="Calibri" panose="020F0502020204030204" pitchFamily="34" charset="0"/>
                <a:cs typeface="Calibri" panose="020F0502020204030204" pitchFamily="34" charset="0"/>
              </a:rPr>
              <a:t>Outlier Detection</a:t>
            </a:r>
          </a:p>
          <a:p>
            <a:pPr lvl="1">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Outliers in the sold price and other numerical features were identified using scatter plots and box plots. Extreme outliers can be evaluated and removed if deemed necessary based on domain knowledge.</a:t>
            </a:r>
          </a:p>
          <a:p>
            <a:pPr algn="l">
              <a:buFont typeface="Arial" panose="020B0604020202020204" pitchFamily="34" charset="0"/>
              <a:buChar char="•"/>
            </a:pPr>
            <a:endParaRPr lang="en-US" b="0" i="0" dirty="0">
              <a:effectLst/>
              <a:latin typeface="__fkGroteskNeue_598ab8"/>
            </a:endParaRPr>
          </a:p>
          <a:p>
            <a:endParaRPr lang="en-IN" dirty="0"/>
          </a:p>
        </p:txBody>
      </p:sp>
    </p:spTree>
    <p:extLst>
      <p:ext uri="{BB962C8B-B14F-4D97-AF65-F5344CB8AC3E}">
        <p14:creationId xmlns:p14="http://schemas.microsoft.com/office/powerpoint/2010/main" val="225680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2" y="804520"/>
            <a:ext cx="5172968" cy="592959"/>
          </a:xfrm>
        </p:spPr>
        <p:txBody>
          <a:bodyPr/>
          <a:lstStyle/>
          <a:p>
            <a:r>
              <a:rPr lang="en-US" dirty="0"/>
              <a:t>Observations </a:t>
            </a:r>
          </a:p>
        </p:txBody>
      </p:sp>
      <p:sp>
        <p:nvSpPr>
          <p:cNvPr id="3" name="Content Placeholder 2"/>
          <p:cNvSpPr>
            <a:spLocks noGrp="1"/>
          </p:cNvSpPr>
          <p:nvPr>
            <p:ph idx="1"/>
          </p:nvPr>
        </p:nvSpPr>
        <p:spPr>
          <a:xfrm>
            <a:off x="856060" y="1940944"/>
            <a:ext cx="7429499" cy="4776158"/>
          </a:xfrm>
        </p:spPr>
        <p:txBody>
          <a:bodyPr/>
          <a:lstStyle/>
          <a:p>
            <a:pPr>
              <a:buFont typeface="Wingdings" panose="05000000000000000000" pitchFamily="2" charset="2"/>
              <a:buChar char="Ø"/>
            </a:pPr>
            <a:r>
              <a:rPr lang="en-US" sz="1200" kern="100" dirty="0">
                <a:latin typeface="Calibri" panose="020F0502020204030204" pitchFamily="34" charset="0"/>
                <a:ea typeface="Calibri" panose="020F0502020204030204" pitchFamily="34" charset="0"/>
                <a:cs typeface="Times New Roman" panose="02020603050405020304" pitchFamily="18" charset="0"/>
              </a:rPr>
              <a:t>Count of Properties by Number of Bedrooms.</a:t>
            </a:r>
          </a:p>
          <a:p>
            <a:pPr algn="l"/>
            <a:endParaRPr lang="en-US" sz="800" dirty="0">
              <a:latin typeface="var(--font-fk-grotesk)"/>
            </a:endParaRPr>
          </a:p>
          <a:p>
            <a:pPr algn="l"/>
            <a:endParaRPr lang="en-US" sz="800" b="0" i="0" dirty="0">
              <a:effectLst/>
              <a:latin typeface="var(--font-fk-grotesk)"/>
            </a:endParaRPr>
          </a:p>
          <a:p>
            <a:pPr algn="l"/>
            <a:endParaRPr lang="en-US" sz="800" dirty="0">
              <a:latin typeface="var(--font-fk-grotesk)"/>
            </a:endParaRPr>
          </a:p>
          <a:p>
            <a:pPr algn="l"/>
            <a:endParaRPr lang="en-US" sz="800" b="0" i="0" dirty="0">
              <a:effectLst/>
              <a:latin typeface="var(--font-fk-grotesk)"/>
            </a:endParaRPr>
          </a:p>
          <a:p>
            <a:pPr algn="l"/>
            <a:endParaRPr lang="en-US" sz="800" dirty="0">
              <a:latin typeface="var(--font-fk-grotesk)"/>
            </a:endParaRPr>
          </a:p>
          <a:p>
            <a:pPr algn="l"/>
            <a:endParaRPr lang="en-US" sz="800" b="0" i="0" dirty="0">
              <a:effectLst/>
              <a:latin typeface="var(--font-fk-grotesk)"/>
            </a:endParaRPr>
          </a:p>
          <a:p>
            <a:pPr algn="l"/>
            <a:endParaRPr lang="en-US" sz="800" dirty="0">
              <a:latin typeface="var(--font-fk-grotesk)"/>
            </a:endParaRPr>
          </a:p>
          <a:p>
            <a:pPr algn="l"/>
            <a:endParaRPr lang="en-US" sz="800" b="0" i="0" dirty="0">
              <a:effectLst/>
              <a:latin typeface="var(--font-fk-grotesk)"/>
            </a:endParaRPr>
          </a:p>
          <a:p>
            <a:pPr algn="l"/>
            <a:endParaRPr lang="en-US" sz="800" b="0" i="0" dirty="0">
              <a:effectLst/>
              <a:latin typeface="var(--font-fk-grotesk)"/>
            </a:endParaRPr>
          </a:p>
          <a:p>
            <a:pPr algn="l">
              <a:buFont typeface="Wingdings" panose="05000000000000000000" pitchFamily="2" charset="2"/>
              <a:buChar char="Ø"/>
            </a:pPr>
            <a:r>
              <a:rPr lang="en-US" sz="1200" kern="100" dirty="0">
                <a:latin typeface="Calibri" panose="020F0502020204030204" pitchFamily="34" charset="0"/>
                <a:ea typeface="Calibri" panose="020F0502020204030204" pitchFamily="34" charset="0"/>
                <a:cs typeface="Times New Roman" panose="02020603050405020304" pitchFamily="18" charset="0"/>
              </a:rPr>
              <a:t>For Example: Properties with 4 bedrooms are the most common, with a count of 2,388.</a:t>
            </a:r>
          </a:p>
          <a:p>
            <a:pPr algn="l">
              <a:buFont typeface="Wingdings" panose="05000000000000000000" pitchFamily="2" charset="2"/>
              <a:buChar char="Ø"/>
            </a:pPr>
            <a:r>
              <a:rPr lang="en-US" sz="1200" kern="100" dirty="0">
                <a:latin typeface="Calibri" panose="020F0502020204030204" pitchFamily="34" charset="0"/>
                <a:ea typeface="Calibri" panose="020F0502020204030204" pitchFamily="34" charset="0"/>
                <a:cs typeface="Times New Roman" panose="02020603050405020304" pitchFamily="18" charset="0"/>
              </a:rPr>
              <a:t>The property count decreases significantly for homes with more than 5 bedrooms.</a:t>
            </a:r>
          </a:p>
          <a:p>
            <a:pPr algn="l">
              <a:buFont typeface="Wingdings" panose="05000000000000000000" pitchFamily="2" charset="2"/>
              <a:buChar char="Ø"/>
            </a:pPr>
            <a:r>
              <a:rPr lang="en-US" sz="1200" kern="100" dirty="0">
                <a:latin typeface="Calibri" panose="020F0502020204030204" pitchFamily="34" charset="0"/>
                <a:ea typeface="Calibri" panose="020F0502020204030204" pitchFamily="34" charset="0"/>
                <a:cs typeface="Times New Roman" panose="02020603050405020304" pitchFamily="18" charset="0"/>
              </a:rPr>
              <a:t>Outliers include properties with unusual bedroom counts, such as 36 bedrooms (3 properties) and 19 or 18 bedrooms (1 property each).</a:t>
            </a:r>
          </a:p>
          <a:p>
            <a:pPr>
              <a:buFont typeface="Wingdings" panose="05000000000000000000" pitchFamily="2" charset="2"/>
              <a:buChar char="Ø"/>
            </a:pP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dirty="0"/>
          </a:p>
          <a:p>
            <a:pPr marL="0" indent="0">
              <a:buNone/>
            </a:pPr>
            <a:endParaRPr lang="en-US" sz="1050" dirty="0"/>
          </a:p>
          <a:p>
            <a:pPr marL="0" indent="0">
              <a:buNone/>
            </a:pPr>
            <a:endParaRPr lang="en-US" sz="1050" dirty="0"/>
          </a:p>
          <a:p>
            <a:pPr marL="0" indent="0">
              <a:buNone/>
            </a:pPr>
            <a:endParaRPr lang="en-US" sz="1050" dirty="0"/>
          </a:p>
          <a:p>
            <a:pPr marL="0" indent="0">
              <a:buNone/>
            </a:pPr>
            <a:endParaRPr lang="en-US" sz="1050" dirty="0"/>
          </a:p>
          <a:p>
            <a:pPr marL="0" indent="0">
              <a:buNone/>
            </a:pPr>
            <a:endParaRPr lang="en-US" sz="1050" dirty="0"/>
          </a:p>
          <a:p>
            <a:pPr marL="0" indent="0">
              <a:buNone/>
            </a:pPr>
            <a:endParaRPr lang="en-US" sz="1050" dirty="0"/>
          </a:p>
          <a:p>
            <a:endParaRPr lang="en-US" sz="1050" dirty="0"/>
          </a:p>
          <a:p>
            <a:endParaRPr lang="en-IN" dirty="0"/>
          </a:p>
        </p:txBody>
      </p:sp>
      <p:pic>
        <p:nvPicPr>
          <p:cNvPr id="14" name="Picture 13">
            <a:extLst>
              <a:ext uri="{FF2B5EF4-FFF2-40B4-BE49-F238E27FC236}">
                <a16:creationId xmlns:a16="http://schemas.microsoft.com/office/drawing/2014/main" id="{5C17D792-5EF2-99BB-C743-0C71ADDA3E0E}"/>
              </a:ext>
            </a:extLst>
          </p:cNvPr>
          <p:cNvPicPr>
            <a:picLocks noChangeAspect="1"/>
          </p:cNvPicPr>
          <p:nvPr/>
        </p:nvPicPr>
        <p:blipFill>
          <a:blip r:embed="rId3"/>
          <a:stretch>
            <a:fillRect/>
          </a:stretch>
        </p:blipFill>
        <p:spPr>
          <a:xfrm>
            <a:off x="1017916" y="2255545"/>
            <a:ext cx="6366295" cy="246453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35E51-39C4-3965-F11F-C72A15715A8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0FD169-06B1-D973-C26F-1A1F0766D728}"/>
              </a:ext>
            </a:extLst>
          </p:cNvPr>
          <p:cNvSpPr>
            <a:spLocks noGrp="1"/>
          </p:cNvSpPr>
          <p:nvPr>
            <p:ph idx="1"/>
          </p:nvPr>
        </p:nvSpPr>
        <p:spPr/>
        <p:txBody>
          <a:bodyPr>
            <a:normAutofit/>
          </a:bodyPr>
          <a:lstStyle/>
          <a:p>
            <a:r>
              <a:rPr lang="en-US" sz="1100" b="0" i="0" dirty="0">
                <a:effectLst/>
                <a:latin typeface="__fkGroteskNeue_598ab8"/>
              </a:rPr>
              <a:t>Bar chart estimating the distribution of houses built by decade, providing insights into property age and investment potential. The graph illustrates the pattern of house construction over decades, helping identify whether properties are older or newer for informed decision-making.</a:t>
            </a: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050" dirty="0"/>
          </a:p>
          <a:p>
            <a:endParaRPr dirty="0"/>
          </a:p>
        </p:txBody>
      </p:sp>
      <p:pic>
        <p:nvPicPr>
          <p:cNvPr id="12" name="Picture 11">
            <a:extLst>
              <a:ext uri="{FF2B5EF4-FFF2-40B4-BE49-F238E27FC236}">
                <a16:creationId xmlns:a16="http://schemas.microsoft.com/office/drawing/2014/main" id="{6A33E8F1-989E-AC0A-EA49-7148505B86F3}"/>
              </a:ext>
            </a:extLst>
          </p:cNvPr>
          <p:cNvPicPr>
            <a:picLocks noChangeAspect="1"/>
          </p:cNvPicPr>
          <p:nvPr/>
        </p:nvPicPr>
        <p:blipFill>
          <a:blip r:embed="rId2"/>
          <a:stretch>
            <a:fillRect/>
          </a:stretch>
        </p:blipFill>
        <p:spPr>
          <a:xfrm>
            <a:off x="1667773" y="2837239"/>
            <a:ext cx="6259902" cy="2985591"/>
          </a:xfrm>
          <a:prstGeom prst="rect">
            <a:avLst/>
          </a:prstGeom>
        </p:spPr>
      </p:pic>
      <p:sp>
        <p:nvSpPr>
          <p:cNvPr id="14" name="Title 13">
            <a:extLst>
              <a:ext uri="{FF2B5EF4-FFF2-40B4-BE49-F238E27FC236}">
                <a16:creationId xmlns:a16="http://schemas.microsoft.com/office/drawing/2014/main" id="{D0FA1637-577D-C7BA-10FC-2D1F24AA6789}"/>
              </a:ext>
            </a:extLst>
          </p:cNvPr>
          <p:cNvSpPr>
            <a:spLocks noGrp="1"/>
          </p:cNvSpPr>
          <p:nvPr>
            <p:ph type="title"/>
          </p:nvPr>
        </p:nvSpPr>
        <p:spPr/>
        <p:txBody>
          <a:bodyPr/>
          <a:lstStyle/>
          <a:p>
            <a:r>
              <a:rPr lang="en-US" dirty="0"/>
              <a:t>Observations </a:t>
            </a:r>
            <a:endParaRPr lang="en-IN" dirty="0"/>
          </a:p>
        </p:txBody>
      </p:sp>
    </p:spTree>
    <p:extLst>
      <p:ext uri="{BB962C8B-B14F-4D97-AF65-F5344CB8AC3E}">
        <p14:creationId xmlns:p14="http://schemas.microsoft.com/office/powerpoint/2010/main" val="22350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38B03-DC6E-66B2-37CE-77CEBCEC3A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4D6016-A605-1567-343F-ADA2B55DCEF6}"/>
              </a:ext>
            </a:extLst>
          </p:cNvPr>
          <p:cNvSpPr>
            <a:spLocks noGrp="1"/>
          </p:cNvSpPr>
          <p:nvPr>
            <p:ph type="title"/>
          </p:nvPr>
        </p:nvSpPr>
        <p:spPr/>
        <p:txBody>
          <a:bodyPr/>
          <a:lstStyle/>
          <a:p>
            <a:r>
              <a:rPr lang="en-US" dirty="0"/>
              <a:t>Observations </a:t>
            </a:r>
            <a:endParaRPr dirty="0"/>
          </a:p>
        </p:txBody>
      </p:sp>
      <p:sp>
        <p:nvSpPr>
          <p:cNvPr id="3" name="Content Placeholder 2">
            <a:extLst>
              <a:ext uri="{FF2B5EF4-FFF2-40B4-BE49-F238E27FC236}">
                <a16:creationId xmlns:a16="http://schemas.microsoft.com/office/drawing/2014/main" id="{CB17EB73-9644-B54D-A2A1-5EB807121B01}"/>
              </a:ext>
            </a:extLst>
          </p:cNvPr>
          <p:cNvSpPr>
            <a:spLocks noGrp="1"/>
          </p:cNvSpPr>
          <p:nvPr>
            <p:ph idx="1"/>
          </p:nvPr>
        </p:nvSpPr>
        <p:spPr/>
        <p:txBody>
          <a:bodyPr>
            <a:normAutofit/>
          </a:bodyPr>
          <a:lstStyle/>
          <a:p>
            <a:r>
              <a:rPr lang="en-US" sz="1100" b="0" i="0" dirty="0">
                <a:effectLst/>
                <a:latin typeface="__fkGroteskNeue_598ab8"/>
              </a:rPr>
              <a:t>Scatter plot chart showing the maximum sold price grouped by zip code and number of bedrooms, enabling analysis of areas with the most properties and their corresponding bedroom counts relative to sold prices.</a:t>
            </a:r>
          </a:p>
          <a:p>
            <a:endParaRPr lang="en-US" sz="1050" dirty="0"/>
          </a:p>
          <a:p>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endParaRPr dirty="0"/>
          </a:p>
        </p:txBody>
      </p:sp>
      <p:pic>
        <p:nvPicPr>
          <p:cNvPr id="6" name="Picture 5">
            <a:extLst>
              <a:ext uri="{FF2B5EF4-FFF2-40B4-BE49-F238E27FC236}">
                <a16:creationId xmlns:a16="http://schemas.microsoft.com/office/drawing/2014/main" id="{F4A5C8B5-3F34-D645-9E2D-E1FEDCC814E5}"/>
              </a:ext>
            </a:extLst>
          </p:cNvPr>
          <p:cNvPicPr>
            <a:picLocks noChangeAspect="1"/>
          </p:cNvPicPr>
          <p:nvPr/>
        </p:nvPicPr>
        <p:blipFill>
          <a:blip r:embed="rId2"/>
          <a:stretch>
            <a:fillRect/>
          </a:stretch>
        </p:blipFill>
        <p:spPr>
          <a:xfrm>
            <a:off x="1639019" y="2645434"/>
            <a:ext cx="6061490" cy="3266535"/>
          </a:xfrm>
          <a:prstGeom prst="rect">
            <a:avLst/>
          </a:prstGeom>
        </p:spPr>
      </p:pic>
    </p:spTree>
    <p:extLst>
      <p:ext uri="{BB962C8B-B14F-4D97-AF65-F5344CB8AC3E}">
        <p14:creationId xmlns:p14="http://schemas.microsoft.com/office/powerpoint/2010/main" val="1778307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F112B5-1154-40D8-945C-F31C81A929BB}"/>
              </a:ext>
            </a:extLst>
          </p:cNvPr>
          <p:cNvPicPr>
            <a:picLocks noChangeAspect="1"/>
          </p:cNvPicPr>
          <p:nvPr/>
        </p:nvPicPr>
        <p:blipFill>
          <a:blip r:embed="rId2"/>
          <a:stretch>
            <a:fillRect/>
          </a:stretch>
        </p:blipFill>
        <p:spPr>
          <a:xfrm>
            <a:off x="0" y="411807"/>
            <a:ext cx="9040483" cy="5119986"/>
          </a:xfrm>
          <a:prstGeom prst="rect">
            <a:avLst/>
          </a:prstGeom>
        </p:spPr>
      </p:pic>
    </p:spTree>
    <p:extLst>
      <p:ext uri="{BB962C8B-B14F-4D97-AF65-F5344CB8AC3E}">
        <p14:creationId xmlns:p14="http://schemas.microsoft.com/office/powerpoint/2010/main" val="38531655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214</TotalTime>
  <Words>437</Words>
  <Application>Microsoft Office PowerPoint</Application>
  <PresentationFormat>On-screen Show (4:3)</PresentationFormat>
  <Paragraphs>66</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__fkGroteskNeue_598ab8</vt:lpstr>
      <vt:lpstr>Arial</vt:lpstr>
      <vt:lpstr>Calibri</vt:lpstr>
      <vt:lpstr>Gill Sans MT</vt:lpstr>
      <vt:lpstr>var(--font-fk-grotesk)</vt:lpstr>
      <vt:lpstr>Wingdings</vt:lpstr>
      <vt:lpstr>Gallery</vt:lpstr>
      <vt:lpstr>EDA and Initial Cleaning of House Dataset</vt:lpstr>
      <vt:lpstr>Summary Statistics</vt:lpstr>
      <vt:lpstr>Overview of Raw Data</vt:lpstr>
      <vt:lpstr> Data Cleaning Steps </vt:lpstr>
      <vt:lpstr>Data Type Adjustment  </vt:lpstr>
      <vt:lpstr>Observations </vt:lpstr>
      <vt:lpstr>Observations </vt:lpstr>
      <vt:lpstr>Observations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Kapil Ghaloth</cp:lastModifiedBy>
  <cp:revision>27</cp:revision>
  <dcterms:created xsi:type="dcterms:W3CDTF">2013-01-27T09:14:16Z</dcterms:created>
  <dcterms:modified xsi:type="dcterms:W3CDTF">2025-01-19T21:14:38Z</dcterms:modified>
  <cp:category/>
</cp:coreProperties>
</file>