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5"/>
  </p:notesMasterIdLst>
  <p:sldIdLst>
    <p:sldId id="256" r:id="rId2"/>
    <p:sldId id="259" r:id="rId3"/>
    <p:sldId id="258" r:id="rId4"/>
    <p:sldId id="260" r:id="rId5"/>
    <p:sldId id="261" r:id="rId6"/>
    <p:sldId id="262" r:id="rId7"/>
    <p:sldId id="263" r:id="rId8"/>
    <p:sldId id="265" r:id="rId9"/>
    <p:sldId id="264" r:id="rId10"/>
    <p:sldId id="268" r:id="rId11"/>
    <p:sldId id="266"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pil Ghaloth" initials="KG" lastIdx="1" clrIdx="0">
    <p:extLst>
      <p:ext uri="{19B8F6BF-5375-455C-9EA6-DF929625EA0E}">
        <p15:presenceInfo xmlns:p15="http://schemas.microsoft.com/office/powerpoint/2012/main" userId="ed097f7e12e76f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0" d="100"/>
          <a:sy n="100" d="100"/>
        </p:scale>
        <p:origin x="53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2-10T02:46:55.832" idx="1">
    <p:pos x="10" y="10"/>
    <p:text>kernel density estimates(KDE lines)</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A3F04-36A2-4B3A-85CB-26482123A265}" type="datetimeFigureOut">
              <a:rPr lang="en-IN" smtClean="0"/>
              <a:t>10-02-2025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0DA2E6-110D-4154-9D0E-30C76F608114}" type="slidenum">
              <a:rPr lang="en-IN" smtClean="0"/>
              <a:t>‹#›</a:t>
            </a:fld>
            <a:endParaRPr lang="en-IN"/>
          </a:p>
        </p:txBody>
      </p:sp>
    </p:spTree>
    <p:extLst>
      <p:ext uri="{BB962C8B-B14F-4D97-AF65-F5344CB8AC3E}">
        <p14:creationId xmlns:p14="http://schemas.microsoft.com/office/powerpoint/2010/main" val="3276099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Passenger class ('Pclass_1', 'Pclass_2', 'Pclass_3') continues to be a significant factor, with higher classes having better survival rates.</a:t>
            </a:r>
            <a:endParaRPr lang="en-IN" dirty="0"/>
          </a:p>
        </p:txBody>
      </p:sp>
      <p:sp>
        <p:nvSpPr>
          <p:cNvPr id="4" name="Slide Number Placeholder 3"/>
          <p:cNvSpPr>
            <a:spLocks noGrp="1"/>
          </p:cNvSpPr>
          <p:nvPr>
            <p:ph type="sldNum" sz="quarter" idx="5"/>
          </p:nvPr>
        </p:nvSpPr>
        <p:spPr/>
        <p:txBody>
          <a:bodyPr/>
          <a:lstStyle/>
          <a:p>
            <a:fld id="{4F0DA2E6-110D-4154-9D0E-30C76F608114}" type="slidenum">
              <a:rPr lang="en-IN" smtClean="0"/>
              <a:t>4</a:t>
            </a:fld>
            <a:endParaRPr lang="en-IN"/>
          </a:p>
        </p:txBody>
      </p:sp>
    </p:spTree>
    <p:extLst>
      <p:ext uri="{BB962C8B-B14F-4D97-AF65-F5344CB8AC3E}">
        <p14:creationId xmlns:p14="http://schemas.microsoft.com/office/powerpoint/2010/main" val="3951708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2A37C0-F4EF-4453-B8E8-ACE349AD7227}" type="datetime1">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3215097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2BB3A5-5D7D-4FA5-B7AD-C29B5F0D339F}" type="datetime1">
              <a:rPr lang="en-IN" smtClean="0"/>
              <a:t>10-02-2025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118297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24EE0F-396D-47A2-B361-8AE56F8A5C1B}" type="datetime1">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1681581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10A6A8-ED62-45C7-97E9-CA4E51472B0E}" type="datetime1">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D6F56-EC75-4AAA-87B7-6ED622CBB80D}"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764193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7443CD-F112-4B76-BC2A-7D841EBC972D}" type="datetime1">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191894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FB4D779-7A73-476E-8256-E800F275A0B1}" type="datetime1">
              <a:rPr lang="en-IN" smtClean="0"/>
              <a:t>10-02-2025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2523753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F32A36-CE0A-48F7-AFB9-D4772D30E33A}" type="datetime1">
              <a:rPr lang="en-IN" smtClean="0"/>
              <a:t>10-02-2025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1675084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86F2C3-E367-4823-B6DF-B6BB1A0E7344}" type="datetime1">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4021546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640C9-2FD4-41D8-BB9A-9EDBE5BBFA5B}" type="datetime1">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85388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82D0F-54C5-4A78-ABF9-AFEA528CE6B2}" type="datetime1">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3117980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3CFE3-2616-4593-9F10-FEF5761EB782}" type="datetime1">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1304032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30FF05-5E85-4DA6-B008-18C150530C53}" type="datetime1">
              <a:rPr lang="en-IN" smtClean="0"/>
              <a:t>10-02-2025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3164213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689DA5-ED9F-4013-9A7D-879235778CBE}" type="datetime1">
              <a:rPr lang="en-IN" smtClean="0"/>
              <a:t>10-02-2025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292979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0AB7E18-728D-4164-B542-32CCF9E3C361}" type="datetime1">
              <a:rPr lang="en-IN" smtClean="0"/>
              <a:t>10-02-2025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244997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BEE7A2-CF55-4A49-BCCE-1F95BC553412}" type="datetime1">
              <a:rPr lang="en-IN" smtClean="0"/>
              <a:t>10-02-2025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1687710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5C87DA2-D81E-422D-A727-31190B7F415C}" type="datetime1">
              <a:rPr lang="en-IN" smtClean="0"/>
              <a:t>10-02-2025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1417935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F3C962-32F5-4338-84D9-1BD3D6A45B69}" type="datetime1">
              <a:rPr lang="en-IN" smtClean="0"/>
              <a:t>10-02-2025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2540685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10A6A8-ED62-45C7-97E9-CA4E51472B0E}" type="datetime1">
              <a:rPr lang="en-IN" smtClean="0"/>
              <a:t>10-02-2025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F1D6F56-EC75-4AAA-87B7-6ED622CBB80D}" type="slidenum">
              <a:rPr lang="en-IN" smtClean="0"/>
              <a:t>‹#›</a:t>
            </a:fld>
            <a:endParaRPr lang="en-IN"/>
          </a:p>
        </p:txBody>
      </p:sp>
    </p:spTree>
    <p:extLst>
      <p:ext uri="{BB962C8B-B14F-4D97-AF65-F5344CB8AC3E}">
        <p14:creationId xmlns:p14="http://schemas.microsoft.com/office/powerpoint/2010/main" val="426380900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3699-1244-9C5C-14F0-4BB6C9D9639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51A20C7-E51A-A933-02A4-A059A27C69FC}"/>
              </a:ext>
            </a:extLst>
          </p:cNvPr>
          <p:cNvSpPr>
            <a:spLocks noGrp="1"/>
          </p:cNvSpPr>
          <p:nvPr>
            <p:ph type="subTitle" idx="1"/>
          </p:nvPr>
        </p:nvSpPr>
        <p:spPr/>
        <p:txBody>
          <a:bodyPr/>
          <a:lstStyle/>
          <a:p>
            <a:endParaRPr lang="en-IN"/>
          </a:p>
        </p:txBody>
      </p:sp>
      <p:sp>
        <p:nvSpPr>
          <p:cNvPr id="7" name="Slide Number Placeholder 6">
            <a:extLst>
              <a:ext uri="{FF2B5EF4-FFF2-40B4-BE49-F238E27FC236}">
                <a16:creationId xmlns:a16="http://schemas.microsoft.com/office/drawing/2014/main" id="{47DF9322-2879-BB24-E6E0-16043D19DB23}"/>
              </a:ext>
            </a:extLst>
          </p:cNvPr>
          <p:cNvSpPr>
            <a:spLocks noGrp="1"/>
          </p:cNvSpPr>
          <p:nvPr>
            <p:ph type="sldNum" sz="quarter" idx="12"/>
          </p:nvPr>
        </p:nvSpPr>
        <p:spPr/>
        <p:txBody>
          <a:bodyPr/>
          <a:lstStyle/>
          <a:p>
            <a:fld id="{3F1D6F56-EC75-4AAA-87B7-6ED622CBB80D}" type="slidenum">
              <a:rPr lang="en-IN" smtClean="0"/>
              <a:t>1</a:t>
            </a:fld>
            <a:endParaRPr lang="en-IN"/>
          </a:p>
        </p:txBody>
      </p:sp>
      <p:pic>
        <p:nvPicPr>
          <p:cNvPr id="4" name="Picture 3" descr="Rocky beach&#10;&#10;">
            <a:extLst>
              <a:ext uri="{FF2B5EF4-FFF2-40B4-BE49-F238E27FC236}">
                <a16:creationId xmlns:a16="http://schemas.microsoft.com/office/drawing/2014/main" id="{12156F1A-37C8-B030-BC0D-F34F1301D469}"/>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0" y="10"/>
            <a:ext cx="12191980" cy="6857990"/>
          </a:xfrm>
          <a:prstGeom prst="rect">
            <a:avLst/>
          </a:prstGeom>
        </p:spPr>
      </p:pic>
      <p:pic>
        <p:nvPicPr>
          <p:cNvPr id="6" name="Picture 5">
            <a:extLst>
              <a:ext uri="{FF2B5EF4-FFF2-40B4-BE49-F238E27FC236}">
                <a16:creationId xmlns:a16="http://schemas.microsoft.com/office/drawing/2014/main" id="{C300B91C-667B-904B-F68B-C7EAECE5D690}"/>
              </a:ext>
            </a:extLst>
          </p:cNvPr>
          <p:cNvPicPr>
            <a:picLocks noChangeAspect="1"/>
          </p:cNvPicPr>
          <p:nvPr/>
        </p:nvPicPr>
        <p:blipFill>
          <a:blip r:embed="rId3"/>
          <a:stretch>
            <a:fillRect/>
          </a:stretch>
        </p:blipFill>
        <p:spPr>
          <a:xfrm>
            <a:off x="2543477" y="1510789"/>
            <a:ext cx="7361078" cy="3836421"/>
          </a:xfrm>
          <a:prstGeom prst="rect">
            <a:avLst/>
          </a:prstGeom>
        </p:spPr>
      </p:pic>
    </p:spTree>
    <p:extLst>
      <p:ext uri="{BB962C8B-B14F-4D97-AF65-F5344CB8AC3E}">
        <p14:creationId xmlns:p14="http://schemas.microsoft.com/office/powerpoint/2010/main" val="3213788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92E8-6925-A4B2-582C-751C379F1D0A}"/>
              </a:ext>
            </a:extLst>
          </p:cNvPr>
          <p:cNvSpPr>
            <a:spLocks noGrp="1"/>
          </p:cNvSpPr>
          <p:nvPr>
            <p:ph type="title"/>
          </p:nvPr>
        </p:nvSpPr>
        <p:spPr>
          <a:xfrm>
            <a:off x="646111" y="452718"/>
            <a:ext cx="9404723" cy="767687"/>
          </a:xfrm>
        </p:spPr>
        <p:txBody>
          <a:bodyPr/>
          <a:lstStyle/>
          <a:p>
            <a:r>
              <a:rPr lang="en-US" sz="3600" u="sng" dirty="0"/>
              <a:t>ANN (Artificial Neural Network)</a:t>
            </a:r>
            <a:endParaRPr lang="en-IN" sz="3600" u="sng" dirty="0"/>
          </a:p>
        </p:txBody>
      </p:sp>
      <p:sp>
        <p:nvSpPr>
          <p:cNvPr id="3" name="Content Placeholder 2">
            <a:extLst>
              <a:ext uri="{FF2B5EF4-FFF2-40B4-BE49-F238E27FC236}">
                <a16:creationId xmlns:a16="http://schemas.microsoft.com/office/drawing/2014/main" id="{4624BC6E-5881-2819-A8D3-FFDA4CC170BE}"/>
              </a:ext>
            </a:extLst>
          </p:cNvPr>
          <p:cNvSpPr>
            <a:spLocks noGrp="1"/>
          </p:cNvSpPr>
          <p:nvPr>
            <p:ph idx="1"/>
          </p:nvPr>
        </p:nvSpPr>
        <p:spPr>
          <a:xfrm>
            <a:off x="715992" y="1397480"/>
            <a:ext cx="9333861" cy="4850920"/>
          </a:xfrm>
        </p:spPr>
        <p:txBody>
          <a:bodyPr/>
          <a:lstStyle/>
          <a:p>
            <a:pPr>
              <a:buFontTx/>
              <a:buChar char="-"/>
            </a:pPr>
            <a:r>
              <a:rPr lang="en-US" b="0" i="0" dirty="0">
                <a:effectLst/>
                <a:latin typeface="Open Sans" panose="020F0502020204030204" pitchFamily="34" charset="0"/>
              </a:rPr>
              <a:t>ANN is a computational system influenced from the structure, processing capability and learning ability of a human brain.</a:t>
            </a:r>
          </a:p>
          <a:p>
            <a:pPr>
              <a:buFontTx/>
              <a:buChar char="-"/>
            </a:pPr>
            <a:endParaRPr lang="en-US" b="0" i="0" dirty="0">
              <a:effectLst/>
              <a:latin typeface="Open Sans" panose="020F0502020204030204" pitchFamily="34" charset="0"/>
            </a:endParaRPr>
          </a:p>
          <a:p>
            <a:pPr>
              <a:buFontTx/>
              <a:buChar char="-"/>
            </a:pPr>
            <a:r>
              <a:rPr lang="en-US" b="0" i="0" dirty="0">
                <a:effectLst/>
                <a:latin typeface="helveticaregular"/>
              </a:rPr>
              <a:t>Each connection is assigned a weight or numerical value determining the strength and type of influence one neuron has over another.</a:t>
            </a:r>
          </a:p>
          <a:p>
            <a:pPr>
              <a:buFontTx/>
              <a:buChar char="-"/>
            </a:pPr>
            <a:endParaRPr lang="en-US" dirty="0">
              <a:latin typeface="helveticaregular"/>
            </a:endParaRPr>
          </a:p>
          <a:p>
            <a:pPr>
              <a:buFontTx/>
              <a:buChar char="-"/>
            </a:pPr>
            <a:r>
              <a:rPr lang="en-IN" dirty="0"/>
              <a:t>Training Rate - 73.6%</a:t>
            </a:r>
          </a:p>
          <a:p>
            <a:pPr>
              <a:buFontTx/>
              <a:buChar char="-"/>
            </a:pPr>
            <a:r>
              <a:rPr lang="en-IN" dirty="0"/>
              <a:t>Testing Rate   - 70%</a:t>
            </a:r>
          </a:p>
        </p:txBody>
      </p:sp>
      <p:sp>
        <p:nvSpPr>
          <p:cNvPr id="4" name="Slide Number Placeholder 3">
            <a:extLst>
              <a:ext uri="{FF2B5EF4-FFF2-40B4-BE49-F238E27FC236}">
                <a16:creationId xmlns:a16="http://schemas.microsoft.com/office/drawing/2014/main" id="{F6AF2FFA-E47B-C7CC-380C-D2730752DC2E}"/>
              </a:ext>
            </a:extLst>
          </p:cNvPr>
          <p:cNvSpPr>
            <a:spLocks noGrp="1"/>
          </p:cNvSpPr>
          <p:nvPr>
            <p:ph type="sldNum" sz="quarter" idx="12"/>
          </p:nvPr>
        </p:nvSpPr>
        <p:spPr/>
        <p:txBody>
          <a:bodyPr/>
          <a:lstStyle/>
          <a:p>
            <a:fld id="{3F1D6F56-EC75-4AAA-87B7-6ED622CBB80D}" type="slidenum">
              <a:rPr lang="en-IN" smtClean="0"/>
              <a:t>10</a:t>
            </a:fld>
            <a:endParaRPr lang="en-IN"/>
          </a:p>
        </p:txBody>
      </p:sp>
      <p:pic>
        <p:nvPicPr>
          <p:cNvPr id="6" name="Picture 5">
            <a:extLst>
              <a:ext uri="{FF2B5EF4-FFF2-40B4-BE49-F238E27FC236}">
                <a16:creationId xmlns:a16="http://schemas.microsoft.com/office/drawing/2014/main" id="{A184E40A-BB8B-5801-925A-E6560CD9D633}"/>
              </a:ext>
            </a:extLst>
          </p:cNvPr>
          <p:cNvPicPr>
            <a:picLocks noChangeAspect="1"/>
          </p:cNvPicPr>
          <p:nvPr/>
        </p:nvPicPr>
        <p:blipFill>
          <a:blip r:embed="rId2"/>
          <a:stretch>
            <a:fillRect/>
          </a:stretch>
        </p:blipFill>
        <p:spPr>
          <a:xfrm>
            <a:off x="6978770" y="3183146"/>
            <a:ext cx="5213230" cy="3674853"/>
          </a:xfrm>
          <a:prstGeom prst="rect">
            <a:avLst/>
          </a:prstGeom>
        </p:spPr>
      </p:pic>
    </p:spTree>
    <p:extLst>
      <p:ext uri="{BB962C8B-B14F-4D97-AF65-F5344CB8AC3E}">
        <p14:creationId xmlns:p14="http://schemas.microsoft.com/office/powerpoint/2010/main" val="1045808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DF92-7BB5-B2D4-7AFF-F0FD05244D32}"/>
              </a:ext>
            </a:extLst>
          </p:cNvPr>
          <p:cNvSpPr>
            <a:spLocks noGrp="1"/>
          </p:cNvSpPr>
          <p:nvPr>
            <p:ph type="title"/>
          </p:nvPr>
        </p:nvSpPr>
        <p:spPr/>
        <p:txBody>
          <a:bodyPr/>
          <a:lstStyle/>
          <a:p>
            <a:r>
              <a:rPr lang="en-US" u="sng" dirty="0"/>
              <a:t>Hyper parameter Tuning</a:t>
            </a:r>
            <a:endParaRPr lang="en-IN" u="sng" dirty="0"/>
          </a:p>
        </p:txBody>
      </p:sp>
      <p:sp>
        <p:nvSpPr>
          <p:cNvPr id="3" name="Content Placeholder 2">
            <a:extLst>
              <a:ext uri="{FF2B5EF4-FFF2-40B4-BE49-F238E27FC236}">
                <a16:creationId xmlns:a16="http://schemas.microsoft.com/office/drawing/2014/main" id="{21E70CBE-48D1-1E80-78B4-2AEB446DC48A}"/>
              </a:ext>
            </a:extLst>
          </p:cNvPr>
          <p:cNvSpPr>
            <a:spLocks noGrp="1"/>
          </p:cNvSpPr>
          <p:nvPr>
            <p:ph idx="1"/>
          </p:nvPr>
        </p:nvSpPr>
        <p:spPr>
          <a:xfrm>
            <a:off x="727788" y="1853248"/>
            <a:ext cx="9322065" cy="4395151"/>
          </a:xfrm>
        </p:spPr>
        <p:txBody>
          <a:bodyPr/>
          <a:lstStyle/>
          <a:p>
            <a:pPr>
              <a:buFontTx/>
              <a:buChar char="-"/>
            </a:pPr>
            <a:r>
              <a:rPr lang="en-US" dirty="0"/>
              <a:t>Learning Rate(eta): </a:t>
            </a:r>
            <a:r>
              <a:rPr lang="en-US" b="0" i="0" dirty="0">
                <a:solidFill>
                  <a:schemeClr val="tx1">
                    <a:lumMod val="95000"/>
                  </a:schemeClr>
                </a:solidFill>
                <a:effectLst/>
                <a:latin typeface="Roboto" panose="02000000000000000000" pitchFamily="2" charset="0"/>
              </a:rPr>
              <a:t>Tried smaller learning rates to see if the model converges to a better solution.</a:t>
            </a:r>
          </a:p>
          <a:p>
            <a:pPr>
              <a:buFontTx/>
              <a:buChar char="-"/>
            </a:pPr>
            <a:endParaRPr lang="en-US" dirty="0">
              <a:solidFill>
                <a:schemeClr val="tx1">
                  <a:lumMod val="95000"/>
                </a:schemeClr>
              </a:solidFill>
              <a:latin typeface="Roboto" panose="02000000000000000000" pitchFamily="2" charset="0"/>
            </a:endParaRPr>
          </a:p>
          <a:p>
            <a:pPr>
              <a:buFontTx/>
              <a:buChar char="-"/>
            </a:pPr>
            <a:r>
              <a:rPr lang="en-US" dirty="0">
                <a:solidFill>
                  <a:schemeClr val="tx1">
                    <a:lumMod val="95000"/>
                  </a:schemeClr>
                </a:solidFill>
                <a:latin typeface="Roboto" panose="02000000000000000000" pitchFamily="2" charset="0"/>
              </a:rPr>
              <a:t>Increase number of Iterations.</a:t>
            </a:r>
          </a:p>
          <a:p>
            <a:pPr>
              <a:buFontTx/>
              <a:buChar char="-"/>
            </a:pPr>
            <a:endParaRPr lang="en-US" dirty="0">
              <a:solidFill>
                <a:schemeClr val="tx1">
                  <a:lumMod val="95000"/>
                </a:schemeClr>
              </a:solidFill>
              <a:latin typeface="Roboto" panose="02000000000000000000" pitchFamily="2" charset="0"/>
            </a:endParaRPr>
          </a:p>
          <a:p>
            <a:pPr>
              <a:buFontTx/>
              <a:buChar char="-"/>
            </a:pPr>
            <a:r>
              <a:rPr lang="en-US" dirty="0">
                <a:solidFill>
                  <a:schemeClr val="tx1">
                    <a:lumMod val="95000"/>
                  </a:schemeClr>
                </a:solidFill>
                <a:latin typeface="Roboto" panose="02000000000000000000" pitchFamily="2" charset="0"/>
              </a:rPr>
              <a:t>Fine tuning threshold value.</a:t>
            </a:r>
          </a:p>
          <a:p>
            <a:pPr>
              <a:buFontTx/>
              <a:buChar char="-"/>
            </a:pPr>
            <a:endParaRPr lang="en-US" dirty="0">
              <a:solidFill>
                <a:schemeClr val="tx1">
                  <a:lumMod val="95000"/>
                </a:schemeClr>
              </a:solidFill>
              <a:latin typeface="Roboto" panose="02000000000000000000" pitchFamily="2" charset="0"/>
            </a:endParaRPr>
          </a:p>
          <a:p>
            <a:pPr marL="0" indent="0">
              <a:buNone/>
            </a:pPr>
            <a:r>
              <a:rPr lang="en-US" dirty="0">
                <a:solidFill>
                  <a:schemeClr val="tx1">
                    <a:lumMod val="95000"/>
                  </a:schemeClr>
                </a:solidFill>
                <a:latin typeface="Roboto" panose="02000000000000000000" pitchFamily="2" charset="0"/>
              </a:rPr>
              <a:t>After fine tuning with above parameters, testing data was predicting well.</a:t>
            </a:r>
            <a:endParaRPr lang="en-IN" dirty="0">
              <a:solidFill>
                <a:schemeClr val="tx1">
                  <a:lumMod val="95000"/>
                </a:schemeClr>
              </a:solidFill>
            </a:endParaRPr>
          </a:p>
        </p:txBody>
      </p:sp>
      <p:sp>
        <p:nvSpPr>
          <p:cNvPr id="4" name="Slide Number Placeholder 3">
            <a:extLst>
              <a:ext uri="{FF2B5EF4-FFF2-40B4-BE49-F238E27FC236}">
                <a16:creationId xmlns:a16="http://schemas.microsoft.com/office/drawing/2014/main" id="{36EE5EDB-21B1-F385-532C-3B489921DC96}"/>
              </a:ext>
            </a:extLst>
          </p:cNvPr>
          <p:cNvSpPr>
            <a:spLocks noGrp="1"/>
          </p:cNvSpPr>
          <p:nvPr>
            <p:ph type="sldNum" sz="quarter" idx="12"/>
          </p:nvPr>
        </p:nvSpPr>
        <p:spPr/>
        <p:txBody>
          <a:bodyPr/>
          <a:lstStyle/>
          <a:p>
            <a:fld id="{3F1D6F56-EC75-4AAA-87B7-6ED622CBB80D}" type="slidenum">
              <a:rPr lang="en-IN" smtClean="0"/>
              <a:t>11</a:t>
            </a:fld>
            <a:endParaRPr lang="en-IN"/>
          </a:p>
        </p:txBody>
      </p:sp>
    </p:spTree>
    <p:extLst>
      <p:ext uri="{BB962C8B-B14F-4D97-AF65-F5344CB8AC3E}">
        <p14:creationId xmlns:p14="http://schemas.microsoft.com/office/powerpoint/2010/main" val="3666934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8D07D-195D-23B0-66B7-5D669A55D8ED}"/>
              </a:ext>
            </a:extLst>
          </p:cNvPr>
          <p:cNvSpPr>
            <a:spLocks noGrp="1"/>
          </p:cNvSpPr>
          <p:nvPr>
            <p:ph type="title"/>
          </p:nvPr>
        </p:nvSpPr>
        <p:spPr/>
        <p:txBody>
          <a:bodyPr/>
          <a:lstStyle/>
          <a:p>
            <a:r>
              <a:rPr lang="en-US" sz="3600" u="sng" dirty="0"/>
              <a:t>CONCLUSION</a:t>
            </a:r>
            <a:endParaRPr lang="en-IN" sz="3600" u="sng" dirty="0"/>
          </a:p>
        </p:txBody>
      </p:sp>
      <p:sp>
        <p:nvSpPr>
          <p:cNvPr id="3" name="Content Placeholder 2">
            <a:extLst>
              <a:ext uri="{FF2B5EF4-FFF2-40B4-BE49-F238E27FC236}">
                <a16:creationId xmlns:a16="http://schemas.microsoft.com/office/drawing/2014/main" id="{791BF8BE-1FF1-B11C-DFCF-D4AF8FE803AC}"/>
              </a:ext>
            </a:extLst>
          </p:cNvPr>
          <p:cNvSpPr>
            <a:spLocks noGrp="1"/>
          </p:cNvSpPr>
          <p:nvPr>
            <p:ph idx="1"/>
          </p:nvPr>
        </p:nvSpPr>
        <p:spPr>
          <a:xfrm>
            <a:off x="645131" y="1768416"/>
            <a:ext cx="6212870" cy="4479984"/>
          </a:xfrm>
        </p:spPr>
        <p:txBody>
          <a:bodyPr/>
          <a:lstStyle/>
          <a:p>
            <a:pPr marL="0" indent="0">
              <a:buNone/>
            </a:pPr>
            <a:endParaRPr lang="en-US" dirty="0"/>
          </a:p>
          <a:p>
            <a:pPr>
              <a:buFontTx/>
              <a:buChar char="-"/>
            </a:pPr>
            <a:r>
              <a:rPr lang="en-US" dirty="0"/>
              <a:t>Comparing both the models, Logistic Regression performed better in predicting the survival rate than ANN for this dataset.</a:t>
            </a:r>
          </a:p>
          <a:p>
            <a:pPr>
              <a:buFontTx/>
              <a:buChar char="-"/>
            </a:pPr>
            <a:endParaRPr lang="en-US" dirty="0"/>
          </a:p>
          <a:p>
            <a:pPr>
              <a:buFontTx/>
              <a:buChar char="-"/>
            </a:pPr>
            <a:r>
              <a:rPr lang="en-US" dirty="0"/>
              <a:t>Next step would be to try with large dataset using ANN.</a:t>
            </a:r>
            <a:endParaRPr lang="en-IN" dirty="0"/>
          </a:p>
        </p:txBody>
      </p:sp>
      <p:sp>
        <p:nvSpPr>
          <p:cNvPr id="4" name="Slide Number Placeholder 3">
            <a:extLst>
              <a:ext uri="{FF2B5EF4-FFF2-40B4-BE49-F238E27FC236}">
                <a16:creationId xmlns:a16="http://schemas.microsoft.com/office/drawing/2014/main" id="{12D2FD66-A744-CF2B-800F-49E7580F31EE}"/>
              </a:ext>
            </a:extLst>
          </p:cNvPr>
          <p:cNvSpPr>
            <a:spLocks noGrp="1"/>
          </p:cNvSpPr>
          <p:nvPr>
            <p:ph type="sldNum" sz="quarter" idx="12"/>
          </p:nvPr>
        </p:nvSpPr>
        <p:spPr/>
        <p:txBody>
          <a:bodyPr/>
          <a:lstStyle/>
          <a:p>
            <a:fld id="{3F1D6F56-EC75-4AAA-87B7-6ED622CBB80D}" type="slidenum">
              <a:rPr lang="en-IN" smtClean="0"/>
              <a:t>12</a:t>
            </a:fld>
            <a:endParaRPr lang="en-IN"/>
          </a:p>
        </p:txBody>
      </p:sp>
      <p:pic>
        <p:nvPicPr>
          <p:cNvPr id="1026" name="Picture 2" descr="Free Close-up of a commemorative RMS Titanic coin with intricate detailing, perfect for collectors. Stock Photo">
            <a:extLst>
              <a:ext uri="{FF2B5EF4-FFF2-40B4-BE49-F238E27FC236}">
                <a16:creationId xmlns:a16="http://schemas.microsoft.com/office/drawing/2014/main" id="{9C468BC4-390B-41EF-F3BB-8D71AE8CB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0143" y="1475118"/>
            <a:ext cx="5221857" cy="4623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818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D1B994-8C7D-221C-ABC0-A185C729ADA2}"/>
              </a:ext>
            </a:extLst>
          </p:cNvPr>
          <p:cNvSpPr>
            <a:spLocks noGrp="1"/>
          </p:cNvSpPr>
          <p:nvPr>
            <p:ph type="sldNum" sz="quarter" idx="12"/>
          </p:nvPr>
        </p:nvSpPr>
        <p:spPr/>
        <p:txBody>
          <a:bodyPr/>
          <a:lstStyle/>
          <a:p>
            <a:fld id="{3F1D6F56-EC75-4AAA-87B7-6ED622CBB80D}" type="slidenum">
              <a:rPr lang="en-IN" smtClean="0"/>
              <a:t>13</a:t>
            </a:fld>
            <a:endParaRPr lang="en-IN"/>
          </a:p>
        </p:txBody>
      </p:sp>
      <p:pic>
        <p:nvPicPr>
          <p:cNvPr id="6148" name="Picture 4" descr="Free A striking seascape featuring a sailboat, lightning, and storm clouds at sunset. Stock Photo">
            <a:extLst>
              <a:ext uri="{FF2B5EF4-FFF2-40B4-BE49-F238E27FC236}">
                <a16:creationId xmlns:a16="http://schemas.microsoft.com/office/drawing/2014/main" id="{39DFB676-2139-D34B-3967-8B431A941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341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CC4A207-FDD8-3D74-1482-BB394BF5AA91}"/>
              </a:ext>
            </a:extLst>
          </p:cNvPr>
          <p:cNvSpPr txBox="1"/>
          <p:nvPr/>
        </p:nvSpPr>
        <p:spPr>
          <a:xfrm>
            <a:off x="2780523" y="2052735"/>
            <a:ext cx="6102220" cy="923330"/>
          </a:xfrm>
          <a:prstGeom prst="rect">
            <a:avLst/>
          </a:prstGeom>
          <a:noFill/>
        </p:spPr>
        <p:txBody>
          <a:bodyPr wrap="square" rtlCol="0">
            <a:spAutoFit/>
          </a:bodyPr>
          <a:lstStyle/>
          <a:p>
            <a:r>
              <a:rPr lang="en-US" sz="5400" dirty="0">
                <a:solidFill>
                  <a:schemeClr val="tx1">
                    <a:lumMod val="85000"/>
                  </a:schemeClr>
                </a:solidFill>
              </a:rPr>
              <a:t>       THANK YOU</a:t>
            </a:r>
            <a:endParaRPr lang="en-IN" sz="5400" dirty="0">
              <a:solidFill>
                <a:schemeClr val="tx1">
                  <a:lumMod val="85000"/>
                </a:schemeClr>
              </a:solidFill>
            </a:endParaRPr>
          </a:p>
        </p:txBody>
      </p:sp>
    </p:spTree>
    <p:extLst>
      <p:ext uri="{BB962C8B-B14F-4D97-AF65-F5344CB8AC3E}">
        <p14:creationId xmlns:p14="http://schemas.microsoft.com/office/powerpoint/2010/main" val="1213783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01632-0BEC-6DE8-E3F1-126423CF8731}"/>
              </a:ext>
            </a:extLst>
          </p:cNvPr>
          <p:cNvSpPr>
            <a:spLocks noGrp="1"/>
          </p:cNvSpPr>
          <p:nvPr>
            <p:ph type="title"/>
          </p:nvPr>
        </p:nvSpPr>
        <p:spPr>
          <a:xfrm>
            <a:off x="594361" y="219456"/>
            <a:ext cx="9456474" cy="1000949"/>
          </a:xfrm>
        </p:spPr>
        <p:txBody>
          <a:bodyPr/>
          <a:lstStyle/>
          <a:p>
            <a:r>
              <a:rPr lang="en-US" u="sng" dirty="0"/>
              <a:t>CONTENTS</a:t>
            </a:r>
            <a:endParaRPr lang="en-IN" u="sng" dirty="0"/>
          </a:p>
        </p:txBody>
      </p:sp>
      <p:sp>
        <p:nvSpPr>
          <p:cNvPr id="3" name="Content Placeholder 2">
            <a:extLst>
              <a:ext uri="{FF2B5EF4-FFF2-40B4-BE49-F238E27FC236}">
                <a16:creationId xmlns:a16="http://schemas.microsoft.com/office/drawing/2014/main" id="{AA69BDF8-4402-C551-159C-D3C7F8F3A44D}"/>
              </a:ext>
            </a:extLst>
          </p:cNvPr>
          <p:cNvSpPr>
            <a:spLocks noGrp="1"/>
          </p:cNvSpPr>
          <p:nvPr>
            <p:ph idx="1"/>
          </p:nvPr>
        </p:nvSpPr>
        <p:spPr>
          <a:xfrm>
            <a:off x="593380" y="1536192"/>
            <a:ext cx="9456474" cy="4712207"/>
          </a:xfrm>
        </p:spPr>
        <p:txBody>
          <a:bodyPr>
            <a:normAutofit fontScale="92500" lnSpcReduction="20000"/>
          </a:bodyPr>
          <a:lstStyle/>
          <a:p>
            <a:pPr>
              <a:buFontTx/>
              <a:buChar char="-"/>
            </a:pPr>
            <a:r>
              <a:rPr lang="en-US" dirty="0"/>
              <a:t>Introduction</a:t>
            </a:r>
          </a:p>
          <a:p>
            <a:pPr>
              <a:buFontTx/>
              <a:buChar char="-"/>
            </a:pPr>
            <a:endParaRPr lang="en-US" dirty="0"/>
          </a:p>
          <a:p>
            <a:pPr>
              <a:buFontTx/>
              <a:buChar char="-"/>
            </a:pPr>
            <a:r>
              <a:rPr lang="en-US" dirty="0"/>
              <a:t>Dataset Overview</a:t>
            </a:r>
          </a:p>
          <a:p>
            <a:pPr>
              <a:buFontTx/>
              <a:buChar char="-"/>
            </a:pPr>
            <a:endParaRPr lang="en-US" dirty="0"/>
          </a:p>
          <a:p>
            <a:pPr>
              <a:buFontTx/>
              <a:buChar char="-"/>
            </a:pPr>
            <a:r>
              <a:rPr lang="en-US" dirty="0"/>
              <a:t>Exploratory Data Analysis</a:t>
            </a:r>
          </a:p>
          <a:p>
            <a:pPr>
              <a:buFontTx/>
              <a:buChar char="-"/>
            </a:pPr>
            <a:endParaRPr lang="en-US" dirty="0"/>
          </a:p>
          <a:p>
            <a:pPr>
              <a:buFontTx/>
              <a:buChar char="-"/>
            </a:pPr>
            <a:r>
              <a:rPr lang="en-US" dirty="0"/>
              <a:t>Visualizations</a:t>
            </a:r>
          </a:p>
          <a:p>
            <a:pPr>
              <a:buFontTx/>
              <a:buChar char="-"/>
            </a:pPr>
            <a:endParaRPr lang="en-US" dirty="0"/>
          </a:p>
          <a:p>
            <a:pPr>
              <a:buFontTx/>
              <a:buChar char="-"/>
            </a:pPr>
            <a:r>
              <a:rPr lang="en-US" dirty="0"/>
              <a:t>Model Selection</a:t>
            </a:r>
          </a:p>
          <a:p>
            <a:pPr>
              <a:buFontTx/>
              <a:buChar char="-"/>
            </a:pPr>
            <a:endParaRPr lang="en-US" dirty="0"/>
          </a:p>
          <a:p>
            <a:pPr>
              <a:buFontTx/>
              <a:buChar char="-"/>
            </a:pPr>
            <a:r>
              <a:rPr lang="en-US" dirty="0"/>
              <a:t>Hyperparameter Tuning</a:t>
            </a:r>
          </a:p>
          <a:p>
            <a:pPr>
              <a:buFontTx/>
              <a:buChar char="-"/>
            </a:pPr>
            <a:endParaRPr lang="en-US" dirty="0"/>
          </a:p>
          <a:p>
            <a:pPr>
              <a:buFontTx/>
              <a:buChar char="-"/>
            </a:pPr>
            <a:r>
              <a:rPr lang="en-US" dirty="0"/>
              <a:t>Conclusion</a:t>
            </a:r>
          </a:p>
        </p:txBody>
      </p:sp>
      <p:sp>
        <p:nvSpPr>
          <p:cNvPr id="4" name="Slide Number Placeholder 3">
            <a:extLst>
              <a:ext uri="{FF2B5EF4-FFF2-40B4-BE49-F238E27FC236}">
                <a16:creationId xmlns:a16="http://schemas.microsoft.com/office/drawing/2014/main" id="{1ED4EF8C-2FF8-F689-7DA8-8BC169A77363}"/>
              </a:ext>
            </a:extLst>
          </p:cNvPr>
          <p:cNvSpPr>
            <a:spLocks noGrp="1"/>
          </p:cNvSpPr>
          <p:nvPr>
            <p:ph type="sldNum" sz="quarter" idx="12"/>
          </p:nvPr>
        </p:nvSpPr>
        <p:spPr/>
        <p:txBody>
          <a:bodyPr/>
          <a:lstStyle/>
          <a:p>
            <a:fld id="{3F1D6F56-EC75-4AAA-87B7-6ED622CBB80D}" type="slidenum">
              <a:rPr lang="en-IN" smtClean="0"/>
              <a:t>2</a:t>
            </a:fld>
            <a:endParaRPr lang="en-IN"/>
          </a:p>
        </p:txBody>
      </p:sp>
      <p:pic>
        <p:nvPicPr>
          <p:cNvPr id="3074" name="Picture 2" descr="The Titanic at sea before its sinking.">
            <a:extLst>
              <a:ext uri="{FF2B5EF4-FFF2-40B4-BE49-F238E27FC236}">
                <a16:creationId xmlns:a16="http://schemas.microsoft.com/office/drawing/2014/main" id="{62377434-FE50-46A9-0DB8-4617ADEE3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552" y="1536192"/>
            <a:ext cx="7775448" cy="5321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68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5DDE-0E16-589C-94C6-FC9B49387C99}"/>
              </a:ext>
            </a:extLst>
          </p:cNvPr>
          <p:cNvSpPr>
            <a:spLocks noGrp="1"/>
          </p:cNvSpPr>
          <p:nvPr>
            <p:ph type="title"/>
          </p:nvPr>
        </p:nvSpPr>
        <p:spPr>
          <a:xfrm>
            <a:off x="5020056" y="452718"/>
            <a:ext cx="5030778" cy="1400530"/>
          </a:xfrm>
        </p:spPr>
        <p:txBody>
          <a:bodyPr/>
          <a:lstStyle/>
          <a:p>
            <a:r>
              <a:rPr lang="en-US" u="sng" dirty="0"/>
              <a:t>INTRODUCTION</a:t>
            </a:r>
            <a:endParaRPr lang="en-IN" u="sng" dirty="0"/>
          </a:p>
        </p:txBody>
      </p:sp>
      <p:sp>
        <p:nvSpPr>
          <p:cNvPr id="3" name="Content Placeholder 2">
            <a:extLst>
              <a:ext uri="{FF2B5EF4-FFF2-40B4-BE49-F238E27FC236}">
                <a16:creationId xmlns:a16="http://schemas.microsoft.com/office/drawing/2014/main" id="{F43C1C63-0777-CA75-0FA8-0BA4B4FC3E13}"/>
              </a:ext>
            </a:extLst>
          </p:cNvPr>
          <p:cNvSpPr>
            <a:spLocks noGrp="1"/>
          </p:cNvSpPr>
          <p:nvPr>
            <p:ph idx="1"/>
          </p:nvPr>
        </p:nvSpPr>
        <p:spPr>
          <a:xfrm>
            <a:off x="5020056" y="1655064"/>
            <a:ext cx="7022592" cy="5038344"/>
          </a:xfrm>
        </p:spPr>
        <p:txBody>
          <a:bodyPr>
            <a:normAutofit lnSpcReduction="10000"/>
          </a:bodyPr>
          <a:lstStyle/>
          <a:p>
            <a:pPr>
              <a:buFontTx/>
              <a:buChar char="-"/>
            </a:pPr>
            <a:r>
              <a:rPr lang="en-US" b="0" i="0" dirty="0">
                <a:effectLst/>
                <a:latin typeface="fkGroteskNeue"/>
              </a:rPr>
              <a:t>Titanic was the largest ship built during its time and was as tall as an eleven-story building with nine decks.</a:t>
            </a:r>
          </a:p>
          <a:p>
            <a:pPr>
              <a:buFontTx/>
              <a:buChar char="-"/>
            </a:pPr>
            <a:endParaRPr lang="en-US" b="0" i="0" dirty="0">
              <a:effectLst/>
              <a:latin typeface="fkGroteskNeue"/>
            </a:endParaRPr>
          </a:p>
          <a:p>
            <a:pPr>
              <a:buFontTx/>
              <a:buChar char="-"/>
            </a:pPr>
            <a:r>
              <a:rPr lang="en-US" b="0" i="0" dirty="0">
                <a:effectLst/>
                <a:latin typeface="fkGroteskNeue"/>
              </a:rPr>
              <a:t>The Titanic set sail on April 10, 1912, from England to America. It was considered unsinkable.</a:t>
            </a:r>
          </a:p>
          <a:p>
            <a:pPr>
              <a:buFontTx/>
              <a:buChar char="-"/>
            </a:pPr>
            <a:endParaRPr lang="en-US" b="0" i="0" dirty="0">
              <a:effectLst/>
              <a:latin typeface="fkGroteskNeue"/>
            </a:endParaRPr>
          </a:p>
          <a:p>
            <a:pPr>
              <a:buFontTx/>
              <a:buChar char="-"/>
            </a:pPr>
            <a:r>
              <a:rPr lang="en-US" b="0" i="0" dirty="0">
                <a:effectLst/>
                <a:latin typeface="fkGroteskNeue"/>
              </a:rPr>
              <a:t>More than 1,500 people died, but the ship Carpathia rescued 705 people.</a:t>
            </a:r>
          </a:p>
          <a:p>
            <a:pPr>
              <a:buFontTx/>
              <a:buChar char="-"/>
            </a:pPr>
            <a:endParaRPr lang="en-US" b="0" i="0" dirty="0">
              <a:effectLst/>
              <a:latin typeface="fkGroteskNeue"/>
            </a:endParaRPr>
          </a:p>
          <a:p>
            <a:pPr>
              <a:buFontTx/>
              <a:buChar char="-"/>
            </a:pPr>
            <a:r>
              <a:rPr lang="en-US" b="0" i="0" dirty="0">
                <a:effectLst/>
                <a:latin typeface="fkGroteskNeue"/>
              </a:rPr>
              <a:t>The lowest part of the Titanic was divided into sixteen watertight compartments. The Titanic could stay afloat if no more than four of the watertight compartments had water in them, but there was water in five compartments, and eventually all of them.</a:t>
            </a:r>
            <a:endParaRPr lang="en-US" dirty="0">
              <a:latin typeface="fkGroteskNeue"/>
            </a:endParaRPr>
          </a:p>
          <a:p>
            <a:pPr>
              <a:buFontTx/>
              <a:buChar char="-"/>
            </a:pPr>
            <a:endParaRPr lang="en-IN" dirty="0"/>
          </a:p>
        </p:txBody>
      </p:sp>
      <p:sp>
        <p:nvSpPr>
          <p:cNvPr id="4" name="Slide Number Placeholder 3">
            <a:extLst>
              <a:ext uri="{FF2B5EF4-FFF2-40B4-BE49-F238E27FC236}">
                <a16:creationId xmlns:a16="http://schemas.microsoft.com/office/drawing/2014/main" id="{9D3DA6AE-5EF0-61BD-F8E6-A486DB6ACD4C}"/>
              </a:ext>
            </a:extLst>
          </p:cNvPr>
          <p:cNvSpPr>
            <a:spLocks noGrp="1"/>
          </p:cNvSpPr>
          <p:nvPr>
            <p:ph type="sldNum" sz="quarter" idx="12"/>
          </p:nvPr>
        </p:nvSpPr>
        <p:spPr/>
        <p:txBody>
          <a:bodyPr/>
          <a:lstStyle/>
          <a:p>
            <a:fld id="{3F1D6F56-EC75-4AAA-87B7-6ED622CBB80D}" type="slidenum">
              <a:rPr lang="en-IN" smtClean="0"/>
              <a:t>3</a:t>
            </a:fld>
            <a:endParaRPr lang="en-IN"/>
          </a:p>
        </p:txBody>
      </p:sp>
      <p:pic>
        <p:nvPicPr>
          <p:cNvPr id="2052" name="Picture 4" descr="1912 Titanic Departure In Color">
            <a:extLst>
              <a:ext uri="{FF2B5EF4-FFF2-40B4-BE49-F238E27FC236}">
                <a16:creationId xmlns:a16="http://schemas.microsoft.com/office/drawing/2014/main" id="{2CBBC01B-6757-AE55-46BB-0952A300C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02005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635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6B59-1F60-929D-1674-D1690C269A69}"/>
              </a:ext>
            </a:extLst>
          </p:cNvPr>
          <p:cNvSpPr>
            <a:spLocks noGrp="1"/>
          </p:cNvSpPr>
          <p:nvPr>
            <p:ph type="title"/>
          </p:nvPr>
        </p:nvSpPr>
        <p:spPr>
          <a:xfrm>
            <a:off x="5745162" y="452718"/>
            <a:ext cx="5364798" cy="767687"/>
          </a:xfrm>
        </p:spPr>
        <p:txBody>
          <a:bodyPr/>
          <a:lstStyle/>
          <a:p>
            <a:r>
              <a:rPr lang="en-US" sz="3600" u="sng" dirty="0"/>
              <a:t>DATASET OVERVIEW</a:t>
            </a:r>
            <a:endParaRPr lang="en-IN" sz="3600" u="sng" dirty="0"/>
          </a:p>
        </p:txBody>
      </p:sp>
      <p:sp>
        <p:nvSpPr>
          <p:cNvPr id="3" name="Content Placeholder 2">
            <a:extLst>
              <a:ext uri="{FF2B5EF4-FFF2-40B4-BE49-F238E27FC236}">
                <a16:creationId xmlns:a16="http://schemas.microsoft.com/office/drawing/2014/main" id="{F0171AB9-F783-2BE8-D769-972D6AA87A7A}"/>
              </a:ext>
            </a:extLst>
          </p:cNvPr>
          <p:cNvSpPr>
            <a:spLocks noGrp="1"/>
          </p:cNvSpPr>
          <p:nvPr>
            <p:ph idx="1"/>
          </p:nvPr>
        </p:nvSpPr>
        <p:spPr>
          <a:xfrm>
            <a:off x="5745162" y="1591056"/>
            <a:ext cx="6446837" cy="5129784"/>
          </a:xfrm>
        </p:spPr>
        <p:txBody>
          <a:bodyPr>
            <a:normAutofit/>
          </a:bodyPr>
          <a:lstStyle/>
          <a:p>
            <a:pPr>
              <a:buFontTx/>
              <a:buChar char="-"/>
            </a:pPr>
            <a:r>
              <a:rPr lang="en-US" b="0" i="0" dirty="0">
                <a:effectLst/>
                <a:latin typeface="fkGroteskNeue"/>
              </a:rPr>
              <a:t>This dataset is a preprocessed version of the classic Titanic passenger list, ready for machine learning.</a:t>
            </a:r>
          </a:p>
          <a:p>
            <a:pPr>
              <a:buFontTx/>
              <a:buChar char="-"/>
            </a:pPr>
            <a:endParaRPr lang="en-US" b="0" i="0" dirty="0">
              <a:effectLst/>
              <a:latin typeface="fkGroteskNeue"/>
            </a:endParaRPr>
          </a:p>
          <a:p>
            <a:pPr>
              <a:buFontTx/>
              <a:buChar char="-"/>
            </a:pPr>
            <a:r>
              <a:rPr lang="en-US" b="0" i="0" dirty="0">
                <a:effectLst/>
                <a:latin typeface="fkGroteskNeue"/>
              </a:rPr>
              <a:t>It contains information about each passenger, including age, sex, the number of siblings/spouses aboard (</a:t>
            </a:r>
            <a:r>
              <a:rPr lang="en-US" b="0" i="0" dirty="0" err="1">
                <a:effectLst/>
                <a:latin typeface="fkGroteskNeue"/>
              </a:rPr>
              <a:t>SibSp</a:t>
            </a:r>
            <a:r>
              <a:rPr lang="en-US" b="0" i="0" dirty="0">
                <a:effectLst/>
                <a:latin typeface="fkGroteskNeue"/>
              </a:rPr>
              <a:t>), and the number of parents/children aboard (Parch).</a:t>
            </a:r>
          </a:p>
          <a:p>
            <a:pPr>
              <a:buFontTx/>
              <a:buChar char="-"/>
            </a:pPr>
            <a:endParaRPr lang="en-US" dirty="0">
              <a:latin typeface="fkGroteskNeue"/>
            </a:endParaRPr>
          </a:p>
          <a:p>
            <a:pPr>
              <a:buFontTx/>
              <a:buChar char="-"/>
            </a:pPr>
            <a:r>
              <a:rPr lang="en-US" b="0" i="0" dirty="0">
                <a:effectLst/>
                <a:latin typeface="fkGroteskNeue"/>
              </a:rPr>
              <a:t>Due to preprocessing, all categorical data has been converted to numerical data using one-hot encoding.</a:t>
            </a:r>
          </a:p>
          <a:p>
            <a:pPr>
              <a:buFontTx/>
              <a:buChar char="-"/>
            </a:pPr>
            <a:endParaRPr lang="en-US" b="0" i="0" dirty="0">
              <a:effectLst/>
              <a:latin typeface="fkGroteskNeue"/>
            </a:endParaRPr>
          </a:p>
          <a:p>
            <a:pPr>
              <a:buFontTx/>
              <a:buChar char="-"/>
            </a:pPr>
            <a:r>
              <a:rPr lang="en-US" dirty="0">
                <a:latin typeface="fkGroteskNeue"/>
              </a:rPr>
              <a:t>Observations, Features: 891x 69</a:t>
            </a:r>
            <a:endParaRPr lang="en-US" b="0" i="0" dirty="0">
              <a:effectLst/>
              <a:latin typeface="fkGroteskNeue"/>
            </a:endParaRPr>
          </a:p>
          <a:p>
            <a:pPr>
              <a:buFontTx/>
              <a:buChar char="-"/>
            </a:pPr>
            <a:endParaRPr lang="en-IN" dirty="0"/>
          </a:p>
        </p:txBody>
      </p:sp>
      <p:sp>
        <p:nvSpPr>
          <p:cNvPr id="4" name="Slide Number Placeholder 3">
            <a:extLst>
              <a:ext uri="{FF2B5EF4-FFF2-40B4-BE49-F238E27FC236}">
                <a16:creationId xmlns:a16="http://schemas.microsoft.com/office/drawing/2014/main" id="{BA6791F3-3A79-F9AD-CD43-1DBD7DFA0588}"/>
              </a:ext>
            </a:extLst>
          </p:cNvPr>
          <p:cNvSpPr>
            <a:spLocks noGrp="1"/>
          </p:cNvSpPr>
          <p:nvPr>
            <p:ph type="sldNum" sz="quarter" idx="12"/>
          </p:nvPr>
        </p:nvSpPr>
        <p:spPr/>
        <p:txBody>
          <a:bodyPr/>
          <a:lstStyle/>
          <a:p>
            <a:fld id="{3F1D6F56-EC75-4AAA-87B7-6ED622CBB80D}" type="slidenum">
              <a:rPr lang="en-IN" smtClean="0"/>
              <a:t>4</a:t>
            </a:fld>
            <a:endParaRPr lang="en-IN"/>
          </a:p>
        </p:txBody>
      </p:sp>
      <p:pic>
        <p:nvPicPr>
          <p:cNvPr id="4098" name="Picture 2" descr="Titanic Newspaper Headline In Color">
            <a:extLst>
              <a:ext uri="{FF2B5EF4-FFF2-40B4-BE49-F238E27FC236}">
                <a16:creationId xmlns:a16="http://schemas.microsoft.com/office/drawing/2014/main" id="{862A1613-D75F-5A70-2BF9-9070EE9D40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566013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337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AA5E-7FE8-2305-30FD-00AC20AE0C01}"/>
              </a:ext>
            </a:extLst>
          </p:cNvPr>
          <p:cNvSpPr>
            <a:spLocks noGrp="1"/>
          </p:cNvSpPr>
          <p:nvPr>
            <p:ph type="title"/>
          </p:nvPr>
        </p:nvSpPr>
        <p:spPr>
          <a:xfrm>
            <a:off x="1001261" y="4480561"/>
            <a:ext cx="8979353" cy="446002"/>
          </a:xfrm>
        </p:spPr>
        <p:txBody>
          <a:bodyPr>
            <a:normAutofit fontScale="90000"/>
          </a:bodyPr>
          <a:lstStyle/>
          <a:p>
            <a:r>
              <a:rPr lang="en-US" dirty="0"/>
              <a:t>Data Analysis</a:t>
            </a:r>
            <a:endParaRPr lang="en-IN" dirty="0"/>
          </a:p>
        </p:txBody>
      </p:sp>
      <p:sp>
        <p:nvSpPr>
          <p:cNvPr id="4" name="Text Placeholder 3">
            <a:extLst>
              <a:ext uri="{FF2B5EF4-FFF2-40B4-BE49-F238E27FC236}">
                <a16:creationId xmlns:a16="http://schemas.microsoft.com/office/drawing/2014/main" id="{13BC8A55-7FBD-6A29-13A2-EE012F5B8AB2}"/>
              </a:ext>
            </a:extLst>
          </p:cNvPr>
          <p:cNvSpPr>
            <a:spLocks noGrp="1"/>
          </p:cNvSpPr>
          <p:nvPr>
            <p:ph type="body" sz="half" idx="2"/>
          </p:nvPr>
        </p:nvSpPr>
        <p:spPr>
          <a:xfrm>
            <a:off x="1001259" y="5003321"/>
            <a:ext cx="8979353" cy="1470631"/>
          </a:xfrm>
        </p:spPr>
        <p:txBody>
          <a:bodyPr>
            <a:normAutofit/>
          </a:bodyPr>
          <a:lstStyle/>
          <a:p>
            <a:pPr marL="171450" indent="-171450">
              <a:buFontTx/>
              <a:buChar char="-"/>
            </a:pPr>
            <a:r>
              <a:rPr lang="en-US" sz="1800" dirty="0"/>
              <a:t>After data analysis observed, 95 duplicate items was present. Dropped these items.</a:t>
            </a:r>
          </a:p>
          <a:p>
            <a:pPr marL="171450" indent="-171450">
              <a:buFontTx/>
              <a:buChar char="-"/>
            </a:pPr>
            <a:r>
              <a:rPr lang="en-US" sz="1800" dirty="0"/>
              <a:t>Dataset- 796x69</a:t>
            </a:r>
          </a:p>
        </p:txBody>
      </p:sp>
      <p:sp>
        <p:nvSpPr>
          <p:cNvPr id="5" name="Slide Number Placeholder 4">
            <a:extLst>
              <a:ext uri="{FF2B5EF4-FFF2-40B4-BE49-F238E27FC236}">
                <a16:creationId xmlns:a16="http://schemas.microsoft.com/office/drawing/2014/main" id="{284D09A0-439A-9213-691C-0DD0A4543138}"/>
              </a:ext>
            </a:extLst>
          </p:cNvPr>
          <p:cNvSpPr>
            <a:spLocks noGrp="1"/>
          </p:cNvSpPr>
          <p:nvPr>
            <p:ph type="sldNum" sz="quarter" idx="12"/>
          </p:nvPr>
        </p:nvSpPr>
        <p:spPr/>
        <p:txBody>
          <a:bodyPr/>
          <a:lstStyle/>
          <a:p>
            <a:r>
              <a:rPr lang="en-IN" dirty="0"/>
              <a:t>5</a:t>
            </a:r>
          </a:p>
        </p:txBody>
      </p:sp>
      <p:pic>
        <p:nvPicPr>
          <p:cNvPr id="5122" name="Picture 2" descr="The Titanic At Southampton In Color">
            <a:extLst>
              <a:ext uri="{FF2B5EF4-FFF2-40B4-BE49-F238E27FC236}">
                <a16:creationId xmlns:a16="http://schemas.microsoft.com/office/drawing/2014/main" id="{5A6C23EB-CA32-CAC6-8FFF-DEDA231448F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0158" b="20158"/>
          <a:stretch>
            <a:fillRect/>
          </a:stretch>
        </p:blipFill>
        <p:spPr bwMode="auto">
          <a:xfrm>
            <a:off x="1001261" y="384048"/>
            <a:ext cx="8825657" cy="3803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53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517A-DFA3-6017-8752-DF6AB34A09D9}"/>
              </a:ext>
            </a:extLst>
          </p:cNvPr>
          <p:cNvSpPr>
            <a:spLocks noGrp="1"/>
          </p:cNvSpPr>
          <p:nvPr>
            <p:ph type="title"/>
          </p:nvPr>
        </p:nvSpPr>
        <p:spPr>
          <a:xfrm>
            <a:off x="646111" y="452718"/>
            <a:ext cx="5270057" cy="415962"/>
          </a:xfrm>
        </p:spPr>
        <p:txBody>
          <a:bodyPr/>
          <a:lstStyle/>
          <a:p>
            <a:r>
              <a:rPr lang="en-US" sz="3200" dirty="0"/>
              <a:t>VISUALIZATION</a:t>
            </a:r>
            <a:endParaRPr lang="en-IN" sz="3200" dirty="0"/>
          </a:p>
        </p:txBody>
      </p:sp>
      <p:sp>
        <p:nvSpPr>
          <p:cNvPr id="3" name="Content Placeholder 2">
            <a:extLst>
              <a:ext uri="{FF2B5EF4-FFF2-40B4-BE49-F238E27FC236}">
                <a16:creationId xmlns:a16="http://schemas.microsoft.com/office/drawing/2014/main" id="{BC95804E-F877-3F6B-BBDA-65AA4A72C329}"/>
              </a:ext>
            </a:extLst>
          </p:cNvPr>
          <p:cNvSpPr>
            <a:spLocks noGrp="1"/>
          </p:cNvSpPr>
          <p:nvPr>
            <p:ph idx="1"/>
          </p:nvPr>
        </p:nvSpPr>
        <p:spPr>
          <a:xfrm>
            <a:off x="646111" y="1417320"/>
            <a:ext cx="5750301" cy="4748783"/>
          </a:xfrm>
        </p:spPr>
        <p:txBody>
          <a:bodyPr/>
          <a:lstStyle/>
          <a:p>
            <a:pPr>
              <a:buFontTx/>
              <a:buChar char="-"/>
            </a:pPr>
            <a:r>
              <a:rPr lang="en-US" dirty="0">
                <a:latin typeface="Malgun Gothic" panose="020B0503020000020004" pitchFamily="34" charset="-127"/>
                <a:ea typeface="Malgun Gothic" panose="020B0503020000020004" pitchFamily="34" charset="-127"/>
              </a:rPr>
              <a:t>This bar plot clearly shows that survival rate of female was comparatively higher than male. </a:t>
            </a:r>
          </a:p>
          <a:p>
            <a:pPr>
              <a:buFontTx/>
              <a:buChar char="-"/>
            </a:pPr>
            <a:endParaRPr lang="en-US" dirty="0">
              <a:latin typeface="Malgun Gothic" panose="020B0503020000020004" pitchFamily="34" charset="-127"/>
              <a:ea typeface="Malgun Gothic" panose="020B0503020000020004" pitchFamily="34" charset="-127"/>
            </a:endParaRPr>
          </a:p>
          <a:p>
            <a:pPr>
              <a:buFontTx/>
              <a:buChar char="-"/>
            </a:pPr>
            <a:r>
              <a:rPr lang="en-US" dirty="0">
                <a:latin typeface="Malgun Gothic" panose="020B0503020000020004" pitchFamily="34" charset="-127"/>
                <a:ea typeface="Malgun Gothic" panose="020B0503020000020004" pitchFamily="34" charset="-127"/>
              </a:rPr>
              <a:t>Female - 70%</a:t>
            </a:r>
          </a:p>
          <a:p>
            <a:pPr>
              <a:buFontTx/>
              <a:buChar char="-"/>
            </a:pPr>
            <a:r>
              <a:rPr lang="en-US" dirty="0">
                <a:latin typeface="Malgun Gothic" panose="020B0503020000020004" pitchFamily="34" charset="-127"/>
                <a:ea typeface="Malgun Gothic" panose="020B0503020000020004" pitchFamily="34" charset="-127"/>
              </a:rPr>
              <a:t>Male    - 20%</a:t>
            </a:r>
          </a:p>
          <a:p>
            <a:pPr>
              <a:buFontTx/>
              <a:buChar char="-"/>
            </a:pPr>
            <a:endParaRPr lang="en-US" dirty="0">
              <a:latin typeface="Malgun Gothic" panose="020B0503020000020004" pitchFamily="34" charset="-127"/>
              <a:ea typeface="Malgun Gothic" panose="020B0503020000020004" pitchFamily="34" charset="-127"/>
            </a:endParaRPr>
          </a:p>
          <a:p>
            <a:pPr>
              <a:buFontTx/>
              <a:buChar char="-"/>
            </a:pPr>
            <a:r>
              <a:rPr lang="en-US" b="0" i="0" dirty="0">
                <a:effectLst/>
                <a:latin typeface="Malgun Gothic" panose="020B0503020000020004" pitchFamily="34" charset="-127"/>
                <a:ea typeface="Malgun Gothic" panose="020B0503020000020004" pitchFamily="34" charset="-127"/>
              </a:rPr>
              <a:t>This visualization immediately highlights gender as a crucial factor in predicting survival.</a:t>
            </a:r>
            <a:endParaRPr lang="en-US" dirty="0">
              <a:latin typeface="Malgun Gothic" panose="020B0503020000020004" pitchFamily="34" charset="-127"/>
              <a:ea typeface="Malgun Gothic" panose="020B0503020000020004" pitchFamily="34" charset="-127"/>
            </a:endParaRPr>
          </a:p>
          <a:p>
            <a:pPr>
              <a:buFontTx/>
              <a:buChar char="-"/>
            </a:pPr>
            <a:endParaRPr lang="en-IN" dirty="0"/>
          </a:p>
        </p:txBody>
      </p:sp>
      <p:sp>
        <p:nvSpPr>
          <p:cNvPr id="4" name="Slide Number Placeholder 3">
            <a:extLst>
              <a:ext uri="{FF2B5EF4-FFF2-40B4-BE49-F238E27FC236}">
                <a16:creationId xmlns:a16="http://schemas.microsoft.com/office/drawing/2014/main" id="{B81598AC-E299-7CA8-D0D0-FFDEF3612415}"/>
              </a:ext>
            </a:extLst>
          </p:cNvPr>
          <p:cNvSpPr>
            <a:spLocks noGrp="1"/>
          </p:cNvSpPr>
          <p:nvPr>
            <p:ph type="sldNum" sz="quarter" idx="12"/>
          </p:nvPr>
        </p:nvSpPr>
        <p:spPr/>
        <p:txBody>
          <a:bodyPr/>
          <a:lstStyle/>
          <a:p>
            <a:fld id="{3F1D6F56-EC75-4AAA-87B7-6ED622CBB80D}" type="slidenum">
              <a:rPr lang="en-IN" smtClean="0"/>
              <a:t>6</a:t>
            </a:fld>
            <a:endParaRPr lang="en-IN"/>
          </a:p>
        </p:txBody>
      </p:sp>
      <p:pic>
        <p:nvPicPr>
          <p:cNvPr id="6" name="Picture 5">
            <a:extLst>
              <a:ext uri="{FF2B5EF4-FFF2-40B4-BE49-F238E27FC236}">
                <a16:creationId xmlns:a16="http://schemas.microsoft.com/office/drawing/2014/main" id="{2EE2C3C8-6303-4B2C-0EAD-0F2F492352B4}"/>
              </a:ext>
            </a:extLst>
          </p:cNvPr>
          <p:cNvPicPr>
            <a:picLocks noChangeAspect="1"/>
          </p:cNvPicPr>
          <p:nvPr/>
        </p:nvPicPr>
        <p:blipFill>
          <a:blip r:embed="rId2"/>
          <a:stretch>
            <a:fillRect/>
          </a:stretch>
        </p:blipFill>
        <p:spPr>
          <a:xfrm>
            <a:off x="6441699" y="1325880"/>
            <a:ext cx="5750301" cy="5532120"/>
          </a:xfrm>
          <a:prstGeom prst="rect">
            <a:avLst/>
          </a:prstGeom>
        </p:spPr>
      </p:pic>
    </p:spTree>
    <p:extLst>
      <p:ext uri="{BB962C8B-B14F-4D97-AF65-F5344CB8AC3E}">
        <p14:creationId xmlns:p14="http://schemas.microsoft.com/office/powerpoint/2010/main" val="3463649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11EE-D89B-02CC-C521-16733E3A4C68}"/>
              </a:ext>
            </a:extLst>
          </p:cNvPr>
          <p:cNvSpPr>
            <a:spLocks noGrp="1"/>
          </p:cNvSpPr>
          <p:nvPr>
            <p:ph type="title"/>
          </p:nvPr>
        </p:nvSpPr>
        <p:spPr>
          <a:xfrm>
            <a:off x="646111" y="452718"/>
            <a:ext cx="9137969" cy="610698"/>
          </a:xfrm>
        </p:spPr>
        <p:txBody>
          <a:bodyPr/>
          <a:lstStyle/>
          <a:p>
            <a:r>
              <a:rPr lang="en-US" sz="2800" dirty="0"/>
              <a:t>Age Distribution with Survival Overlay</a:t>
            </a:r>
            <a:endParaRPr lang="en-IN" sz="2800" dirty="0"/>
          </a:p>
        </p:txBody>
      </p:sp>
      <p:sp>
        <p:nvSpPr>
          <p:cNvPr id="3" name="Content Placeholder 2">
            <a:extLst>
              <a:ext uri="{FF2B5EF4-FFF2-40B4-BE49-F238E27FC236}">
                <a16:creationId xmlns:a16="http://schemas.microsoft.com/office/drawing/2014/main" id="{CC31D71F-7ABB-871C-E782-FF1E6C2B1DED}"/>
              </a:ext>
            </a:extLst>
          </p:cNvPr>
          <p:cNvSpPr>
            <a:spLocks noGrp="1"/>
          </p:cNvSpPr>
          <p:nvPr>
            <p:ph idx="1"/>
          </p:nvPr>
        </p:nvSpPr>
        <p:spPr>
          <a:xfrm>
            <a:off x="646111" y="1307592"/>
            <a:ext cx="5132898" cy="4940807"/>
          </a:xfrm>
        </p:spPr>
        <p:txBody>
          <a:bodyPr>
            <a:normAutofit fontScale="92500" lnSpcReduction="20000"/>
          </a:bodyPr>
          <a:lstStyle/>
          <a:p>
            <a:pPr marL="0" indent="0">
              <a:buNone/>
            </a:pPr>
            <a:r>
              <a:rPr lang="en-US" dirty="0"/>
              <a:t>(0-10): </a:t>
            </a:r>
            <a:r>
              <a:rPr lang="en-US" b="0" i="0" dirty="0">
                <a:effectLst/>
                <a:latin typeface="fkGroteskNeue"/>
              </a:rPr>
              <a:t>the green line is above blue for most cases, indicating high survival.</a:t>
            </a:r>
          </a:p>
          <a:p>
            <a:pPr marL="0" indent="0">
              <a:buNone/>
            </a:pPr>
            <a:endParaRPr lang="en-US" b="0" i="0" dirty="0">
              <a:effectLst/>
              <a:latin typeface="fkGroteskNeue"/>
            </a:endParaRPr>
          </a:p>
          <a:p>
            <a:pPr marL="0" indent="0">
              <a:buNone/>
            </a:pPr>
            <a:r>
              <a:rPr lang="en-US" dirty="0">
                <a:latin typeface="fkGroteskNeue"/>
              </a:rPr>
              <a:t>(20-30): Large portion of passengers. Indicating  mixed outcome.</a:t>
            </a:r>
          </a:p>
          <a:p>
            <a:pPr marL="0" indent="0">
              <a:buNone/>
            </a:pPr>
            <a:endParaRPr lang="en-US" dirty="0">
              <a:latin typeface="fkGroteskNeue"/>
            </a:endParaRPr>
          </a:p>
          <a:p>
            <a:pPr marL="0" indent="0">
              <a:buNone/>
            </a:pPr>
            <a:r>
              <a:rPr lang="en-US" dirty="0">
                <a:latin typeface="fkGroteskNeue"/>
              </a:rPr>
              <a:t>(30-40): </a:t>
            </a:r>
            <a:r>
              <a:rPr lang="en-US" b="0" i="0" dirty="0">
                <a:effectLst/>
                <a:latin typeface="fkGroteskNeue"/>
              </a:rPr>
              <a:t>The non-survival frequency is the highest for the people in the range.</a:t>
            </a:r>
          </a:p>
          <a:p>
            <a:pPr marL="0" indent="0">
              <a:buNone/>
            </a:pPr>
            <a:endParaRPr lang="en-US" b="0" i="0" dirty="0">
              <a:effectLst/>
              <a:latin typeface="fkGroteskNeue"/>
            </a:endParaRPr>
          </a:p>
          <a:p>
            <a:pPr marL="0" indent="0">
              <a:buNone/>
            </a:pPr>
            <a:r>
              <a:rPr lang="en-US" dirty="0">
                <a:latin typeface="fkGroteskNeue"/>
              </a:rPr>
              <a:t>(60+): Very few people in this age group and survival rate is also less.</a:t>
            </a:r>
          </a:p>
          <a:p>
            <a:pPr marL="0" indent="0">
              <a:buNone/>
            </a:pPr>
            <a:endParaRPr lang="en-US" dirty="0">
              <a:latin typeface="fkGroteskNeue"/>
            </a:endParaRPr>
          </a:p>
          <a:p>
            <a:pPr marL="0" indent="0">
              <a:buNone/>
            </a:pPr>
            <a:r>
              <a:rPr lang="en-US" b="1" i="0" dirty="0">
                <a:effectLst/>
                <a:latin typeface="fkGroteskNeue"/>
              </a:rPr>
              <a:t>The graph visually supports the historical narrative of "women and children first" during the disaster.</a:t>
            </a:r>
            <a:endParaRPr lang="en-IN" b="1" dirty="0"/>
          </a:p>
        </p:txBody>
      </p:sp>
      <p:sp>
        <p:nvSpPr>
          <p:cNvPr id="4" name="Slide Number Placeholder 3">
            <a:extLst>
              <a:ext uri="{FF2B5EF4-FFF2-40B4-BE49-F238E27FC236}">
                <a16:creationId xmlns:a16="http://schemas.microsoft.com/office/drawing/2014/main" id="{2D254C46-DCA1-EEA5-7E10-E1EA947C8980}"/>
              </a:ext>
            </a:extLst>
          </p:cNvPr>
          <p:cNvSpPr>
            <a:spLocks noGrp="1"/>
          </p:cNvSpPr>
          <p:nvPr>
            <p:ph type="sldNum" sz="quarter" idx="12"/>
          </p:nvPr>
        </p:nvSpPr>
        <p:spPr/>
        <p:txBody>
          <a:bodyPr/>
          <a:lstStyle/>
          <a:p>
            <a:fld id="{3F1D6F56-EC75-4AAA-87B7-6ED622CBB80D}" type="slidenum">
              <a:rPr lang="en-IN" smtClean="0"/>
              <a:t>7</a:t>
            </a:fld>
            <a:endParaRPr lang="en-IN"/>
          </a:p>
        </p:txBody>
      </p:sp>
      <p:pic>
        <p:nvPicPr>
          <p:cNvPr id="6" name="Picture 5">
            <a:extLst>
              <a:ext uri="{FF2B5EF4-FFF2-40B4-BE49-F238E27FC236}">
                <a16:creationId xmlns:a16="http://schemas.microsoft.com/office/drawing/2014/main" id="{B66E2B1A-2A50-1200-62ED-F650F18E74A5}"/>
              </a:ext>
            </a:extLst>
          </p:cNvPr>
          <p:cNvPicPr>
            <a:picLocks noChangeAspect="1"/>
          </p:cNvPicPr>
          <p:nvPr/>
        </p:nvPicPr>
        <p:blipFill>
          <a:blip r:embed="rId2"/>
          <a:stretch>
            <a:fillRect/>
          </a:stretch>
        </p:blipFill>
        <p:spPr>
          <a:xfrm>
            <a:off x="5779008" y="1307592"/>
            <a:ext cx="6412991" cy="5550408"/>
          </a:xfrm>
          <a:prstGeom prst="rect">
            <a:avLst/>
          </a:prstGeom>
        </p:spPr>
      </p:pic>
    </p:spTree>
    <p:extLst>
      <p:ext uri="{BB962C8B-B14F-4D97-AF65-F5344CB8AC3E}">
        <p14:creationId xmlns:p14="http://schemas.microsoft.com/office/powerpoint/2010/main" val="110691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F3E-9FA0-A062-FA5C-CB50CD371A81}"/>
              </a:ext>
            </a:extLst>
          </p:cNvPr>
          <p:cNvSpPr>
            <a:spLocks noGrp="1"/>
          </p:cNvSpPr>
          <p:nvPr>
            <p:ph type="title"/>
          </p:nvPr>
        </p:nvSpPr>
        <p:spPr>
          <a:xfrm>
            <a:off x="646111" y="452718"/>
            <a:ext cx="9404723" cy="767687"/>
          </a:xfrm>
        </p:spPr>
        <p:txBody>
          <a:bodyPr/>
          <a:lstStyle/>
          <a:p>
            <a:r>
              <a:rPr lang="en-US" sz="3200" u="sng" dirty="0"/>
              <a:t>Heatmap Visualization</a:t>
            </a:r>
            <a:endParaRPr lang="en-IN" sz="3200" u="sng" dirty="0"/>
          </a:p>
        </p:txBody>
      </p:sp>
      <p:sp>
        <p:nvSpPr>
          <p:cNvPr id="3" name="Content Placeholder 2">
            <a:extLst>
              <a:ext uri="{FF2B5EF4-FFF2-40B4-BE49-F238E27FC236}">
                <a16:creationId xmlns:a16="http://schemas.microsoft.com/office/drawing/2014/main" id="{156C31F9-734A-0BD1-965E-579B56A60ABF}"/>
              </a:ext>
            </a:extLst>
          </p:cNvPr>
          <p:cNvSpPr>
            <a:spLocks noGrp="1"/>
          </p:cNvSpPr>
          <p:nvPr>
            <p:ph idx="1"/>
          </p:nvPr>
        </p:nvSpPr>
        <p:spPr>
          <a:xfrm>
            <a:off x="559838" y="1220404"/>
            <a:ext cx="9490016" cy="5027996"/>
          </a:xfrm>
        </p:spPr>
        <p:txBody>
          <a:bodyPr/>
          <a:lstStyle/>
          <a:p>
            <a:pPr>
              <a:buFontTx/>
              <a:buChar char="-"/>
            </a:pPr>
            <a:endParaRPr lang="en-US" dirty="0"/>
          </a:p>
          <a:p>
            <a:pPr>
              <a:buFontTx/>
              <a:buChar char="-"/>
            </a:pPr>
            <a:endParaRPr lang="en-US" dirty="0"/>
          </a:p>
          <a:p>
            <a:pPr>
              <a:buFontTx/>
              <a:buChar char="-"/>
            </a:pPr>
            <a:endParaRPr lang="en-US" dirty="0"/>
          </a:p>
          <a:p>
            <a:pPr>
              <a:buFontTx/>
              <a:buChar char="-"/>
            </a:pPr>
            <a:endParaRPr lang="en-US" dirty="0"/>
          </a:p>
          <a:p>
            <a:pPr>
              <a:buFontTx/>
              <a:buChar char="-"/>
            </a:pPr>
            <a:r>
              <a:rPr lang="en-US" dirty="0"/>
              <a:t>Yellow/Green: Higher Survival Rate</a:t>
            </a:r>
          </a:p>
          <a:p>
            <a:pPr>
              <a:buFontTx/>
              <a:buChar char="-"/>
            </a:pPr>
            <a:r>
              <a:rPr lang="en-US" dirty="0"/>
              <a:t>Dark: Low Survival Rate</a:t>
            </a:r>
            <a:endParaRPr lang="en-IN" dirty="0"/>
          </a:p>
        </p:txBody>
      </p:sp>
      <p:sp>
        <p:nvSpPr>
          <p:cNvPr id="4" name="Slide Number Placeholder 3">
            <a:extLst>
              <a:ext uri="{FF2B5EF4-FFF2-40B4-BE49-F238E27FC236}">
                <a16:creationId xmlns:a16="http://schemas.microsoft.com/office/drawing/2014/main" id="{3224309D-17D4-9BEA-94B0-AC23CE5320D8}"/>
              </a:ext>
            </a:extLst>
          </p:cNvPr>
          <p:cNvSpPr>
            <a:spLocks noGrp="1"/>
          </p:cNvSpPr>
          <p:nvPr>
            <p:ph type="sldNum" sz="quarter" idx="12"/>
          </p:nvPr>
        </p:nvSpPr>
        <p:spPr/>
        <p:txBody>
          <a:bodyPr/>
          <a:lstStyle/>
          <a:p>
            <a:fld id="{3F1D6F56-EC75-4AAA-87B7-6ED622CBB80D}" type="slidenum">
              <a:rPr lang="en-IN" smtClean="0"/>
              <a:t>8</a:t>
            </a:fld>
            <a:endParaRPr lang="en-IN"/>
          </a:p>
        </p:txBody>
      </p:sp>
      <p:pic>
        <p:nvPicPr>
          <p:cNvPr id="12" name="Picture 11">
            <a:extLst>
              <a:ext uri="{FF2B5EF4-FFF2-40B4-BE49-F238E27FC236}">
                <a16:creationId xmlns:a16="http://schemas.microsoft.com/office/drawing/2014/main" id="{6630CDDD-20D6-85A6-483D-05DADCB4307B}"/>
              </a:ext>
            </a:extLst>
          </p:cNvPr>
          <p:cNvPicPr>
            <a:picLocks noChangeAspect="1"/>
          </p:cNvPicPr>
          <p:nvPr/>
        </p:nvPicPr>
        <p:blipFill>
          <a:blip r:embed="rId2"/>
          <a:stretch>
            <a:fillRect/>
          </a:stretch>
        </p:blipFill>
        <p:spPr>
          <a:xfrm>
            <a:off x="5738327" y="1220404"/>
            <a:ext cx="6453673" cy="5637595"/>
          </a:xfrm>
          <a:prstGeom prst="rect">
            <a:avLst/>
          </a:prstGeom>
        </p:spPr>
      </p:pic>
    </p:spTree>
    <p:extLst>
      <p:ext uri="{BB962C8B-B14F-4D97-AF65-F5344CB8AC3E}">
        <p14:creationId xmlns:p14="http://schemas.microsoft.com/office/powerpoint/2010/main" val="1118484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15C0-D3EB-BEB9-AB92-21283BDC110E}"/>
              </a:ext>
            </a:extLst>
          </p:cNvPr>
          <p:cNvSpPr>
            <a:spLocks noGrp="1"/>
          </p:cNvSpPr>
          <p:nvPr>
            <p:ph type="title"/>
          </p:nvPr>
        </p:nvSpPr>
        <p:spPr>
          <a:xfrm>
            <a:off x="646111" y="452718"/>
            <a:ext cx="9404723" cy="610698"/>
          </a:xfrm>
        </p:spPr>
        <p:txBody>
          <a:bodyPr/>
          <a:lstStyle/>
          <a:p>
            <a:r>
              <a:rPr lang="en-US" sz="3600" u="sng" dirty="0"/>
              <a:t>LOGISTIC REGRESSION</a:t>
            </a:r>
            <a:endParaRPr lang="en-IN" sz="3600" u="sng" dirty="0"/>
          </a:p>
        </p:txBody>
      </p:sp>
      <p:sp>
        <p:nvSpPr>
          <p:cNvPr id="3" name="Content Placeholder 2">
            <a:extLst>
              <a:ext uri="{FF2B5EF4-FFF2-40B4-BE49-F238E27FC236}">
                <a16:creationId xmlns:a16="http://schemas.microsoft.com/office/drawing/2014/main" id="{397A150C-5B58-2133-488F-04AE84CD98B8}"/>
              </a:ext>
            </a:extLst>
          </p:cNvPr>
          <p:cNvSpPr>
            <a:spLocks noGrp="1"/>
          </p:cNvSpPr>
          <p:nvPr>
            <p:ph idx="1"/>
          </p:nvPr>
        </p:nvSpPr>
        <p:spPr>
          <a:xfrm>
            <a:off x="645130" y="1354348"/>
            <a:ext cx="6031715" cy="4894052"/>
          </a:xfrm>
        </p:spPr>
        <p:txBody>
          <a:bodyPr/>
          <a:lstStyle/>
          <a:p>
            <a:pPr>
              <a:buFontTx/>
              <a:buChar char="-"/>
            </a:pPr>
            <a:r>
              <a:rPr lang="en-US" i="0" dirty="0">
                <a:solidFill>
                  <a:schemeClr val="tx1">
                    <a:lumMod val="95000"/>
                  </a:schemeClr>
                </a:solidFill>
                <a:effectLst/>
                <a:latin typeface="Nunito" pitchFamily="2" charset="0"/>
              </a:rPr>
              <a:t>Logistic regression is a supervised machine learning algorithm used for classification tasks where the goal is to predict the probability.</a:t>
            </a:r>
          </a:p>
          <a:p>
            <a:pPr>
              <a:buFontTx/>
              <a:buChar char="-"/>
            </a:pPr>
            <a:endParaRPr lang="en-US" i="0" dirty="0">
              <a:solidFill>
                <a:schemeClr val="tx1">
                  <a:lumMod val="95000"/>
                </a:schemeClr>
              </a:solidFill>
              <a:effectLst/>
              <a:latin typeface="Nunito" pitchFamily="2" charset="0"/>
            </a:endParaRPr>
          </a:p>
          <a:p>
            <a:pPr>
              <a:buFontTx/>
              <a:buChar char="-"/>
            </a:pPr>
            <a:r>
              <a:rPr lang="en-US" dirty="0">
                <a:solidFill>
                  <a:schemeClr val="tx1">
                    <a:lumMod val="95000"/>
                  </a:schemeClr>
                </a:solidFill>
                <a:latin typeface="Nunito" pitchFamily="2" charset="0"/>
              </a:rPr>
              <a:t>It’s u</a:t>
            </a:r>
            <a:r>
              <a:rPr lang="en-US" b="0" i="0" dirty="0">
                <a:solidFill>
                  <a:schemeClr val="tx1">
                    <a:lumMod val="95000"/>
                  </a:schemeClr>
                </a:solidFill>
                <a:effectLst/>
                <a:latin typeface="Nunito" pitchFamily="2" charset="0"/>
              </a:rPr>
              <a:t>sed for binary </a:t>
            </a:r>
            <a:r>
              <a:rPr lang="en-US" dirty="0">
                <a:solidFill>
                  <a:schemeClr val="tx1">
                    <a:lumMod val="95000"/>
                  </a:schemeClr>
                </a:solidFill>
                <a:latin typeface="Nunito" pitchFamily="2" charset="0"/>
              </a:rPr>
              <a:t>classification</a:t>
            </a:r>
            <a:r>
              <a:rPr lang="en-US" b="0" i="0" dirty="0">
                <a:solidFill>
                  <a:schemeClr val="tx1">
                    <a:lumMod val="95000"/>
                  </a:schemeClr>
                </a:solidFill>
                <a:effectLst/>
                <a:latin typeface="Nunito" pitchFamily="2" charset="0"/>
              </a:rPr>
              <a:t> where we use </a:t>
            </a:r>
            <a:r>
              <a:rPr lang="en-US" dirty="0">
                <a:solidFill>
                  <a:schemeClr val="tx1">
                    <a:lumMod val="95000"/>
                  </a:schemeClr>
                </a:solidFill>
                <a:latin typeface="Nunito" pitchFamily="2" charset="0"/>
              </a:rPr>
              <a:t>sigmoid function</a:t>
            </a:r>
            <a:r>
              <a:rPr lang="en-US" b="0" i="0" dirty="0">
                <a:solidFill>
                  <a:schemeClr val="tx1">
                    <a:lumMod val="95000"/>
                  </a:schemeClr>
                </a:solidFill>
                <a:effectLst/>
                <a:latin typeface="Nunito" pitchFamily="2" charset="0"/>
              </a:rPr>
              <a:t>, that takes input as independent variables and produces a probability value between 0 and 1.</a:t>
            </a:r>
          </a:p>
          <a:p>
            <a:pPr>
              <a:buFontTx/>
              <a:buChar char="-"/>
            </a:pPr>
            <a:endParaRPr lang="en-US" dirty="0">
              <a:solidFill>
                <a:schemeClr val="tx1">
                  <a:lumMod val="95000"/>
                </a:schemeClr>
              </a:solidFill>
              <a:latin typeface="Nunito" pitchFamily="2" charset="0"/>
            </a:endParaRPr>
          </a:p>
          <a:p>
            <a:pPr>
              <a:buFontTx/>
              <a:buChar char="-"/>
            </a:pPr>
            <a:r>
              <a:rPr lang="en-US" dirty="0">
                <a:solidFill>
                  <a:schemeClr val="tx1">
                    <a:lumMod val="95000"/>
                  </a:schemeClr>
                </a:solidFill>
                <a:latin typeface="Nunito" pitchFamily="2" charset="0"/>
              </a:rPr>
              <a:t>Training Rate- 80.73 </a:t>
            </a:r>
          </a:p>
          <a:p>
            <a:pPr>
              <a:buFontTx/>
              <a:buChar char="-"/>
            </a:pPr>
            <a:r>
              <a:rPr lang="en-US" dirty="0">
                <a:solidFill>
                  <a:schemeClr val="tx1">
                    <a:lumMod val="95000"/>
                  </a:schemeClr>
                </a:solidFill>
                <a:latin typeface="Nunito" pitchFamily="2" charset="0"/>
              </a:rPr>
              <a:t>Testing Rate- 81.25</a:t>
            </a:r>
            <a:endParaRPr lang="en-IN" dirty="0">
              <a:solidFill>
                <a:schemeClr val="tx1">
                  <a:lumMod val="95000"/>
                </a:schemeClr>
              </a:solidFill>
            </a:endParaRPr>
          </a:p>
        </p:txBody>
      </p:sp>
      <p:sp>
        <p:nvSpPr>
          <p:cNvPr id="4" name="Slide Number Placeholder 3">
            <a:extLst>
              <a:ext uri="{FF2B5EF4-FFF2-40B4-BE49-F238E27FC236}">
                <a16:creationId xmlns:a16="http://schemas.microsoft.com/office/drawing/2014/main" id="{D24576BD-4EEA-0080-EC02-C43E3B84EA0F}"/>
              </a:ext>
            </a:extLst>
          </p:cNvPr>
          <p:cNvSpPr>
            <a:spLocks noGrp="1"/>
          </p:cNvSpPr>
          <p:nvPr>
            <p:ph type="sldNum" sz="quarter" idx="12"/>
          </p:nvPr>
        </p:nvSpPr>
        <p:spPr/>
        <p:txBody>
          <a:bodyPr/>
          <a:lstStyle/>
          <a:p>
            <a:fld id="{3F1D6F56-EC75-4AAA-87B7-6ED622CBB80D}" type="slidenum">
              <a:rPr lang="en-IN" smtClean="0"/>
              <a:t>9</a:t>
            </a:fld>
            <a:endParaRPr lang="en-IN"/>
          </a:p>
        </p:txBody>
      </p:sp>
      <p:pic>
        <p:nvPicPr>
          <p:cNvPr id="6" name="Picture 5">
            <a:extLst>
              <a:ext uri="{FF2B5EF4-FFF2-40B4-BE49-F238E27FC236}">
                <a16:creationId xmlns:a16="http://schemas.microsoft.com/office/drawing/2014/main" id="{CAE42309-A4DE-6DE4-9B10-49C643C51344}"/>
              </a:ext>
            </a:extLst>
          </p:cNvPr>
          <p:cNvPicPr>
            <a:picLocks noChangeAspect="1"/>
          </p:cNvPicPr>
          <p:nvPr/>
        </p:nvPicPr>
        <p:blipFill>
          <a:blip r:embed="rId2"/>
          <a:stretch>
            <a:fillRect/>
          </a:stretch>
        </p:blipFill>
        <p:spPr>
          <a:xfrm>
            <a:off x="6754483" y="1354348"/>
            <a:ext cx="5437518" cy="4304580"/>
          </a:xfrm>
          <a:prstGeom prst="rect">
            <a:avLst/>
          </a:prstGeom>
        </p:spPr>
      </p:pic>
    </p:spTree>
    <p:extLst>
      <p:ext uri="{BB962C8B-B14F-4D97-AF65-F5344CB8AC3E}">
        <p14:creationId xmlns:p14="http://schemas.microsoft.com/office/powerpoint/2010/main" val="454085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232</TotalTime>
  <Words>587</Words>
  <Application>Microsoft Office PowerPoint</Application>
  <PresentationFormat>Widescreen</PresentationFormat>
  <Paragraphs>100</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Malgun Gothic</vt:lpstr>
      <vt:lpstr>Arial</vt:lpstr>
      <vt:lpstr>Calibri</vt:lpstr>
      <vt:lpstr>Century Gothic</vt:lpstr>
      <vt:lpstr>fkGroteskNeue</vt:lpstr>
      <vt:lpstr>helveticaregular</vt:lpstr>
      <vt:lpstr>Nunito</vt:lpstr>
      <vt:lpstr>Open Sans</vt:lpstr>
      <vt:lpstr>Roboto</vt:lpstr>
      <vt:lpstr>Wingdings 3</vt:lpstr>
      <vt:lpstr>Ion</vt:lpstr>
      <vt:lpstr>PowerPoint Presentation</vt:lpstr>
      <vt:lpstr>CONTENTS</vt:lpstr>
      <vt:lpstr>INTRODUCTION</vt:lpstr>
      <vt:lpstr>DATASET OVERVIEW</vt:lpstr>
      <vt:lpstr>Data Analysis</vt:lpstr>
      <vt:lpstr>VISUALIZATION</vt:lpstr>
      <vt:lpstr>Age Distribution with Survival Overlay</vt:lpstr>
      <vt:lpstr>Heatmap Visualization</vt:lpstr>
      <vt:lpstr>LOGISTIC REGRESSION</vt:lpstr>
      <vt:lpstr>ANN (Artificial Neural Network)</vt:lpstr>
      <vt:lpstr>Hyper parameter Tuning</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Kapil Ghaloth</dc:creator>
  <cp:lastModifiedBy>Kapil Ghaloth</cp:lastModifiedBy>
  <cp:revision>50</cp:revision>
  <dcterms:created xsi:type="dcterms:W3CDTF">2025-02-09T19:35:14Z</dcterms:created>
  <dcterms:modified xsi:type="dcterms:W3CDTF">2025-02-10T11:53:54Z</dcterms:modified>
</cp:coreProperties>
</file>