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rawings/drawing3.xml" ContentType="application/vnd.openxmlformats-officedocument.drawingml.chartshap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drawings/drawing2.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6" r:id="rId4"/>
    <p:sldId id="269" r:id="rId5"/>
    <p:sldId id="268" r:id="rId6"/>
    <p:sldId id="260" r:id="rId7"/>
    <p:sldId id="270" r:id="rId8"/>
    <p:sldId id="27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D4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073" autoAdjust="0"/>
  </p:normalViewPr>
  <p:slideViewPr>
    <p:cSldViewPr>
      <p:cViewPr varScale="1">
        <p:scale>
          <a:sx n="79" d="100"/>
          <a:sy n="79" d="100"/>
        </p:scale>
        <p:origin x="-154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6.5656565656565677E-2"/>
          <c:y val="0"/>
          <c:w val="0.88888888888888895"/>
          <c:h val="0.80972820064158679"/>
        </c:manualLayout>
      </c:layout>
      <c:barChart>
        <c:barDir val="col"/>
        <c:grouping val="clustered"/>
        <c:ser>
          <c:idx val="0"/>
          <c:order val="0"/>
          <c:tx>
            <c:strRef>
              <c:f>Sheet1!$B$1</c:f>
              <c:strCache>
                <c:ptCount val="1"/>
                <c:pt idx="0">
                  <c:v>FY 2020</c:v>
                </c:pt>
              </c:strCache>
            </c:strRef>
          </c:tx>
          <c:dLbls>
            <c:delete val="1"/>
          </c:dLbls>
          <c:cat>
            <c:strRef>
              <c:f>Sheet1!$A$2</c:f>
              <c:strCache>
                <c:ptCount val="1"/>
                <c:pt idx="0">
                  <c:v>Revenue ($ in Billion)</c:v>
                </c:pt>
              </c:strCache>
            </c:strRef>
          </c:cat>
          <c:val>
            <c:numRef>
              <c:f>Sheet1!$B$2</c:f>
              <c:numCache>
                <c:formatCode>General</c:formatCode>
                <c:ptCount val="1"/>
                <c:pt idx="0">
                  <c:v>26.134</c:v>
                </c:pt>
              </c:numCache>
            </c:numRef>
          </c:val>
        </c:ser>
        <c:ser>
          <c:idx val="1"/>
          <c:order val="1"/>
          <c:tx>
            <c:strRef>
              <c:f>Sheet1!$C$1</c:f>
              <c:strCache>
                <c:ptCount val="1"/>
                <c:pt idx="0">
                  <c:v>FY 2019</c:v>
                </c:pt>
              </c:strCache>
            </c:strRef>
          </c:tx>
          <c:spPr>
            <a:solidFill>
              <a:schemeClr val="accent1"/>
            </a:solidFill>
          </c:spPr>
          <c:dLbls>
            <c:delete val="1"/>
          </c:dLbls>
          <c:cat>
            <c:strRef>
              <c:f>Sheet1!$A$2</c:f>
              <c:strCache>
                <c:ptCount val="1"/>
                <c:pt idx="0">
                  <c:v>Revenue ($ in Billion)</c:v>
                </c:pt>
              </c:strCache>
            </c:strRef>
          </c:cat>
          <c:val>
            <c:numRef>
              <c:f>Sheet1!$C$2</c:f>
              <c:numCache>
                <c:formatCode>General</c:formatCode>
                <c:ptCount val="1"/>
                <c:pt idx="0">
                  <c:v>27.978000000000002</c:v>
                </c:pt>
              </c:numCache>
            </c:numRef>
          </c:val>
        </c:ser>
        <c:dLbls>
          <c:showVal val="1"/>
        </c:dLbls>
        <c:overlap val="-25"/>
        <c:axId val="131307008"/>
        <c:axId val="131308544"/>
      </c:barChart>
      <c:catAx>
        <c:axId val="131307008"/>
        <c:scaling>
          <c:orientation val="minMax"/>
        </c:scaling>
        <c:axPos val="b"/>
        <c:majorTickMark val="none"/>
        <c:tickLblPos val="nextTo"/>
        <c:txPr>
          <a:bodyPr/>
          <a:lstStyle/>
          <a:p>
            <a:pPr>
              <a:defRPr sz="1600"/>
            </a:pPr>
            <a:endParaRPr lang="en-US"/>
          </a:p>
        </c:txPr>
        <c:crossAx val="131308544"/>
        <c:crosses val="autoZero"/>
        <c:auto val="1"/>
        <c:lblAlgn val="ctr"/>
        <c:lblOffset val="100"/>
      </c:catAx>
      <c:valAx>
        <c:axId val="131308544"/>
        <c:scaling>
          <c:orientation val="minMax"/>
        </c:scaling>
        <c:delete val="1"/>
        <c:axPos val="l"/>
        <c:numFmt formatCode="General" sourceLinked="1"/>
        <c:majorTickMark val="none"/>
        <c:tickLblPos val="nextTo"/>
        <c:crossAx val="131307008"/>
        <c:crosses val="autoZero"/>
        <c:crossBetween val="between"/>
      </c:valAx>
      <c:spPr>
        <a:noFill/>
        <a:ln w="25400">
          <a:noFill/>
        </a:ln>
      </c:spPr>
    </c:plotArea>
    <c:plotVisOnly val="1"/>
  </c:chart>
  <c:txPr>
    <a:bodyPr/>
    <a:lstStyle/>
    <a:p>
      <a:pPr>
        <a:defRPr sz="1800"/>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1.2500000000000001E-2"/>
          <c:y val="5.6249999999999981E-2"/>
          <c:w val="0.9541666666666665"/>
          <c:h val="0.70490305118110264"/>
        </c:manualLayout>
      </c:layout>
      <c:barChart>
        <c:barDir val="col"/>
        <c:grouping val="clustered"/>
        <c:ser>
          <c:idx val="0"/>
          <c:order val="0"/>
          <c:tx>
            <c:strRef>
              <c:f>Sheet1!$B$1</c:f>
              <c:strCache>
                <c:ptCount val="1"/>
                <c:pt idx="0">
                  <c:v>Revenue</c:v>
                </c:pt>
              </c:strCache>
            </c:strRef>
          </c:tx>
          <c:cat>
            <c:strRef>
              <c:f>Sheet1!$A$2:$A$4</c:f>
              <c:strCache>
                <c:ptCount val="3"/>
                <c:pt idx="0">
                  <c:v>FY, 2018</c:v>
                </c:pt>
                <c:pt idx="1">
                  <c:v>FY, 2019</c:v>
                </c:pt>
                <c:pt idx="2">
                  <c:v>FY, 2020</c:v>
                </c:pt>
              </c:strCache>
            </c:strRef>
          </c:cat>
          <c:val>
            <c:numRef>
              <c:f>Sheet1!$B$2:$B$4</c:f>
              <c:numCache>
                <c:formatCode>General</c:formatCode>
                <c:ptCount val="3"/>
                <c:pt idx="0">
                  <c:v>27.66</c:v>
                </c:pt>
                <c:pt idx="1">
                  <c:v>27.98</c:v>
                </c:pt>
                <c:pt idx="2">
                  <c:v>26.13</c:v>
                </c:pt>
              </c:numCache>
            </c:numRef>
          </c:val>
        </c:ser>
        <c:ser>
          <c:idx val="1"/>
          <c:order val="1"/>
          <c:tx>
            <c:strRef>
              <c:f>Sheet1!$C$1</c:f>
              <c:strCache>
                <c:ptCount val="1"/>
                <c:pt idx="0">
                  <c:v>Net Income</c:v>
                </c:pt>
              </c:strCache>
            </c:strRef>
          </c:tx>
          <c:cat>
            <c:strRef>
              <c:f>Sheet1!$A$2:$A$4</c:f>
              <c:strCache>
                <c:ptCount val="3"/>
                <c:pt idx="0">
                  <c:v>FY, 2018</c:v>
                </c:pt>
                <c:pt idx="1">
                  <c:v>FY, 2019</c:v>
                </c:pt>
                <c:pt idx="2">
                  <c:v>FY, 2020</c:v>
                </c:pt>
              </c:strCache>
            </c:strRef>
          </c:cat>
          <c:val>
            <c:numRef>
              <c:f>Sheet1!$C$2:$C$4</c:f>
              <c:numCache>
                <c:formatCode>General</c:formatCode>
                <c:ptCount val="3"/>
                <c:pt idx="0">
                  <c:v>2.2999999999999998</c:v>
                </c:pt>
                <c:pt idx="1">
                  <c:v>1.5</c:v>
                </c:pt>
                <c:pt idx="2">
                  <c:v>5.2</c:v>
                </c:pt>
              </c:numCache>
            </c:numRef>
          </c:val>
        </c:ser>
        <c:gapWidth val="75"/>
        <c:overlap val="-25"/>
        <c:axId val="127040512"/>
        <c:axId val="127055360"/>
      </c:barChart>
      <c:catAx>
        <c:axId val="127040512"/>
        <c:scaling>
          <c:orientation val="minMax"/>
        </c:scaling>
        <c:axPos val="b"/>
        <c:majorTickMark val="none"/>
        <c:tickLblPos val="nextTo"/>
        <c:crossAx val="127055360"/>
        <c:crosses val="autoZero"/>
        <c:auto val="1"/>
        <c:lblAlgn val="ctr"/>
        <c:lblOffset val="100"/>
      </c:catAx>
      <c:valAx>
        <c:axId val="127055360"/>
        <c:scaling>
          <c:orientation val="minMax"/>
        </c:scaling>
        <c:delete val="1"/>
        <c:axPos val="l"/>
        <c:numFmt formatCode="General" sourceLinked="1"/>
        <c:majorTickMark val="none"/>
        <c:tickLblPos val="nextTo"/>
        <c:crossAx val="127040512"/>
        <c:crosses val="autoZero"/>
        <c:crossBetween val="between"/>
      </c:valAx>
      <c:spPr>
        <a:noFill/>
        <a:ln w="25400">
          <a:noFill/>
        </a:ln>
      </c:spPr>
    </c:plotArea>
    <c:legend>
      <c:legendPos val="b"/>
      <c:layout/>
    </c:legend>
    <c:plotVisOnly val="1"/>
    <c:dispBlanksAs val="zero"/>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pieChart>
        <c:varyColors val="1"/>
        <c:ser>
          <c:idx val="1"/>
          <c:order val="0"/>
          <c:tx>
            <c:strRef>
              <c:f>Sheet1!#REF!</c:f>
              <c:strCache>
                <c:ptCount val="1"/>
                <c:pt idx="0">
                  <c:v>#REF!</c:v>
                </c:pt>
              </c:strCache>
            </c:strRef>
          </c:tx>
          <c:cat>
            <c:strRef>
              <c:f>Sheet1!$A$2:$A$5</c:f>
              <c:strCache>
                <c:ptCount val="4"/>
                <c:pt idx="0">
                  <c:v>Industrial Automation</c:v>
                </c:pt>
                <c:pt idx="1">
                  <c:v>Electrification Products</c:v>
                </c:pt>
                <c:pt idx="2">
                  <c:v>Motion</c:v>
                </c:pt>
                <c:pt idx="3">
                  <c:v>Robotics &amp; Discrete Automation</c:v>
                </c:pt>
              </c:strCache>
            </c:strRef>
          </c:cat>
          <c:val>
            <c:numRef>
              <c:f>Sheet1!$C$8:$C$8</c:f>
              <c:numCache>
                <c:formatCode>General</c:formatCode>
                <c:ptCount val="1"/>
              </c:numCache>
            </c:numRef>
          </c:val>
        </c:ser>
        <c:ser>
          <c:idx val="2"/>
          <c:order val="1"/>
          <c:tx>
            <c:strRef>
              <c:f>Sheet1!#REF!</c:f>
              <c:strCache>
                <c:ptCount val="1"/>
                <c:pt idx="0">
                  <c:v>#REF!</c:v>
                </c:pt>
              </c:strCache>
            </c:strRef>
          </c:tx>
          <c:cat>
            <c:strRef>
              <c:f>Sheet1!$A$2:$A$5</c:f>
              <c:strCache>
                <c:ptCount val="4"/>
                <c:pt idx="0">
                  <c:v>Industrial Automation</c:v>
                </c:pt>
                <c:pt idx="1">
                  <c:v>Electrification Products</c:v>
                </c:pt>
                <c:pt idx="2">
                  <c:v>Motion</c:v>
                </c:pt>
                <c:pt idx="3">
                  <c:v>Robotics &amp; Discrete Automation</c:v>
                </c:pt>
              </c:strCache>
            </c:strRef>
          </c:cat>
          <c:val>
            <c:numRef>
              <c:f>Sheet1!$D$6:$D$8</c:f>
              <c:numCache>
                <c:formatCode>General</c:formatCode>
                <c:ptCount val="3"/>
              </c:numCache>
            </c:numRef>
          </c:val>
        </c:ser>
        <c:ser>
          <c:idx val="3"/>
          <c:order val="2"/>
          <c:tx>
            <c:strRef>
              <c:f>Sheet1!$E$1</c:f>
              <c:strCache>
                <c:ptCount val="1"/>
              </c:strCache>
            </c:strRef>
          </c:tx>
          <c:cat>
            <c:strRef>
              <c:f>Sheet1!$A$2:$A$5</c:f>
              <c:strCache>
                <c:ptCount val="4"/>
                <c:pt idx="0">
                  <c:v>Industrial Automation</c:v>
                </c:pt>
                <c:pt idx="1">
                  <c:v>Electrification Products</c:v>
                </c:pt>
                <c:pt idx="2">
                  <c:v>Motion</c:v>
                </c:pt>
                <c:pt idx="3">
                  <c:v>Robotics &amp; Discrete Automation</c:v>
                </c:pt>
              </c:strCache>
            </c:strRef>
          </c:cat>
          <c:val>
            <c:numRef>
              <c:f>Sheet1!$E$2:$E$8</c:f>
              <c:numCache>
                <c:formatCode>General</c:formatCode>
                <c:ptCount val="7"/>
              </c:numCache>
            </c:numRef>
          </c:val>
        </c:ser>
        <c:ser>
          <c:idx val="4"/>
          <c:order val="3"/>
          <c:tx>
            <c:strRef>
              <c:f>Sheet1!$F$1</c:f>
              <c:strCache>
                <c:ptCount val="1"/>
              </c:strCache>
            </c:strRef>
          </c:tx>
          <c:cat>
            <c:strRef>
              <c:f>Sheet1!$A$2:$A$5</c:f>
              <c:strCache>
                <c:ptCount val="4"/>
                <c:pt idx="0">
                  <c:v>Industrial Automation</c:v>
                </c:pt>
                <c:pt idx="1">
                  <c:v>Electrification Products</c:v>
                </c:pt>
                <c:pt idx="2">
                  <c:v>Motion</c:v>
                </c:pt>
                <c:pt idx="3">
                  <c:v>Robotics &amp; Discrete Automation</c:v>
                </c:pt>
              </c:strCache>
            </c:strRef>
          </c:cat>
          <c:val>
            <c:numRef>
              <c:f>Sheet1!$F$2:$F$8</c:f>
              <c:numCache>
                <c:formatCode>General</c:formatCode>
                <c:ptCount val="7"/>
              </c:numCache>
            </c:numRef>
          </c:val>
        </c:ser>
        <c:ser>
          <c:idx val="5"/>
          <c:order val="4"/>
          <c:tx>
            <c:strRef>
              <c:f>Sheet1!$C$1</c:f>
              <c:strCache>
                <c:ptCount val="1"/>
              </c:strCache>
            </c:strRef>
          </c:tx>
          <c:cat>
            <c:strRef>
              <c:f>Sheet1!$A$2:$A$5</c:f>
              <c:strCache>
                <c:ptCount val="4"/>
                <c:pt idx="0">
                  <c:v>Industrial Automation</c:v>
                </c:pt>
                <c:pt idx="1">
                  <c:v>Electrification Products</c:v>
                </c:pt>
                <c:pt idx="2">
                  <c:v>Motion</c:v>
                </c:pt>
                <c:pt idx="3">
                  <c:v>Robotics &amp; Discrete Automation</c:v>
                </c:pt>
              </c:strCache>
            </c:strRef>
          </c:cat>
          <c:val>
            <c:numRef>
              <c:f>Sheet1!$G$2:$G$8</c:f>
              <c:numCache>
                <c:formatCode>General</c:formatCode>
                <c:ptCount val="7"/>
              </c:numCache>
            </c:numRef>
          </c:val>
        </c:ser>
        <c:ser>
          <c:idx val="6"/>
          <c:order val="5"/>
          <c:tx>
            <c:strRef>
              <c:f>Sheet1!$H$1</c:f>
              <c:strCache>
                <c:ptCount val="1"/>
              </c:strCache>
            </c:strRef>
          </c:tx>
          <c:cat>
            <c:strRef>
              <c:f>Sheet1!$A$2:$A$5</c:f>
              <c:strCache>
                <c:ptCount val="4"/>
                <c:pt idx="0">
                  <c:v>Industrial Automation</c:v>
                </c:pt>
                <c:pt idx="1">
                  <c:v>Electrification Products</c:v>
                </c:pt>
                <c:pt idx="2">
                  <c:v>Motion</c:v>
                </c:pt>
                <c:pt idx="3">
                  <c:v>Robotics &amp; Discrete Automation</c:v>
                </c:pt>
              </c:strCache>
            </c:strRef>
          </c:cat>
          <c:val>
            <c:numRef>
              <c:f>Sheet1!$H$2:$H$8</c:f>
              <c:numCache>
                <c:formatCode>General</c:formatCode>
                <c:ptCount val="7"/>
              </c:numCache>
            </c:numRef>
          </c:val>
        </c:ser>
        <c:ser>
          <c:idx val="7"/>
          <c:order val="6"/>
          <c:tx>
            <c:strRef>
              <c:f>Sheet1!$I$1</c:f>
              <c:strCache>
                <c:ptCount val="1"/>
              </c:strCache>
            </c:strRef>
          </c:tx>
          <c:cat>
            <c:strRef>
              <c:f>Sheet1!$A$2:$A$5</c:f>
              <c:strCache>
                <c:ptCount val="4"/>
                <c:pt idx="0">
                  <c:v>Industrial Automation</c:v>
                </c:pt>
                <c:pt idx="1">
                  <c:v>Electrification Products</c:v>
                </c:pt>
                <c:pt idx="2">
                  <c:v>Motion</c:v>
                </c:pt>
                <c:pt idx="3">
                  <c:v>Robotics &amp; Discrete Automation</c:v>
                </c:pt>
              </c:strCache>
            </c:strRef>
          </c:cat>
          <c:val>
            <c:numRef>
              <c:f>Sheet1!$I$2:$I$8</c:f>
              <c:numCache>
                <c:formatCode>General</c:formatCode>
                <c:ptCount val="7"/>
              </c:numCache>
            </c:numRef>
          </c:val>
        </c:ser>
        <c:ser>
          <c:idx val="8"/>
          <c:order val="7"/>
          <c:tx>
            <c:strRef>
              <c:f>Sheet1!$J$1</c:f>
              <c:strCache>
                <c:ptCount val="1"/>
              </c:strCache>
            </c:strRef>
          </c:tx>
          <c:cat>
            <c:strRef>
              <c:f>Sheet1!$A$2:$A$5</c:f>
              <c:strCache>
                <c:ptCount val="4"/>
                <c:pt idx="0">
                  <c:v>Industrial Automation</c:v>
                </c:pt>
                <c:pt idx="1">
                  <c:v>Electrification Products</c:v>
                </c:pt>
                <c:pt idx="2">
                  <c:v>Motion</c:v>
                </c:pt>
                <c:pt idx="3">
                  <c:v>Robotics &amp; Discrete Automation</c:v>
                </c:pt>
              </c:strCache>
            </c:strRef>
          </c:cat>
          <c:val>
            <c:numRef>
              <c:f>Sheet1!$J$2:$J$8</c:f>
              <c:numCache>
                <c:formatCode>General</c:formatCode>
                <c:ptCount val="7"/>
              </c:numCache>
            </c:numRef>
          </c:val>
        </c:ser>
        <c:ser>
          <c:idx val="9"/>
          <c:order val="8"/>
          <c:tx>
            <c:strRef>
              <c:f>Sheet1!$D$1</c:f>
              <c:strCache>
                <c:ptCount val="1"/>
              </c:strCache>
            </c:strRef>
          </c:tx>
          <c:cat>
            <c:strRef>
              <c:f>Sheet1!$A$2:$A$5</c:f>
              <c:strCache>
                <c:ptCount val="4"/>
                <c:pt idx="0">
                  <c:v>Industrial Automation</c:v>
                </c:pt>
                <c:pt idx="1">
                  <c:v>Electrification Products</c:v>
                </c:pt>
                <c:pt idx="2">
                  <c:v>Motion</c:v>
                </c:pt>
                <c:pt idx="3">
                  <c:v>Robotics &amp; Discrete Automation</c:v>
                </c:pt>
              </c:strCache>
            </c:strRef>
          </c:cat>
          <c:val>
            <c:numRef>
              <c:f>Sheet1!$K$2:$K$8</c:f>
              <c:numCache>
                <c:formatCode>General</c:formatCode>
                <c:ptCount val="7"/>
              </c:numCache>
            </c:numRef>
          </c:val>
        </c:ser>
        <c:firstSliceAng val="0"/>
      </c:pieChart>
    </c:plotArea>
    <c:plotVisOnly val="1"/>
  </c:chart>
  <c:txPr>
    <a:bodyPr/>
    <a:lstStyle/>
    <a:p>
      <a:pPr>
        <a:defRPr sz="1800"/>
      </a:pPr>
      <a:endParaRPr lang="en-US"/>
    </a:p>
  </c:txPr>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manualLayout>
          <c:layoutTarget val="inner"/>
          <c:xMode val="edge"/>
          <c:yMode val="edge"/>
          <c:x val="0.15264752466286541"/>
          <c:y val="0.12208733326142451"/>
          <c:w val="0.76063173137840556"/>
          <c:h val="0.64877412382275745"/>
        </c:manualLayout>
      </c:layout>
      <c:pieChart>
        <c:varyColors val="1"/>
        <c:ser>
          <c:idx val="0"/>
          <c:order val="0"/>
          <c:tx>
            <c:strRef>
              <c:f>Sheet1!$B$1</c:f>
              <c:strCache>
                <c:ptCount val="1"/>
                <c:pt idx="0">
                  <c:v>FY, 2020</c:v>
                </c:pt>
              </c:strCache>
            </c:strRef>
          </c:tx>
          <c:explosion val="1"/>
          <c:dLbls>
            <c:showPercent val="1"/>
          </c:dLbls>
          <c:cat>
            <c:strRef>
              <c:f>Sheet1!$A$2:$A$4</c:f>
              <c:strCache>
                <c:ptCount val="3"/>
                <c:pt idx="0">
                  <c:v>The Americas</c:v>
                </c:pt>
                <c:pt idx="1">
                  <c:v>Europe</c:v>
                </c:pt>
                <c:pt idx="2">
                  <c:v>Asia, Middle East and Africa</c:v>
                </c:pt>
              </c:strCache>
            </c:strRef>
          </c:cat>
          <c:val>
            <c:numRef>
              <c:f>Sheet1!$B$2:$B$4</c:f>
              <c:numCache>
                <c:formatCode>General</c:formatCode>
                <c:ptCount val="3"/>
                <c:pt idx="0">
                  <c:v>7.95</c:v>
                </c:pt>
                <c:pt idx="1">
                  <c:v>9.76</c:v>
                </c:pt>
                <c:pt idx="2">
                  <c:v>8.42</c:v>
                </c:pt>
              </c:numCache>
            </c:numRef>
          </c:val>
        </c:ser>
        <c:dLbls>
          <c:showPercent val="1"/>
        </c:dLbls>
        <c:firstSliceAng val="0"/>
      </c:pieChart>
    </c:plotArea>
    <c:legend>
      <c:legendPos val="r"/>
      <c:layout>
        <c:manualLayout>
          <c:xMode val="edge"/>
          <c:yMode val="edge"/>
          <c:x val="0"/>
          <c:y val="0.80728706000790973"/>
          <c:w val="1"/>
          <c:h val="0.19067836189593948"/>
        </c:manualLayout>
      </c:layout>
    </c:legend>
    <c:plotVisOnly val="1"/>
  </c:chart>
  <c:txPr>
    <a:bodyPr/>
    <a:lstStyle/>
    <a:p>
      <a:pPr>
        <a:defRPr sz="1800"/>
      </a:pPr>
      <a:endParaRPr lang="en-US"/>
    </a:p>
  </c:txPr>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8.8074319657411262E-2"/>
          <c:y val="4.6482144277419875E-2"/>
          <c:w val="0.77227978081687165"/>
          <c:h val="0.66696890161457112"/>
        </c:manualLayout>
      </c:layout>
      <c:pieChart>
        <c:varyColors val="1"/>
        <c:ser>
          <c:idx val="0"/>
          <c:order val="0"/>
          <c:tx>
            <c:strRef>
              <c:f>Sheet1!$B$1</c:f>
              <c:strCache>
                <c:ptCount val="1"/>
                <c:pt idx="0">
                  <c:v>FY, 2020</c:v>
                </c:pt>
              </c:strCache>
            </c:strRef>
          </c:tx>
          <c:dLbls>
            <c:showPercent val="1"/>
          </c:dLbls>
          <c:cat>
            <c:strRef>
              <c:f>Sheet1!$A$2:$A$5</c:f>
              <c:strCache>
                <c:ptCount val="4"/>
                <c:pt idx="0">
                  <c:v>Industrial Automation</c:v>
                </c:pt>
                <c:pt idx="1">
                  <c:v>Electrification Products</c:v>
                </c:pt>
                <c:pt idx="2">
                  <c:v>Motion</c:v>
                </c:pt>
                <c:pt idx="3">
                  <c:v>Robotics &amp; Discrete Automation</c:v>
                </c:pt>
              </c:strCache>
            </c:strRef>
          </c:cat>
          <c:val>
            <c:numRef>
              <c:f>Sheet1!$B$2:$B$5</c:f>
              <c:numCache>
                <c:formatCode>General</c:formatCode>
                <c:ptCount val="4"/>
                <c:pt idx="0">
                  <c:v>5.79</c:v>
                </c:pt>
                <c:pt idx="1">
                  <c:v>11.92</c:v>
                </c:pt>
                <c:pt idx="2">
                  <c:v>1.9300000000000002</c:v>
                </c:pt>
                <c:pt idx="3">
                  <c:v>2.9099999999999997</c:v>
                </c:pt>
              </c:numCache>
            </c:numRef>
          </c:val>
        </c:ser>
        <c:dLbls>
          <c:showPercent val="1"/>
        </c:dLbls>
        <c:firstSliceAng val="0"/>
      </c:pieChart>
    </c:plotArea>
    <c:legend>
      <c:legendPos val="t"/>
      <c:layout>
        <c:manualLayout>
          <c:xMode val="edge"/>
          <c:yMode val="edge"/>
          <c:x val="0.15569807063590738"/>
          <c:y val="0.72848286009703322"/>
          <c:w val="0.78586245798222565"/>
          <c:h val="0.27151713990296672"/>
        </c:manualLayout>
      </c:layout>
    </c:legend>
    <c:plotVisOnly val="1"/>
  </c:chart>
  <c:txPr>
    <a:bodyPr/>
    <a:lstStyle/>
    <a:p>
      <a:pPr>
        <a:defRPr sz="1800"/>
      </a:pPr>
      <a:endParaRPr lang="en-US"/>
    </a:p>
  </c:txPr>
  <c:externalData r:id="rId1"/>
</c:chartSpace>
</file>

<file path=ppt/drawings/drawing1.xml><?xml version="1.0" encoding="utf-8"?>
<c:userShapes xmlns:c="http://schemas.openxmlformats.org/drawingml/2006/chart">
  <cdr:relSizeAnchor xmlns:cdr="http://schemas.openxmlformats.org/drawingml/2006/chartDrawing">
    <cdr:from>
      <cdr:x>0.18182</cdr:x>
      <cdr:y>0.46667</cdr:y>
    </cdr:from>
    <cdr:to>
      <cdr:x>0.51515</cdr:x>
      <cdr:y>0.55556</cdr:y>
    </cdr:to>
    <cdr:sp macro="" textlink="">
      <cdr:nvSpPr>
        <cdr:cNvPr id="2" name="TextBox 1"/>
        <cdr:cNvSpPr txBox="1"/>
      </cdr:nvSpPr>
      <cdr:spPr>
        <a:xfrm xmlns:a="http://schemas.openxmlformats.org/drawingml/2006/main">
          <a:off x="457200" y="1600211"/>
          <a:ext cx="838200" cy="304804"/>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600" dirty="0" smtClean="0"/>
            <a:t>26.13 B</a:t>
          </a:r>
          <a:endParaRPr lang="en-US" sz="1600" dirty="0"/>
        </a:p>
      </cdr:txBody>
    </cdr:sp>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0.10248</cdr:y>
    </cdr:to>
    <cdr:sp macro="" textlink="">
      <cdr:nvSpPr>
        <cdr:cNvPr id="2" name="Rectangle 1"/>
        <cdr:cNvSpPr/>
      </cdr:nvSpPr>
      <cdr:spPr>
        <a:xfrm xmlns:a="http://schemas.openxmlformats.org/drawingml/2006/main">
          <a:off x="0" y="0"/>
          <a:ext cx="4267200" cy="523220"/>
        </a:xfrm>
        <a:prstGeom xmlns:a="http://schemas.openxmlformats.org/drawingml/2006/main" prst="rect">
          <a:avLst/>
        </a:prstGeom>
        <a:solidFill xmlns:a="http://schemas.openxmlformats.org/drawingml/2006/main">
          <a:srgbClr val="132D4D"/>
        </a:solidFill>
        <a:ln xmlns:a="http://schemas.openxmlformats.org/drawingml/2006/main">
          <a:solidFill>
            <a:srgbClr val="002060"/>
          </a:solidFill>
        </a:ln>
      </cdr:spPr>
      <cdr:txBody>
        <a:bodyPr xmlns:a="http://schemas.openxmlformats.org/drawingml/2006/main" wrap="square">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xmlns:a="http://schemas.openxmlformats.org/drawingml/2006/main">
          <a:pPr algn="ctr"/>
          <a:r>
            <a:rPr lang="en-US" sz="2800" b="1" dirty="0" smtClean="0">
              <a:solidFill>
                <a:sysClr val="window" lastClr="FFFFFF"/>
              </a:solidFill>
            </a:rPr>
            <a:t>Business Segment</a:t>
          </a:r>
        </a:p>
      </cdr:txBody>
    </cdr:sp>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0.96552</cdr:x>
      <cdr:y>0.09406</cdr:y>
    </cdr:to>
    <cdr:sp macro="" textlink="">
      <cdr:nvSpPr>
        <cdr:cNvPr id="2" name="Rectangle 1"/>
        <cdr:cNvSpPr/>
      </cdr:nvSpPr>
      <cdr:spPr>
        <a:xfrm xmlns:a="http://schemas.openxmlformats.org/drawingml/2006/main">
          <a:off x="0" y="0"/>
          <a:ext cx="4267212" cy="523220"/>
        </a:xfrm>
        <a:prstGeom xmlns:a="http://schemas.openxmlformats.org/drawingml/2006/main" prst="rect">
          <a:avLst/>
        </a:prstGeom>
        <a:solidFill xmlns:a="http://schemas.openxmlformats.org/drawingml/2006/main">
          <a:srgbClr val="132D4D"/>
        </a:solidFill>
        <a:ln xmlns:a="http://schemas.openxmlformats.org/drawingml/2006/main">
          <a:solidFill>
            <a:srgbClr val="002060"/>
          </a:solidFill>
        </a:ln>
      </cdr:spPr>
      <cdr:txBody>
        <a:bodyPr xmlns:a="http://schemas.openxmlformats.org/drawingml/2006/main" wrap="square">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a:r>
            <a:rPr lang="en-US" sz="2800" b="1" dirty="0" smtClean="0">
              <a:solidFill>
                <a:sysClr val="window" lastClr="FFFFFF"/>
              </a:solidFill>
            </a:rPr>
            <a:t>Geographic Segment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94DFA2-2203-407D-9F80-5FD388E7919A}" type="datetimeFigureOut">
              <a:rPr lang="en-US" smtClean="0"/>
              <a:pPr/>
              <a:t>11/18/2021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2AAE65-434F-4B2C-BD8B-9A3A63C234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2AAE65-434F-4B2C-BD8B-9A3A63C2348C}"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hart" Target="../charts/chart5.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18" Type="http://schemas.openxmlformats.org/officeDocument/2006/relationships/image" Target="../media/image2.pn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png"/><Relationship Id="rId17" Type="http://schemas.openxmlformats.org/officeDocument/2006/relationships/image" Target="../media/image19.jpeg"/><Relationship Id="rId2" Type="http://schemas.openxmlformats.org/officeDocument/2006/relationships/image" Target="../media/image4.jpe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png"/><Relationship Id="rId15" Type="http://schemas.openxmlformats.org/officeDocument/2006/relationships/image" Target="../media/image1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 Id="rId14"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2200"/>
            <a:ext cx="7772400" cy="1470025"/>
          </a:xfrm>
        </p:spPr>
        <p:txBody>
          <a:bodyPr>
            <a:normAutofit/>
          </a:bodyPr>
          <a:lstStyle/>
          <a:p>
            <a:r>
              <a:rPr lang="en-US" sz="7200" dirty="0" smtClean="0">
                <a:solidFill>
                  <a:schemeClr val="bg1"/>
                </a:solidFill>
              </a:rPr>
              <a:t>ABB Ltd</a:t>
            </a:r>
            <a:endParaRPr lang="en-US" sz="7200" dirty="0">
              <a:solidFill>
                <a:schemeClr val="bg1"/>
              </a:solidFill>
            </a:endParaRPr>
          </a:p>
        </p:txBody>
      </p:sp>
      <p:sp>
        <p:nvSpPr>
          <p:cNvPr id="10242" name="AutoShape 2" descr="ABB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1"/>
          <p:cNvSpPr txBox="1">
            <a:spLocks/>
          </p:cNvSpPr>
          <p:nvPr/>
        </p:nvSpPr>
        <p:spPr>
          <a:xfrm>
            <a:off x="914400" y="34290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000" b="0" i="0" u="none" strike="noStrike" kern="1200" cap="none" spc="0" normalizeH="0" baseline="0" noProof="0" dirty="0" smtClean="0">
                <a:ln>
                  <a:noFill/>
                </a:ln>
                <a:solidFill>
                  <a:schemeClr val="bg1"/>
                </a:solidFill>
                <a:effectLst/>
                <a:uLnTx/>
                <a:uFillTx/>
                <a:latin typeface="+mj-lt"/>
                <a:ea typeface="+mj-ea"/>
                <a:cs typeface="+mj-cs"/>
              </a:rPr>
              <a:t>Company</a:t>
            </a:r>
            <a:r>
              <a:rPr kumimoji="0" lang="en-US" sz="6000" b="0" i="0" u="none" strike="noStrike" kern="1200" cap="none" spc="0" normalizeH="0" noProof="0" dirty="0" smtClean="0">
                <a:ln>
                  <a:noFill/>
                </a:ln>
                <a:solidFill>
                  <a:schemeClr val="bg1"/>
                </a:solidFill>
                <a:effectLst/>
                <a:uLnTx/>
                <a:uFillTx/>
                <a:latin typeface="+mj-lt"/>
                <a:ea typeface="+mj-ea"/>
                <a:cs typeface="+mj-cs"/>
              </a:rPr>
              <a:t> Profile</a:t>
            </a:r>
            <a:endParaRPr kumimoji="0" lang="en-US" sz="6000" b="0" i="0" u="none" strike="noStrike" kern="1200" cap="none" spc="0" normalizeH="0" baseline="0" noProof="0" dirty="0">
              <a:ln>
                <a:noFill/>
              </a:ln>
              <a:solidFill>
                <a:schemeClr val="bg1"/>
              </a:solidFill>
              <a:effectLst/>
              <a:uLnTx/>
              <a:uFillTx/>
              <a:latin typeface="+mj-lt"/>
              <a:ea typeface="+mj-ea"/>
              <a:cs typeface="+mj-cs"/>
            </a:endParaRPr>
          </a:p>
        </p:txBody>
      </p:sp>
      <p:sp>
        <p:nvSpPr>
          <p:cNvPr id="10244" name="AutoShape 4" descr="ABB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ABB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8" name="AutoShape 8" descr="File:ABB logo.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50" name="AutoShape 10" descr="File:ABB logo.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52" name="AutoShape 12" descr="File:ABB logo.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56" name="Picture 16" descr="File:ABB logo.svg - Wikimedia Commons"/>
          <p:cNvPicPr>
            <a:picLocks noChangeAspect="1" noChangeArrowheads="1"/>
          </p:cNvPicPr>
          <p:nvPr/>
        </p:nvPicPr>
        <p:blipFill>
          <a:blip r:embed="rId2" cstate="print"/>
          <a:srcRect/>
          <a:stretch>
            <a:fillRect/>
          </a:stretch>
        </p:blipFill>
        <p:spPr bwMode="auto">
          <a:xfrm>
            <a:off x="3048000" y="1141277"/>
            <a:ext cx="3429000" cy="123986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l"/>
            <a:r>
              <a:rPr lang="en-US" b="1" dirty="0" smtClean="0"/>
              <a:t>Overview</a:t>
            </a:r>
            <a:endParaRPr lang="en-US" b="1" dirty="0"/>
          </a:p>
        </p:txBody>
      </p:sp>
      <p:sp>
        <p:nvSpPr>
          <p:cNvPr id="4" name="Rectangle 3"/>
          <p:cNvSpPr/>
          <p:nvPr/>
        </p:nvSpPr>
        <p:spPr>
          <a:xfrm>
            <a:off x="533400" y="838200"/>
            <a:ext cx="2590800" cy="5940088"/>
          </a:xfrm>
          <a:prstGeom prst="rect">
            <a:avLst/>
          </a:prstGeom>
          <a:solidFill>
            <a:srgbClr val="132D4D"/>
          </a:solidFill>
          <a:ln>
            <a:solidFill>
              <a:srgbClr val="002060"/>
            </a:solidFill>
          </a:ln>
        </p:spPr>
        <p:txBody>
          <a:bodyPr wrap="square">
            <a:spAutoFit/>
          </a:bodyPr>
          <a:lstStyle/>
          <a:p>
            <a:r>
              <a:rPr lang="en-US" b="1" dirty="0" smtClean="0">
                <a:solidFill>
                  <a:schemeClr val="bg1"/>
                </a:solidFill>
              </a:rPr>
              <a:t>Overview: </a:t>
            </a:r>
            <a:r>
              <a:rPr lang="en-US" sz="1600" dirty="0" smtClean="0">
                <a:solidFill>
                  <a:schemeClr val="bg1"/>
                </a:solidFill>
              </a:rPr>
              <a:t>ABB is a company providing electrification, automation,    robotics, and digitalization solutions to industrial customers.</a:t>
            </a:r>
          </a:p>
          <a:p>
            <a:endParaRPr lang="en-US" sz="1600" dirty="0" smtClean="0">
              <a:solidFill>
                <a:schemeClr val="bg1"/>
              </a:solidFill>
            </a:endParaRPr>
          </a:p>
          <a:p>
            <a:r>
              <a:rPr lang="en-US" b="1" dirty="0" smtClean="0">
                <a:solidFill>
                  <a:schemeClr val="bg1"/>
                </a:solidFill>
              </a:rPr>
              <a:t>Type:</a:t>
            </a:r>
            <a:r>
              <a:rPr lang="en-US" sz="1600" b="1" dirty="0" smtClean="0">
                <a:solidFill>
                  <a:schemeClr val="bg1"/>
                </a:solidFill>
              </a:rPr>
              <a:t> </a:t>
            </a:r>
            <a:r>
              <a:rPr lang="en-US" sz="1600" dirty="0" smtClean="0">
                <a:solidFill>
                  <a:schemeClr val="bg1"/>
                </a:solidFill>
              </a:rPr>
              <a:t>Public</a:t>
            </a:r>
          </a:p>
          <a:p>
            <a:endParaRPr lang="en-US" sz="1600" dirty="0" smtClean="0">
              <a:solidFill>
                <a:schemeClr val="bg1"/>
              </a:solidFill>
            </a:endParaRPr>
          </a:p>
          <a:p>
            <a:r>
              <a:rPr lang="en-US" b="1" dirty="0" smtClean="0">
                <a:solidFill>
                  <a:schemeClr val="bg1"/>
                </a:solidFill>
              </a:rPr>
              <a:t>Founded:</a:t>
            </a:r>
            <a:r>
              <a:rPr lang="en-US" dirty="0" smtClean="0">
                <a:solidFill>
                  <a:schemeClr val="bg1"/>
                </a:solidFill>
              </a:rPr>
              <a:t> </a:t>
            </a:r>
            <a:r>
              <a:rPr lang="en-US" sz="1600" dirty="0" smtClean="0">
                <a:solidFill>
                  <a:schemeClr val="bg1"/>
                </a:solidFill>
              </a:rPr>
              <a:t>1988</a:t>
            </a:r>
          </a:p>
          <a:p>
            <a:endParaRPr lang="en-US" sz="1600" dirty="0" smtClean="0">
              <a:solidFill>
                <a:schemeClr val="bg1"/>
              </a:solidFill>
            </a:endParaRPr>
          </a:p>
          <a:p>
            <a:r>
              <a:rPr lang="en-US" b="1" dirty="0" smtClean="0">
                <a:solidFill>
                  <a:schemeClr val="bg1"/>
                </a:solidFill>
              </a:rPr>
              <a:t>Headquarter</a:t>
            </a:r>
            <a:r>
              <a:rPr lang="en-US" dirty="0" smtClean="0">
                <a:solidFill>
                  <a:schemeClr val="bg1"/>
                </a:solidFill>
              </a:rPr>
              <a:t>:</a:t>
            </a:r>
            <a:r>
              <a:rPr lang="en-US" sz="1600" dirty="0" smtClean="0">
                <a:solidFill>
                  <a:schemeClr val="bg1"/>
                </a:solidFill>
              </a:rPr>
              <a:t> Switzerland</a:t>
            </a:r>
          </a:p>
          <a:p>
            <a:endParaRPr lang="en-US" sz="1600" dirty="0" smtClean="0">
              <a:solidFill>
                <a:schemeClr val="bg1"/>
              </a:solidFill>
            </a:endParaRPr>
          </a:p>
          <a:p>
            <a:r>
              <a:rPr lang="en-US" sz="1600" b="1" dirty="0" smtClean="0">
                <a:solidFill>
                  <a:schemeClr val="bg1"/>
                </a:solidFill>
              </a:rPr>
              <a:t>No. of employees</a:t>
            </a:r>
            <a:r>
              <a:rPr lang="en-US" sz="1600" dirty="0" smtClean="0">
                <a:solidFill>
                  <a:schemeClr val="bg1"/>
                </a:solidFill>
              </a:rPr>
              <a:t>: 105,600 (Dec 2020)</a:t>
            </a:r>
          </a:p>
          <a:p>
            <a:endParaRPr lang="en-US" sz="1600" dirty="0" smtClean="0">
              <a:solidFill>
                <a:schemeClr val="bg1"/>
              </a:solidFill>
            </a:endParaRPr>
          </a:p>
          <a:p>
            <a:r>
              <a:rPr lang="en-US" b="1" dirty="0" smtClean="0">
                <a:solidFill>
                  <a:schemeClr val="bg1"/>
                </a:solidFill>
              </a:rPr>
              <a:t>Area served </a:t>
            </a:r>
            <a:r>
              <a:rPr lang="en-US" dirty="0" smtClean="0">
                <a:solidFill>
                  <a:schemeClr val="bg1"/>
                </a:solidFill>
              </a:rPr>
              <a:t>: </a:t>
            </a:r>
            <a:r>
              <a:rPr lang="en-US" sz="1600" dirty="0" smtClean="0">
                <a:solidFill>
                  <a:schemeClr val="bg1"/>
                </a:solidFill>
              </a:rPr>
              <a:t>Worldwide</a:t>
            </a:r>
          </a:p>
          <a:p>
            <a:endParaRPr lang="en-US" sz="1600" dirty="0" smtClean="0">
              <a:solidFill>
                <a:schemeClr val="bg1"/>
              </a:solidFill>
            </a:endParaRPr>
          </a:p>
          <a:p>
            <a:r>
              <a:rPr lang="en-US" b="1" dirty="0" smtClean="0">
                <a:solidFill>
                  <a:schemeClr val="bg1"/>
                </a:solidFill>
              </a:rPr>
              <a:t>Business Areas</a:t>
            </a:r>
            <a:r>
              <a:rPr lang="en-US" dirty="0" smtClean="0">
                <a:solidFill>
                  <a:schemeClr val="bg1"/>
                </a:solidFill>
              </a:rPr>
              <a:t> : </a:t>
            </a:r>
            <a:r>
              <a:rPr lang="en-US" sz="1600" dirty="0" smtClean="0">
                <a:solidFill>
                  <a:schemeClr val="bg1"/>
                </a:solidFill>
              </a:rPr>
              <a:t>Electrification, Process Automation, Motion, Robotics &amp; Discrete Automation</a:t>
            </a:r>
          </a:p>
          <a:p>
            <a:endParaRPr lang="en-US" sz="1600" dirty="0" smtClean="0">
              <a:solidFill>
                <a:schemeClr val="bg1"/>
              </a:solidFill>
            </a:endParaRPr>
          </a:p>
        </p:txBody>
      </p:sp>
      <p:sp>
        <p:nvSpPr>
          <p:cNvPr id="7" name="Rectangle 6"/>
          <p:cNvSpPr/>
          <p:nvPr/>
        </p:nvSpPr>
        <p:spPr>
          <a:xfrm>
            <a:off x="3208020" y="838200"/>
            <a:ext cx="3108960" cy="2831544"/>
          </a:xfrm>
          <a:prstGeom prst="rect">
            <a:avLst/>
          </a:prstGeom>
          <a:solidFill>
            <a:srgbClr val="132D4D"/>
          </a:solidFill>
          <a:ln>
            <a:solidFill>
              <a:srgbClr val="002060"/>
            </a:solidFill>
          </a:ln>
        </p:spPr>
        <p:txBody>
          <a:bodyPr wrap="square">
            <a:spAutoFit/>
          </a:bodyPr>
          <a:lstStyle/>
          <a:p>
            <a:r>
              <a:rPr lang="en-US" b="1" dirty="0" smtClean="0">
                <a:solidFill>
                  <a:schemeClr val="bg1"/>
                </a:solidFill>
              </a:rPr>
              <a:t>Products &amp; Services : </a:t>
            </a:r>
            <a:r>
              <a:rPr lang="en-US" sz="1600" dirty="0" smtClean="0">
                <a:solidFill>
                  <a:schemeClr val="bg1"/>
                </a:solidFill>
              </a:rPr>
              <a:t>Control Room Solutions, Drives, Electric Vehicle, Charging, Infrastructure, Low Voltage Products and Systems Measurement and Analytics, Medium Voltage Products, Metallurgy Products, Motors and Generators, PLC Automation, Power Converters and Inverters, Robotics </a:t>
            </a:r>
          </a:p>
        </p:txBody>
      </p:sp>
      <p:sp>
        <p:nvSpPr>
          <p:cNvPr id="9" name="Rectangle 8"/>
          <p:cNvSpPr/>
          <p:nvPr/>
        </p:nvSpPr>
        <p:spPr>
          <a:xfrm>
            <a:off x="6400800" y="838200"/>
            <a:ext cx="2590800" cy="2554545"/>
          </a:xfrm>
          <a:prstGeom prst="rect">
            <a:avLst/>
          </a:prstGeom>
          <a:solidFill>
            <a:srgbClr val="132D4D"/>
          </a:solidFill>
          <a:ln>
            <a:solidFill>
              <a:srgbClr val="002060"/>
            </a:solidFill>
          </a:ln>
        </p:spPr>
        <p:txBody>
          <a:bodyPr wrap="square">
            <a:spAutoFit/>
          </a:bodyPr>
          <a:lstStyle/>
          <a:p>
            <a:r>
              <a:rPr lang="en-US" sz="1600" b="1" dirty="0" smtClean="0">
                <a:solidFill>
                  <a:schemeClr val="bg1"/>
                </a:solidFill>
              </a:rPr>
              <a:t>Merger &amp; Acquisition: </a:t>
            </a:r>
            <a:r>
              <a:rPr lang="en-US" sz="1600" dirty="0" smtClean="0">
                <a:solidFill>
                  <a:schemeClr val="bg1"/>
                </a:solidFill>
              </a:rPr>
              <a:t>Acquired , </a:t>
            </a:r>
            <a:r>
              <a:rPr lang="en-US" sz="1600" dirty="0" err="1" smtClean="0">
                <a:solidFill>
                  <a:schemeClr val="bg1"/>
                </a:solidFill>
              </a:rPr>
              <a:t>Codian</a:t>
            </a:r>
            <a:r>
              <a:rPr lang="en-US" sz="1600" dirty="0" smtClean="0">
                <a:solidFill>
                  <a:schemeClr val="bg1"/>
                </a:solidFill>
              </a:rPr>
              <a:t> Robotics, a leading provider of delta robots, which are used primarily for high-precision, pick-and-place applications for industries like food and beverage and pharmaceuticals.</a:t>
            </a:r>
          </a:p>
          <a:p>
            <a:endParaRPr lang="en-US" sz="1600" dirty="0">
              <a:solidFill>
                <a:schemeClr val="bg1"/>
              </a:solidFill>
            </a:endParaRPr>
          </a:p>
        </p:txBody>
      </p:sp>
      <p:graphicFrame>
        <p:nvGraphicFramePr>
          <p:cNvPr id="10" name="Chart 9"/>
          <p:cNvGraphicFramePr/>
          <p:nvPr/>
        </p:nvGraphicFramePr>
        <p:xfrm>
          <a:off x="6477000" y="3429000"/>
          <a:ext cx="2514600" cy="342900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6934200" y="6172200"/>
            <a:ext cx="821443" cy="338554"/>
          </a:xfrm>
          <a:prstGeom prst="rect">
            <a:avLst/>
          </a:prstGeom>
          <a:noFill/>
        </p:spPr>
        <p:txBody>
          <a:bodyPr wrap="none" rtlCol="0">
            <a:spAutoFit/>
          </a:bodyPr>
          <a:lstStyle/>
          <a:p>
            <a:r>
              <a:rPr lang="en-US" sz="1600" dirty="0" smtClean="0"/>
              <a:t>FY,2020</a:t>
            </a:r>
            <a:endParaRPr lang="en-US" sz="1600" dirty="0"/>
          </a:p>
        </p:txBody>
      </p:sp>
      <p:sp>
        <p:nvSpPr>
          <p:cNvPr id="12" name="TextBox 11"/>
          <p:cNvSpPr txBox="1"/>
          <p:nvPr/>
        </p:nvSpPr>
        <p:spPr>
          <a:xfrm>
            <a:off x="7772400" y="6172200"/>
            <a:ext cx="821443" cy="338554"/>
          </a:xfrm>
          <a:prstGeom prst="rect">
            <a:avLst/>
          </a:prstGeom>
          <a:noFill/>
        </p:spPr>
        <p:txBody>
          <a:bodyPr wrap="none" rtlCol="0">
            <a:spAutoFit/>
          </a:bodyPr>
          <a:lstStyle/>
          <a:p>
            <a:r>
              <a:rPr lang="en-US" sz="1600" dirty="0" smtClean="0"/>
              <a:t>FY,2019</a:t>
            </a:r>
            <a:endParaRPr lang="en-US" sz="1600" dirty="0"/>
          </a:p>
        </p:txBody>
      </p:sp>
      <p:sp>
        <p:nvSpPr>
          <p:cNvPr id="13" name="TextBox 1"/>
          <p:cNvSpPr txBox="1"/>
          <p:nvPr/>
        </p:nvSpPr>
        <p:spPr>
          <a:xfrm>
            <a:off x="7696200" y="3505200"/>
            <a:ext cx="914400" cy="3048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smtClean="0"/>
              <a:t>27.98 B</a:t>
            </a:r>
            <a:endParaRPr lang="en-US" sz="1600" dirty="0"/>
          </a:p>
        </p:txBody>
      </p:sp>
      <p:sp>
        <p:nvSpPr>
          <p:cNvPr id="15" name="Rectangle 14"/>
          <p:cNvSpPr/>
          <p:nvPr/>
        </p:nvSpPr>
        <p:spPr>
          <a:xfrm>
            <a:off x="3200400" y="3733800"/>
            <a:ext cx="3108960" cy="3017520"/>
          </a:xfrm>
          <a:prstGeom prst="rect">
            <a:avLst/>
          </a:prstGeom>
          <a:solidFill>
            <a:srgbClr val="132D4D"/>
          </a:solidFill>
          <a:ln>
            <a:solidFill>
              <a:srgbClr val="002060"/>
            </a:solidFill>
          </a:ln>
        </p:spPr>
        <p:txBody>
          <a:bodyPr wrap="square">
            <a:spAutoFit/>
          </a:bodyPr>
          <a:lstStyle/>
          <a:p>
            <a:r>
              <a:rPr lang="en-US" b="1" dirty="0" smtClean="0">
                <a:solidFill>
                  <a:schemeClr val="bg1"/>
                </a:solidFill>
              </a:rPr>
              <a:t>Industries Served: </a:t>
            </a:r>
            <a:r>
              <a:rPr lang="en-US" sz="1600" dirty="0" err="1" smtClean="0">
                <a:solidFill>
                  <a:schemeClr val="bg1"/>
                </a:solidFill>
              </a:rPr>
              <a:t>Aluminium</a:t>
            </a:r>
            <a:r>
              <a:rPr lang="en-US" sz="1600" dirty="0" smtClean="0">
                <a:solidFill>
                  <a:schemeClr val="bg1"/>
                </a:solidFill>
              </a:rPr>
              <a:t>, Automotive, Buildings &amp; Infrastructure, Cement, Channel Partners, Chemical, Data Centers, Food and Beverage, Process Automation, Life Sciences, Marine, Metals, Mining, Oil and Gas, Ports, Power Generation, Printing, Pulp and Paper, Railway, Smart Cities, Solar Power, Water, Wind Power</a:t>
            </a:r>
          </a:p>
        </p:txBody>
      </p:sp>
      <p:sp>
        <p:nvSpPr>
          <p:cNvPr id="9218" name="AutoShape 2" descr="File:ABB logo.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 name="Picture 16" descr="File:ABB logo.svg - Wikimedia Commons"/>
          <p:cNvPicPr>
            <a:picLocks noChangeAspect="1" noChangeArrowheads="1"/>
          </p:cNvPicPr>
          <p:nvPr/>
        </p:nvPicPr>
        <p:blipFill>
          <a:blip r:embed="rId3" cstate="print"/>
          <a:srcRect/>
          <a:stretch>
            <a:fillRect/>
          </a:stretch>
        </p:blipFill>
        <p:spPr bwMode="auto">
          <a:xfrm>
            <a:off x="7315200" y="152400"/>
            <a:ext cx="1694259" cy="61261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b="1" dirty="0" smtClean="0"/>
              <a:t>Locations</a:t>
            </a:r>
            <a:endParaRPr lang="en-US" b="1" dirty="0" smtClean="0"/>
          </a:p>
        </p:txBody>
      </p:sp>
      <p:sp>
        <p:nvSpPr>
          <p:cNvPr id="13" name="Rectangle 12"/>
          <p:cNvSpPr/>
          <p:nvPr/>
        </p:nvSpPr>
        <p:spPr>
          <a:xfrm>
            <a:off x="457200" y="838200"/>
            <a:ext cx="8534400" cy="338554"/>
          </a:xfrm>
          <a:prstGeom prst="rect">
            <a:avLst/>
          </a:prstGeom>
          <a:solidFill>
            <a:srgbClr val="132D4D"/>
          </a:solidFill>
          <a:ln>
            <a:solidFill>
              <a:srgbClr val="002060"/>
            </a:solidFill>
          </a:ln>
        </p:spPr>
        <p:txBody>
          <a:bodyPr wrap="square">
            <a:spAutoFit/>
          </a:bodyPr>
          <a:lstStyle/>
          <a:p>
            <a:r>
              <a:rPr lang="en-US" sz="1600" b="1" dirty="0" smtClean="0">
                <a:solidFill>
                  <a:schemeClr val="bg1"/>
                </a:solidFill>
              </a:rPr>
              <a:t>ABB has 560 offices in 89 countries around the world</a:t>
            </a:r>
          </a:p>
        </p:txBody>
      </p:sp>
      <p:pic>
        <p:nvPicPr>
          <p:cNvPr id="1027" name="Picture 3"/>
          <p:cNvPicPr>
            <a:picLocks noChangeAspect="1" noChangeArrowheads="1"/>
          </p:cNvPicPr>
          <p:nvPr/>
        </p:nvPicPr>
        <p:blipFill>
          <a:blip r:embed="rId2"/>
          <a:srcRect l="25639" t="39581" r="16875" b="14444"/>
          <a:stretch>
            <a:fillRect/>
          </a:stretch>
        </p:blipFill>
        <p:spPr bwMode="auto">
          <a:xfrm>
            <a:off x="48159" y="1775522"/>
            <a:ext cx="9095841" cy="4091877"/>
          </a:xfrm>
          <a:prstGeom prst="rect">
            <a:avLst/>
          </a:prstGeom>
          <a:noFill/>
          <a:ln w="9525">
            <a:noFill/>
            <a:miter lim="800000"/>
            <a:headEnd/>
            <a:tailEnd/>
          </a:ln>
          <a:effectLst/>
        </p:spPr>
      </p:pic>
      <p:pic>
        <p:nvPicPr>
          <p:cNvPr id="5" name="Picture 16" descr="File:ABB logo.svg - Wikimedia Commons"/>
          <p:cNvPicPr>
            <a:picLocks noChangeAspect="1" noChangeArrowheads="1"/>
          </p:cNvPicPr>
          <p:nvPr/>
        </p:nvPicPr>
        <p:blipFill>
          <a:blip r:embed="rId3" cstate="print"/>
          <a:srcRect/>
          <a:stretch>
            <a:fillRect/>
          </a:stretch>
        </p:blipFill>
        <p:spPr bwMode="auto">
          <a:xfrm>
            <a:off x="7315200" y="152400"/>
            <a:ext cx="1694259" cy="61261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b="1" dirty="0" smtClean="0"/>
              <a:t>R</a:t>
            </a:r>
            <a:r>
              <a:rPr lang="en-US" b="1" dirty="0" smtClean="0"/>
              <a:t>evenue</a:t>
            </a:r>
            <a:endParaRPr lang="en-US" b="1" dirty="0" smtClean="0"/>
          </a:p>
        </p:txBody>
      </p:sp>
      <p:graphicFrame>
        <p:nvGraphicFramePr>
          <p:cNvPr id="5" name="Table 4"/>
          <p:cNvGraphicFramePr>
            <a:graphicFrameLocks noGrp="1"/>
          </p:cNvGraphicFramePr>
          <p:nvPr/>
        </p:nvGraphicFramePr>
        <p:xfrm>
          <a:off x="1219200" y="51054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en-US" dirty="0">
                        <a:solidFill>
                          <a:schemeClr val="bg1"/>
                        </a:solidFill>
                      </a:endParaRPr>
                    </a:p>
                  </a:txBody>
                  <a:tcPr>
                    <a:solidFill>
                      <a:srgbClr val="132D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FY, 2018</a:t>
                      </a:r>
                      <a:endParaRPr lang="en-US"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FY, 2019</a:t>
                      </a:r>
                      <a:endParaRPr lang="en-US"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FY, 2020</a:t>
                      </a:r>
                      <a:endParaRPr lang="en-US" dirty="0"/>
                    </a:p>
                  </a:txBody>
                  <a:tcPr>
                    <a:solidFill>
                      <a:schemeClr val="tx2">
                        <a:lumMod val="75000"/>
                      </a:schemeClr>
                    </a:solidFill>
                  </a:tcPr>
                </a:tc>
              </a:tr>
              <a:tr h="370840">
                <a:tc>
                  <a:txBody>
                    <a:bodyPr/>
                    <a:lstStyle/>
                    <a:p>
                      <a:r>
                        <a:rPr lang="en-US" sz="1800" b="0" i="0" kern="1200" dirty="0" smtClean="0">
                          <a:solidFill>
                            <a:schemeClr val="bg1"/>
                          </a:solidFill>
                          <a:latin typeface="+mn-lt"/>
                          <a:ea typeface="+mn-ea"/>
                          <a:cs typeface="+mn-cs"/>
                        </a:rPr>
                        <a:t>Revenue</a:t>
                      </a:r>
                      <a:endParaRPr lang="en-US" dirty="0">
                        <a:solidFill>
                          <a:schemeClr val="bg1"/>
                        </a:solidFill>
                      </a:endParaRPr>
                    </a:p>
                  </a:txBody>
                  <a:tcPr>
                    <a:solidFill>
                      <a:srgbClr val="132D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$27.66 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$27.98 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$26.13 b</a:t>
                      </a:r>
                      <a:endParaRPr lang="en-US" dirty="0"/>
                    </a:p>
                  </a:txBody>
                  <a:tcPr/>
                </a:tc>
              </a:tr>
              <a:tr h="370840">
                <a:tc>
                  <a:txBody>
                    <a:bodyPr/>
                    <a:lstStyle/>
                    <a:p>
                      <a:r>
                        <a:rPr lang="en-US" dirty="0" smtClean="0">
                          <a:solidFill>
                            <a:schemeClr val="bg1"/>
                          </a:solidFill>
                        </a:rPr>
                        <a:t>Net Income</a:t>
                      </a:r>
                    </a:p>
                  </a:txBody>
                  <a:tcPr>
                    <a:solidFill>
                      <a:srgbClr val="132D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$2.3 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 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$5.2 b</a:t>
                      </a:r>
                      <a:endParaRPr lang="en-US" dirty="0"/>
                    </a:p>
                  </a:txBody>
                  <a:tcPr/>
                </a:tc>
              </a:tr>
              <a:tr h="370840">
                <a:tc>
                  <a:txBody>
                    <a:bodyPr/>
                    <a:lstStyle/>
                    <a:p>
                      <a:r>
                        <a:rPr lang="en-US" sz="1800" b="0" i="0" kern="1200" dirty="0" smtClean="0">
                          <a:solidFill>
                            <a:schemeClr val="bg1"/>
                          </a:solidFill>
                          <a:latin typeface="+mn-lt"/>
                          <a:ea typeface="+mn-ea"/>
                          <a:cs typeface="+mn-cs"/>
                        </a:rPr>
                        <a:t>Growth</a:t>
                      </a:r>
                      <a:endParaRPr lang="en-US" dirty="0">
                        <a:solidFill>
                          <a:schemeClr val="bg1"/>
                        </a:solidFill>
                      </a:endParaRPr>
                    </a:p>
                  </a:txBody>
                  <a:tcPr>
                    <a:solidFill>
                      <a:srgbClr val="132D4D"/>
                    </a:solidFill>
                  </a:tcPr>
                </a:tc>
                <a:tc>
                  <a:txBody>
                    <a:bodyPr/>
                    <a:lstStyle/>
                    <a:p>
                      <a:r>
                        <a:rPr lang="en-US" sz="1800" b="0" i="0" kern="1200" dirty="0" smtClean="0">
                          <a:solidFill>
                            <a:schemeClr val="dk1"/>
                          </a:solidFill>
                          <a:latin typeface="+mn-lt"/>
                          <a:ea typeface="+mn-ea"/>
                          <a:cs typeface="+mn-cs"/>
                        </a:rPr>
                        <a:t>(19.00%)</a:t>
                      </a:r>
                      <a:endParaRPr lang="en-US" dirty="0"/>
                    </a:p>
                  </a:txBody>
                  <a:tcPr/>
                </a:tc>
                <a:tc>
                  <a:txBody>
                    <a:bodyPr/>
                    <a:lstStyle/>
                    <a:p>
                      <a:r>
                        <a:rPr lang="en-US" sz="1800" b="0" i="0" kern="1200" dirty="0" smtClean="0">
                          <a:solidFill>
                            <a:schemeClr val="dk1"/>
                          </a:solidFill>
                          <a:latin typeface="+mn-lt"/>
                          <a:ea typeface="+mn-ea"/>
                          <a:cs typeface="+mn-cs"/>
                        </a:rPr>
                        <a:t>1.14%</a:t>
                      </a:r>
                      <a:endParaRPr lang="en-US" dirty="0"/>
                    </a:p>
                  </a:txBody>
                  <a:tcPr/>
                </a:tc>
                <a:tc>
                  <a:txBody>
                    <a:bodyPr/>
                    <a:lstStyle/>
                    <a:p>
                      <a:r>
                        <a:rPr lang="en-US" sz="1800" b="0" i="0" kern="1200" dirty="0" smtClean="0">
                          <a:solidFill>
                            <a:schemeClr val="dk1"/>
                          </a:solidFill>
                          <a:latin typeface="+mn-lt"/>
                          <a:ea typeface="+mn-ea"/>
                          <a:cs typeface="+mn-cs"/>
                        </a:rPr>
                        <a:t>(6.59%)</a:t>
                      </a:r>
                      <a:endParaRPr lang="en-US" dirty="0"/>
                    </a:p>
                  </a:txBody>
                  <a:tcPr/>
                </a:tc>
              </a:tr>
            </a:tbl>
          </a:graphicData>
        </a:graphic>
      </p:graphicFrame>
      <p:sp>
        <p:nvSpPr>
          <p:cNvPr id="6" name="Down Arrow 5"/>
          <p:cNvSpPr/>
          <p:nvPr/>
        </p:nvSpPr>
        <p:spPr>
          <a:xfrm>
            <a:off x="3810000" y="6248400"/>
            <a:ext cx="152400" cy="2286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6781800" y="6248400"/>
            <a:ext cx="152400" cy="2286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5257800" y="6248400"/>
            <a:ext cx="152400" cy="228600"/>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5400" y="762000"/>
            <a:ext cx="6019800" cy="419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hart 12"/>
          <p:cNvGraphicFramePr/>
          <p:nvPr/>
        </p:nvGraphicFramePr>
        <p:xfrm>
          <a:off x="1371600" y="914400"/>
          <a:ext cx="6096000" cy="4064000"/>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16" descr="File:ABB logo.svg - Wikimedia Commons"/>
          <p:cNvPicPr>
            <a:picLocks noChangeAspect="1" noChangeArrowheads="1"/>
          </p:cNvPicPr>
          <p:nvPr/>
        </p:nvPicPr>
        <p:blipFill>
          <a:blip r:embed="rId3" cstate="print"/>
          <a:srcRect/>
          <a:stretch>
            <a:fillRect/>
          </a:stretch>
        </p:blipFill>
        <p:spPr bwMode="auto">
          <a:xfrm>
            <a:off x="7315200" y="152400"/>
            <a:ext cx="1694259" cy="61261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b="1" dirty="0" smtClean="0"/>
              <a:t>Revenue Breakdown</a:t>
            </a:r>
          </a:p>
        </p:txBody>
      </p:sp>
      <p:graphicFrame>
        <p:nvGraphicFramePr>
          <p:cNvPr id="13" name="Chart 12"/>
          <p:cNvGraphicFramePr/>
          <p:nvPr/>
        </p:nvGraphicFramePr>
        <p:xfrm>
          <a:off x="228600" y="1295400"/>
          <a:ext cx="4267200" cy="5105400"/>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p:cNvSpPr/>
          <p:nvPr/>
        </p:nvSpPr>
        <p:spPr>
          <a:xfrm>
            <a:off x="228600" y="1981200"/>
            <a:ext cx="1122295" cy="424732"/>
          </a:xfrm>
          <a:prstGeom prst="rect">
            <a:avLst/>
          </a:prstGeom>
        </p:spPr>
        <p:txBody>
          <a:bodyPr wrap="none">
            <a:spAutoFit/>
          </a:bodyPr>
          <a:lstStyle/>
          <a:p>
            <a:pPr algn="ctr">
              <a:defRPr sz="2160" b="1" i="0" u="none" strike="noStrike" kern="1200" baseline="0">
                <a:solidFill>
                  <a:prstClr val="black"/>
                </a:solidFill>
                <a:latin typeface="+mn-lt"/>
                <a:ea typeface="+mn-ea"/>
                <a:cs typeface="+mn-cs"/>
              </a:defRPr>
            </a:pPr>
            <a:r>
              <a:rPr lang="en-US" dirty="0" smtClean="0"/>
              <a:t>FY, 2020</a:t>
            </a:r>
            <a:endParaRPr lang="en-US" dirty="0"/>
          </a:p>
        </p:txBody>
      </p:sp>
      <p:graphicFrame>
        <p:nvGraphicFramePr>
          <p:cNvPr id="20" name="Chart 19"/>
          <p:cNvGraphicFramePr/>
          <p:nvPr/>
        </p:nvGraphicFramePr>
        <p:xfrm>
          <a:off x="4648200" y="1295400"/>
          <a:ext cx="4419600" cy="5562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Chart 28"/>
          <p:cNvGraphicFramePr/>
          <p:nvPr/>
        </p:nvGraphicFramePr>
        <p:xfrm>
          <a:off x="228600" y="1828800"/>
          <a:ext cx="4343400" cy="5029200"/>
        </p:xfrm>
        <a:graphic>
          <a:graphicData uri="http://schemas.openxmlformats.org/drawingml/2006/chart">
            <c:chart xmlns:c="http://schemas.openxmlformats.org/drawingml/2006/chart" xmlns:r="http://schemas.openxmlformats.org/officeDocument/2006/relationships" r:id="rId5"/>
          </a:graphicData>
        </a:graphic>
      </p:graphicFrame>
      <p:sp>
        <p:nvSpPr>
          <p:cNvPr id="30" name="Rectangle 29"/>
          <p:cNvSpPr/>
          <p:nvPr/>
        </p:nvSpPr>
        <p:spPr>
          <a:xfrm>
            <a:off x="4648200" y="1981200"/>
            <a:ext cx="1122295" cy="424732"/>
          </a:xfrm>
          <a:prstGeom prst="rect">
            <a:avLst/>
          </a:prstGeom>
        </p:spPr>
        <p:txBody>
          <a:bodyPr wrap="none">
            <a:spAutoFit/>
          </a:bodyPr>
          <a:lstStyle/>
          <a:p>
            <a:pPr algn="ctr">
              <a:defRPr sz="2160" b="1" i="0" u="none" strike="noStrike" kern="1200" baseline="0">
                <a:solidFill>
                  <a:prstClr val="black"/>
                </a:solidFill>
                <a:latin typeface="+mn-lt"/>
                <a:ea typeface="+mn-ea"/>
                <a:cs typeface="+mn-cs"/>
              </a:defRPr>
            </a:pPr>
            <a:r>
              <a:rPr lang="en-US" dirty="0" smtClean="0"/>
              <a:t>FY, 2020</a:t>
            </a:r>
            <a:endParaRPr lang="en-US" dirty="0"/>
          </a:p>
        </p:txBody>
      </p:sp>
      <p:pic>
        <p:nvPicPr>
          <p:cNvPr id="8" name="Picture 16" descr="File:ABB logo.svg - Wikimedia Commons"/>
          <p:cNvPicPr>
            <a:picLocks noChangeAspect="1" noChangeArrowheads="1"/>
          </p:cNvPicPr>
          <p:nvPr/>
        </p:nvPicPr>
        <p:blipFill>
          <a:blip r:embed="rId6" cstate="print"/>
          <a:srcRect/>
          <a:stretch>
            <a:fillRect/>
          </a:stretch>
        </p:blipFill>
        <p:spPr bwMode="auto">
          <a:xfrm>
            <a:off x="7315200" y="152400"/>
            <a:ext cx="1694259" cy="61261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b="1" dirty="0" smtClean="0"/>
              <a:t>Recent News</a:t>
            </a:r>
            <a:endParaRPr lang="en-US" b="1" dirty="0"/>
          </a:p>
        </p:txBody>
      </p:sp>
      <p:graphicFrame>
        <p:nvGraphicFramePr>
          <p:cNvPr id="3" name="Table 2"/>
          <p:cNvGraphicFramePr>
            <a:graphicFrameLocks noGrp="1"/>
          </p:cNvGraphicFramePr>
          <p:nvPr/>
        </p:nvGraphicFramePr>
        <p:xfrm>
          <a:off x="457200" y="1066800"/>
          <a:ext cx="8001001" cy="5284470"/>
        </p:xfrm>
        <a:graphic>
          <a:graphicData uri="http://schemas.openxmlformats.org/drawingml/2006/table">
            <a:tbl>
              <a:tblPr firstRow="1" bandRow="1">
                <a:tableStyleId>{0505E3EF-67EA-436B-97B2-0124C06EBD24}</a:tableStyleId>
              </a:tblPr>
              <a:tblGrid>
                <a:gridCol w="1913283"/>
                <a:gridCol w="1913283"/>
                <a:gridCol w="4174435"/>
              </a:tblGrid>
              <a:tr h="676275">
                <a:tc>
                  <a:txBody>
                    <a:bodyPr/>
                    <a:lstStyle/>
                    <a:p>
                      <a:r>
                        <a:rPr lang="en-US" b="0" dirty="0" smtClean="0"/>
                        <a:t>Product &amp; Service</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t>Feb 24, 2021</a:t>
                      </a:r>
                    </a:p>
                    <a:p>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t>ABB launches next generation </a:t>
                      </a:r>
                      <a:r>
                        <a:rPr lang="en-US" sz="1800" b="0" kern="1200" dirty="0" err="1" smtClean="0"/>
                        <a:t>cobots</a:t>
                      </a:r>
                      <a:r>
                        <a:rPr lang="en-US" sz="1800" b="0" kern="1200" dirty="0" smtClean="0"/>
                        <a:t> to unlock automation for new sectors and first-time users</a:t>
                      </a:r>
                      <a:endParaRPr lang="en-US" b="0" dirty="0"/>
                    </a:p>
                  </a:txBody>
                  <a:tcPr/>
                </a:tc>
              </a:tr>
              <a:tr h="676275">
                <a:tc>
                  <a:txBody>
                    <a:bodyPr/>
                    <a:lstStyle/>
                    <a:p>
                      <a:r>
                        <a:rPr lang="en-US" dirty="0" smtClean="0">
                          <a:solidFill>
                            <a:schemeClr val="bg1"/>
                          </a:solidFill>
                        </a:rPr>
                        <a:t>Recent</a:t>
                      </a:r>
                      <a:r>
                        <a:rPr lang="en-US" baseline="0" dirty="0" smtClean="0">
                          <a:solidFill>
                            <a:schemeClr val="bg1"/>
                          </a:solidFill>
                        </a:rPr>
                        <a:t> Orders</a:t>
                      </a:r>
                      <a:endParaRPr lang="en-US" dirty="0">
                        <a:solidFill>
                          <a:schemeClr val="bg1"/>
                        </a:solidFill>
                      </a:endParaRPr>
                    </a:p>
                  </a:txBody>
                  <a:tcPr>
                    <a:solidFill>
                      <a:srgbClr val="132D4D"/>
                    </a:solidFill>
                  </a:tcPr>
                </a:tc>
                <a:tc>
                  <a:txBody>
                    <a:bodyPr/>
                    <a:lstStyle/>
                    <a:p>
                      <a:r>
                        <a:rPr lang="en-US" sz="1800" kern="1200" dirty="0" smtClean="0">
                          <a:solidFill>
                            <a:schemeClr val="bg1"/>
                          </a:solidFill>
                        </a:rPr>
                        <a:t>Aug 19, 2021</a:t>
                      </a:r>
                      <a:endParaRPr lang="en-US" dirty="0">
                        <a:solidFill>
                          <a:schemeClr val="bg1"/>
                        </a:solidFill>
                      </a:endParaRPr>
                    </a:p>
                  </a:txBody>
                  <a:tcPr>
                    <a:solidFill>
                      <a:srgbClr val="132D4D"/>
                    </a:solidFill>
                  </a:tcPr>
                </a:tc>
                <a:tc>
                  <a:txBody>
                    <a:bodyPr/>
                    <a:lstStyle/>
                    <a:p>
                      <a:r>
                        <a:rPr lang="en-US" sz="1800" kern="1200" dirty="0" smtClean="0">
                          <a:solidFill>
                            <a:schemeClr val="bg1"/>
                          </a:solidFill>
                        </a:rPr>
                        <a:t>ABB secures $120 million order to power </a:t>
                      </a:r>
                      <a:r>
                        <a:rPr lang="en-US" sz="1800" kern="1200" dirty="0" err="1" smtClean="0">
                          <a:solidFill>
                            <a:schemeClr val="bg1"/>
                          </a:solidFill>
                        </a:rPr>
                        <a:t>Jansz</a:t>
                      </a:r>
                      <a:r>
                        <a:rPr lang="en-US" sz="1800" kern="1200" dirty="0" smtClean="0">
                          <a:solidFill>
                            <a:schemeClr val="bg1"/>
                          </a:solidFill>
                        </a:rPr>
                        <a:t>-Io Compression project</a:t>
                      </a:r>
                      <a:endParaRPr lang="en-US" sz="1800" b="0" i="0" kern="1200" dirty="0" smtClean="0">
                        <a:solidFill>
                          <a:schemeClr val="bg1"/>
                        </a:solidFill>
                        <a:latin typeface="+mn-lt"/>
                        <a:ea typeface="+mn-ea"/>
                        <a:cs typeface="+mn-cs"/>
                      </a:endParaRPr>
                    </a:p>
                  </a:txBody>
                  <a:tcPr>
                    <a:solidFill>
                      <a:srgbClr val="132D4D"/>
                    </a:solidFill>
                  </a:tcPr>
                </a:tc>
              </a:tr>
              <a:tr h="676275">
                <a:tc>
                  <a:txBody>
                    <a:bodyPr/>
                    <a:lstStyle/>
                    <a:p>
                      <a:r>
                        <a:rPr lang="en-US" dirty="0" smtClean="0"/>
                        <a:t>Merger &amp; </a:t>
                      </a:r>
                      <a:r>
                        <a:rPr lang="en-US" dirty="0" err="1" smtClean="0"/>
                        <a:t>Acquisions</a:t>
                      </a:r>
                      <a:endParaRPr lang="en-US" dirty="0"/>
                    </a:p>
                  </a:txBody>
                  <a:tcPr/>
                </a:tc>
                <a:tc>
                  <a:txBody>
                    <a:bodyPr/>
                    <a:lstStyle/>
                    <a:p>
                      <a:r>
                        <a:rPr lang="en-US" sz="1800" kern="1200" dirty="0" smtClean="0"/>
                        <a:t>Jul 20, 2021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ABB to acquire ASTI Mobile Robotics Group to drive next generation of flexible automation with Autonomous Mobile Robots</a:t>
                      </a:r>
                      <a:endParaRPr lang="en-US" sz="1800" b="0" i="0" kern="1200" dirty="0" smtClean="0">
                        <a:solidFill>
                          <a:schemeClr val="dk1"/>
                        </a:solidFill>
                        <a:latin typeface="+mn-lt"/>
                        <a:ea typeface="+mn-ea"/>
                        <a:cs typeface="+mn-cs"/>
                      </a:endParaRPr>
                    </a:p>
                  </a:txBody>
                  <a:tcPr/>
                </a:tc>
              </a:tr>
              <a:tr h="676275">
                <a:tc>
                  <a:txBody>
                    <a:bodyPr/>
                    <a:lstStyle/>
                    <a:p>
                      <a:endParaRPr lang="en-US" dirty="0">
                        <a:solidFill>
                          <a:schemeClr val="bg1"/>
                        </a:solidFill>
                      </a:endParaRPr>
                    </a:p>
                  </a:txBody>
                  <a:tcPr>
                    <a:solidFill>
                      <a:srgbClr val="132D4D"/>
                    </a:solidFill>
                  </a:tcPr>
                </a:tc>
                <a:tc>
                  <a:txBody>
                    <a:bodyPr/>
                    <a:lstStyle/>
                    <a:p>
                      <a:r>
                        <a:rPr lang="en-US" sz="1800" kern="1200" dirty="0" smtClean="0">
                          <a:solidFill>
                            <a:schemeClr val="bg1"/>
                          </a:solidFill>
                        </a:rPr>
                        <a:t>Oct 02, 2020</a:t>
                      </a:r>
                      <a:endParaRPr lang="en-US" dirty="0">
                        <a:solidFill>
                          <a:schemeClr val="bg1"/>
                        </a:solidFill>
                      </a:endParaRPr>
                    </a:p>
                  </a:txBody>
                  <a:tcPr>
                    <a:solidFill>
                      <a:srgbClr val="132D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bg1"/>
                          </a:solidFill>
                        </a:rPr>
                        <a:t>ABB enhances portfolio of high-speed industrial robots with </a:t>
                      </a:r>
                      <a:r>
                        <a:rPr lang="en-US" sz="1800" kern="1200" dirty="0" err="1" smtClean="0">
                          <a:solidFill>
                            <a:schemeClr val="bg1"/>
                          </a:solidFill>
                        </a:rPr>
                        <a:t>Codian</a:t>
                      </a:r>
                      <a:r>
                        <a:rPr lang="en-US" sz="1800" kern="1200" dirty="0" smtClean="0">
                          <a:solidFill>
                            <a:schemeClr val="bg1"/>
                          </a:solidFill>
                        </a:rPr>
                        <a:t> acquisition</a:t>
                      </a:r>
                      <a:endParaRPr lang="en-US" sz="1800" b="0" i="0" kern="1200" dirty="0" smtClean="0">
                        <a:solidFill>
                          <a:schemeClr val="bg1"/>
                        </a:solidFill>
                        <a:latin typeface="+mn-lt"/>
                        <a:ea typeface="+mn-ea"/>
                        <a:cs typeface="+mn-cs"/>
                      </a:endParaRPr>
                    </a:p>
                  </a:txBody>
                  <a:tcPr>
                    <a:solidFill>
                      <a:srgbClr val="132D4D"/>
                    </a:solidFill>
                  </a:tcPr>
                </a:tc>
              </a:tr>
              <a:tr h="6762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Partnership</a:t>
                      </a:r>
                      <a:endParaRPr lang="en-US" sz="1800" b="0" i="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Nov 18, 2021</a:t>
                      </a:r>
                      <a:endParaRPr lang="en-US" sz="1800" b="0" i="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ABB partners with start-up </a:t>
                      </a:r>
                      <a:r>
                        <a:rPr lang="en-US" sz="1800" kern="1200" dirty="0" err="1" smtClean="0"/>
                        <a:t>Sevensense</a:t>
                      </a:r>
                      <a:r>
                        <a:rPr lang="en-US" sz="1800" kern="1200" dirty="0" smtClean="0"/>
                        <a:t> to drive next generation autonomous mobile robots</a:t>
                      </a:r>
                      <a:endParaRPr lang="en-US" sz="1800" b="0" i="0" kern="1200" dirty="0" smtClean="0">
                        <a:solidFill>
                          <a:schemeClr val="dk1"/>
                        </a:solidFill>
                        <a:latin typeface="+mn-lt"/>
                        <a:ea typeface="+mn-ea"/>
                        <a:cs typeface="+mn-cs"/>
                      </a:endParaRPr>
                    </a:p>
                  </a:txBody>
                  <a:tcPr/>
                </a:tc>
              </a:tr>
              <a:tr h="676275">
                <a:tc>
                  <a:txBody>
                    <a:bodyPr/>
                    <a:lstStyle/>
                    <a:p>
                      <a:endParaRPr lang="en-US" dirty="0">
                        <a:solidFill>
                          <a:schemeClr val="bg1"/>
                        </a:solidFill>
                      </a:endParaRPr>
                    </a:p>
                  </a:txBody>
                  <a:tcPr>
                    <a:solidFill>
                      <a:srgbClr val="132D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bg1"/>
                          </a:solidFill>
                        </a:rPr>
                        <a:t>Mar 22, 2021</a:t>
                      </a:r>
                    </a:p>
                    <a:p>
                      <a:endParaRPr lang="en-US" dirty="0">
                        <a:solidFill>
                          <a:schemeClr val="bg1"/>
                        </a:solidFill>
                      </a:endParaRPr>
                    </a:p>
                  </a:txBody>
                  <a:tcPr>
                    <a:solidFill>
                      <a:srgbClr val="132D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bg1"/>
                          </a:solidFill>
                        </a:rPr>
                        <a:t>ABB and ETH extend partnership to advance research into the future of robotics</a:t>
                      </a:r>
                      <a:endParaRPr lang="en-US" sz="1800" b="0" i="0" kern="1200" dirty="0" smtClean="0">
                        <a:solidFill>
                          <a:schemeClr val="bg1"/>
                        </a:solidFill>
                        <a:latin typeface="+mn-lt"/>
                        <a:ea typeface="+mn-ea"/>
                        <a:cs typeface="+mn-cs"/>
                      </a:endParaRPr>
                    </a:p>
                  </a:txBody>
                  <a:tcPr>
                    <a:solidFill>
                      <a:srgbClr val="132D4D"/>
                    </a:solidFill>
                  </a:tcPr>
                </a:tc>
              </a:tr>
            </a:tbl>
          </a:graphicData>
        </a:graphic>
      </p:graphicFrame>
      <p:pic>
        <p:nvPicPr>
          <p:cNvPr id="4" name="Picture 16" descr="File:ABB logo.svg - Wikimedia Commons"/>
          <p:cNvPicPr>
            <a:picLocks noChangeAspect="1" noChangeArrowheads="1"/>
          </p:cNvPicPr>
          <p:nvPr/>
        </p:nvPicPr>
        <p:blipFill>
          <a:blip r:embed="rId2" cstate="print"/>
          <a:srcRect/>
          <a:stretch>
            <a:fillRect/>
          </a:stretch>
        </p:blipFill>
        <p:spPr bwMode="auto">
          <a:xfrm>
            <a:off x="7315200" y="152400"/>
            <a:ext cx="1694259" cy="61261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4" name="Picture 50" descr="Textron | LinkedIn"/>
          <p:cNvPicPr>
            <a:picLocks noChangeAspect="1" noChangeArrowheads="1"/>
          </p:cNvPicPr>
          <p:nvPr/>
        </p:nvPicPr>
        <p:blipFill>
          <a:blip r:embed="rId2"/>
          <a:srcRect t="36000" b="36000"/>
          <a:stretch>
            <a:fillRect/>
          </a:stretch>
        </p:blipFill>
        <p:spPr bwMode="auto">
          <a:xfrm>
            <a:off x="6858000" y="2438400"/>
            <a:ext cx="1905000" cy="533400"/>
          </a:xfrm>
          <a:prstGeom prst="rect">
            <a:avLst/>
          </a:prstGeom>
          <a:noFill/>
        </p:spPr>
      </p:pic>
      <p:pic>
        <p:nvPicPr>
          <p:cNvPr id="1066" name="Picture 42" descr="SuperCom Ltd | AFSC Investigate"/>
          <p:cNvPicPr>
            <a:picLocks noChangeAspect="1" noChangeArrowheads="1"/>
          </p:cNvPicPr>
          <p:nvPr/>
        </p:nvPicPr>
        <p:blipFill>
          <a:blip r:embed="rId3"/>
          <a:srcRect/>
          <a:stretch>
            <a:fillRect/>
          </a:stretch>
        </p:blipFill>
        <p:spPr bwMode="auto">
          <a:xfrm>
            <a:off x="3048000" y="5514974"/>
            <a:ext cx="1905000" cy="1343026"/>
          </a:xfrm>
          <a:prstGeom prst="rect">
            <a:avLst/>
          </a:prstGeom>
          <a:noFill/>
        </p:spPr>
      </p:pic>
      <p:sp>
        <p:nvSpPr>
          <p:cNvPr id="2" name="Title 1"/>
          <p:cNvSpPr>
            <a:spLocks noGrp="1"/>
          </p:cNvSpPr>
          <p:nvPr>
            <p:ph type="title"/>
          </p:nvPr>
        </p:nvSpPr>
        <p:spPr>
          <a:xfrm>
            <a:off x="457200" y="0"/>
            <a:ext cx="8229600" cy="1143000"/>
          </a:xfrm>
        </p:spPr>
        <p:txBody>
          <a:bodyPr>
            <a:normAutofit/>
          </a:bodyPr>
          <a:lstStyle/>
          <a:p>
            <a:pPr algn="l"/>
            <a:r>
              <a:rPr lang="en-US" b="1" dirty="0" smtClean="0"/>
              <a:t>Customers</a:t>
            </a:r>
            <a:endParaRPr lang="en-US" b="1" dirty="0"/>
          </a:p>
        </p:txBody>
      </p:sp>
      <p:sp>
        <p:nvSpPr>
          <p:cNvPr id="1026" name="AutoShape 2" descr="data:image/png;base64,iVBORw0KGgoAAAANSUhEUgAAAHcAAABsCAMAAABn9t3gAAAAb1BMVEX///8aVJATUY8AR4rL0+D4+ftFa50ASotrhq4JTo0ATIwAQIYAQofg5e0ARIijsMnEzt0APIRYeaWClrfS2eTs7/QAOYNhfKe4xNVxirCotsw9Zpqbq8UANoI1X5ZTc6GInrwtWZMAL38AGHeSn73QIXj4AAAGu0lEQVRoge1aa7OqOgyV8rK8FAFFRcF9/f+/8dKkTyh4RsEzZ2bny95DIaumq0madLP5F+W8/Suwuzje/QXY8uY4R+/rsNXR6SVPvwzrE8JwCfW/ixtQB4QGX4UtXIeLe/4i7CVxpCTfI7WXO5rk+y/BVrFjSPYdUvsPYuKSR/UN3DZyBkLbL8AqKitxi9VhdSprS7w2qb3YBtvvpnVJXYV2WMcJ1yS1fydTuOS+IqlPIyoriQ6rwdqorGQ1UtuprHFrHVJ7L2D73bQGqVNKCJ2Vfnx5UvtXStrzdkbOB7ICqU+hQ17kFi1xwtPCsF32cqucwuVJzak8p5VvskU9tSc2bnaZnFkmtvFypE6JdI9TWuXMHEKWInVPZblFSWTVqs3MoUuR+qQHIXK3ZOr6zHr6LUPqLnN0sSU1g3ixCKlHXnmsdRQvFiC1N45ByYDUlnjxMal1wkiJjeOnl43f+JTUlUEY9XM0rRW15SAfknprz6fIQ5H6bp3ZZ6TuLCZErZLUh6nU5wNSzyQYQutM6vM2qS1UVhIDqeuJdBrn9h6pKxuVlbCaSpnPvfFe+jFBZe0XV9Vsfvkmqc9TnJJa28OLmTnuG5W1anjMHUqepnOr2wtx3tnE5czhoJe43mz288Dhe2W1ei5hzjr2SjO3GFn9FuysVuGOzpMHRCd7vgk7o5XcxSvBFLfCT6q1U1pd6Z/9iV1Orx/ATpFaL4faSU3IZ0lWaXMNsUEYK6nd8iNYqwd2O/OVZjy3+F0qa1qHwOPIOqJf8j6VlQxiv6KykgH9PqKyEiNAkNCWPxuk/ozKSoyAGNvPC5pr+5TKSkrlt6YIs1fA2adUVlKL+D6kshLpUxegsqY1eUmYs7sclQda5wkDpF6IyobWF4Sp+jhPr0v3dXpSv6rnp+5yVFZS3l4Spr4tR2Ulf5CUfrtr9yu/8iu/osQvWCn9sIb/m8e9hpTSeL37Eml7QGmNkOIHLLdy18NtMuyWEDNPWR1Xdv6okTGsjZuq5NyI3WvjNgrXaOWujXslkHGDofWbICvjpixdJKcWF1nLzVbG3TEzh7sL5MCxZmg7ru9PpY2zI+MhMHOeplA6ijRDW3DT5tReg/bUjLKpsjkF12u73Q1H/LLrv7kGp8IzsNHMd76b9OryCLc8JC4lvdAwbg33uW/jEEdcd2sg1wEfIVF81VkLZqbdZtMBrTW3OMR9xtqhlGgX3fxzrJ0aqdso7Z0+QnKtOwHKGZoHuFSVrAe4RSzOmvhXKvHbkA/wIayrMeFnKxpFOHKUVqrgLEd8cfdG602ZuLzm4NL7neAxTFR2sLdFwmvb3l3QL7ruWO+hzrYrAnxJnrIuody2ZzBjXFpxeckobFLfT7Gawjc7diWjgH3n1w4A845ewbhKMdrgN0fhEEE3VhP3qKCw4m5hUuLHY/kyhv8BibbcTCVR28IPot704lYJmNPlkadCBfBRhaskj3U6Lt67CiVjAsbRnA3V8DvUuQ39AFSBqyBo20A0rMGc0UU3M68OYS07EYbWcVGbKhFe7kEQ3Guhjqr6Es4+GR/kOsDdaWZ2xSRAedhZcAv2EbHdtQLzhdrWORBdCdNTpeXe884arm5mds4FQwf+GPcEH2nKpFK0keYR0AAikqfdgeR5nCQJvMhxL7jzCi4PtFE6xoWoETWbkVS4CTRnCv6H4KpWpzwyqqsclwehfl8z4e5I2EjHPQytKXFxw+q4kcQtXVBJQ7cX7ff69jpuMGVnS/vNB1y9rI/reN6IUh6JDk1d1/stkbgXexOIb4oxr7TLIzUTxnzglb7yYEPw0eAqyIMv21Px6oCbPJSCbRRuz7l9lP5kWXZk74FP0maE8TTz5OIIyql95EMpzt3tpTTwEd8vht/ItQmJRQQ27Qf5QgG0Yl7eh8guG3attDN3NfpqYW0fe8uGnzwZzhubgwn8j1mwaHJzw7AJIq5oJOEFV8AF/2SkcsIN70a4Kdy1duKu1181ucZ7dOvE7XMQv8QOH88ewM7cHdSZ2kfHIRWFw0dDm3HwiR+G+e2W42qIajTvA7MRnhlk+A2GIJJsi22Y8UC1E2Y+GlkPele8mTiI+4NmJTnKUDAcEc5Z3Hzsj0A94lWsLywZGdxvQk8CHnuY5zRHrWvo6rcWdrEaIe5Djuxz6azi5sLeCXvc/3qnmfwMOuKXH/Y0Z3mBf8+TJP5Rrrcqjhk7mkZhHJmfVUWS9CNR5OYP/YZHes3hcRLVm+etV3xrNn4KMkhs+VN4bHnB2xXn8/NiKQqykeJZD0fSS/+4YTarQNtXri3b5H9rZloVKWIKI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png;base64,iVBORw0KGgoAAAANSUhEUgAAAHcAAABsCAMAAABn9t3gAAAAb1BMVEX///8aVJATUY8AR4rL0+D4+ftFa50ASotrhq4JTo0ATIwAQIYAQofg5e0ARIijsMnEzt0APIRYeaWClrfS2eTs7/QAOYNhfKe4xNVxirCotsw9Zpqbq8UANoI1X5ZTc6GInrwtWZMAL38AGHeSn73QIXj4AAAGu0lEQVRoge1aa7OqOgyV8rK8FAFFRcF9/f+/8dKkTyh4RsEzZ2bny95DIaumq0madLP5F+W8/Suwuzje/QXY8uY4R+/rsNXR6SVPvwzrE8JwCfW/ixtQB4QGX4UtXIeLe/4i7CVxpCTfI7WXO5rk+y/BVrFjSPYdUvsPYuKSR/UN3DZyBkLbL8AqKitxi9VhdSprS7w2qb3YBtvvpnVJXYV2WMcJ1yS1fydTuOS+IqlPIyoriQ6rwdqorGQ1UtuprHFrHVJ7L2D73bQGqVNKCJ2Vfnx5UvtXStrzdkbOB7ICqU+hQ17kFi1xwtPCsF32cqucwuVJzak8p5VvskU9tSc2bnaZnFkmtvFypE6JdI9TWuXMHEKWInVPZblFSWTVqs3MoUuR+qQHIXK3ZOr6zHr6LUPqLnN0sSU1g3ixCKlHXnmsdRQvFiC1N45ByYDUlnjxMal1wkiJjeOnl43f+JTUlUEY9XM0rRW15SAfknprz6fIQ5H6bp3ZZ6TuLCZErZLUh6nU5wNSzyQYQutM6vM2qS1UVhIDqeuJdBrn9h6pKxuVlbCaSpnPvfFe+jFBZe0XV9Vsfvkmqc9TnJJa28OLmTnuG5W1anjMHUqepnOr2wtx3tnE5czhoJe43mz288Dhe2W1ei5hzjr2SjO3GFn9FuysVuGOzpMHRCd7vgk7o5XcxSvBFLfCT6q1U1pd6Z/9iV1Orx/ATpFaL4faSU3IZ0lWaXMNsUEYK6nd8iNYqwd2O/OVZjy3+F0qa1qHwOPIOqJf8j6VlQxiv6KykgH9PqKyEiNAkNCWPxuk/ozKSoyAGNvPC5pr+5TKSkrlt6YIs1fA2adUVlKL+D6kshLpUxegsqY1eUmYs7sclQda5wkDpF6IyobWF4Sp+jhPr0v3dXpSv6rnp+5yVFZS3l4Spr4tR2Ulf5CUfrtr9yu/8iu/osQvWCn9sIb/m8e9hpTSeL37Eml7QGmNkOIHLLdy18NtMuyWEDNPWR1Xdv6okTGsjZuq5NyI3WvjNgrXaOWujXslkHGDofWbICvjpixdJKcWF1nLzVbG3TEzh7sL5MCxZmg7ru9PpY2zI+MhMHOeplA6ijRDW3DT5tReg/bUjLKpsjkF12u73Q1H/LLrv7kGp8IzsNHMd76b9OryCLc8JC4lvdAwbg33uW/jEEdcd2sg1wEfIVF81VkLZqbdZtMBrTW3OMR9xtqhlGgX3fxzrJ0aqdso7Z0+QnKtOwHKGZoHuFSVrAe4RSzOmvhXKvHbkA/wIayrMeFnKxpFOHKUVqrgLEd8cfdG602ZuLzm4NL7neAxTFR2sLdFwmvb3l3QL7ruWO+hzrYrAnxJnrIuody2ZzBjXFpxeckobFLfT7Gawjc7diWjgH3n1w4A845ewbhKMdrgN0fhEEE3VhP3qKCw4m5hUuLHY/kyhv8BibbcTCVR28IPot704lYJmNPlkadCBfBRhaskj3U6Lt67CiVjAsbRnA3V8DvUuQ39AFSBqyBo20A0rMGc0UU3M68OYS07EYbWcVGbKhFe7kEQ3Guhjqr6Es4+GR/kOsDdaWZ2xSRAedhZcAv2EbHdtQLzhdrWORBdCdNTpeXe884arm5mds4FQwf+GPcEH2nKpFK0keYR0AAikqfdgeR5nCQJvMhxL7jzCi4PtFE6xoWoETWbkVS4CTRnCv6H4KpWpzwyqqsclwehfl8z4e5I2EjHPQytKXFxw+q4kcQtXVBJQ7cX7ff69jpuMGVnS/vNB1y9rI/reN6IUh6JDk1d1/stkbgXexOIb4oxr7TLIzUTxnzglb7yYEPw0eAqyIMv21Px6oCbPJSCbRRuz7l9lP5kWXZk74FP0maE8TTz5OIIyql95EMpzt3tpTTwEd8vht/ItQmJRQQ27Qf5QgG0Yl7eh8guG3attDN3NfpqYW0fe8uGnzwZzhubgwn8j1mwaHJzw7AJIq5oJOEFV8AF/2SkcsIN70a4Kdy1duKu1181ucZ7dOvE7XMQv8QOH88ewM7cHdSZ2kfHIRWFw0dDm3HwiR+G+e2W42qIajTvA7MRnhlk+A2GIJJsi22Y8UC1E2Y+GlkPele8mTiI+4NmJTnKUDAcEc5Z3Hzsj0A94lWsLywZGdxvQk8CHnuY5zRHrWvo6rcWdrEaIe5Djuxz6azi5sLeCXvc/3qnmfwMOuKXH/Y0Z3mBf8+TJP5Rrrcqjhk7mkZhHJmfVUWS9CNR5OYP/YZHes3hcRLVm+etV3xrNn4KMkhs+VN4bHnB2xXn8/NiKQqykeJZD0fSS/+4YTarQNtXri3b5H9rZloVKWIKI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Alcoa - Wikipedia"/>
          <p:cNvPicPr>
            <a:picLocks noChangeAspect="1" noChangeArrowheads="1"/>
          </p:cNvPicPr>
          <p:nvPr/>
        </p:nvPicPr>
        <p:blipFill>
          <a:blip r:embed="rId4" cstate="print"/>
          <a:srcRect/>
          <a:stretch>
            <a:fillRect/>
          </a:stretch>
        </p:blipFill>
        <p:spPr bwMode="auto">
          <a:xfrm>
            <a:off x="609600" y="1143000"/>
            <a:ext cx="1219200" cy="1105408"/>
          </a:xfrm>
          <a:prstGeom prst="rect">
            <a:avLst/>
          </a:prstGeom>
          <a:noFill/>
        </p:spPr>
      </p:pic>
      <p:sp>
        <p:nvSpPr>
          <p:cNvPr id="1036" name="AutoShape 12" descr="3M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8" name="Picture 14" descr="3M Careers &amp;amp; Employment | Where to Start | 3M US"/>
          <p:cNvPicPr>
            <a:picLocks noChangeAspect="1" noChangeArrowheads="1"/>
          </p:cNvPicPr>
          <p:nvPr/>
        </p:nvPicPr>
        <p:blipFill>
          <a:blip r:embed="rId5" cstate="print"/>
          <a:srcRect/>
          <a:stretch>
            <a:fillRect/>
          </a:stretch>
        </p:blipFill>
        <p:spPr bwMode="auto">
          <a:xfrm>
            <a:off x="0" y="2514600"/>
            <a:ext cx="2570224" cy="906463"/>
          </a:xfrm>
          <a:prstGeom prst="rect">
            <a:avLst/>
          </a:prstGeom>
          <a:noFill/>
        </p:spPr>
      </p:pic>
      <p:pic>
        <p:nvPicPr>
          <p:cNvPr id="1040" name="Picture 16" descr="AGCO (AGCO)"/>
          <p:cNvPicPr>
            <a:picLocks noChangeAspect="1" noChangeArrowheads="1"/>
          </p:cNvPicPr>
          <p:nvPr/>
        </p:nvPicPr>
        <p:blipFill>
          <a:blip r:embed="rId6"/>
          <a:srcRect/>
          <a:stretch>
            <a:fillRect/>
          </a:stretch>
        </p:blipFill>
        <p:spPr bwMode="auto">
          <a:xfrm>
            <a:off x="2590800" y="914400"/>
            <a:ext cx="1600200" cy="1600200"/>
          </a:xfrm>
          <a:prstGeom prst="rect">
            <a:avLst/>
          </a:prstGeom>
          <a:noFill/>
        </p:spPr>
      </p:pic>
      <p:pic>
        <p:nvPicPr>
          <p:cNvPr id="1042" name="Picture 18" descr="Xcel Energy 2020 Year End Earnings Report | Business Wire"/>
          <p:cNvPicPr>
            <a:picLocks noChangeAspect="1" noChangeArrowheads="1"/>
          </p:cNvPicPr>
          <p:nvPr/>
        </p:nvPicPr>
        <p:blipFill>
          <a:blip r:embed="rId7" cstate="print"/>
          <a:srcRect l="15239" t="37500" r="19448" b="33333"/>
          <a:stretch>
            <a:fillRect/>
          </a:stretch>
        </p:blipFill>
        <p:spPr bwMode="auto">
          <a:xfrm>
            <a:off x="533400" y="3886200"/>
            <a:ext cx="2286000" cy="533400"/>
          </a:xfrm>
          <a:prstGeom prst="rect">
            <a:avLst/>
          </a:prstGeom>
          <a:noFill/>
        </p:spPr>
      </p:pic>
      <p:sp>
        <p:nvSpPr>
          <p:cNvPr id="1044" name="AutoShape 20" descr="Whirlpool Corporation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46" name="Picture 22" descr="Whirlpool to Sell Embraco Compressor Business to Japan&amp;#39;s Nidec"/>
          <p:cNvPicPr>
            <a:picLocks noChangeAspect="1" noChangeArrowheads="1"/>
          </p:cNvPicPr>
          <p:nvPr/>
        </p:nvPicPr>
        <p:blipFill>
          <a:blip r:embed="rId8" cstate="print"/>
          <a:srcRect/>
          <a:stretch>
            <a:fillRect/>
          </a:stretch>
        </p:blipFill>
        <p:spPr bwMode="auto">
          <a:xfrm>
            <a:off x="304800" y="5715000"/>
            <a:ext cx="2362200" cy="984250"/>
          </a:xfrm>
          <a:prstGeom prst="rect">
            <a:avLst/>
          </a:prstGeom>
          <a:noFill/>
        </p:spPr>
      </p:pic>
      <p:pic>
        <p:nvPicPr>
          <p:cNvPr id="1048" name="Picture 24" descr="Watts Sponsors Another Planet Water Clean Water Initiative | Business Wire"/>
          <p:cNvPicPr>
            <a:picLocks noChangeAspect="1" noChangeArrowheads="1"/>
          </p:cNvPicPr>
          <p:nvPr/>
        </p:nvPicPr>
        <p:blipFill>
          <a:blip r:embed="rId9" cstate="print"/>
          <a:srcRect/>
          <a:stretch>
            <a:fillRect/>
          </a:stretch>
        </p:blipFill>
        <p:spPr bwMode="auto">
          <a:xfrm>
            <a:off x="3505200" y="3927230"/>
            <a:ext cx="2743200" cy="633047"/>
          </a:xfrm>
          <a:prstGeom prst="rect">
            <a:avLst/>
          </a:prstGeom>
          <a:noFill/>
        </p:spPr>
      </p:pic>
      <p:pic>
        <p:nvPicPr>
          <p:cNvPr id="1050" name="Picture 26" descr="Enterprise Cloud Company: Nutanix Leadership &amp;amp; Vision"/>
          <p:cNvPicPr>
            <a:picLocks noChangeAspect="1" noChangeArrowheads="1"/>
          </p:cNvPicPr>
          <p:nvPr/>
        </p:nvPicPr>
        <p:blipFill>
          <a:blip r:embed="rId10" cstate="print"/>
          <a:srcRect/>
          <a:stretch>
            <a:fillRect/>
          </a:stretch>
        </p:blipFill>
        <p:spPr bwMode="auto">
          <a:xfrm>
            <a:off x="5562600" y="6019800"/>
            <a:ext cx="3373685" cy="414009"/>
          </a:xfrm>
          <a:prstGeom prst="rect">
            <a:avLst/>
          </a:prstGeom>
          <a:noFill/>
        </p:spPr>
      </p:pic>
      <p:sp>
        <p:nvSpPr>
          <p:cNvPr id="1052" name="AutoShape 28" descr="Information Security and Compliance | Qualys,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54" name="AutoShape 30" descr="Information Security and Compliance | Qualys,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56" name="Picture 32" descr="Qualys training now available - UW–⁠Madison Information Technology"/>
          <p:cNvPicPr>
            <a:picLocks noChangeAspect="1" noChangeArrowheads="1"/>
          </p:cNvPicPr>
          <p:nvPr/>
        </p:nvPicPr>
        <p:blipFill>
          <a:blip r:embed="rId11" cstate="print"/>
          <a:srcRect/>
          <a:stretch>
            <a:fillRect/>
          </a:stretch>
        </p:blipFill>
        <p:spPr bwMode="auto">
          <a:xfrm>
            <a:off x="6400800" y="3352800"/>
            <a:ext cx="2571750" cy="1143000"/>
          </a:xfrm>
          <a:prstGeom prst="rect">
            <a:avLst/>
          </a:prstGeom>
          <a:noFill/>
        </p:spPr>
      </p:pic>
      <p:pic>
        <p:nvPicPr>
          <p:cNvPr id="1058" name="Picture 34" descr="Republic Services - Wikipedia"/>
          <p:cNvPicPr>
            <a:picLocks noChangeAspect="1" noChangeArrowheads="1"/>
          </p:cNvPicPr>
          <p:nvPr/>
        </p:nvPicPr>
        <p:blipFill>
          <a:blip r:embed="rId12" cstate="print"/>
          <a:srcRect/>
          <a:stretch>
            <a:fillRect/>
          </a:stretch>
        </p:blipFill>
        <p:spPr bwMode="auto">
          <a:xfrm>
            <a:off x="6248400" y="990600"/>
            <a:ext cx="2743200" cy="992124"/>
          </a:xfrm>
          <a:prstGeom prst="rect">
            <a:avLst/>
          </a:prstGeom>
          <a:noFill/>
        </p:spPr>
      </p:pic>
      <p:pic>
        <p:nvPicPr>
          <p:cNvPr id="1060" name="Picture 36" descr="Seaboard Corporation | LinkedIn"/>
          <p:cNvPicPr>
            <a:picLocks noChangeAspect="1" noChangeArrowheads="1"/>
          </p:cNvPicPr>
          <p:nvPr/>
        </p:nvPicPr>
        <p:blipFill>
          <a:blip r:embed="rId13"/>
          <a:srcRect/>
          <a:stretch>
            <a:fillRect/>
          </a:stretch>
        </p:blipFill>
        <p:spPr bwMode="auto">
          <a:xfrm>
            <a:off x="6934200" y="4419600"/>
            <a:ext cx="1905000" cy="1371600"/>
          </a:xfrm>
          <a:prstGeom prst="rect">
            <a:avLst/>
          </a:prstGeom>
          <a:noFill/>
        </p:spPr>
      </p:pic>
      <p:pic>
        <p:nvPicPr>
          <p:cNvPr id="1062" name="Picture 38" descr="Sigma Labs, Inc. | LinkedIn"/>
          <p:cNvPicPr>
            <a:picLocks noChangeAspect="1" noChangeArrowheads="1"/>
          </p:cNvPicPr>
          <p:nvPr/>
        </p:nvPicPr>
        <p:blipFill>
          <a:blip r:embed="rId14"/>
          <a:srcRect/>
          <a:stretch>
            <a:fillRect/>
          </a:stretch>
        </p:blipFill>
        <p:spPr bwMode="auto">
          <a:xfrm>
            <a:off x="4572000" y="762000"/>
            <a:ext cx="1905000" cy="1905000"/>
          </a:xfrm>
          <a:prstGeom prst="rect">
            <a:avLst/>
          </a:prstGeom>
          <a:noFill/>
        </p:spPr>
      </p:pic>
      <p:pic>
        <p:nvPicPr>
          <p:cNvPr id="1064" name="Picture 40" descr="Sterling Construction Company, Inc. Announces Election of Julie Dill to Its  Board of Directors | Business Wire"/>
          <p:cNvPicPr>
            <a:picLocks noChangeAspect="1" noChangeArrowheads="1"/>
          </p:cNvPicPr>
          <p:nvPr/>
        </p:nvPicPr>
        <p:blipFill>
          <a:blip r:embed="rId15" cstate="print"/>
          <a:srcRect/>
          <a:stretch>
            <a:fillRect/>
          </a:stretch>
        </p:blipFill>
        <p:spPr bwMode="auto">
          <a:xfrm>
            <a:off x="3810000" y="4771072"/>
            <a:ext cx="2362200" cy="1234250"/>
          </a:xfrm>
          <a:prstGeom prst="rect">
            <a:avLst/>
          </a:prstGeom>
          <a:noFill/>
        </p:spPr>
      </p:pic>
      <p:sp>
        <p:nvSpPr>
          <p:cNvPr id="1068" name="AutoShape 44" descr="Tenneco - Cleaner, More Efficient and Reliable Performance | Tennec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70" name="AutoShape 46" descr="Tenneco - Cleaner, More Efficient and Reliable Performance | Tennec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72" name="Picture 48" descr="Tenneco - Cleaner, More Efficient and Reliable Performance | Tenneco"/>
          <p:cNvPicPr>
            <a:picLocks noChangeAspect="1" noChangeArrowheads="1"/>
          </p:cNvPicPr>
          <p:nvPr/>
        </p:nvPicPr>
        <p:blipFill>
          <a:blip r:embed="rId16" cstate="print"/>
          <a:srcRect/>
          <a:stretch>
            <a:fillRect/>
          </a:stretch>
        </p:blipFill>
        <p:spPr bwMode="auto">
          <a:xfrm>
            <a:off x="685800" y="4724400"/>
            <a:ext cx="2362200" cy="561953"/>
          </a:xfrm>
          <a:prstGeom prst="rect">
            <a:avLst/>
          </a:prstGeom>
          <a:noFill/>
        </p:spPr>
      </p:pic>
      <p:sp>
        <p:nvSpPr>
          <p:cNvPr id="1076" name="AutoShape 52" descr="The Chemours Company Moves Annual Meeting of Shareholders to Virtual-Only  Format | Chemou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78" name="AutoShape 54" descr="The Chemours Company Moves Annual Meeting of Shareholders to Virtual-Only  Format | Chemou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80" name="Picture 56" descr="The Chemours Company Moves Annual Meeting of Shareholders to Virtual-Only  Format | Chemours"/>
          <p:cNvPicPr>
            <a:picLocks noChangeAspect="1" noChangeArrowheads="1"/>
          </p:cNvPicPr>
          <p:nvPr/>
        </p:nvPicPr>
        <p:blipFill>
          <a:blip r:embed="rId17"/>
          <a:srcRect t="26950" b="30497"/>
          <a:stretch>
            <a:fillRect/>
          </a:stretch>
        </p:blipFill>
        <p:spPr bwMode="auto">
          <a:xfrm>
            <a:off x="3124200" y="2743200"/>
            <a:ext cx="2990215" cy="867777"/>
          </a:xfrm>
          <a:prstGeom prst="rect">
            <a:avLst/>
          </a:prstGeom>
          <a:noFill/>
        </p:spPr>
      </p:pic>
      <p:pic>
        <p:nvPicPr>
          <p:cNvPr id="35" name="Picture 16" descr="File:ABB logo.svg - Wikimedia Commons"/>
          <p:cNvPicPr>
            <a:picLocks noChangeAspect="1" noChangeArrowheads="1"/>
          </p:cNvPicPr>
          <p:nvPr/>
        </p:nvPicPr>
        <p:blipFill>
          <a:blip r:embed="rId18" cstate="print"/>
          <a:srcRect/>
          <a:stretch>
            <a:fillRect/>
          </a:stretch>
        </p:blipFill>
        <p:spPr bwMode="auto">
          <a:xfrm>
            <a:off x="7315200" y="152400"/>
            <a:ext cx="1694259" cy="61261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04800" y="947678"/>
            <a:ext cx="4114800" cy="2590800"/>
          </a:xfrm>
          <a:prstGeom prst="rect">
            <a:avLst/>
          </a:prstGeom>
          <a:solidFill>
            <a:srgbClr val="132D4D"/>
          </a:solidFill>
          <a:ln>
            <a:solidFill>
              <a:srgbClr val="132D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bg1"/>
              </a:solidFill>
            </a:endParaRPr>
          </a:p>
        </p:txBody>
      </p:sp>
      <p:sp>
        <p:nvSpPr>
          <p:cNvPr id="31" name="Rectangle 30"/>
          <p:cNvSpPr/>
          <p:nvPr/>
        </p:nvSpPr>
        <p:spPr>
          <a:xfrm>
            <a:off x="304800" y="3843278"/>
            <a:ext cx="4114800" cy="2895600"/>
          </a:xfrm>
          <a:prstGeom prst="rect">
            <a:avLst/>
          </a:prstGeom>
          <a:solidFill>
            <a:srgbClr val="132D4D"/>
          </a:solidFill>
          <a:ln>
            <a:solidFill>
              <a:srgbClr val="132D4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2" name="Rectangle 31"/>
          <p:cNvSpPr/>
          <p:nvPr/>
        </p:nvSpPr>
        <p:spPr>
          <a:xfrm>
            <a:off x="4724400" y="3843278"/>
            <a:ext cx="4114800" cy="2895600"/>
          </a:xfrm>
          <a:prstGeom prst="rect">
            <a:avLst/>
          </a:prstGeom>
          <a:solidFill>
            <a:srgbClr val="132D4D"/>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Rectangle 32"/>
          <p:cNvSpPr/>
          <p:nvPr/>
        </p:nvSpPr>
        <p:spPr>
          <a:xfrm>
            <a:off x="4724400" y="947678"/>
            <a:ext cx="4114800" cy="2590800"/>
          </a:xfrm>
          <a:prstGeom prst="rect">
            <a:avLst/>
          </a:prstGeom>
          <a:solidFill>
            <a:srgbClr val="132D4D"/>
          </a:solidFill>
          <a:ln>
            <a:solidFill>
              <a:srgbClr val="132D4D"/>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Title 1"/>
          <p:cNvSpPr>
            <a:spLocks noGrp="1"/>
          </p:cNvSpPr>
          <p:nvPr>
            <p:ph type="title"/>
          </p:nvPr>
        </p:nvSpPr>
        <p:spPr>
          <a:xfrm>
            <a:off x="228600" y="-228600"/>
            <a:ext cx="8229600" cy="1143000"/>
          </a:xfrm>
        </p:spPr>
        <p:txBody>
          <a:bodyPr>
            <a:normAutofit/>
          </a:bodyPr>
          <a:lstStyle/>
          <a:p>
            <a:pPr algn="l"/>
            <a:r>
              <a:rPr lang="en-US" b="1" dirty="0" smtClean="0"/>
              <a:t>SWOT Analysis</a:t>
            </a:r>
            <a:endParaRPr lang="en-US" b="1" dirty="0"/>
          </a:p>
        </p:txBody>
      </p:sp>
      <p:sp>
        <p:nvSpPr>
          <p:cNvPr id="41" name="TextBox 40"/>
          <p:cNvSpPr txBox="1"/>
          <p:nvPr/>
        </p:nvSpPr>
        <p:spPr>
          <a:xfrm>
            <a:off x="228600" y="609600"/>
            <a:ext cx="1524000" cy="369332"/>
          </a:xfrm>
          <a:prstGeom prst="rect">
            <a:avLst/>
          </a:prstGeom>
          <a:noFill/>
        </p:spPr>
        <p:txBody>
          <a:bodyPr wrap="square" rtlCol="0">
            <a:spAutoFit/>
          </a:bodyPr>
          <a:lstStyle/>
          <a:p>
            <a:r>
              <a:rPr lang="en-US" b="1" dirty="0" smtClean="0"/>
              <a:t>STRENGTHS</a:t>
            </a:r>
            <a:endParaRPr lang="en-US" b="1" dirty="0"/>
          </a:p>
        </p:txBody>
      </p:sp>
      <p:sp>
        <p:nvSpPr>
          <p:cNvPr id="42" name="TextBox 41"/>
          <p:cNvSpPr txBox="1"/>
          <p:nvPr/>
        </p:nvSpPr>
        <p:spPr>
          <a:xfrm>
            <a:off x="4648200" y="621268"/>
            <a:ext cx="1524000" cy="369332"/>
          </a:xfrm>
          <a:prstGeom prst="rect">
            <a:avLst/>
          </a:prstGeom>
          <a:noFill/>
        </p:spPr>
        <p:txBody>
          <a:bodyPr wrap="square" rtlCol="0">
            <a:spAutoFit/>
          </a:bodyPr>
          <a:lstStyle/>
          <a:p>
            <a:r>
              <a:rPr lang="en-US" b="1" dirty="0" smtClean="0"/>
              <a:t>WEAKNESSES</a:t>
            </a:r>
            <a:endParaRPr lang="en-US" b="1" dirty="0"/>
          </a:p>
        </p:txBody>
      </p:sp>
      <p:sp>
        <p:nvSpPr>
          <p:cNvPr id="43" name="TextBox 42"/>
          <p:cNvSpPr txBox="1"/>
          <p:nvPr/>
        </p:nvSpPr>
        <p:spPr>
          <a:xfrm>
            <a:off x="228600" y="3538478"/>
            <a:ext cx="1752600" cy="369332"/>
          </a:xfrm>
          <a:prstGeom prst="rect">
            <a:avLst/>
          </a:prstGeom>
          <a:noFill/>
        </p:spPr>
        <p:txBody>
          <a:bodyPr wrap="square" rtlCol="0">
            <a:spAutoFit/>
          </a:bodyPr>
          <a:lstStyle/>
          <a:p>
            <a:r>
              <a:rPr lang="en-US" b="1" dirty="0" smtClean="0"/>
              <a:t>OPPORTUNITIES</a:t>
            </a:r>
            <a:endParaRPr lang="en-US" b="1" dirty="0"/>
          </a:p>
        </p:txBody>
      </p:sp>
      <p:sp>
        <p:nvSpPr>
          <p:cNvPr id="44" name="TextBox 43"/>
          <p:cNvSpPr txBox="1"/>
          <p:nvPr/>
        </p:nvSpPr>
        <p:spPr>
          <a:xfrm>
            <a:off x="4648200" y="3538478"/>
            <a:ext cx="1066800" cy="369332"/>
          </a:xfrm>
          <a:prstGeom prst="rect">
            <a:avLst/>
          </a:prstGeom>
          <a:noFill/>
        </p:spPr>
        <p:txBody>
          <a:bodyPr wrap="square" rtlCol="0">
            <a:spAutoFit/>
          </a:bodyPr>
          <a:lstStyle/>
          <a:p>
            <a:r>
              <a:rPr lang="en-US" b="1" dirty="0" smtClean="0"/>
              <a:t>THREATS</a:t>
            </a:r>
            <a:endParaRPr lang="en-US" b="1" dirty="0"/>
          </a:p>
        </p:txBody>
      </p:sp>
      <p:sp>
        <p:nvSpPr>
          <p:cNvPr id="45" name="TextBox 44"/>
          <p:cNvSpPr txBox="1"/>
          <p:nvPr/>
        </p:nvSpPr>
        <p:spPr>
          <a:xfrm>
            <a:off x="381000" y="990600"/>
            <a:ext cx="4038600" cy="2031325"/>
          </a:xfrm>
          <a:prstGeom prst="rect">
            <a:avLst/>
          </a:prstGeom>
          <a:noFill/>
        </p:spPr>
        <p:txBody>
          <a:bodyPr wrap="square" rtlCol="0">
            <a:spAutoFit/>
          </a:bodyPr>
          <a:lstStyle/>
          <a:p>
            <a:pPr>
              <a:buFont typeface="Arial" pitchFamily="34" charset="0"/>
              <a:buChar char="•"/>
            </a:pPr>
            <a:r>
              <a:rPr lang="en-US" dirty="0" smtClean="0">
                <a:solidFill>
                  <a:schemeClr val="bg1"/>
                </a:solidFill>
              </a:rPr>
              <a:t> Huge </a:t>
            </a:r>
            <a:r>
              <a:rPr lang="en-US" dirty="0" smtClean="0">
                <a:solidFill>
                  <a:schemeClr val="bg1"/>
                </a:solidFill>
              </a:rPr>
              <a:t>installed customer base with long term </a:t>
            </a:r>
            <a:r>
              <a:rPr lang="en-US" dirty="0" smtClean="0">
                <a:solidFill>
                  <a:schemeClr val="bg1"/>
                </a:solidFill>
              </a:rPr>
              <a:t>contracts</a:t>
            </a:r>
          </a:p>
          <a:p>
            <a:pPr>
              <a:buFont typeface="Arial" pitchFamily="34" charset="0"/>
              <a:buChar char="•"/>
            </a:pPr>
            <a:r>
              <a:rPr lang="en-US" dirty="0" smtClean="0">
                <a:solidFill>
                  <a:schemeClr val="bg1"/>
                </a:solidFill>
              </a:rPr>
              <a:t> Superior </a:t>
            </a:r>
            <a:r>
              <a:rPr lang="en-US" dirty="0" smtClean="0">
                <a:solidFill>
                  <a:schemeClr val="bg1"/>
                </a:solidFill>
              </a:rPr>
              <a:t>brand value has helped it in cross selling and gave a lot of aftermarket sale </a:t>
            </a:r>
            <a:r>
              <a:rPr lang="en-US" dirty="0" smtClean="0">
                <a:solidFill>
                  <a:schemeClr val="bg1"/>
                </a:solidFill>
              </a:rPr>
              <a:t>opportunities.</a:t>
            </a:r>
          </a:p>
          <a:p>
            <a:pPr>
              <a:buFont typeface="Arial" pitchFamily="34" charset="0"/>
              <a:buChar char="•"/>
            </a:pPr>
            <a:r>
              <a:rPr lang="en-US" dirty="0" smtClean="0">
                <a:solidFill>
                  <a:schemeClr val="bg1"/>
                </a:solidFill>
              </a:rPr>
              <a:t> ABB </a:t>
            </a:r>
            <a:r>
              <a:rPr lang="en-US" dirty="0" smtClean="0">
                <a:solidFill>
                  <a:schemeClr val="bg1"/>
                </a:solidFill>
              </a:rPr>
              <a:t>has resources all over the world and is geographically well spread</a:t>
            </a:r>
            <a:endParaRPr lang="en-US" dirty="0">
              <a:solidFill>
                <a:schemeClr val="bg1"/>
              </a:solidFill>
            </a:endParaRPr>
          </a:p>
        </p:txBody>
      </p:sp>
      <p:sp>
        <p:nvSpPr>
          <p:cNvPr id="46" name="TextBox 45"/>
          <p:cNvSpPr txBox="1"/>
          <p:nvPr/>
        </p:nvSpPr>
        <p:spPr>
          <a:xfrm>
            <a:off x="4800600" y="914400"/>
            <a:ext cx="3962400" cy="2585323"/>
          </a:xfrm>
          <a:prstGeom prst="rect">
            <a:avLst/>
          </a:prstGeom>
          <a:noFill/>
        </p:spPr>
        <p:txBody>
          <a:bodyPr wrap="square" rtlCol="0">
            <a:spAutoFit/>
          </a:bodyPr>
          <a:lstStyle/>
          <a:p>
            <a:pPr>
              <a:buFont typeface="Arial" pitchFamily="34" charset="0"/>
              <a:buChar char="•"/>
            </a:pPr>
            <a:r>
              <a:rPr lang="en-US" dirty="0" smtClean="0">
                <a:solidFill>
                  <a:schemeClr val="bg1"/>
                </a:solidFill>
              </a:rPr>
              <a:t> </a:t>
            </a:r>
            <a:r>
              <a:rPr lang="en-US" dirty="0" smtClean="0">
                <a:solidFill>
                  <a:schemeClr val="bg1"/>
                </a:solidFill>
              </a:rPr>
              <a:t>The management has a history of overpaying for acquisitions and not delivering synergies on previous </a:t>
            </a:r>
            <a:r>
              <a:rPr lang="en-US" dirty="0" smtClean="0">
                <a:solidFill>
                  <a:schemeClr val="bg1"/>
                </a:solidFill>
              </a:rPr>
              <a:t>deals</a:t>
            </a:r>
          </a:p>
          <a:p>
            <a:pPr>
              <a:buFont typeface="Arial" pitchFamily="34" charset="0"/>
              <a:buChar char="•"/>
            </a:pPr>
            <a:r>
              <a:rPr lang="en-US" dirty="0" smtClean="0">
                <a:solidFill>
                  <a:schemeClr val="bg1"/>
                </a:solidFill>
              </a:rPr>
              <a:t> On </a:t>
            </a:r>
            <a:r>
              <a:rPr lang="en-US" dirty="0" smtClean="0">
                <a:solidFill>
                  <a:schemeClr val="bg1"/>
                </a:solidFill>
              </a:rPr>
              <a:t>the back of shortage of liquidity, the margin is not improving in the shorter </a:t>
            </a:r>
            <a:r>
              <a:rPr lang="en-US" dirty="0" smtClean="0">
                <a:solidFill>
                  <a:schemeClr val="bg1"/>
                </a:solidFill>
              </a:rPr>
              <a:t>term</a:t>
            </a:r>
          </a:p>
          <a:p>
            <a:pPr>
              <a:buFont typeface="Arial" pitchFamily="34" charset="0"/>
              <a:buChar char="•"/>
            </a:pPr>
            <a:r>
              <a:rPr lang="en-US" dirty="0" smtClean="0">
                <a:solidFill>
                  <a:schemeClr val="bg1"/>
                </a:solidFill>
              </a:rPr>
              <a:t> Bad </a:t>
            </a:r>
            <a:r>
              <a:rPr lang="en-US" dirty="0" smtClean="0">
                <a:solidFill>
                  <a:schemeClr val="bg1"/>
                </a:solidFill>
              </a:rPr>
              <a:t>debts and Financial difficulties with customers have increased the debtor's provisions affecting profit</a:t>
            </a:r>
            <a:endParaRPr lang="en-US" dirty="0">
              <a:solidFill>
                <a:schemeClr val="bg1"/>
              </a:solidFill>
            </a:endParaRPr>
          </a:p>
        </p:txBody>
      </p:sp>
      <p:sp>
        <p:nvSpPr>
          <p:cNvPr id="47" name="TextBox 46"/>
          <p:cNvSpPr txBox="1"/>
          <p:nvPr/>
        </p:nvSpPr>
        <p:spPr>
          <a:xfrm>
            <a:off x="304800" y="3919478"/>
            <a:ext cx="4114800" cy="2862322"/>
          </a:xfrm>
          <a:prstGeom prst="rect">
            <a:avLst/>
          </a:prstGeom>
          <a:noFill/>
        </p:spPr>
        <p:txBody>
          <a:bodyPr wrap="square" rtlCol="0">
            <a:spAutoFit/>
          </a:bodyPr>
          <a:lstStyle/>
          <a:p>
            <a:pPr>
              <a:buFont typeface="Arial" pitchFamily="34" charset="0"/>
              <a:buChar char="•"/>
            </a:pPr>
            <a:r>
              <a:rPr lang="en-US" dirty="0" smtClean="0">
                <a:solidFill>
                  <a:schemeClr val="bg1"/>
                </a:solidFill>
              </a:rPr>
              <a:t> </a:t>
            </a:r>
            <a:r>
              <a:rPr lang="en-US" dirty="0" smtClean="0">
                <a:solidFill>
                  <a:schemeClr val="bg1"/>
                </a:solidFill>
              </a:rPr>
              <a:t>Government  initiatives  in the infrastructure space will  augment  overall demand  for power </a:t>
            </a:r>
            <a:r>
              <a:rPr lang="en-US" dirty="0" smtClean="0">
                <a:solidFill>
                  <a:schemeClr val="bg1"/>
                </a:solidFill>
              </a:rPr>
              <a:t>industry.</a:t>
            </a:r>
          </a:p>
          <a:p>
            <a:pPr>
              <a:buFont typeface="Arial" pitchFamily="34" charset="0"/>
              <a:buChar char="•"/>
            </a:pPr>
            <a:r>
              <a:rPr lang="en-US" dirty="0" smtClean="0">
                <a:solidFill>
                  <a:schemeClr val="bg1"/>
                </a:solidFill>
              </a:rPr>
              <a:t> It </a:t>
            </a:r>
            <a:r>
              <a:rPr lang="en-US" dirty="0" smtClean="0">
                <a:solidFill>
                  <a:schemeClr val="bg1"/>
                </a:solidFill>
              </a:rPr>
              <a:t>is financially strong with huge cash flows which will help in acquisitions, buybacks and </a:t>
            </a:r>
            <a:r>
              <a:rPr lang="en-US" dirty="0" smtClean="0">
                <a:solidFill>
                  <a:schemeClr val="bg1"/>
                </a:solidFill>
              </a:rPr>
              <a:t>dividends</a:t>
            </a:r>
          </a:p>
          <a:p>
            <a:pPr>
              <a:buFont typeface="Arial" pitchFamily="34" charset="0"/>
              <a:buChar char="•"/>
            </a:pPr>
            <a:r>
              <a:rPr lang="en-US" dirty="0" smtClean="0">
                <a:solidFill>
                  <a:schemeClr val="bg1"/>
                </a:solidFill>
              </a:rPr>
              <a:t> Increase </a:t>
            </a:r>
            <a:r>
              <a:rPr lang="en-US" dirty="0" smtClean="0">
                <a:solidFill>
                  <a:schemeClr val="bg1"/>
                </a:solidFill>
              </a:rPr>
              <a:t>in demand for smart grids increase demand for any companies that manufacture, supply or build smart grid infrastructure</a:t>
            </a:r>
            <a:endParaRPr lang="en-US" dirty="0">
              <a:solidFill>
                <a:schemeClr val="bg1"/>
              </a:solidFill>
            </a:endParaRPr>
          </a:p>
        </p:txBody>
      </p:sp>
      <p:sp>
        <p:nvSpPr>
          <p:cNvPr id="48" name="TextBox 47"/>
          <p:cNvSpPr txBox="1"/>
          <p:nvPr/>
        </p:nvSpPr>
        <p:spPr>
          <a:xfrm>
            <a:off x="4724400" y="3919478"/>
            <a:ext cx="3733800" cy="2031325"/>
          </a:xfrm>
          <a:prstGeom prst="rect">
            <a:avLst/>
          </a:prstGeom>
          <a:noFill/>
        </p:spPr>
        <p:txBody>
          <a:bodyPr wrap="square" rtlCol="0">
            <a:spAutoFit/>
          </a:bodyPr>
          <a:lstStyle/>
          <a:p>
            <a:pPr>
              <a:buFont typeface="Arial" pitchFamily="34" charset="0"/>
              <a:buChar char="•"/>
            </a:pPr>
            <a:r>
              <a:rPr lang="en-US" dirty="0" smtClean="0">
                <a:solidFill>
                  <a:schemeClr val="bg1"/>
                </a:solidFill>
              </a:rPr>
              <a:t> A </a:t>
            </a:r>
            <a:r>
              <a:rPr lang="en-US" dirty="0" smtClean="0">
                <a:solidFill>
                  <a:schemeClr val="bg1"/>
                </a:solidFill>
              </a:rPr>
              <a:t>bad outlook of the economy will affect the cash flows and growth of the </a:t>
            </a:r>
            <a:r>
              <a:rPr lang="en-US" dirty="0" smtClean="0">
                <a:solidFill>
                  <a:schemeClr val="bg1"/>
                </a:solidFill>
              </a:rPr>
              <a:t>economy</a:t>
            </a:r>
          </a:p>
          <a:p>
            <a:pPr>
              <a:buFont typeface="Arial" pitchFamily="34" charset="0"/>
              <a:buChar char="•"/>
            </a:pPr>
            <a:r>
              <a:rPr lang="en-US" dirty="0" smtClean="0">
                <a:solidFill>
                  <a:schemeClr val="bg1"/>
                </a:solidFill>
              </a:rPr>
              <a:t> Governments </a:t>
            </a:r>
            <a:r>
              <a:rPr lang="en-US" dirty="0" smtClean="0">
                <a:solidFill>
                  <a:schemeClr val="bg1"/>
                </a:solidFill>
              </a:rPr>
              <a:t>are under pressure for cutting down the costs, which may slow down replacement sales and put overall sales at risk</a:t>
            </a:r>
            <a:endParaRPr lang="en-US" dirty="0">
              <a:solidFill>
                <a:schemeClr val="bg1"/>
              </a:solidFill>
            </a:endParaRPr>
          </a:p>
        </p:txBody>
      </p:sp>
      <p:pic>
        <p:nvPicPr>
          <p:cNvPr id="49" name="Picture 16" descr="File:ABB logo.svg - Wikimedia Commons"/>
          <p:cNvPicPr>
            <a:picLocks noChangeAspect="1" noChangeArrowheads="1"/>
          </p:cNvPicPr>
          <p:nvPr/>
        </p:nvPicPr>
        <p:blipFill>
          <a:blip r:embed="rId2" cstate="print"/>
          <a:srcRect/>
          <a:stretch>
            <a:fillRect/>
          </a:stretch>
        </p:blipFill>
        <p:spPr bwMode="auto">
          <a:xfrm>
            <a:off x="7315200" y="152400"/>
            <a:ext cx="1694259" cy="61261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1257</TotalTime>
  <Words>532</Words>
  <Application>Microsoft Office PowerPoint</Application>
  <PresentationFormat>On-screen Show (4:3)</PresentationFormat>
  <Paragraphs>82</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ABB Ltd</vt:lpstr>
      <vt:lpstr>Overview</vt:lpstr>
      <vt:lpstr>Locations</vt:lpstr>
      <vt:lpstr>Revenue</vt:lpstr>
      <vt:lpstr>Revenue Breakdown</vt:lpstr>
      <vt:lpstr>Recent News</vt:lpstr>
      <vt:lpstr>Customers</vt:lpstr>
      <vt:lpstr>SWOT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118</cp:revision>
  <dcterms:created xsi:type="dcterms:W3CDTF">2006-08-16T00:00:00Z</dcterms:created>
  <dcterms:modified xsi:type="dcterms:W3CDTF">2021-11-18T16:07:12Z</dcterms:modified>
</cp:coreProperties>
</file>