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
  </p:notesMasterIdLst>
  <p:sldIdLst>
    <p:sldId id="257" r:id="rId2"/>
    <p:sldId id="260" r:id="rId3"/>
    <p:sldId id="259" r:id="rId4"/>
    <p:sldId id="261" r:id="rId5"/>
    <p:sldId id="262" r:id="rId6"/>
    <p:sldId id="269" r:id="rId7"/>
    <p:sldId id="272" r:id="rId8"/>
    <p:sldId id="268" r:id="rId9"/>
    <p:sldId id="271" r:id="rId10"/>
    <p:sldId id="270" r:id="rId11"/>
    <p:sldId id="263" r:id="rId12"/>
    <p:sldId id="267" r:id="rId13"/>
    <p:sldId id="264" r:id="rId14"/>
    <p:sldId id="265"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F9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1EAB2-7554-4120-9A60-7051E62D373C}" type="datetimeFigureOut">
              <a:rPr lang="tr-TR" smtClean="0"/>
              <a:t>26.11.2020</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B42EC-87F1-477B-9DC0-6E69654FC6C8}" type="slidenum">
              <a:rPr lang="tr-TR" smtClean="0"/>
              <a:t>‹#›</a:t>
            </a:fld>
            <a:endParaRPr lang="tr-TR"/>
          </a:p>
        </p:txBody>
      </p:sp>
    </p:spTree>
    <p:extLst>
      <p:ext uri="{BB962C8B-B14F-4D97-AF65-F5344CB8AC3E}">
        <p14:creationId xmlns:p14="http://schemas.microsoft.com/office/powerpoint/2010/main" val="2742729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BB7B42EC-87F1-477B-9DC0-6E69654FC6C8}" type="slidenum">
              <a:rPr lang="tr-TR" smtClean="0"/>
              <a:t>6</a:t>
            </a:fld>
            <a:endParaRPr lang="tr-TR"/>
          </a:p>
        </p:txBody>
      </p:sp>
    </p:spTree>
    <p:extLst>
      <p:ext uri="{BB962C8B-B14F-4D97-AF65-F5344CB8AC3E}">
        <p14:creationId xmlns:p14="http://schemas.microsoft.com/office/powerpoint/2010/main" val="405926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BB7B42EC-87F1-477B-9DC0-6E69654FC6C8}" type="slidenum">
              <a:rPr lang="tr-TR" smtClean="0"/>
              <a:t>7</a:t>
            </a:fld>
            <a:endParaRPr lang="tr-TR"/>
          </a:p>
        </p:txBody>
      </p:sp>
    </p:spTree>
    <p:extLst>
      <p:ext uri="{BB962C8B-B14F-4D97-AF65-F5344CB8AC3E}">
        <p14:creationId xmlns:p14="http://schemas.microsoft.com/office/powerpoint/2010/main" val="405926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BB7B42EC-87F1-477B-9DC0-6E69654FC6C8}" type="slidenum">
              <a:rPr lang="tr-TR" smtClean="0"/>
              <a:t>8</a:t>
            </a:fld>
            <a:endParaRPr lang="tr-TR"/>
          </a:p>
        </p:txBody>
      </p:sp>
    </p:spTree>
    <p:extLst>
      <p:ext uri="{BB962C8B-B14F-4D97-AF65-F5344CB8AC3E}">
        <p14:creationId xmlns:p14="http://schemas.microsoft.com/office/powerpoint/2010/main" val="405926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BB7B42EC-87F1-477B-9DC0-6E69654FC6C8}" type="slidenum">
              <a:rPr lang="tr-TR" smtClean="0"/>
              <a:t>9</a:t>
            </a:fld>
            <a:endParaRPr lang="tr-TR"/>
          </a:p>
        </p:txBody>
      </p:sp>
    </p:spTree>
    <p:extLst>
      <p:ext uri="{BB962C8B-B14F-4D97-AF65-F5344CB8AC3E}">
        <p14:creationId xmlns:p14="http://schemas.microsoft.com/office/powerpoint/2010/main" val="405926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BB7B42EC-87F1-477B-9DC0-6E69654FC6C8}" type="slidenum">
              <a:rPr lang="tr-TR" smtClean="0"/>
              <a:t>10</a:t>
            </a:fld>
            <a:endParaRPr lang="tr-TR"/>
          </a:p>
        </p:txBody>
      </p:sp>
    </p:spTree>
    <p:extLst>
      <p:ext uri="{BB962C8B-B14F-4D97-AF65-F5344CB8AC3E}">
        <p14:creationId xmlns:p14="http://schemas.microsoft.com/office/powerpoint/2010/main" val="405926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FA47C5-2E2F-45BB-B2DF-43752E2F544A}" type="datetimeFigureOut">
              <a:rPr lang="tr-TR" smtClean="0"/>
              <a:t>26.11.2020</a:t>
            </a:fld>
            <a:endParaRPr lang="tr-TR"/>
          </a:p>
        </p:txBody>
      </p:sp>
      <p:sp>
        <p:nvSpPr>
          <p:cNvPr id="5" name="Footer Placeholder 4"/>
          <p:cNvSpPr>
            <a:spLocks noGrp="1"/>
          </p:cNvSpPr>
          <p:nvPr>
            <p:ph type="ftr" sz="quarter" idx="11"/>
          </p:nvPr>
        </p:nvSpPr>
        <p:spPr/>
        <p:txBody>
          <a:bodyPr/>
          <a:lstStyle/>
          <a:p>
            <a:endParaRPr lang="tr-T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1DE2E-B932-4BA1-859B-D4F0E31D0BFC}"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A47C5-2E2F-45BB-B2DF-43752E2F544A}" type="datetimeFigureOut">
              <a:rPr lang="tr-TR" smtClean="0"/>
              <a:t>26.11.2020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571DE2E-B932-4BA1-859B-D4F0E31D0BFC}"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A47C5-2E2F-45BB-B2DF-43752E2F544A}" type="datetimeFigureOut">
              <a:rPr lang="tr-TR" smtClean="0"/>
              <a:t>26.11.2020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571DE2E-B932-4BA1-859B-D4F0E31D0BFC}"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FA47C5-2E2F-45BB-B2DF-43752E2F544A}" type="datetimeFigureOut">
              <a:rPr lang="tr-TR" smtClean="0"/>
              <a:t>26.11.2020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571DE2E-B932-4BA1-859B-D4F0E31D0BFC}"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4FA47C5-2E2F-45BB-B2DF-43752E2F544A}" type="datetimeFigureOut">
              <a:rPr lang="tr-TR" smtClean="0"/>
              <a:t>26.11.2020</a:t>
            </a:fld>
            <a:endParaRPr lang="tr-TR"/>
          </a:p>
        </p:txBody>
      </p:sp>
      <p:sp>
        <p:nvSpPr>
          <p:cNvPr id="8" name="Slide Number Placeholder 7"/>
          <p:cNvSpPr>
            <a:spLocks noGrp="1"/>
          </p:cNvSpPr>
          <p:nvPr>
            <p:ph type="sldNum" sz="quarter" idx="11"/>
          </p:nvPr>
        </p:nvSpPr>
        <p:spPr/>
        <p:txBody>
          <a:bodyPr/>
          <a:lstStyle/>
          <a:p>
            <a:fld id="{D571DE2E-B932-4BA1-859B-D4F0E31D0BFC}"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FA47C5-2E2F-45BB-B2DF-43752E2F544A}" type="datetimeFigureOut">
              <a:rPr lang="tr-TR" smtClean="0"/>
              <a:t>26.11.2020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571DE2E-B932-4BA1-859B-D4F0E31D0BFC}"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FA47C5-2E2F-45BB-B2DF-43752E2F544A}" type="datetimeFigureOut">
              <a:rPr lang="tr-TR" smtClean="0"/>
              <a:t>26.11.2020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571DE2E-B932-4BA1-859B-D4F0E31D0BFC}"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FA47C5-2E2F-45BB-B2DF-43752E2F544A}" type="datetimeFigureOut">
              <a:rPr lang="tr-TR" smtClean="0"/>
              <a:t>26.11.2020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571DE2E-B932-4BA1-859B-D4F0E31D0BFC}"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A47C5-2E2F-45BB-B2DF-43752E2F544A}" type="datetimeFigureOut">
              <a:rPr lang="tr-TR" smtClean="0"/>
              <a:t>26.11.2020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571DE2E-B932-4BA1-859B-D4F0E31D0BFC}"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A47C5-2E2F-45BB-B2DF-43752E2F544A}" type="datetimeFigureOut">
              <a:rPr lang="tr-TR" smtClean="0"/>
              <a:t>26.11.2020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571DE2E-B932-4BA1-859B-D4F0E31D0BFC}" type="slidenum">
              <a:rPr lang="tr-TR" smtClean="0"/>
              <a:t>‹#›</a:t>
            </a:fld>
            <a:endParaRPr lang="tr-T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A47C5-2E2F-45BB-B2DF-43752E2F544A}" type="datetimeFigureOut">
              <a:rPr lang="tr-TR" smtClean="0"/>
              <a:t>26.11.2020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71DE2E-B932-4BA1-859B-D4F0E31D0BFC}" type="slidenum">
              <a:rPr lang="tr-TR" smtClean="0"/>
              <a:t>‹#›</a:t>
            </a:fld>
            <a:endParaRPr lang="tr-T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4FA47C5-2E2F-45BB-B2DF-43752E2F544A}" type="datetimeFigureOut">
              <a:rPr lang="tr-TR" smtClean="0"/>
              <a:t>26.11.2020</a:t>
            </a:fld>
            <a:endParaRPr lang="tr-T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571DE2E-B932-4BA1-859B-D4F0E31D0BFC}" type="slidenum">
              <a:rPr lang="tr-TR" smtClean="0"/>
              <a:t>‹#›</a:t>
            </a:fld>
            <a:endParaRPr lang="tr-T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
          <p:cNvSpPr txBox="1"/>
          <p:nvPr userDrawn="1"/>
        </p:nvSpPr>
        <p:spPr>
          <a:xfrm>
            <a:off x="0" y="6520180"/>
            <a:ext cx="9144000" cy="369332"/>
          </a:xfrm>
          <a:prstGeom prst="rect">
            <a:avLst/>
          </a:prstGeom>
          <a:noFill/>
        </p:spPr>
        <p:txBody>
          <a:bodyPr vert="horz" rtlCol="0">
            <a:spAutoFit/>
          </a:bodyPr>
          <a:lstStyle/>
          <a:p>
            <a:endParaRPr lang="tr-TR">
              <a:solidFill>
                <a:schemeClr val="tx1"/>
              </a:solidFill>
            </a:endParaRPr>
          </a:p>
        </p:txBody>
      </p:sp>
      <p:sp>
        <p:nvSpPr>
          <p:cNvPr id="10" name="hr" descr="Herkese Açık | Public"/>
          <p:cNvSpPr txBox="1"/>
          <p:nvPr userDrawn="1"/>
        </p:nvSpPr>
        <p:spPr>
          <a:xfrm>
            <a:off x="0" y="0"/>
            <a:ext cx="9144000" cy="223138"/>
          </a:xfrm>
          <a:prstGeom prst="rect">
            <a:avLst/>
          </a:prstGeom>
          <a:noFill/>
        </p:spPr>
        <p:txBody>
          <a:bodyPr vert="horz" rtlCol="0">
            <a:spAutoFit/>
          </a:bodyPr>
          <a:lstStyle/>
          <a:p>
            <a:pPr algn="r"/>
            <a:r>
              <a:rPr lang="tr-TR" sz="850" b="0" i="0" u="none" baseline="0" smtClean="0">
                <a:solidFill>
                  <a:srgbClr val="FF0000"/>
                </a:solidFill>
                <a:latin typeface="Microsoft Sans Serif"/>
              </a:rPr>
              <a:t>Herkese Açık | Public</a:t>
            </a:r>
            <a:endParaRPr lang="tr-TR" sz="850" b="0" i="0" u="none" baseline="0">
              <a:solidFill>
                <a:srgbClr val="FF0000"/>
              </a:solidFill>
              <a:latin typeface="Microsoft Sans Serif"/>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codeforamerica/click_that_hood/master/public/data/manhattan.geojson" TargetMode="External"/><Relationship Id="rId2" Type="http://schemas.openxmlformats.org/officeDocument/2006/relationships/hyperlink" Target="https://geo.nyu.edu/catalog/nyu_2451_34572?cm_mmc=Email_Newsletter-_-Developer_Ed%2BTech-_-WW_WW-_-SkillsNetwork-Courses-IBMDeveloperSkillsNetwork-DS0701EN-SkillsNetwork-21253531&amp;cm_mmca1=000026UJ&amp;cm_mmca2=10006555&amp;cm_mmca3=M12345678&amp;cvosrc=email.Newsletter.M12345678&amp;cvo_campaign=000026UJ&amp;cm_mmc=Email_Newsletter-_-Developer_Ed%2BTech-_-WW_WW-_-SkillsNetwork-Courses-IBMDeveloperSkillsNetwork-DS0701EN-SkillsNetwork-21253531&amp;cm_mmca1=000026UJ&amp;cm_mmca2=10006555&amp;cm_mmca3=M12345678&amp;cvosrc=email.Newsletter.M12345678&amp;cvo_campaign=000026U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C:\Users\sonar\Downloads\ny\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404664"/>
            <a:ext cx="8784976" cy="30963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1441" y="3645024"/>
            <a:ext cx="8393265" cy="2154436"/>
          </a:xfrm>
          <a:prstGeom prst="rect">
            <a:avLst/>
          </a:prstGeom>
        </p:spPr>
        <p:txBody>
          <a:bodyPr wrap="square">
            <a:spAutoFit/>
          </a:bodyPr>
          <a:lstStyle/>
          <a:p>
            <a:endParaRPr lang="tr-TR" sz="2800" b="1" dirty="0" smtClean="0"/>
          </a:p>
          <a:p>
            <a:endParaRPr lang="tr-TR" sz="2800" b="1" dirty="0"/>
          </a:p>
          <a:p>
            <a:r>
              <a:rPr lang="en-US" sz="2800" b="1" dirty="0" smtClean="0"/>
              <a:t>PROJECT</a:t>
            </a:r>
            <a:r>
              <a:rPr lang="en-US" sz="2800" b="1" dirty="0"/>
              <a:t>: BATTLE OF NEIGHBORHOODS</a:t>
            </a:r>
            <a:endParaRPr lang="en-US" sz="2800" dirty="0"/>
          </a:p>
          <a:p>
            <a:r>
              <a:rPr lang="en-US" i="1" dirty="0"/>
              <a:t>WHERE TO OPEN AN ITALIAN RESTAURANT IN </a:t>
            </a:r>
            <a:r>
              <a:rPr lang="en-US" i="1" dirty="0">
                <a:solidFill>
                  <a:srgbClr val="0070C0"/>
                </a:solidFill>
              </a:rPr>
              <a:t>MANHATTAN </a:t>
            </a:r>
            <a:r>
              <a:rPr lang="en-US" i="1" dirty="0"/>
              <a:t>?</a:t>
            </a:r>
            <a:r>
              <a:rPr lang="en-US" dirty="0"/>
              <a:t/>
            </a:r>
            <a:br>
              <a:rPr lang="en-US" dirty="0"/>
            </a:br>
            <a:endParaRPr lang="tr-TR" dirty="0" smtClean="0"/>
          </a:p>
          <a:p>
            <a:pPr algn="r"/>
            <a:r>
              <a:rPr lang="en-US" sz="1400" i="1" dirty="0" smtClean="0"/>
              <a:t>Serkan </a:t>
            </a:r>
            <a:r>
              <a:rPr lang="en-US" sz="1400" i="1" dirty="0"/>
              <a:t>ONAR, Nov 2020</a:t>
            </a:r>
            <a:endParaRPr lang="en-US" sz="1400" dirty="0"/>
          </a:p>
        </p:txBody>
      </p:sp>
    </p:spTree>
    <p:extLst>
      <p:ext uri="{BB962C8B-B14F-4D97-AF65-F5344CB8AC3E}">
        <p14:creationId xmlns:p14="http://schemas.microsoft.com/office/powerpoint/2010/main" val="330437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normAutofit/>
          </a:bodyPr>
          <a:lstStyle/>
          <a:p>
            <a:pPr marL="342900" indent="-342900"/>
            <a:r>
              <a:rPr lang="tr-TR" dirty="0"/>
              <a:t>Results (WK5</a:t>
            </a:r>
            <a:r>
              <a:rPr lang="tr-TR" dirty="0" smtClean="0"/>
              <a:t>)</a:t>
            </a:r>
            <a:endParaRPr lang="tr-TR" dirty="0"/>
          </a:p>
        </p:txBody>
      </p:sp>
      <p:sp>
        <p:nvSpPr>
          <p:cNvPr id="4" name="AutoShape 2"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5"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 name="Rectangle 7"/>
          <p:cNvSpPr/>
          <p:nvPr/>
        </p:nvSpPr>
        <p:spPr>
          <a:xfrm>
            <a:off x="20275" y="5923468"/>
            <a:ext cx="8964488" cy="830997"/>
          </a:xfrm>
          <a:prstGeom prst="rect">
            <a:avLst/>
          </a:prstGeom>
          <a:solidFill>
            <a:schemeClr val="accent3">
              <a:lumMod val="20000"/>
              <a:lumOff val="80000"/>
            </a:schemeClr>
          </a:solidFill>
        </p:spPr>
        <p:txBody>
          <a:bodyPr wrap="square">
            <a:spAutoFit/>
          </a:bodyPr>
          <a:lstStyle/>
          <a:p>
            <a:r>
              <a:rPr lang="tr-TR" sz="1600" dirty="0" smtClean="0"/>
              <a:t>Machine learning algorithm does process clustering of neighborhoods which have similar characteristics. Folium to visualize cluster data.</a:t>
            </a:r>
          </a:p>
          <a:p>
            <a:r>
              <a:rPr lang="en-US" sz="1600" dirty="0" smtClean="0"/>
              <a:t>Based</a:t>
            </a:r>
            <a:r>
              <a:rPr lang="en-US" sz="1600" dirty="0"/>
              <a:t> on the defining categories, I assign Cluster 1 as 'Restaurants Area'. </a:t>
            </a:r>
          </a:p>
        </p:txBody>
      </p:sp>
      <p:grpSp>
        <p:nvGrpSpPr>
          <p:cNvPr id="15" name="Group 14"/>
          <p:cNvGrpSpPr/>
          <p:nvPr/>
        </p:nvGrpSpPr>
        <p:grpSpPr>
          <a:xfrm>
            <a:off x="85681" y="1124744"/>
            <a:ext cx="9454871" cy="3320987"/>
            <a:chOff x="85681" y="1124744"/>
            <a:chExt cx="9454871" cy="3320987"/>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1" y="1124744"/>
              <a:ext cx="8833676" cy="33209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14" name="Group 13"/>
            <p:cNvGrpSpPr/>
            <p:nvPr/>
          </p:nvGrpSpPr>
          <p:grpSpPr>
            <a:xfrm>
              <a:off x="8066286" y="2276872"/>
              <a:ext cx="1474266" cy="1107996"/>
              <a:chOff x="7398328" y="3537258"/>
              <a:chExt cx="1474266" cy="1107996"/>
            </a:xfrm>
          </p:grpSpPr>
          <p:sp>
            <p:nvSpPr>
              <p:cNvPr id="6" name="Oval 5"/>
              <p:cNvSpPr/>
              <p:nvPr/>
            </p:nvSpPr>
            <p:spPr>
              <a:xfrm>
                <a:off x="7398328" y="3645024"/>
                <a:ext cx="126000" cy="126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7398328" y="3797424"/>
                <a:ext cx="126000" cy="1260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7398328" y="3949824"/>
                <a:ext cx="126000" cy="126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7398328" y="4102224"/>
                <a:ext cx="126000" cy="126000"/>
              </a:xfrm>
              <a:prstGeom prst="ellipse">
                <a:avLst/>
              </a:prstGeom>
              <a:solidFill>
                <a:srgbClr val="3DF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7398328" y="4254624"/>
                <a:ext cx="126000" cy="126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TextBox 8"/>
              <p:cNvSpPr txBox="1"/>
              <p:nvPr/>
            </p:nvSpPr>
            <p:spPr>
              <a:xfrm>
                <a:off x="7477565" y="3537258"/>
                <a:ext cx="1395029" cy="1107996"/>
              </a:xfrm>
              <a:prstGeom prst="rect">
                <a:avLst/>
              </a:prstGeom>
              <a:noFill/>
            </p:spPr>
            <p:txBody>
              <a:bodyPr wrap="square" rtlCol="0">
                <a:spAutoFit/>
              </a:bodyPr>
              <a:lstStyle/>
              <a:p>
                <a:r>
                  <a:rPr lang="tr-TR" sz="1100" dirty="0" smtClean="0"/>
                  <a:t>Cluster1</a:t>
                </a:r>
              </a:p>
              <a:p>
                <a:r>
                  <a:rPr lang="tr-TR" sz="1100" dirty="0" smtClean="0"/>
                  <a:t>Cluster2</a:t>
                </a:r>
              </a:p>
              <a:p>
                <a:r>
                  <a:rPr lang="tr-TR" sz="1100" dirty="0" smtClean="0"/>
                  <a:t>Cluster3</a:t>
                </a:r>
              </a:p>
              <a:p>
                <a:r>
                  <a:rPr lang="tr-TR" sz="1100" dirty="0" smtClean="0"/>
                  <a:t>Cluster4</a:t>
                </a:r>
              </a:p>
              <a:p>
                <a:r>
                  <a:rPr lang="tr-TR" sz="1100" dirty="0" smtClean="0"/>
                  <a:t>Cluster5</a:t>
                </a:r>
              </a:p>
              <a:p>
                <a:endParaRPr lang="tr-TR" sz="1100" dirty="0"/>
              </a:p>
            </p:txBody>
          </p:sp>
        </p:grpSp>
      </p:grpSp>
    </p:spTree>
    <p:extLst>
      <p:ext uri="{BB962C8B-B14F-4D97-AF65-F5344CB8AC3E}">
        <p14:creationId xmlns:p14="http://schemas.microsoft.com/office/powerpoint/2010/main" val="3810993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normAutofit/>
          </a:bodyPr>
          <a:lstStyle/>
          <a:p>
            <a:pPr marL="342900" indent="-342900"/>
            <a:r>
              <a:rPr lang="tr-TR" dirty="0"/>
              <a:t>Results (WK5</a:t>
            </a:r>
            <a:r>
              <a:rPr lang="tr-TR" dirty="0" smtClean="0"/>
              <a:t>)</a:t>
            </a:r>
            <a:endParaRPr lang="tr-TR" dirty="0"/>
          </a:p>
        </p:txBody>
      </p:sp>
      <p:sp>
        <p:nvSpPr>
          <p:cNvPr id="4" name="AutoShape 2"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5"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484784"/>
            <a:ext cx="8898196"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0275" y="5923468"/>
            <a:ext cx="8964488" cy="830997"/>
          </a:xfrm>
          <a:prstGeom prst="rect">
            <a:avLst/>
          </a:prstGeom>
          <a:solidFill>
            <a:schemeClr val="accent3">
              <a:lumMod val="20000"/>
              <a:lumOff val="80000"/>
            </a:schemeClr>
          </a:solidFill>
        </p:spPr>
        <p:txBody>
          <a:bodyPr wrap="square">
            <a:spAutoFit/>
          </a:bodyPr>
          <a:lstStyle/>
          <a:p>
            <a:r>
              <a:rPr lang="en-US" sz="1600" dirty="0" smtClean="0"/>
              <a:t>This</a:t>
            </a:r>
            <a:r>
              <a:rPr lang="en-US" sz="1600" dirty="0"/>
              <a:t> chart gives us the idea of Italian Restaurant investment is a good option. </a:t>
            </a:r>
            <a:r>
              <a:rPr lang="tr-TR" sz="1600" dirty="0" smtClean="0"/>
              <a:t>It’s the 1st most common in restaurants category and 2nd most common among all venue categories in Manhattan.</a:t>
            </a:r>
            <a:endParaRPr lang="en-US" sz="1600" dirty="0"/>
          </a:p>
        </p:txBody>
      </p:sp>
    </p:spTree>
    <p:extLst>
      <p:ext uri="{BB962C8B-B14F-4D97-AF65-F5344CB8AC3E}">
        <p14:creationId xmlns:p14="http://schemas.microsoft.com/office/powerpoint/2010/main" val="2171838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normAutofit/>
          </a:bodyPr>
          <a:lstStyle/>
          <a:p>
            <a:pPr marL="342900" indent="-342900"/>
            <a:r>
              <a:rPr lang="tr-TR" dirty="0"/>
              <a:t>Results (WK5</a:t>
            </a:r>
            <a:r>
              <a:rPr lang="tr-TR" dirty="0" smtClean="0"/>
              <a:t>)</a:t>
            </a:r>
            <a:endParaRPr lang="tr-TR" dirty="0"/>
          </a:p>
        </p:txBody>
      </p:sp>
      <p:sp>
        <p:nvSpPr>
          <p:cNvPr id="4" name="AutoShape 2"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5"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5" y="1386900"/>
            <a:ext cx="8964488"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0275" y="5923468"/>
            <a:ext cx="8964488" cy="584775"/>
          </a:xfrm>
          <a:prstGeom prst="rect">
            <a:avLst/>
          </a:prstGeom>
          <a:solidFill>
            <a:schemeClr val="accent3">
              <a:lumMod val="20000"/>
              <a:lumOff val="80000"/>
            </a:schemeClr>
          </a:solidFill>
        </p:spPr>
        <p:txBody>
          <a:bodyPr wrap="square">
            <a:spAutoFit/>
          </a:bodyPr>
          <a:lstStyle/>
          <a:p>
            <a:r>
              <a:rPr lang="tr-TR" sz="1600" dirty="0" smtClean="0"/>
              <a:t>  </a:t>
            </a:r>
            <a:r>
              <a:rPr lang="en-US" sz="1600" dirty="0" smtClean="0"/>
              <a:t>This</a:t>
            </a:r>
            <a:r>
              <a:rPr lang="en-US" sz="1600" dirty="0"/>
              <a:t> chart support our decision for Cluster1 area. Most of </a:t>
            </a:r>
            <a:r>
              <a:rPr lang="tr-TR" sz="1600" dirty="0" smtClean="0"/>
              <a:t>I</a:t>
            </a:r>
            <a:r>
              <a:rPr lang="en-US" sz="1600" dirty="0" err="1" smtClean="0"/>
              <a:t>talian</a:t>
            </a:r>
            <a:r>
              <a:rPr lang="en-US" sz="1600" dirty="0"/>
              <a:t> restaurants are located </a:t>
            </a:r>
            <a:r>
              <a:rPr lang="en-US" sz="1600" dirty="0" smtClean="0"/>
              <a:t>in</a:t>
            </a:r>
            <a:r>
              <a:rPr lang="tr-TR" sz="1600" dirty="0" smtClean="0"/>
              <a:t> </a:t>
            </a:r>
            <a:r>
              <a:rPr lang="en-US" sz="1600" dirty="0" err="1" smtClean="0"/>
              <a:t>Clust</a:t>
            </a:r>
            <a:r>
              <a:rPr lang="tr-TR" sz="1600" dirty="0" smtClean="0"/>
              <a:t>e</a:t>
            </a:r>
            <a:r>
              <a:rPr lang="en-US" sz="1600" dirty="0" smtClean="0"/>
              <a:t>r</a:t>
            </a:r>
            <a:r>
              <a:rPr lang="tr-TR" sz="1600" dirty="0" smtClean="0"/>
              <a:t> </a:t>
            </a:r>
            <a:r>
              <a:rPr lang="en-US" sz="1600" dirty="0" smtClean="0"/>
              <a:t>1</a:t>
            </a:r>
            <a:r>
              <a:rPr lang="en-US" sz="1600" dirty="0"/>
              <a:t> </a:t>
            </a:r>
            <a:r>
              <a:rPr lang="en-US" sz="1600" dirty="0" smtClean="0"/>
              <a:t>areas</a:t>
            </a:r>
            <a:r>
              <a:rPr lang="tr-TR" sz="1600" dirty="0" smtClean="0"/>
              <a:t> </a:t>
            </a:r>
            <a:r>
              <a:rPr lang="en-US" sz="1600" dirty="0" smtClean="0"/>
              <a:t>(</a:t>
            </a:r>
            <a:r>
              <a:rPr lang="en-US" sz="1600" dirty="0"/>
              <a:t>Greenwich Village</a:t>
            </a:r>
            <a:r>
              <a:rPr lang="en-US" sz="1600" dirty="0" smtClean="0"/>
              <a:t>,</a:t>
            </a:r>
            <a:r>
              <a:rPr lang="tr-TR" sz="1600" dirty="0" smtClean="0"/>
              <a:t> </a:t>
            </a:r>
            <a:r>
              <a:rPr lang="en-US" sz="1600" dirty="0" smtClean="0"/>
              <a:t>West</a:t>
            </a:r>
            <a:r>
              <a:rPr lang="en-US" sz="1600" dirty="0"/>
              <a:t> </a:t>
            </a:r>
            <a:r>
              <a:rPr lang="en-US" sz="1600" dirty="0" smtClean="0"/>
              <a:t>Village,</a:t>
            </a:r>
            <a:r>
              <a:rPr lang="tr-TR" sz="1600" dirty="0" smtClean="0"/>
              <a:t> </a:t>
            </a:r>
            <a:r>
              <a:rPr lang="en-US" sz="1600" dirty="0" err="1" smtClean="0"/>
              <a:t>Soho</a:t>
            </a:r>
            <a:r>
              <a:rPr lang="en-US" sz="1600" dirty="0" smtClean="0"/>
              <a:t>,</a:t>
            </a:r>
            <a:r>
              <a:rPr lang="tr-TR" sz="1600" dirty="0" smtClean="0"/>
              <a:t> </a:t>
            </a:r>
            <a:r>
              <a:rPr lang="en-US" sz="1600" dirty="0" smtClean="0"/>
              <a:t>Yorkville</a:t>
            </a:r>
            <a:r>
              <a:rPr lang="en-US" sz="1600" dirty="0"/>
              <a:t>)</a:t>
            </a:r>
          </a:p>
        </p:txBody>
      </p:sp>
    </p:spTree>
    <p:extLst>
      <p:ext uri="{BB962C8B-B14F-4D97-AF65-F5344CB8AC3E}">
        <p14:creationId xmlns:p14="http://schemas.microsoft.com/office/powerpoint/2010/main" val="295435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normAutofit/>
          </a:bodyPr>
          <a:lstStyle/>
          <a:p>
            <a:pPr marL="342900" indent="-342900"/>
            <a:r>
              <a:rPr lang="en-US" dirty="0"/>
              <a:t>Discussion</a:t>
            </a:r>
            <a:r>
              <a:rPr lang="tr-TR" dirty="0"/>
              <a:t> (WK5</a:t>
            </a:r>
            <a:r>
              <a:rPr lang="tr-TR" dirty="0" smtClean="0"/>
              <a:t>)</a:t>
            </a:r>
            <a:endParaRPr lang="tr-TR" dirty="0"/>
          </a:p>
        </p:txBody>
      </p:sp>
      <p:sp>
        <p:nvSpPr>
          <p:cNvPr id="3" name="Content Placeholder 2"/>
          <p:cNvSpPr>
            <a:spLocks noGrp="1"/>
          </p:cNvSpPr>
          <p:nvPr>
            <p:ph idx="1"/>
          </p:nvPr>
        </p:nvSpPr>
        <p:spPr>
          <a:xfrm>
            <a:off x="457200" y="1196752"/>
            <a:ext cx="7620000" cy="4929411"/>
          </a:xfrm>
        </p:spPr>
        <p:txBody>
          <a:bodyPr>
            <a:normAutofit/>
          </a:bodyPr>
          <a:lstStyle/>
          <a:p>
            <a:r>
              <a:rPr lang="tr-TR" sz="1600" b="0" dirty="0" smtClean="0"/>
              <a:t>Based on result of my analysis, I would strongly suggest following neighborhoods for new investment : </a:t>
            </a:r>
            <a:r>
              <a:rPr lang="en-US" sz="1600" dirty="0" smtClean="0"/>
              <a:t>Greenwich</a:t>
            </a:r>
            <a:r>
              <a:rPr lang="en-US" sz="1600" dirty="0"/>
              <a:t> Village,</a:t>
            </a:r>
            <a:r>
              <a:rPr lang="tr-TR" sz="1600" dirty="0"/>
              <a:t> </a:t>
            </a:r>
            <a:r>
              <a:rPr lang="en-US" sz="1600" dirty="0"/>
              <a:t>West Village,</a:t>
            </a:r>
            <a:r>
              <a:rPr lang="tr-TR" sz="1600" dirty="0"/>
              <a:t> </a:t>
            </a:r>
            <a:r>
              <a:rPr lang="en-US" sz="1600" dirty="0" err="1"/>
              <a:t>Soho</a:t>
            </a:r>
            <a:r>
              <a:rPr lang="en-US" sz="1600" dirty="0"/>
              <a:t>,</a:t>
            </a:r>
            <a:r>
              <a:rPr lang="tr-TR" sz="1600" dirty="0"/>
              <a:t> </a:t>
            </a:r>
            <a:r>
              <a:rPr lang="en-US" sz="1600" dirty="0" smtClean="0"/>
              <a:t>Yorkville</a:t>
            </a:r>
            <a:endParaRPr lang="tr-TR" sz="1600" dirty="0" smtClean="0"/>
          </a:p>
          <a:p>
            <a:r>
              <a:rPr lang="tr-TR" sz="1600" b="0" dirty="0" smtClean="0"/>
              <a:t>Which one of the neighborhood to choose can be chosen according to other criterias such as rental prices, transportation opportunities etc. In this project rental prices or other investment costs is not considered.  </a:t>
            </a:r>
          </a:p>
          <a:p>
            <a:r>
              <a:rPr lang="tr-TR" sz="1600" b="0" dirty="0" smtClean="0"/>
              <a:t>South regions would be a better option as tourist population is higher in these areas. Customer rating and other foursquare features can be useful in selection.</a:t>
            </a:r>
          </a:p>
          <a:p>
            <a:r>
              <a:rPr lang="tr-TR" sz="1600" b="0" dirty="0" smtClean="0"/>
              <a:t>Although I have modified the geojson file, it still needs further studies. Some of neighborhoods are not visible to user or does’t match with JSON file. (For ex: Lenox Hill)</a:t>
            </a:r>
          </a:p>
          <a:p>
            <a:endParaRPr lang="en-US" sz="1600" dirty="0"/>
          </a:p>
          <a:p>
            <a:r>
              <a:rPr lang="tr-TR" sz="1600" b="0" dirty="0" smtClean="0"/>
              <a:t> </a:t>
            </a:r>
            <a:endParaRPr lang="tr-TR" sz="16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77072"/>
            <a:ext cx="4680520" cy="2581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76056" y="6073969"/>
            <a:ext cx="3620675" cy="584775"/>
          </a:xfrm>
          <a:prstGeom prst="rect">
            <a:avLst/>
          </a:prstGeom>
          <a:solidFill>
            <a:schemeClr val="accent3">
              <a:lumMod val="20000"/>
              <a:lumOff val="80000"/>
            </a:schemeClr>
          </a:solidFill>
        </p:spPr>
        <p:txBody>
          <a:bodyPr wrap="square">
            <a:spAutoFit/>
          </a:bodyPr>
          <a:lstStyle/>
          <a:p>
            <a:r>
              <a:rPr lang="tr-TR" sz="1600" dirty="0" smtClean="0"/>
              <a:t> Potential restaurant locations are with darker fill color. </a:t>
            </a:r>
            <a:endParaRPr lang="en-US" sz="1600" dirty="0"/>
          </a:p>
        </p:txBody>
      </p:sp>
    </p:spTree>
    <p:extLst>
      <p:ext uri="{BB962C8B-B14F-4D97-AF65-F5344CB8AC3E}">
        <p14:creationId xmlns:p14="http://schemas.microsoft.com/office/powerpoint/2010/main" val="2171838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lstStyle/>
          <a:p>
            <a:pPr marL="342900" indent="-342900"/>
            <a:r>
              <a:rPr lang="en-US" dirty="0"/>
              <a:t>Conclusion</a:t>
            </a:r>
            <a:r>
              <a:rPr lang="tr-TR" dirty="0"/>
              <a:t> (WK5)</a:t>
            </a:r>
            <a:endParaRPr lang="tr-TR" dirty="0"/>
          </a:p>
        </p:txBody>
      </p:sp>
      <p:sp>
        <p:nvSpPr>
          <p:cNvPr id="3" name="Content Placeholder 2"/>
          <p:cNvSpPr>
            <a:spLocks noGrp="1"/>
          </p:cNvSpPr>
          <p:nvPr>
            <p:ph idx="1"/>
          </p:nvPr>
        </p:nvSpPr>
        <p:spPr>
          <a:xfrm>
            <a:off x="457200" y="1196752"/>
            <a:ext cx="7620000" cy="4929411"/>
          </a:xfrm>
        </p:spPr>
        <p:txBody>
          <a:bodyPr>
            <a:normAutofit/>
          </a:bodyPr>
          <a:lstStyle/>
          <a:p>
            <a:r>
              <a:rPr lang="tr-TR" sz="1800" b="0" dirty="0" smtClean="0"/>
              <a:t>In this project I have studied an investment opportunity in Manhattan by using data and data science methods. To provide a better visibility I have reflected the data to map.</a:t>
            </a:r>
          </a:p>
          <a:p>
            <a:r>
              <a:rPr lang="tr-TR" sz="1800" b="0" dirty="0" smtClean="0"/>
              <a:t>With much more data from other external databases or data sources , study can be expanded with other criterias specified in discussion section Whole process can be combined with decision making techniques.</a:t>
            </a:r>
          </a:p>
          <a:p>
            <a:r>
              <a:rPr lang="tr-TR" sz="1800" b="0" dirty="0" smtClean="0"/>
              <a:t>At the end of the day, playing with data and learning different techniques is very exciting. Thanks to data providers and reviewers of this project. </a:t>
            </a:r>
          </a:p>
          <a:p>
            <a:r>
              <a:rPr lang="tr-TR" sz="1800" b="0" dirty="0" smtClean="0"/>
              <a:t>Please feel free to give your feedback.</a:t>
            </a:r>
          </a:p>
          <a:p>
            <a:endParaRPr lang="tr-TR" sz="1800" b="0" dirty="0"/>
          </a:p>
          <a:p>
            <a:r>
              <a:rPr lang="tr-TR" sz="1800" b="0" dirty="0" smtClean="0"/>
              <a:t>			</a:t>
            </a:r>
            <a:endParaRPr lang="tr-TR" sz="1800" b="0" dirty="0"/>
          </a:p>
          <a:p>
            <a:endParaRPr lang="tr-TR" sz="1800" b="0" dirty="0"/>
          </a:p>
        </p:txBody>
      </p:sp>
    </p:spTree>
    <p:extLst>
      <p:ext uri="{BB962C8B-B14F-4D97-AF65-F5344CB8AC3E}">
        <p14:creationId xmlns:p14="http://schemas.microsoft.com/office/powerpoint/2010/main" val="2171838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7620000" cy="5001419"/>
          </a:xfrm>
        </p:spPr>
        <p:txBody>
          <a:bodyPr>
            <a:normAutofit/>
          </a:bodyPr>
          <a:lstStyle/>
          <a:p>
            <a:pPr marL="342900" indent="-342900">
              <a:buFont typeface="Arial" panose="020B0604020202020204" pitchFamily="34" charset="0"/>
              <a:buChar char="•"/>
            </a:pPr>
            <a:r>
              <a:rPr lang="tr-TR" dirty="0" smtClean="0"/>
              <a:t>Introduction (WK4)</a:t>
            </a:r>
          </a:p>
          <a:p>
            <a:pPr marL="342900" indent="-342900">
              <a:buFont typeface="Arial" panose="020B0604020202020204" pitchFamily="34" charset="0"/>
              <a:buChar char="•"/>
            </a:pPr>
            <a:r>
              <a:rPr lang="tr-TR" dirty="0" smtClean="0"/>
              <a:t>Data </a:t>
            </a:r>
            <a:r>
              <a:rPr lang="tr-TR" dirty="0"/>
              <a:t>(WK4)</a:t>
            </a:r>
          </a:p>
          <a:p>
            <a:pPr marL="342900" indent="-342900">
              <a:buFont typeface="Arial" panose="020B0604020202020204" pitchFamily="34" charset="0"/>
              <a:buChar char="•"/>
            </a:pPr>
            <a:r>
              <a:rPr lang="en-US" dirty="0" smtClean="0"/>
              <a:t>Methodology</a:t>
            </a:r>
            <a:r>
              <a:rPr lang="tr-TR" dirty="0" smtClean="0"/>
              <a:t> </a:t>
            </a:r>
            <a:r>
              <a:rPr lang="tr-TR" dirty="0"/>
              <a:t>(</a:t>
            </a:r>
            <a:r>
              <a:rPr lang="tr-TR" dirty="0" smtClean="0"/>
              <a:t>WK5)</a:t>
            </a:r>
            <a:endParaRPr lang="tr-TR" dirty="0"/>
          </a:p>
          <a:p>
            <a:pPr marL="342900" indent="-342900">
              <a:buFont typeface="Arial" panose="020B0604020202020204" pitchFamily="34" charset="0"/>
              <a:buChar char="•"/>
            </a:pPr>
            <a:r>
              <a:rPr lang="tr-TR" dirty="0" smtClean="0"/>
              <a:t>Results </a:t>
            </a:r>
            <a:r>
              <a:rPr lang="tr-TR" dirty="0"/>
              <a:t>(</a:t>
            </a:r>
            <a:r>
              <a:rPr lang="tr-TR" dirty="0" smtClean="0"/>
              <a:t>WK5)</a:t>
            </a:r>
            <a:endParaRPr lang="tr-TR" dirty="0"/>
          </a:p>
          <a:p>
            <a:pPr marL="342900" indent="-342900">
              <a:buFont typeface="Arial" panose="020B0604020202020204" pitchFamily="34" charset="0"/>
              <a:buChar char="•"/>
            </a:pPr>
            <a:r>
              <a:rPr lang="en-US" dirty="0" smtClean="0"/>
              <a:t>Discussion</a:t>
            </a:r>
            <a:r>
              <a:rPr lang="tr-TR" dirty="0" smtClean="0"/>
              <a:t> </a:t>
            </a:r>
            <a:r>
              <a:rPr lang="tr-TR" dirty="0"/>
              <a:t>(</a:t>
            </a:r>
            <a:r>
              <a:rPr lang="tr-TR" dirty="0" smtClean="0"/>
              <a:t>WK5)</a:t>
            </a:r>
            <a:endParaRPr lang="tr-TR" dirty="0"/>
          </a:p>
          <a:p>
            <a:pPr marL="342900" indent="-342900">
              <a:buFont typeface="Arial" panose="020B0604020202020204" pitchFamily="34" charset="0"/>
              <a:buChar char="•"/>
            </a:pPr>
            <a:r>
              <a:rPr lang="en-US" dirty="0" smtClean="0"/>
              <a:t>Conclusion</a:t>
            </a:r>
            <a:r>
              <a:rPr lang="tr-TR" dirty="0" smtClean="0"/>
              <a:t> </a:t>
            </a:r>
            <a:r>
              <a:rPr lang="tr-TR" dirty="0"/>
              <a:t>(</a:t>
            </a:r>
            <a:r>
              <a:rPr lang="tr-TR" dirty="0" smtClean="0"/>
              <a:t>WK5)</a:t>
            </a:r>
            <a:endParaRPr lang="tr-TR" dirty="0"/>
          </a:p>
          <a:p>
            <a:endParaRPr lang="tr-TR" dirty="0"/>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endParaRPr lang="tr-TR" dirty="0"/>
          </a:p>
        </p:txBody>
      </p:sp>
      <p:sp>
        <p:nvSpPr>
          <p:cNvPr id="4" name="Title 1"/>
          <p:cNvSpPr txBox="1">
            <a:spLocks/>
          </p:cNvSpPr>
          <p:nvPr/>
        </p:nvSpPr>
        <p:spPr>
          <a:xfrm>
            <a:off x="457200" y="260648"/>
            <a:ext cx="5791200" cy="68760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tr-TR" dirty="0"/>
              <a:t>AGENDA</a:t>
            </a:r>
          </a:p>
        </p:txBody>
      </p:sp>
    </p:spTree>
    <p:extLst>
      <p:ext uri="{BB962C8B-B14F-4D97-AF65-F5344CB8AC3E}">
        <p14:creationId xmlns:p14="http://schemas.microsoft.com/office/powerpoint/2010/main" val="252777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lstStyle/>
          <a:p>
            <a:r>
              <a:rPr lang="tr-TR" dirty="0"/>
              <a:t>Introduction (WK4</a:t>
            </a:r>
            <a:r>
              <a:rPr lang="tr-TR" dirty="0" smtClean="0"/>
              <a:t>)</a:t>
            </a:r>
            <a:endParaRPr lang="tr-TR" dirty="0"/>
          </a:p>
        </p:txBody>
      </p:sp>
      <p:sp>
        <p:nvSpPr>
          <p:cNvPr id="3" name="Content Placeholder 2"/>
          <p:cNvSpPr>
            <a:spLocks noGrp="1"/>
          </p:cNvSpPr>
          <p:nvPr>
            <p:ph idx="1"/>
          </p:nvPr>
        </p:nvSpPr>
        <p:spPr>
          <a:xfrm>
            <a:off x="457200" y="1196752"/>
            <a:ext cx="7620000" cy="4929411"/>
          </a:xfrm>
        </p:spPr>
        <p:txBody>
          <a:bodyPr>
            <a:normAutofit/>
          </a:bodyPr>
          <a:lstStyle/>
          <a:p>
            <a:r>
              <a:rPr lang="tr-TR" sz="1600" b="0" dirty="0" smtClean="0"/>
              <a:t>	</a:t>
            </a:r>
            <a:r>
              <a:rPr lang="en-US" sz="1600" b="0" dirty="0" smtClean="0"/>
              <a:t>With </a:t>
            </a:r>
            <a:r>
              <a:rPr lang="en-US" sz="1600" b="0" dirty="0"/>
              <a:t>its metropolitan property New York City -mostly spelled as New York- is one of the most popular cities in the world. As a metropolitan, New York hosts people from several nations. About 65.2 millions tourists every year visit New York and its </a:t>
            </a:r>
            <a:r>
              <a:rPr lang="en-US" sz="1600" b="0" dirty="0" err="1"/>
              <a:t>magnificient</a:t>
            </a:r>
            <a:r>
              <a:rPr lang="en-US" sz="1600" b="0" dirty="0"/>
              <a:t> monuments</a:t>
            </a:r>
            <a:r>
              <a:rPr lang="en-US" sz="1600" b="0" dirty="0" smtClean="0"/>
              <a:t>.</a:t>
            </a:r>
            <a:endParaRPr lang="tr-TR" sz="1600" b="0" dirty="0" smtClean="0"/>
          </a:p>
          <a:p>
            <a:endParaRPr lang="en-US" sz="1600" b="0" dirty="0"/>
          </a:p>
          <a:p>
            <a:r>
              <a:rPr lang="tr-TR" sz="1600" b="0" dirty="0" smtClean="0"/>
              <a:t>	</a:t>
            </a:r>
            <a:r>
              <a:rPr lang="en-US" sz="1600" b="0" dirty="0" smtClean="0"/>
              <a:t>Over </a:t>
            </a:r>
            <a:r>
              <a:rPr lang="en-US" sz="1600" b="0" dirty="0"/>
              <a:t>1.3 million Italians and Italian-Americans live in the greater New York metro area, with about 800,000 living within one of the five New York City </a:t>
            </a:r>
            <a:r>
              <a:rPr lang="en-US" sz="1600" b="0" dirty="0" err="1"/>
              <a:t>boroughs.There</a:t>
            </a:r>
            <a:r>
              <a:rPr lang="en-US" sz="1600" b="0" dirty="0"/>
              <a:t> is even a neighborhood called Little Italy (Italian: </a:t>
            </a:r>
            <a:r>
              <a:rPr lang="en-US" sz="1600" b="0" dirty="0" err="1"/>
              <a:t>Piccola</a:t>
            </a:r>
            <a:r>
              <a:rPr lang="en-US" sz="1600" b="0" dirty="0"/>
              <a:t> Italia) is in Lower Manhattan in New York City, once known for its large Italian population(</a:t>
            </a:r>
            <a:r>
              <a:rPr lang="en-US" sz="1600" b="0" i="1" dirty="0" err="1"/>
              <a:t>Wikipedia:Italian</a:t>
            </a:r>
            <a:r>
              <a:rPr lang="en-US" sz="1600" b="0" i="1" dirty="0"/>
              <a:t> Americans in New York </a:t>
            </a:r>
            <a:r>
              <a:rPr lang="en-US" sz="1600" b="0" i="1" dirty="0" err="1"/>
              <a:t>City,Little</a:t>
            </a:r>
            <a:r>
              <a:rPr lang="en-US" sz="1600" b="0" i="1" dirty="0"/>
              <a:t> Italy, Manhattan</a:t>
            </a:r>
            <a:r>
              <a:rPr lang="en-US" sz="1600" b="0" dirty="0" smtClean="0"/>
              <a:t>)</a:t>
            </a:r>
            <a:endParaRPr lang="tr-TR" sz="1600" b="0" dirty="0" smtClean="0"/>
          </a:p>
          <a:p>
            <a:endParaRPr lang="en-US" sz="1600" b="0" dirty="0"/>
          </a:p>
          <a:p>
            <a:r>
              <a:rPr lang="tr-TR" sz="1600" b="0" dirty="0" smtClean="0"/>
              <a:t>	</a:t>
            </a:r>
            <a:r>
              <a:rPr lang="en-US" sz="1600" b="0" dirty="0" smtClean="0"/>
              <a:t>Italian </a:t>
            </a:r>
            <a:r>
              <a:rPr lang="en-US" sz="1600" b="0" dirty="0"/>
              <a:t>cuisine such as </a:t>
            </a:r>
            <a:r>
              <a:rPr lang="en-US" sz="1600" b="0" dirty="0" err="1"/>
              <a:t>Pizza,Pasta,Fettuccine,Rizotto,Lasagna</a:t>
            </a:r>
            <a:r>
              <a:rPr lang="en-US" sz="1600" b="0" dirty="0"/>
              <a:t> with aromatic </a:t>
            </a:r>
            <a:r>
              <a:rPr lang="en-US" sz="1600" b="0" dirty="0" err="1"/>
              <a:t>hause</a:t>
            </a:r>
            <a:r>
              <a:rPr lang="en-US" sz="1600" b="0" dirty="0"/>
              <a:t> wine and a delicious slice of Tiramisu are very famous actors in gastronomy </a:t>
            </a:r>
            <a:r>
              <a:rPr lang="en-US" sz="1600" b="0" dirty="0" err="1"/>
              <a:t>world.Then</a:t>
            </a:r>
            <a:r>
              <a:rPr lang="en-US" sz="1600" b="0" dirty="0"/>
              <a:t> what about opening a new fine-dine Italian Restaurant in New York , especially in Manhattan, among </a:t>
            </a:r>
            <a:r>
              <a:rPr lang="en-US" sz="1600" b="0" dirty="0" err="1"/>
              <a:t>skyscrappers</a:t>
            </a:r>
            <a:r>
              <a:rPr lang="en-US" sz="1600" b="0" dirty="0"/>
              <a:t> or near Central Park ? As an investor, where to choose the best location in Manhattan ? </a:t>
            </a:r>
            <a:r>
              <a:rPr lang="en-US" sz="1600" dirty="0"/>
              <a:t>(Business problem)</a:t>
            </a:r>
            <a:endParaRPr lang="en-US" sz="1600" b="0" dirty="0"/>
          </a:p>
          <a:p>
            <a:endParaRPr lang="tr-TR" sz="1800" dirty="0"/>
          </a:p>
        </p:txBody>
      </p:sp>
    </p:spTree>
    <p:extLst>
      <p:ext uri="{BB962C8B-B14F-4D97-AF65-F5344CB8AC3E}">
        <p14:creationId xmlns:p14="http://schemas.microsoft.com/office/powerpoint/2010/main" val="2620548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lstStyle/>
          <a:p>
            <a:pPr marL="342900" indent="-342900"/>
            <a:r>
              <a:rPr lang="tr-TR" dirty="0"/>
              <a:t>Data (WK4)</a:t>
            </a:r>
            <a:endParaRPr lang="tr-TR" dirty="0"/>
          </a:p>
        </p:txBody>
      </p:sp>
      <p:sp>
        <p:nvSpPr>
          <p:cNvPr id="3" name="Content Placeholder 2"/>
          <p:cNvSpPr>
            <a:spLocks noGrp="1"/>
          </p:cNvSpPr>
          <p:nvPr>
            <p:ph idx="1"/>
          </p:nvPr>
        </p:nvSpPr>
        <p:spPr>
          <a:xfrm>
            <a:off x="457200" y="1196752"/>
            <a:ext cx="7620000" cy="4929411"/>
          </a:xfrm>
        </p:spPr>
        <p:txBody>
          <a:bodyPr>
            <a:noAutofit/>
          </a:bodyPr>
          <a:lstStyle/>
          <a:p>
            <a:r>
              <a:rPr lang="en-US" sz="1600" b="0" dirty="0"/>
              <a:t>Based on the business problem , we need following data ;</a:t>
            </a:r>
          </a:p>
          <a:p>
            <a:r>
              <a:rPr lang="en-US" sz="1600" dirty="0"/>
              <a:t>1-</a:t>
            </a:r>
            <a:r>
              <a:rPr lang="en-US" sz="1600" b="0" dirty="0"/>
              <a:t>New York City data including the </a:t>
            </a:r>
            <a:r>
              <a:rPr lang="en-US" sz="1600" b="0" dirty="0" smtClean="0"/>
              <a:t>boroughs,</a:t>
            </a:r>
            <a:r>
              <a:rPr lang="tr-TR" sz="1600" b="0" dirty="0" smtClean="0"/>
              <a:t> </a:t>
            </a:r>
            <a:r>
              <a:rPr lang="en-US" sz="1600" b="0" dirty="0" smtClean="0"/>
              <a:t>neighborhoods</a:t>
            </a:r>
            <a:r>
              <a:rPr lang="en-US" sz="1600" b="0" dirty="0"/>
              <a:t>, </a:t>
            </a:r>
            <a:r>
              <a:rPr lang="en-US" sz="1600" b="0" dirty="0" smtClean="0"/>
              <a:t>geographical </a:t>
            </a:r>
            <a:r>
              <a:rPr lang="en-US" sz="1600" b="0" dirty="0"/>
              <a:t>coordinates.</a:t>
            </a:r>
          </a:p>
          <a:p>
            <a:r>
              <a:rPr lang="en-US" sz="1600" b="0" dirty="0"/>
              <a:t>Data source</a:t>
            </a:r>
            <a:r>
              <a:rPr lang="en-US" sz="1600" b="0" dirty="0" smtClean="0"/>
              <a:t>:</a:t>
            </a:r>
            <a:r>
              <a:rPr lang="en-US" sz="1600" b="0" dirty="0"/>
              <a:t> </a:t>
            </a:r>
            <a:r>
              <a:rPr lang="en-US" sz="1400" b="0" dirty="0">
                <a:hlinkClick r:id="rId2"/>
              </a:rPr>
              <a:t>https://geo.nyu.edu/catalog/nyu_2451_34572</a:t>
            </a:r>
            <a:endParaRPr lang="en-US" sz="1400" b="0" dirty="0"/>
          </a:p>
          <a:p>
            <a:r>
              <a:rPr lang="en-US" sz="1600" b="0" dirty="0"/>
              <a:t>Description : We will get New York districts (Borough-Neighborhood) table and get geographical coordinates.</a:t>
            </a:r>
          </a:p>
          <a:p>
            <a:r>
              <a:rPr lang="en-US" sz="1600" dirty="0"/>
              <a:t>2-</a:t>
            </a:r>
            <a:r>
              <a:rPr lang="en-US" sz="1600" b="0" dirty="0"/>
              <a:t>Polygon file of Manhattan boundaries.</a:t>
            </a:r>
          </a:p>
          <a:p>
            <a:r>
              <a:rPr lang="en-US" sz="1600" b="0" dirty="0" smtClean="0"/>
              <a:t>Data</a:t>
            </a:r>
            <a:r>
              <a:rPr lang="tr-TR" sz="1600" b="0" dirty="0" smtClean="0"/>
              <a:t> </a:t>
            </a:r>
            <a:r>
              <a:rPr lang="en-US" sz="1600" b="0" dirty="0" smtClean="0"/>
              <a:t>source</a:t>
            </a:r>
            <a:r>
              <a:rPr lang="en-US" sz="1600" b="0" dirty="0"/>
              <a:t>: </a:t>
            </a:r>
            <a:endParaRPr lang="tr-TR" sz="1600" b="0" dirty="0" smtClean="0"/>
          </a:p>
          <a:p>
            <a:r>
              <a:rPr lang="en-US" sz="1400" b="0" dirty="0" smtClean="0">
                <a:hlinkClick r:id="rId3"/>
              </a:rPr>
              <a:t>https</a:t>
            </a:r>
            <a:r>
              <a:rPr lang="en-US" sz="1400" b="0" dirty="0">
                <a:hlinkClick r:id="rId3"/>
              </a:rPr>
              <a:t>://raw.githubusercontent.com/codeforamerica/click_that_hood/master/public/data/manhattan.geojson</a:t>
            </a:r>
            <a:r>
              <a:rPr lang="en-US" sz="1600" b="0" dirty="0"/>
              <a:t> (I have modified it a little bit)</a:t>
            </a:r>
          </a:p>
          <a:p>
            <a:r>
              <a:rPr lang="en-US" sz="1600" b="0" dirty="0"/>
              <a:t>Description : We will get Manhattan neighborhood map to visualize potential places.</a:t>
            </a:r>
          </a:p>
          <a:p>
            <a:r>
              <a:rPr lang="en-US" sz="1600" dirty="0"/>
              <a:t>3-</a:t>
            </a:r>
            <a:r>
              <a:rPr lang="en-US" sz="1600" b="0" dirty="0"/>
              <a:t>Venue information in each neighborhood of New York:</a:t>
            </a:r>
          </a:p>
          <a:p>
            <a:r>
              <a:rPr lang="en-US" sz="1600" b="0" dirty="0"/>
              <a:t>Data source: Foursquare developer-API</a:t>
            </a:r>
          </a:p>
          <a:p>
            <a:r>
              <a:rPr lang="en-US" sz="1600" b="0" dirty="0"/>
              <a:t>Description : By using this API we will collect all venue information in each neighborhood.</a:t>
            </a:r>
          </a:p>
          <a:p>
            <a:endParaRPr lang="tr-TR" sz="1600" dirty="0"/>
          </a:p>
        </p:txBody>
      </p:sp>
    </p:spTree>
    <p:extLst>
      <p:ext uri="{BB962C8B-B14F-4D97-AF65-F5344CB8AC3E}">
        <p14:creationId xmlns:p14="http://schemas.microsoft.com/office/powerpoint/2010/main" val="3028398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lstStyle/>
          <a:p>
            <a:pPr marL="342900" indent="-342900"/>
            <a:r>
              <a:rPr lang="en-US" dirty="0"/>
              <a:t>Methodology</a:t>
            </a:r>
            <a:r>
              <a:rPr lang="tr-TR" dirty="0"/>
              <a:t> (WK5)</a:t>
            </a:r>
            <a:endParaRPr lang="tr-TR" dirty="0"/>
          </a:p>
        </p:txBody>
      </p:sp>
      <p:sp>
        <p:nvSpPr>
          <p:cNvPr id="3" name="Content Placeholder 2"/>
          <p:cNvSpPr>
            <a:spLocks noGrp="1"/>
          </p:cNvSpPr>
          <p:nvPr>
            <p:ph idx="1"/>
          </p:nvPr>
        </p:nvSpPr>
        <p:spPr>
          <a:xfrm>
            <a:off x="457200" y="1196752"/>
            <a:ext cx="7620000" cy="4929411"/>
          </a:xfrm>
        </p:spPr>
        <p:txBody>
          <a:bodyPr>
            <a:normAutofit/>
          </a:bodyPr>
          <a:lstStyle/>
          <a:p>
            <a:pPr marL="285750" indent="-285750">
              <a:buFont typeface="Arial" panose="020B0604020202020204" pitchFamily="34" charset="0"/>
              <a:buChar char="•"/>
            </a:pPr>
            <a:r>
              <a:rPr lang="tr-TR" sz="1600" b="0" dirty="0" smtClean="0"/>
              <a:t>Borough, neighborhood data to be collected from NewYork Dataset file. (Web scrapping)</a:t>
            </a:r>
          </a:p>
          <a:p>
            <a:pPr marL="285750" indent="-285750">
              <a:buFont typeface="Arial" panose="020B0604020202020204" pitchFamily="34" charset="0"/>
              <a:buChar char="•"/>
            </a:pPr>
            <a:r>
              <a:rPr lang="tr-TR" sz="1600" b="0" dirty="0" smtClean="0"/>
              <a:t>Pandas and Numpy library to process the data. (Data wrangling)</a:t>
            </a:r>
          </a:p>
          <a:p>
            <a:pPr marL="285750" indent="-285750">
              <a:buFont typeface="Arial" panose="020B0604020202020204" pitchFamily="34" charset="0"/>
              <a:buChar char="•"/>
            </a:pPr>
            <a:r>
              <a:rPr lang="tr-TR" sz="1600" b="0" dirty="0" smtClean="0"/>
              <a:t>Geopy library to be used to collect geographical coordinates , data </a:t>
            </a:r>
            <a:r>
              <a:rPr lang="en-US" sz="1600" b="0" dirty="0" smtClean="0"/>
              <a:t>will </a:t>
            </a:r>
            <a:r>
              <a:rPr lang="en-US" sz="1600" b="0" dirty="0"/>
              <a:t>be </a:t>
            </a:r>
            <a:r>
              <a:rPr lang="en-US" sz="1600" b="0" dirty="0" smtClean="0"/>
              <a:t>collect</a:t>
            </a:r>
            <a:r>
              <a:rPr lang="tr-TR" sz="1600" b="0" dirty="0" smtClean="0"/>
              <a:t>ed,</a:t>
            </a:r>
            <a:r>
              <a:rPr lang="en-US" sz="1600" b="0" dirty="0" smtClean="0"/>
              <a:t> </a:t>
            </a:r>
            <a:r>
              <a:rPr lang="en-US" sz="1600" b="0" dirty="0"/>
              <a:t>cleaned and processed into a </a:t>
            </a:r>
            <a:r>
              <a:rPr lang="en-US" sz="1600" b="0" dirty="0" err="1"/>
              <a:t>dataframe</a:t>
            </a:r>
            <a:r>
              <a:rPr lang="en-US" sz="1600" b="0" dirty="0" smtClean="0"/>
              <a:t>.</a:t>
            </a:r>
            <a:r>
              <a:rPr lang="tr-TR" sz="1600" b="0" dirty="0" smtClean="0"/>
              <a:t> (Map visualization)</a:t>
            </a:r>
            <a:endParaRPr lang="en-US" sz="1600" b="0" dirty="0"/>
          </a:p>
          <a:p>
            <a:pPr marL="285750" indent="-285750">
              <a:buFont typeface="Arial" panose="020B0604020202020204" pitchFamily="34" charset="0"/>
              <a:buChar char="•"/>
            </a:pPr>
            <a:r>
              <a:rPr lang="en-US" sz="1600" b="0" dirty="0" smtClean="0"/>
              <a:t>Four</a:t>
            </a:r>
            <a:r>
              <a:rPr lang="tr-TR" sz="1600" b="0" dirty="0" smtClean="0"/>
              <a:t>s</a:t>
            </a:r>
            <a:r>
              <a:rPr lang="en-US" sz="1600" b="0" dirty="0" err="1" smtClean="0"/>
              <a:t>quare</a:t>
            </a:r>
            <a:r>
              <a:rPr lang="en-US" sz="1600" b="0" dirty="0" smtClean="0"/>
              <a:t> </a:t>
            </a:r>
            <a:r>
              <a:rPr lang="tr-TR" sz="1600" b="0" dirty="0" smtClean="0"/>
              <a:t>to </a:t>
            </a:r>
            <a:r>
              <a:rPr lang="en-US" sz="1600" b="0" dirty="0" smtClean="0"/>
              <a:t>be </a:t>
            </a:r>
            <a:r>
              <a:rPr lang="en-US" sz="1600" b="0" dirty="0"/>
              <a:t>used to locate all venues and then filtered by Italian restaurants. </a:t>
            </a:r>
            <a:r>
              <a:rPr lang="tr-TR" sz="1600" b="0" dirty="0" smtClean="0"/>
              <a:t>Venue , venue coordinates, venue categories to be extracted</a:t>
            </a:r>
            <a:r>
              <a:rPr lang="en-US" sz="1600" b="0" dirty="0" smtClean="0"/>
              <a:t> </a:t>
            </a:r>
            <a:r>
              <a:rPr lang="en-US" sz="1600" b="0" dirty="0"/>
              <a:t>and added to the </a:t>
            </a:r>
            <a:r>
              <a:rPr lang="en-US" sz="1600" b="0" dirty="0" err="1"/>
              <a:t>dataframe</a:t>
            </a:r>
            <a:r>
              <a:rPr lang="en-US" sz="1600" b="0" dirty="0" smtClean="0"/>
              <a:t>.</a:t>
            </a:r>
            <a:r>
              <a:rPr lang="tr-TR" sz="1600" b="0" dirty="0" smtClean="0"/>
              <a:t> (Working with API)</a:t>
            </a:r>
          </a:p>
          <a:p>
            <a:pPr marL="285750" indent="-285750">
              <a:buFont typeface="Arial" panose="020B0604020202020204" pitchFamily="34" charset="0"/>
              <a:buChar char="•"/>
            </a:pPr>
            <a:r>
              <a:rPr lang="tr-TR" sz="1600" b="0" dirty="0" smtClean="0"/>
              <a:t>Scikit-learn library to cluster venues data. (Machine learning)</a:t>
            </a:r>
          </a:p>
          <a:p>
            <a:pPr marL="285750" indent="-285750">
              <a:buFont typeface="Arial" panose="020B0604020202020204" pitchFamily="34" charset="0"/>
              <a:buChar char="•"/>
            </a:pPr>
            <a:r>
              <a:rPr lang="tr-TR" sz="1600" b="0" dirty="0" smtClean="0"/>
              <a:t>Folium library to be used to visualize the neighborhood,venue,clustering data.</a:t>
            </a:r>
            <a:r>
              <a:rPr lang="tr-TR" sz="1600" b="0" dirty="0"/>
              <a:t> (Map visualization)</a:t>
            </a:r>
            <a:endParaRPr lang="en-US" sz="1600" b="0" dirty="0"/>
          </a:p>
          <a:p>
            <a:pPr marL="285750" indent="-285750">
              <a:buFont typeface="Arial" panose="020B0604020202020204" pitchFamily="34" charset="0"/>
              <a:buChar char="•"/>
            </a:pPr>
            <a:r>
              <a:rPr lang="tr-TR" sz="1600" b="0" dirty="0" smtClean="0"/>
              <a:t>Matplotlib library to be used to visualize restaurants data-statistical approach. (Data visualization)</a:t>
            </a:r>
            <a:endParaRPr lang="en-US" sz="1600" b="0" dirty="0"/>
          </a:p>
        </p:txBody>
      </p:sp>
    </p:spTree>
    <p:extLst>
      <p:ext uri="{BB962C8B-B14F-4D97-AF65-F5344CB8AC3E}">
        <p14:creationId xmlns:p14="http://schemas.microsoft.com/office/powerpoint/2010/main" val="4116707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normAutofit/>
          </a:bodyPr>
          <a:lstStyle/>
          <a:p>
            <a:pPr marL="342900" indent="-342900"/>
            <a:r>
              <a:rPr lang="tr-TR" dirty="0"/>
              <a:t>Results (WK5</a:t>
            </a:r>
            <a:r>
              <a:rPr lang="tr-TR" dirty="0" smtClean="0"/>
              <a:t>)</a:t>
            </a:r>
            <a:endParaRPr lang="tr-TR" dirty="0"/>
          </a:p>
        </p:txBody>
      </p:sp>
      <p:sp>
        <p:nvSpPr>
          <p:cNvPr id="4" name="AutoShape 2"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5"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 name="Rectangle 7"/>
          <p:cNvSpPr/>
          <p:nvPr/>
        </p:nvSpPr>
        <p:spPr>
          <a:xfrm>
            <a:off x="20275" y="5923468"/>
            <a:ext cx="8964488" cy="338554"/>
          </a:xfrm>
          <a:prstGeom prst="rect">
            <a:avLst/>
          </a:prstGeom>
          <a:solidFill>
            <a:schemeClr val="accent3">
              <a:lumMod val="20000"/>
              <a:lumOff val="80000"/>
            </a:schemeClr>
          </a:solidFill>
        </p:spPr>
        <p:txBody>
          <a:bodyPr wrap="square">
            <a:spAutoFit/>
          </a:bodyPr>
          <a:lstStyle/>
          <a:p>
            <a:r>
              <a:rPr lang="tr-TR" sz="1600" dirty="0"/>
              <a:t>Borough, neighborhood data to be collected from NewYork Dataset file. (Web scrapping)</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771631"/>
            <a:ext cx="3523109" cy="3696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10" y="1083448"/>
            <a:ext cx="4391025"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01" y="3288517"/>
            <a:ext cx="8949690" cy="2359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006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normAutofit/>
          </a:bodyPr>
          <a:lstStyle/>
          <a:p>
            <a:pPr marL="342900" indent="-342900"/>
            <a:r>
              <a:rPr lang="tr-TR" dirty="0"/>
              <a:t>Results (WK5</a:t>
            </a:r>
            <a:r>
              <a:rPr lang="tr-TR" dirty="0" smtClean="0"/>
              <a:t>)</a:t>
            </a:r>
            <a:endParaRPr lang="tr-TR" dirty="0"/>
          </a:p>
        </p:txBody>
      </p:sp>
      <p:sp>
        <p:nvSpPr>
          <p:cNvPr id="4" name="AutoShape 2"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5"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 name="Rectangle 7"/>
          <p:cNvSpPr/>
          <p:nvPr/>
        </p:nvSpPr>
        <p:spPr>
          <a:xfrm>
            <a:off x="20275" y="5923468"/>
            <a:ext cx="8964488" cy="338554"/>
          </a:xfrm>
          <a:prstGeom prst="rect">
            <a:avLst/>
          </a:prstGeom>
          <a:solidFill>
            <a:schemeClr val="accent3">
              <a:lumMod val="20000"/>
              <a:lumOff val="80000"/>
            </a:schemeClr>
          </a:solidFill>
        </p:spPr>
        <p:txBody>
          <a:bodyPr wrap="square">
            <a:spAutoFit/>
          </a:bodyPr>
          <a:lstStyle/>
          <a:p>
            <a:r>
              <a:rPr lang="tr-TR" sz="1600" dirty="0"/>
              <a:t>Geopy library </a:t>
            </a:r>
            <a:r>
              <a:rPr lang="tr-TR" sz="1600" dirty="0" smtClean="0"/>
              <a:t>is very useful collect </a:t>
            </a:r>
            <a:r>
              <a:rPr lang="tr-TR" sz="1600" dirty="0"/>
              <a:t>geographical coordinates</a:t>
            </a:r>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060848"/>
            <a:ext cx="68770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128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normAutofit/>
          </a:bodyPr>
          <a:lstStyle/>
          <a:p>
            <a:pPr marL="342900" indent="-342900"/>
            <a:r>
              <a:rPr lang="tr-TR" dirty="0"/>
              <a:t>Results (WK5</a:t>
            </a:r>
            <a:r>
              <a:rPr lang="tr-TR" dirty="0" smtClean="0"/>
              <a:t>)</a:t>
            </a:r>
            <a:endParaRPr lang="tr-TR" dirty="0"/>
          </a:p>
        </p:txBody>
      </p:sp>
      <p:sp>
        <p:nvSpPr>
          <p:cNvPr id="4" name="AutoShape 2"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5"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 name="Rectangle 7"/>
          <p:cNvSpPr/>
          <p:nvPr/>
        </p:nvSpPr>
        <p:spPr>
          <a:xfrm>
            <a:off x="20275" y="5923468"/>
            <a:ext cx="8964488" cy="338554"/>
          </a:xfrm>
          <a:prstGeom prst="rect">
            <a:avLst/>
          </a:prstGeom>
          <a:solidFill>
            <a:schemeClr val="accent3">
              <a:lumMod val="20000"/>
              <a:lumOff val="80000"/>
            </a:schemeClr>
          </a:solidFill>
        </p:spPr>
        <p:txBody>
          <a:bodyPr wrap="square">
            <a:spAutoFit/>
          </a:bodyPr>
          <a:lstStyle/>
          <a:p>
            <a:r>
              <a:rPr lang="tr-TR" sz="1600" dirty="0" smtClean="0"/>
              <a:t>Foursquare API usage.</a:t>
            </a:r>
            <a:endParaRPr lang="en-US" sz="1600" dirty="0"/>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42" y="1124748"/>
            <a:ext cx="6298883" cy="3287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789040"/>
            <a:ext cx="6612144" cy="1833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211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5791200" cy="687606"/>
          </a:xfrm>
        </p:spPr>
        <p:txBody>
          <a:bodyPr>
            <a:normAutofit/>
          </a:bodyPr>
          <a:lstStyle/>
          <a:p>
            <a:pPr marL="342900" indent="-342900"/>
            <a:r>
              <a:rPr lang="tr-TR" dirty="0"/>
              <a:t>Results (WK5</a:t>
            </a:r>
            <a:r>
              <a:rPr lang="tr-TR" dirty="0" smtClean="0"/>
              <a:t>)</a:t>
            </a:r>
            <a:endParaRPr lang="tr-TR" dirty="0"/>
          </a:p>
        </p:txBody>
      </p:sp>
      <p:sp>
        <p:nvSpPr>
          <p:cNvPr id="4" name="AutoShape 2"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5" descr="data:image/png;base64,iVBORw0KGgoAAAANSUhEUgAAA9YAAAFXCAYAAABHmtbmAAAABHNCSVQICAgIfAhkiAAAAAlwSFlzAAALEgAACxIB0t1+/AAAADh0RVh0U29mdHdhcmUAbWF0cGxvdGxpYiB2ZXJzaW9uMy4yLjIsIGh0dHA6Ly9tYXRwbG90bGliLm9yZy+WH4yJAAAgAElEQVR4nOzdebz19bz//8dTgxANSpyoDBGiuC5UFCWENJAhHUoI5xgOx3SMGY6pc34c0+kbUoiSMQ5REZWSa1dXkxLKTBoUabx6/f74vLdWq7Wna+197Wvt63G/3fZtrfX+vD/vz+uzPmutvV7r/f68P6kqJEmSJEnS8rndfAcgSZIkSdIoM7GWJEmSJGkIJtaSJEmSJA3BxFqSJEmSpCGYWEuSJEmSNAQTa0mSJEmShmBiLUmSNEuSbJakkhw237GsDNpzceJ8xyFJc83EWpJmSfsCWUluTnLfSep9v6fufisoNr/sj5gkT0jy30lOSHJ5O34nT2O9ByX5YpJLk1yX5MIk70hyhxURt+Zekv16PkN+OEm9zdrnUSWpFRnjipTkkiSXTLJ8pU3ukxzYcyz/ZYI648f73e3xoiQ3JPlVknUnaftrbb1X9JTdLsleSb6c5DftM+KaJD9NckiSR8/+XkqrBhNrSZpdNwEBXjhoYZLNgce1etJk/hV4DbAd8PvprJDkUcBPgD2A44H/Aa4G3gYcl+T2cxOqevwOeCDwHytgWzcB2yd5wATLX0T3eeTnzWh4e5I7T1WpqsaAA4FNgI8PqpPkRcDuwHeAj7ayuwM/BI4GngCcDny4tXEhsDdwcpKXD7sj0qrIxFqSZtefgCXAC5KsPmD5i9rtN1ZcSBpR7we2BNYGnjZV5SSrAZ8G7gjsVVXPrao3AI8Cvgw8Gnj13IUrgKq6saouqKo/rIDNfbPdvqh/QXs9vIDuh5Y/rYBYNJyfA3cD3jjN+u8DTgb2TvLc3gVtxNQHgcuBF1RVJbkjcCzd58CRwKZV9Yyqen1Vva6q9gA2Bt4FrDMreyStYkysJWn2fQK4O7Brb2GSNYD9gB8B50+0cpLNk3wmye/acL/ft8ebD6h75yRvTXJukquT/DXJL5IclWRRq3MgcHFbZd+eYYfTHoqe5J5JPpzkoiTXJrkiyelJ3jqg7qI2zPDSJNe34YofT3KPAXUPa3HcO8nLk5zfhiZekuRNSdLqPbNt75rW7kcHDW0eH/KZZKMkhyb5U1vnR0m2b3XulOSgFtf1Sc5L8swJ9vv2Sd6Y5Jwkf2/P8UlJnjWg7j+G27f7Rya5rO3PkiS7DtrGRKrq1Ko6r6qWTXOVx9L1lP6wqo7paedm4PXt4UvHn9OJJNk4ybIkZ05S59ttX7fsK39Uki8l+WN77f4myf9L8k8D2jixtbF6O9YXtePxmyTvT7JmX/1JT2cYb2+CZU9K8q12PK5v75GDMmAYbZKHJvlCew1en+TPSc5I8qH2Hp7URHH2vNY3S/KS9pq6rr1GD0myPMnMecCpdO/r/tieCvwT3efRRLHu196rv2zv66uTnJLknyeoP6Nj1rfuBm0//9DzvnvBgHprts+Cb/W8R69IcnySJ/fVfVw75psCm+bWn22Htf0bf008tm/5gfPxPEziI3QjU16d5J5TVW7v6+fRjUj5WJJ7tdhWAz5L94Pci3t+4Hk1sBVwCrBPVV05oM2rq+ptwH8tR/zSKm9Qb4okaThfAP4/ul6kr/WU70bXI/EG4H6DVkzyCLohvHcGjqFLwLcA/hnYPcnOVfWTVjd0PRDb0X25/iTdkM97AjsCJwFjwInAusCrgKV9MZ011c4kWUw3nHB9umGEX6HrFX0Q3XDEd/XU3ZWudzTAl4BfAYuAl7X4H1NVF3Nb/0U3RP4bwHfbc/WfwJpJrqDrnfla26cn0A2TXq21229dui+Pf6U7FusDzwG+k2Rb4P+1sm8Ca9ANfzwqyW+q6rSefVmz7fdjgQuAj7X93qvV37qq3jRg+5vSDbH8Jd0X3PWBZwNfb8fv+wPWmQ07tdtj+xdU1S+T/Ay4P3Af4BcTNVJVv0tyPPDEJA+pqnN6l6f7geQJwFhVndtTvj9wCHA93Wv3N8DmdO+DpyXZpqp+PWCTnwe2B75NlyQ8he6HgLvR9bgOJcnb6V6nV9Ad80uBhwKvBZ6SZNuqurrVfSjwY6DaPlwM3IXu/fovwFuAG4cM6QPAk7jltb4j8OK2jZ0mWW8inwAOpRv2+6We8hcDf6N7D7x9gnX/ly45/yHwB+CudM//Z5M8oKpu88NZM9NjNv6evKHFeHvgmcChSW6uqsN76q5PdwrDj4DjgD8D96AbtfGtJC+uqk+2upcA7wD+rT3+UE87Z/UsfzvdZ9FhPctPnIfnYTJ/B94KfIrus2/fqVaoqkvSnT99OPCZJI8H3gRsCxxaVV/tqX5Au31XS8ona/f6GcYuCaCq/PPPP//8m4U/ui/jv233/5Hk9iw/FriKLjl7d6u/X8/yAD9t5fv0tf3sVn4BcLtW9pBW9tUBsdwOWK/n8Wat7mEz3Kc16ZKLAp47YHnv/q1NN/RwGbB9X703tDa+21d+WCu/BNi4p3xd4DLgGrov1g/sWXZ7uh8crgfuNuAYFHDw+PPUyp/Xyq+gS2jW6lm2/aDnke4c2QK+BazeU363Fm8B2w14jgt4e19bTxpvazlfW+NtnzxJnaNbnWdMsPybbfmTp7G9vVvd/xqw7HVt2St6yu5PlzT9vPc4tmWPb6+J/uf3xNbOGLB+T/mdWjvLgLtP9zU83l5f2Y5tnR8B6/Yt268t+2BP2X+3st0HtL9e72tqGsfqsL7y8df6r4FNespXp0voCnjkNF8P47G/uz1fVwHf6Vm+Md3nzyfa49/2Pzet/L4DytYETqD7AaH/WM7omPW9Jz8JrNZT/qAW4/l99W9Pz+dKT/k6wLl07+E79C27BLhkkuergBMnWT7nz8Mk2z6wtfUius/ts9v6Ww863hO08cW2/NPc8j5cu2f5vdryG+n57PPPP/9m98+h4JI0Nz5B16O6P0CSTel6+Y6oqr9PsM52dL3Tp1bVEb0LquoouvPpHgA8pm+9a/sbqqqba8BQv+XwNLpE4Ziq+vyA7fy25+HudL1NR1XVSX1V/5vuy+8TkmwyYDvvqqrf9bT7F7oewzsC/1tVP+1Zdj1wFN0X3wcOaOvvwOvq1r0yn6f7Er8e8Kqquq6nvZNabFv3tbM/3ZfR11TVTT31L+WWXvrbnNtK1zP27t6CqvoOXUL1yAH1Z8v4UOKrJlg+Xj7hLMI9vtbq79OGlvbal+4L+hd6yl5G1/v/qt7jCFBVJ9Ady6dl8MRMb6iqK3rqXwMcQZdkLJ5GrJN5Zbt9cXtN9cZ1GF2v5j4D1hv0nrqypujpm6Z3Vk/PfXttfbo9nPHroz1fn6d7b23Wiven+/yZcBh4W/c2Ixeq6ga60Rmr0/0oMshMj9nf6d5Hy3rWOZ+uF/uBSdbuKb++73NlvPwqup759YBHTLZfM7UCn4ep4riZ7oer2wEHzWDVl9BNmrdfW/efq+pvPcvHT8O5vPezT9Lscii4JM2BqvpxknOA/dNdImW8N2KyL7oPb7ffm2D59+iS6ofR9XCdT5cY7N0S96/TJd9L2pfC2bBNu/32NOpOGH9V3ZTuskCb0cXfPyR4yYD2xmfCHhuwbDx5G3Qu4s+q6q9921+W5E/AnarqlxO096jxBy0BvB/wu6q6YED98X182IBlZ9Xg86J/QzdEc6VXVdcm+SLdcOIn0fXak+68/QfT9T5f1rPK+H49tp3O0O9udIne/bnt8Rx07H/Tbtdbvj24VVw3As/M4PPo1wQ2THLXqrqc7gebVwFfS/IlutMyThmUeA1hLvb3E8BLgRe2oe8vBM6uqtMnW6n9yPUGusRxE6B/3oKNJ1h1pvtwUbXh9pOs849EMMmD6RLMHeiSwrWmGddyWYHPw5Sq6jtJvkt3KsZTqupb01jnyiT/STe795er55QWSSuOibUkzZ1P0F3K5Ml059uNVdWEE0JxS4/jRLMJj5evC/9IFneiu5TSXnSzSAP8NcnhwH/09Vosj/Hezd9NWqszo/j7DOplvWkaywZNJjVRj+1NUyzr/Z84zL78ZUDZ+DbmcqTY+L5NNAnWePlE8fU7jC6x3peWWHPLeZ+H99W9a7t93RRtrt1f0N+T3Iwf3/7e8pm6K91xnegc4964Lq+q09NNcvdmuvfU8wCSXAi8o6q+MEkb0zXr+1tVZyQ5g+5z5jS68/xfMdk6Se5DNxfAenRzF3yX7jW0jO4HsH3phmUP2t5M92Gy98St1kmyDd0PV6vTDcU+hu785ZvpRpXsPlFcy2MFPw/T9TpgZ+ADSb4zzXWu7bvtNf55ddcka9lrLc0NE2tJmjufpUt2D6br8XjnFPXHE6O7T7D8Hn31aMO9X003k+z96Cbaegnwcrqk73nLFfktxr84TqeHaMbxr8RGcV8ubLf3n2D5+KzyP5tOY1X1oyQXAbulmz37Grpzry/jlkR73D+S+gl6JmfD+DDsib67TPSDze2qav3pbqSqTgV2TXfN70XALnRJ6ueT/Lmqjp9BzCvSIXSfNQfTJVefm6L+a+h+eHhBGxb/D0n2ZhqTZ82Rt9D1GO9YVSf2LkjyH3SJ9Wxa6Z6Hqjq7/Tj6Arph/UNNmFdVv0nya7re+B3ofjyQNMs8x1qS5kjrzfgS3XDla7j1OamDjPdmP26C5Tu22zMm2N7Pq+pTdMn137j1F9Dxockz7UUZH1L45ElrdSaMP901vbdvDwfGvzJpQ8l/AWycAZc5Y4pjMU/Gh6fv0r+g9crdn+7870FD4SdyON0w3GfTXb5pA+DzVdX/RX/8dbI9c2d8zoB79S9IchcG/6BwGrBeG1o8I+1c3x9Vd/mh8XO1Zzupm02fp/ucuSdw9AS9qb3Gr0zw5QHLHjubgc3Q/YAr+pPqZqK4ljH5Z9vNkyxfWZ+Ht9Cdm/5OuknRhnXIeLtJJv3+335UkjRDJtaSNLfeAuwJPKn/vN8BTqHrdXxMkr16F7TH29P1Np7cyu7dEqZ+69ENXewdEngl3URcgyYOm8w36Cb22q313txK3/VWv0Y3Y+/ebThnr38D7g0cX4MvubQyOpRupvaDeifwSrIB3WVxxuusLH5AN6v8Dkl2Gy9sX6LHTxM4uKpqBm1+hi4peX77g1tfsmjcR+l61T6Y5DYJbrprEw+VdLf3zwXAo5M8qKft1egub3eb65oDH2y3n8jga2nfqfe1mmS7DLg+OrBRu51o4sF5156fXeg+b94yjVUuabeP6y1M8iQGT8q3olwCrN8uffYPSV5Id77/IJfTnSs/6NiNL7/NDzI924M5fh6SHJi+62dPpqp+Tzfp49255XJiw/gg3eUWt6e7NNega7iv3c7Rf+0sbE9a5TgUXJLmUEsip5VIVlUl2Zfu2q1HJfk6XSLxAGAPuusyP79nZuKtgK8k+QldQvV7YEO6XrU1uCWZoqr+luTHwPZJjqBL0JfRzfZ99iQx3dAmffou3VDYl9D1Aq5FNyP342n/S9o29qe77NMPkhzd9n0R8ETgj3TD1EfFf9H11O8OLE3yLbpZyp9JNxnXB6rq5LnaeJLHcMsX+/FzkzdPcth4narar+f+siQvoOu5/lKbfOvXdMdoMd0PN+OJ5rS0IaTfb23cBJwzaJ6AqrqgHftDgfOSHEv3GluD7sec7ekum7bFTLY/wEF01/k9pb2+rqMbPbAGXdKwVV9cJyR5I/Be4KJ2DC+mez43peuRPJlbevlfD+yU5KRW7290k7U9me7HqUNYic3w9fhxuqHGR7fXyu+BLemeiy/SjVKYDx+iS6BPbhPoXUX3+n0M3QigvQascwLdTOHHtkkSrweWVtU3epY/J8k36EaZ3Aj8sKp+yIp7HsY7s26atNatfYDu+tP3m6riVKrq70l2oXsO96Gbpf84upE5adt4PN11218+7PakVZGJtSStRNps4o+g63Hame5yV5fRDSN/V1Vd2FN9CfA+uuRgF7qe6j/Tzbr84arqn8n7eXSJ1S5058qG7vq2EybWLaYlSbYG3kiXYGxHl+T/nG7itN66X0/yaOBNdF+O16FLqA9u8f+eEdF+VHgC3TmYz6U7z/YmugTu32ZpIqvJ3I/bnt95t76y/XoX9rx+3kH3Y8ad6YZ/vxN4X7tU2Uwdxi0/oPRPWta77c8lWQr8O12y+0S6ocm/p/syf9RybLt/G4cmCd0x2Zcu2f063ett0FBequr9SU6hG879GLofSq6im5DvELoh1OM+3tp8VKu7Ot175OPAf1fVr4bdh5VFO493R7pLwz2Vbl+XAk+nm1thXhLrqjo2ydPoPgOfTfcD4Ol0r6n7MDixfjfdOfZPAx5NN+z7cLoRN9DN9F50r+On0CW576BLrlfU8/AQutEfX5zuCu3HyrfTfX4Orar+mGQH4Bl0/wO2AXZtcf2a7kfRQ6vqR7OxPWlVk5mNCJMkSZI0Xe3HoD8D36uqZ813PJLmhudYS5IkSXNnS7qZx98734FImjv2WEuSJEmSNAR7rCVJkiRJGoKJtSRJkiRJQzCxliRJkiRpCF5uS9O2wQYb1GabbTbfYUiSJEnSvBgbG7usqjbsLzex1rRtttlmLFmyZL7DkCRJkqR5keRXg8odCi5JkiRJ0hBMrCVJkiRJGoKJtSRJkiRJQzCxliRJkiRpCCbWkiRJkiQNwVnBNW1jY5DMdxSStHKrmu8IJEnSimaPtSRJkiRJQzCxliRJkiRpCCbWIyrJRkk+n+SXScaSnJpkz/mOS5IkSZJWNSbWIyhJgK8BP6yq+1TVIuA5wD3nNzJJkiRJWvWYWI+mnYAbqurg8YKq+lVVfSTJD5NsPV6e5OQkWyU5MMnhSU5K8qskT0/ygSTnJDk2yRrzsieSJEmSNOJMrEfTg4EzJlj2KWA/gCT3B9aqqqVt2X3pkvLdgM8B36+qhwDXAk+dy4AlSZIkaaEysV4AknwsydIkPwGOBnZtPdD7A4f1VP12Vd0InAOsBhzbys8BNpug7QOSLEmyBP48V7sgSZIkSSPLxHo0nQc8fPxBVf0r8Hhgw6r6O3AcsDvwLOCInvWub/VvBm6s+sfVVm9mgmuaV9UhVbW4qhbDhrO+I5IkSZI06kysR9P3gLWSvKyn7I499z8JfBj4SVVduUIjkyRJkqRVjIn1CGo9zXsAj01ycZLTgcOBN7TlY8DVwKfnL0pJkiRJWjXkltHAWiiS/BNwIrBFG/Y9S+0uLlgyW81J0oLkv1VJkhauJGPdabK3Zo/1ApPk+cCPgTfPZlItSZIkSRps4IRVGl1V9RngM3PR9qJFsMQOa0mSJEm6FXusJUmSJEkagom1JEmSJElDMLGWJEmSJGkIJtaSJEmSJA3BxFqSJEmSpCGYWEuSJEmSNAQTa0mSJEmShmBiLUmSJEnSEEysJUmSJEkagom1JEmSJElDMLGWJEmSJGkIJtaSJEmSJA3BxFqSJEmSpCGsPt8BaHSMjUEy31FI0sJXNd8RSJKkmbDHWpIkSZKkIZhYS5IkSZI0BBPrEZHkb32P90vy0SnW2SPJg6bR9oFJXjtsjJIkSZK0KjKxXtj2AKZMrCVJkiRJy8/EegFIslmS7yU5O8kJSTZJsh2wG3BQkrOS3Lf9HZtkLMlJSbaY79glSZIkadQ5K/jouEOSs3oerw8c0+5/BDi8qg5Psj/w4araI8kxwDer6ksASU4AXlpVFyV5FPBxYKcVuA+SJEmStOCYWI+Oa6tq6/EHSfYDFreH2wJPb/c/C3ygf+UkawPbAUfnlmtm3X6qjSY5ADige7TJcgUuSZIkSQuZifWq43bAX3qT8+moqkOAQwCSxV5ZVZIkSZL6eI71wvAj4Dnt/j7ASe3+X4E7A1TV1cDFSZ4JkM5WKzpQSZIkSVpoTKwXhlcAL0hyNvA84FWt/EjgdUnOTHJfuqT7hUmWAucBu89LtJIkSZK0gKTK0b2anm4o+JL5DkOSFjz/NUuStHJKMlZVi/vL7bGWJEmSJGkIJtaSJEmSJA3BWcE1bYsWwRJHgkuSJEnSrdhjLUmSJEnSEEysJUmSJEkagom1JEmSJElDMLGWJEmSJGkIJtaSJEmSJA3BxFqSJEmSpCGYWEuSJEmSNAQTa0mSJEmShmBiLUmSJEnSEEysJUmSJEkagom1JEmSJElDMLGWJEmSJGkIq893ABodY2OQzHcUkqReVfMdgSRJssdakiRJkqQhmFhLkiRJkjQEE+sFJMmyJGclWZrkjCTbzXdMkiRJkrTQeY71wnJtVW0NkORJwHuBx05nxSQBUlU3z2F8kiRJkrTg2GO9cN0FuBIgydpJTmi92Ock2b2Vb5bkwiSfAc4F7jWP8UqSJEnSSLLHemG5Q5KzgLWAewA7tfLrgD2r6uokGwCnJTmmLdsc2LeqTlvx4UqSJEnS6DOxXlh6h4JvC3wmyZZAgPck2QG4GdgY2Kit86vJkuokBwAHdI82mbvIJUmSJGlEmVgvUFV1auud3hB4SrtdVFU3JrmErlcb4Jop2jkEOAQgWezVUiVJkiSpj+dYL1BJtgBWAy4H1gEubUn1jsCm8xqcJEmSJC0g9lgvLOPnWEM3/HvfqlqW5AjgG0nOAZYAF8xbhJIkSZK0wJhYLyBVtdoE5ZcB206w2pZzF5EkSZIkLXwOBZckSZIkaQgm1pIkSZIkDcGh4Jq2RYtgyZL5jkKSJEmSVi72WEuSJEmSNAQTa0mSJEmShmBiLUmSJEnSEEysJUmSJEkagom1JEmSJElDMLGWJEmSJGkIJtaSJEmSJA3BxFqSJEmSpCGYWEuSJEmSNAQTa0mSJEmShmBiLUmSJEnSEEysJUmSJEkawurzHYBGx9gYJPMdhSRpPlXNdwSSJK187LGWJEmSJGkIJtaSJEmSJA3BxHqEJVmW5Kwk5yY5OskdZ7Dufkk+OpfxSZIkSdKqwMR6tF1bVVtX1ZbADcBLp7NSEs+tlyRJkqRZYmK9cJwE3C/J05L8OMmZSY5PshFAkgOTfDbJKcBne1dM8tQkpybZYD4ClyRJkqRRZmK9ALQe6CcD5wAnA9tU1cOAI4HX91R9ELBzVe3ds+6ewBuBp1TVZSsuakmSJElaGBwSPNrukOSsdv8k4FPAA4CjktwDWBO4uKf+MVV1bc/jnYDFwBOr6upBG0hyAHBA92iTWQ1ekiRJkhYCe6xH2/g51ltX1Suq6gbgI8BHq+ohwEuAtXrqX9O3/i+AOwP3n2gDVXVIVS2uqsWw4WzHL0mSJEkjz8R64VkH+F27v+8UdX8FPAP4TJIHz2lUkiRJkrRAmVgvPAcCRycZA6Y8Z7qqLgD2aevcd45jkyRJkqQFJ1U13zFoRCSLC5bMdxiSpHnk1wZJ0qosyVh3muyt2WMtSZIkSdIQTKwlSZIkSRqCl9vStC1aBEscCS5JkiRJt2KPtSRJkiRJQzCxliRJkiRpCCbWkiRJkiQNwcRakiRJkqQhmFhLkiRJkjQEE2tJkiRJkoZgYi1JkiRJ0hBMrCVJkiRJGoKJtSRJkiRJQzCxliRJkiRpCCbWkiRJkiQNwcRakiRJkqQhTDuxTvLQJEcl+UWS65M8vJX/Z5Inz12IkiRJkiStvFafTqWWOB8D/Aj4DPD2nsXXA68Avj3r0WmlMjYGyXxHIUlalVTNdwSSJE1tuj3W7wUOq6rHAv/Zt+wsYOtZjUqSJEmSpBEx3cR6C+Codr//t+OrgfVnLSJJkiRJkkbIdBPrS4H7TLDswcCvp7vBJHskqSRbTHedmUqyOMmH57D9xyW5KslZSS5I8l/L2c4eSR402/GNWgySJEmSNMqmm1gfCbwzyWN6yirJ/YE3AEfMYJt7Aye321mXZPWqWlJVr5yL9nucVFVbAw8Ddk3y6OVoYw9gVpLaJNM6X34uY5AkSZKkVdF0E+u3AkuAH3BL7/TXgXOBs4H3TKeRJGsDjwFeCDynp/xxSX6Q5OtJfpnkfUn2SXJ6knOS3LfV2zDJl5P8pP09upUfmOSzSU4BPtva++b4NpN8urVzdpJntPL/TbIkyXlJ3tETyyVJ3pHkjLbOpD3rVXUt3XnmG7f1n5jk1Lb+0W2faft0fovhv5JsB+wGHNR6vu+b5MVtv5a2/bxjW/ewJHv1xPi3nuftpCTHAOe3sq8lGWv7dUDvOm0G96VJTkuy0aAYpnMcJUmSJEm3mFYvZ1VdT9cr+3jg8cAGwBXACVV13Ay2tztwbFX9LMnlSRZV1VhbthXwwNbuL4FPVtUjk7yKbtbxfwP+B/hgVZ2cZBPgO20d6HpdH1NV1yZ5XM823wpcVVUPAUiyXit/c1VdkWQ14IQkD62qs9uyy6rq4Un+BXgt8KKJdqi1tznwwyQbAG8Bdq6qa5K8AXhNko8BewJbVFUlWbeq/tIS4m9W1ZdaW3+pqk+0+++m+wHiI1M8pw8Htqyqi9vj/dt+3QH4SZIvV9XlwJ2A06rqzUk+ALy4qt7dH8OA/TsAaAn6JlOEIkmSJEmrnhkNH66qE4AThtje3nTJMXTDy/cGxhPrn1TVHwCS/AL4bis/B9ix3d8ZeFBuuebTXcZ7hIFjWu9xv53p6R2vqivb3We1pHF14B50ifl4Yv2VdjsGPH2Cfdk+yVK6pPpDVfXHJLu2dk5pMa4JnApcBVwHfKr1pH9zgja3bAn1usDadD8cTOX0nqQa4JVJ9mz379Xiuxy4oWe7Y8ATptE2VXUIcAhAstiLnkiSJElSn+lex3rKc3Cr6vwp2lgf2Al4SJICVqM7T/t1rcr1PdVv7nl8c0+ctwO2qarr+toGuGaqGHvq35uuJ/oRVXVlksOAtXqqjG97GRM/RydV1a6trdOSfBEIcFxV3eb88SSPpOvt3wt4Od1z0e8wYI+qWppkP+Bxrfwm2rD9JLejS9jH/WO/W0/9zsC2VfX3JCf27NeNVf+4Guhk+yVJkiRJmoHpnmN9Ll3P8WR/U9kL+GxVbVpVm1XVvYCLge1nEO936YaFA5BkOtfPPg7415511gPuQpeQXpVkI+DJM4jhVlpv8fvoJnE7DXh0kvu1bd0pyf1br/o6VYSsVYYAAB68SURBVPUt4NV0w94B/grcuae5OwN/SLIGsE9P+SXAonZ/N2CNCcJZB7iyJdVbANtMYxf6Y5AkSZIkzcB0E+sd6XpYe/+eQTdE+Fd0505PZW/gq31lX2Zms4O/EljcJgA7H3jpNNZ5N7BeknPb0O0dq2opcCZwAfB54JQZxDDIwcAOdOcx7wd8IcnZdMPAt6BLXL/Zyk4GXtPWOxJ4XZIz28RhbwV+3OK5oKf9TwCPbfFvy8S988cCqyf5KV2yf9o0Yu+PQZIkSZI0A7lldPByNtCdE7xJVT1/dkLSyqo7x3rJfIchSVqFDPk1RZKkWZVkrKoW95dPt8d6Mt9nej3WkiRJkiQtOLMxgdVTgb/MQjtayS1aBEvssJYkSZKkW5nurOBfHFC8Jt35w5sDb5rNoCRJkiRJGhXT7bHecEDZdcBJwGvabNeSJEmSJK1yppVYV9WOcx2IJEmSJEmjaDYmL5MkSZIkaZU17cnLkiwGng7cE1irb3FV1bNnMzBJkiRJkkbBdCcvexnwUeBy4CLghrkMSpIkSZKkUTHdHuvXAp8GXlpVN81hPJIkSZIkjZTpnmN9N+ALJtWSJEmSJN3adBPrbwOPmstAJEmSJEkaRdMdCv4x4JAkawDHAX/pr1BV589mYJIkSZIkjYLpJtbfb7dvB97WtyxAAavNVlCSJEmSJI2K6SbWO85pFJIkSZIkjahpJdZV9YO5DkSSJEmSpFE03R5rAJI8GVgM3At4d1X9OskOwM+r6vdzEaBWHmNjkMx3FJIkQdV8RyBJ0i2mlVgn2Qg4BlgEXALcGzgY+DXwAuA64GVzE6IkSZIkSSuv6V5u6yPA2sAW7a+33/J44PGzHJckSZIkSSNhuon1LsBbqurndDOA9/otsPGsRrUKSrIsyVlJliY5I8l2U9TfLMm5Kyo+SZIkSdJgMznH+qYJyjcArp2FWFZ111bV1gBJngS8F3jsXGwoyepVNdHxlCRJkiTNwHR7rE8CXpmk91rV4z3X+wPfm9WodBfgSoAkayc5ofVin5Nk9/7KSe6T5Mwkj0hy3yTHJhlLclKSLVqdw5IcnOTHwAeSXJRkw7bsdkl+Pv5YkiRJkjR9E/ZYJ1mjqm5sD98AnAycC3yVLql+cZIHAw8BtpnrQFcBd0hyFrAWcA9gp1Z+HbBnVV2dZAPgtCTHjK+U5AHAkcB+VbU0yQnAS6vqoiSPAj7e09Y9ge2qalmSq4B9gA8BOwNLq+rP/UElOQA4oHu0yWzvsyRJkiSNvNQE16tIcgXwZeALwPeB+wAH0k1UtgFwBXACcGBVXbQigl3IkvytqtZu97cFPglsSffjxweBHYCbgQfQzcq+FvBjup7tp1fV+UnWBv4MXNjT9O2r6oFJDgO+X1WHt23cC/h6VT08yZHA56rqm5PHuLhgyaztsyRJy8vLbUmS5kOSsapa3F8+2TnWnweeQTfU+1LgKOBjVfW8uQlR46rq1NY7vSHwlHa7qKpuTHIJXVINcBXdJc8eA5xPN7T/L+Pnag9wTc82fpPkT0l2Ah5J13stSZIkSZqhCc+xrqqX0832/STg/4DnAack+WWS/0yy5QqKcZXTzoteDbgcWAe4tCXVOwKb9lS9AdgTeH6S51bV1cDFSZ7Z2kmSrSbZ1CeBzwFHV9WyudgXSZIkSVroJp28rKpurqrjq+pFwEbA7sApwMuBpUnOTfKmJPdZAbEudHdol9s6i250wL4t2T0CWJzkHOD5wAW9K1XVNcCuwKuT7EbX8/zCJEuB8+iO2USOobs++adnfW8kSZIkaRUx4TnWk66U3B54KvBcYA+AqprJpbu0EkiyGPhgVW0/vfqeYy1JWjl4jrUkaT4szznWk3kY3WRa29H1el+y/KFpPiR5I/AyPLdakiRJkoYy7R7rJA8DngM8i+66S5cCXwS+UFWnzVmEWmksXry4liyxx1qSJEnSqmm5eqzbJFp7A88GNqebhfortEtwVdXNcxCrJEmSJEkjY8LEOsnZwIOBa4FvAK8Hvl1VN66g2CRJkiRJWulN1mN9CfBe4OtV9fcVE44kSZIkSaNlwsS6qnZbkYFIkiRJkjSKJr2OtSRJkiRJmpyJtSRJkiRJQzCxliRJkiRpCCbWkiRJkiQNwcRakiRJkqQhmFhLkiRJkjQEE2tJkiRJkoZgYi1JkiRJ0hBMrCVJkiRJGsLq8x2ARsfYGCTzHYUkSYNVzXcEkqRVlT3WkiRJkiQNwcRakiRJkqQhmFgvpyTLkpyV5NwkRye5Y5LFST48R9u7JMk5Sc5O8t0kd+8p32AutilJkiRJmpqJ9fK7tqq2rqotgRuAl1bVkqp65Rxuc8eqeiiwBHjTHG5HkiRJkjRNJtaz4yTgfkkel+SbAEm+1Xq0z0pyVZJ9k3yyp+zPSd6eZO0kJyQ5o/VI7z6N7f0QuF9/YZKvJRlLcl6SA3rKd2ntL01yQiu7U5JDk5ye5MxpbleSJEmS1MdZwYeUZHXgycCxveVV9ZS2fBHwaeBrVXV4K9u01T8MuA7Ys6qubkO6T0tyTNWkc5vuCpwzoHz/qroiyR2AnyT5Mt2PJ58Adqiqi5Os3+q+GfheVe2fZF3g9CTHV9U1y/M8SJIkSdKqysR6+d0hyVnt/knAp4Dteiu0RPmzwLOq6qpWthZwNPCKqvpVkjWA9yTZAbgZ2BjYCPjjgG1+P8ky4GzgLQOWvzLJnu3+vYDNgQ2BH1bVxQBVdUVb/kRgtySvbY/XAjYBftq3DwcArfd7k8meD0mSJElaJZlYL79rq2rr3oL0XOQ5yWrAkcA7q+rcnmoHA1+pquPb433okt9FVXVjkkvoktxBdqyqywYtSPI4YGdg26r6e5ITJ2kHIMAzqurCSepQVYcAh3TbWOwVQiVJkiSpj+dYz533AWdX1ZHjBUn+FbhzVb2vp946wKUtqd4R2HQ5t7cOcGVLqrcAtmnlpwE7JLl3i2F8KPh3gFek/RqQ5GHLuV1JkiRJWqXZYz13Xguc1zNc/G2t7MaesoOBI4BvJDmHbrbvC5Zze8cCL03yU+BCuoSaqvpzG879lSS3Ay4FngC8C/gQcHYrv5ju3G1JkiRJ0gxk8jmypFt0Q8GXzHcYkiQN5FcaSdJcSzJWVYv7yx0KLkmSJEnSEBwKrmlbtAiW2GEtSZIkSbdij7UkSZIkSUMwsZYkSZIkaQgm1pIkSZIkDcHEWpIkSZKkIZhYS5IkSZI0BBNrSZIkSZKGYGItSZIkSdIQTKwlSZIkSRqCibUkSZIkSUMwsZYkSZIkaQgm1pIkSZIkDcHEWpIkSZKkIZhYS5IkSZI0hNXnOwCNjrExSOY7CkmSRlPVfEcgSZor9lhLkiRJkjQEE+tVXJKXJFlvvuOQJEmSpFFlYj2iktw9yZFJfpFkLMm3ktx/kvqvTPLTJEf0lL0NuLKqrlwhQUuSJEnSAuQ51iMoSYCvAodX1XNa2VbARsDPJljtX4Cdq+q34wVV9c65jlWSJEmSFjp7rEfTjsCNVXXweEFVLQXOTHJCkjOSnJNkd4AkBwP3Ab6d5NVJ7pTk0CSnJzlzvJ4kSZIkaebssR5NWwJjA8qvA/asqquTbACcluSYqnppkl2AHavqsiTvAb5XVfsnWRc4PcnxVXXNCtwHSZIkSVoQTKwXlgDvSbIDcDOwMd3w8D/21XsisFuS17bHawGbAD+9TYPJAcAB3aNN5iRoSZIkSRplJtaj6TxgrwHl+wAbAouq6sYkl9Alzf0CPKOqLpxqQ1V1CHAIQLLYK3BKkiRJUh/PsR5N3wNu33qTAUjyUGBT4NKWVO/YHg/yHeAVbRI0kjxsrgOWJEmSpIXKxHoEVVUBewI7t8ttnQe8F/gWsDjJOcDzgQsmaOJdwBrA2W3dd62AsCVJkiRpQUqXo0lT64aCL5nvMCRJGkl+5ZKk0ZdkrKoW95fbYy1JkiRJ0hBMrCVJkiRJGoKzgmvaFi2CJY4ElyRJkqRbscdakiRJkqQhmFhLkiRJkjQEE2tJkiRJkoZgYi1JkiRJ0hBMrCVJkiRJGoKJtSRJkiRJQzCxliRJkiRpCCbWkiRJkiQNwcRakiRJkqQhmFhLkiRJkjQEE2tJkiRJkoZgYi1JkiRJ0hBWn+8ANDrGxiCZ7ygkSZKkhaNqviPQbLDHWpIkSZKkIZhYS5IkSZI0hJFLrJP8rd1uluS506i/WZJz2/3FST48S3GcmOTCJEuT/CTJ1svRxrpJ/mU24lleK0MMkiRJkjTKRi6x7rEZMGVi3auqllTVK2cxhn2qaivg48BBy7H+usCsJbVJluec+VmNQZIkSZJWNaOcWL8P2D7JWUle3XqmT0pyRvvbrn+FJI9L8s12/5FJTk1yZpIfJXlAK98vyVeSHJvkoiQfmEYspwIbt/XvlOTQJKe3tndv5Q9uZWclOTvJ5m0f7tvKDkqydpITWvzn9Kz7j1739vi1SQ5s909M8qEkS4BXJXlakh+3bR+fZKNW78AW14lJfplk/AeGW8WwHMdBkiRJklZpozwr+BuB11bVrgBJ7gg8oaqua0nrF4DFk6x/AbB9Vd2UZGfgPcAz2rKtgYcB1wMXJvlIVf1mkrZ2Ab7W7r8Z+F5V7Z9kXeD0JMcDLwX+p6qOSLImsFrbhy2rauu2D6sDe1bV1Uk2AE5Lcsw0nos1q2pxa2M9YJuqqiQvAl4P/HurtwWwI3Dntl//2x+DJEmSJGlmRjmx7rcG8NF2rvMy4P5T1F8HOLwl4dXWH3dCVV0FkOR8YFNgUGI9niSvTZeMAzwR2C3Ja9vjtYBN6Hq135zknsBXquqi3PbaVQHek2QH4Ga6XvCNptgPgKN67t8TOCrJPYA1gYt7lv1fVV0PXJ/k0um0neQA4IDu0SbTCEWSJEmSVi2jPBS836uBPwFb0fVUrzlF/XcB36+qLYGn0SXA467vub+MiX+A2Ae4D3A48JFWFuAZVbV1+9ukqn5aVZ8HdgOuBb6VZKcJ2tsQWNR6kP/U4rqJWx+rtfrWu6bn/keAj1bVQ4CXLOd+/UNVHVJVi7se8Q2nqi5JkiRJq5xRTqz/Sjekedw6wB+q6mbgeXRDrSezDvC7dn+/5Q2iqgp4K7BNki2A7wCvSOuOTvKwdnsf4JdV9WHg68BDJ9iHS6vqxiQ70vWUQ5dg3y3JXZPcHth1mvu17zR2oT8GSZIkSdIMjHJifTawrF3u6tV0M3Pvm2Qp3bnE10y6NnwAeG+SMxlySHxVXQv8N/A6up7wNYCzk5zXHgM8Czg3yVnAlsBnqupy4JQk57aJw44AFic5B3g+3XngVNWNwDuB04HjxssncCBwdJIx4LJpxN4fgyRJkiRpBtJ1uEpTSxYXLJnvMCRJkqQFw3RstCQZG584utco91hLkiRJkjTvTKwlSZIkSRrCQrrclubYokWwxJHgkiRJknQr9lhLkiRJkjQEE2tJkiRJkoZgYi1JkiRJ0hBMrCVJkiRJGoKJtSRJkiRJQzCxliRJkiRpCCbWkiRJkiQNwcRakiRJkqQhmFhLkiRJkjQEE2tJkiRJkoZgYi1JkiRJ0hBMrCVJkiRJGsLq8x2ARsfYGCTzHYUkSZKkhapqviNYPvZYS5IkSZI0BBNrSZIkSZKGYGI9hSR3T3Jkkl8kGUvyrST3n2Kdg5Kc1243TPLjJGcm2X7IWB6Q5MQkZyX5aZJDWvl+ST46TNuSJEmSpOXjOdaTSBLgq8DhVfWcVrYVsBHws0lWPQBYv6qWJXkOcE5VvWgWQvow8MGq+nqL5SGz0KYkSZIkaQj2WE9uR+DGqjp4vKCqllbVSekclOTcJOckeTZAkmOAtYGxJG8APgDs3nqZ75DkiUlOTXJGkqOTrN3WW5TkB61X/DtJ7jEgnnsAv+2J5ZyeZf+U5NgkFyX5wHhhkr1bfOcmeX9P+d+SfLD1rJ+QZMPZecokSZIkadViYj25LYGxCZY9Hdga2ArYGTgoyT2qajfg2qrauqreD7wNOKqqtgbuBLwF2LmqHg4sAV6TZA3gI8BeVbUIOBT4zwHb/CDwvSTfTvLqJOv2LNsaeDbwEODZSe6V5J+A9wM7teWPSLJHq38nYElVPRj4AfD2mT89kiRJkiSHgi+/xwBfqKplwJ+S/AB4BHDMJOtsAzwIOKUbZc6awKnAA+iS+ONa+WrAH/pXrqpPJ/kOsAuwO/CSNjQd4ISqugogyfnApsBdgROr6s+t/AhgB+BrwM3AUW3dzwFfGRRwkgPohrYDm0z2fEiSJEnSKsnEenLnAXvNYnsBjquqvW9V2J0rfV5VbTtVA1X1e7oe7UOTnEuXkANc31NtGTM/tgOvGFdVhwBtkrTFI3pVOUmSJEmaOw4Fn9z3gNu3XlsAkjy0ze59Et2Q69Xa+ck7AKdP0d5pwKOT3K+1dac2w/iFwIZJtm3layR5cP/KSXZpw8ZJcne6HunfTbK904HHJtkgyWrA3nTDvqE79uM/GjwXOHmK2CVJkiRJA9hjPYmqqiR7Ah9qE5FdB1wC/BtdIrotsJSut/f1VfXHKdr7c5L9gC8kuX0rfktV/SzJXsCHk6xDd1w+RNdj3uuJwP8kua49fl1V/bENHx+0vT8keSPwfbre8v8bn1EcuAZ4ZJK3AJfSnZ8tSZIkSZqhVDm6d1WU5G9VtfbM1llc3XxrkiRJkjT7Vvb0NMlYVS3uL3couCRJkiRJQzCxXkXNtLdakiRJkjSY51hr2hYtgiWOBJckSZKkW7HHWpIkSZKkIZhYS5IkSZI0BBNrSZIkSZKGYGItSZIkSdIQTKwlSZIkSRqCibUkSZIkSUNIVc13DBoRSf4KXDjfcWi5bQBcNt9BaLl5/Eabx2/0eQxHm8dvtHn8RttCO36bVtWG/YVex1ozcWFVLZ7vILR8kizx+I0uj99o8/iNPo/haPP4jTaP32hbVY6fQ8ElSZIkSRqCibUkSZIkSUMwsdZMHDLfAWgoHr/R5vEbbR6/0ecxHG0ev9Hm8Rttq8Txc/IySZIkSZKGYI+1JEmSJElDMLHWlJLskuTCJD9P8sb5jkeTS3KvJN9Pcn6S85K8qpWvn+S4JBe12/XmO1ZNLMlqSc5M8s32+N5Jftzeh0clWXO+Y9TEkqyb5EtJLkjy0yTb+h4cHUle3T4/z03yhSRr+R5cuSU5NMmlSc7tKRv4nkvnw+1Ynp3k4fMXuWDC43dQ+ww9O8lXk6zbs+w/2vG7MMmT5idqjRt0/HqW/XuSSrJBe7xg338m1ppUktWAjwFPBh4E7J3kQfMblaZwE/DvVfUgYBvgX9sxeyNwQlVtDpzQHmvl9Srgpz2P3w98sKruB1wJvHBeotJ0/Q9wbFVtAWxFdyx9D46AJBsDrwQWV9WWwGrAc/A9uLI7DNilr2yi99yTgc3b3wHA/66gGDWxw7jt8TsO2LKqHgr8DPgPgPad5jnAg9s6H2/fVzV/DuO2x48k9wKeCPy6p3jBvv9MrDWVRwI/r6pfVtUNwJHA7vMckyZRVX+oqjPa/b/SfaHfmO64Hd6qHQ7sMT8RaipJ7gk8FfhkexxgJ+BLrYrHbyWWZB1gB+BTAFV1Q1X9Bd+Do2R14A5JVgfuCP9/e3cfc3VZx3H8/ZkIDXUTQpDCxJpSA5eaFqUVoVJzDCoISpiK84/4o2ZLbYDjwXBWc2JblmGg04gnJcMW46nwIQMRncOeRIOAO54CQYO4gfHtj+s6cfbbuR+OZ+Pc574/r+3eOb/r+p3r9z33b9d9n+/5Xdf1Yxfugx1aRDwHHCgUt9TnRgOPR7IeOFdS/9MTqVVS6fxFxKqIOJE31wMD8vPRwKKIaI6IrcCbpM+rVict9D+AOcBdQPmiXp22/zmxtrZ8ENhRtr0zl1kDkDQQuBzYAPSLiF25ajfQr05hWdseJP0jOpm33w8cLPuA4X7YsV0E7AMezcP5fyHpLNwHG0JENAH3k66w7AIOAZtwH2xELfU5f7ZpPLcCK/Jzn78GIGk00BQRrxWqOu35c2Jt1klJOht4Crg9It4pr4t0OwDfEqADkjQS2BsRm+odi71n3YArgJ9FxOXAYQrDvt0HO648D3c06QuSDwBnUWGIozUW97nGJWkaaZrbgnrHYu0jqScwFZhe71hOJyfW1pYm4IKy7QG5zDowSWeSkuoFEbEsF+8pDbXJj3vrFZ+16mpglKRtpKkXw0nzdc/Nw1LB/bCj2wnsjIgNeftJUqLtPtgYrgO2RsS+iDgOLCP1S/fBxtNSn/NnmwYh6RZgJDAhTt0j2Oev4/sI6cvJ1/LnmQHAK5LOpxOfPyfW1paNwMV5NdTupMUiltc5JmtFno87D/hrRDxQVrUcuDk/vxn4zemOzdoWEVMiYkBEDCT1t99HxATgD8DYvJvPXwcWEbuBHZIG5aJrgb/gPtgotgNDJfXMf09L5899sPG01OeWAzfl1YmHAofKhoxbByHpS6RpUaMi4khZ1XLg65J6SLqItAjWS/WI0SqLiM0R0TciBubPMzuBK/L/x07b/3Tqyx+zyiTdQJrzeQYwPyLurXNI1gpJ1wDPA5s5NUd3Kmme9RLgQ8A/gXERUWmhCesgJA0D7oiIkZI+TLqC3Rt4FZgYEc31jM9aJuky0uJz3YF/AJNIX2a7DzYASbOA8aThp68Ct5HmALoPdlCSFgLDgD7AHmAG8DQV+lz+wuQnpCH+R4BJEfFyPeK2pIXzNwXoAezPu62PiG/m/aeR5l2fIE15W1Fs006fSucvIuaV1W8j3Wnh3525/zmxNjMzMzMzM6uBh4KbmZmZmZmZ1cCJtZmZmZmZmVkNnFibmZmZmZmZ1cCJtZmZmZmZmVkNnFibmZmZmZmZ1cCJtZmZWRciaaakkLSyQt2TktbVIazyGKZLapJ0UtJj9YzFzMysvbrVOwAzMzOrixGSroqIjfUOpETSlcAsYCqwDthb14DMzMzayYm1mZlZ13MAaAKmAV+ucyzlPpofH4qId+oaiZmZWRU8FNzMzKzrCeBeYJSkS1vbUdJlktZKOiLpbUkLJPWr9oCSzsjD0LdLapb0Z0k3ltU/BjyRNw/l4erDKrQzLNcNLpT3knRM0m1lZZ+V9GyOfb+kRySdU1Z/S27rUkmrJR2W9DdJXy20vU3S/YWy0mvPLivrLWmupD2Sjkp6UdKnqv1dmZlZ43FibWZm1jUtBbaQrlpXJOk80pDsnsCNwLeAzwOrJXWv8nj35GPNBUYBfwQWSPpGrv8+MDs/Hw58GnilQjvPAbuAcYXyr+THp3LsVwNrgN3AWOB24Abg0Qpt/gpYntvYAiySNKCaNyepRz7edcCdpJEA+4A1ks6vpi0zM2s8HgpuZmbWBUXESUn3AfMkTY+INyrs9t38+MXS0GxJW4D1wBhgYXuOJak3KbGdHRGl5HllTl5nAgsj4i1Jb+W6jRHxn1biXgqMB2aUVY0HVkXE23n7B8CLETG+LI4mYK2kIRHxetlr50TE/LzPJmAPMBJ4uD3vL5sIDAEGR8SW3NYa4O+k3+OdVbRlZmYNxleszczMuq5fAtuBKS3Uf5KUrP5/vnNEbAC2AddUcZwhpKveSwvli4FL8pXxaiwGBkn6OICkPqSr3Ivzdk/SFe8lkrqVfoAXgOPAJwrtrSo9iYj9pEXTqrpiTbpSvQnYWnY8gGeBK6tsy8zMGowTazMzsy4qIk4APwImSrqwwi79SVdvi/YAvas4VP+y1xXbocq2AP5E+kKgdDV6DHACeDpv9wLOAH5KSqRLP83AmcAFhfYOFraPAe+rMqY+wNDC8Y4Dkyocz8zMOhkPBTczM+va5gN3A9+rULcL6FuhvB/p6mx77cqPfYH9hXYgrVLebhERkpaQ5llPJSXYKyLi3bzLQdICbTOB31Vo4l/VHA84ChTnlPcqbB8AXgYmV3h9c5XHMzOzBuPE2szMrAuLiOa84vV9pGT5eFn1BmCypHNKSaukq4CBpGHV7fU6cAT4GmkRs5JxwBsRse89hL4IuEPSSNKCaqVF0IiIw5LWA4Mi4p6WGqjCTuBjhbIRhe21uWx7RPj+22ZmXYyHgpuZmdnPgXeBzxTKH8iPKyWNljQBWAZs5tTq2xdKOiHpppYaj4gDwIPA3ZKmShoh6WHSKt0zWnpdayJiE/AmaZXx/wK/LexyFzBW0hM59uH5FllLJV1S5eF+DVybY78+xz64sM/jwFZgnaRb823Bxkj6oaTvVP8OzcyskTixNjMz6+Ii4ggwp0L5PuALpKHQC4GHgOeB6yPiWN5NpPnMbX2mmE66Kj6ZlAR/DpgYEYtqCH0xaf72M/k9lMf+Qj7GeaT7Yz9DSrZ3UHneeGvmkr4Y+DawhDS0e3b5DhFxlPS7Wg3MIi2I9mPgYuClKo9nZmYNRhFR7xjMzMzMzMzMGpavWJuZmZmZmZnVwIm1mZmZmZmZWQ2cWJuZmZmZmZnVwIm1mZmZmZmZWQ2cWJuZmZmZmZnVwIm1mZmZmZmZWQ2cWJuZmZmZmZnVwIm1mZmZmZmZWQ2cWJuZmZmZmZnV4H8GGfT8jTv+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 name="Rectangle 7"/>
          <p:cNvSpPr/>
          <p:nvPr/>
        </p:nvSpPr>
        <p:spPr>
          <a:xfrm>
            <a:off x="20275" y="5923468"/>
            <a:ext cx="8964488" cy="584775"/>
          </a:xfrm>
          <a:prstGeom prst="rect">
            <a:avLst/>
          </a:prstGeom>
          <a:solidFill>
            <a:schemeClr val="accent3">
              <a:lumMod val="20000"/>
              <a:lumOff val="80000"/>
            </a:schemeClr>
          </a:solidFill>
        </p:spPr>
        <p:txBody>
          <a:bodyPr wrap="square">
            <a:spAutoFit/>
          </a:bodyPr>
          <a:lstStyle/>
          <a:p>
            <a:r>
              <a:rPr lang="tr-TR" sz="1600" dirty="0"/>
              <a:t>Scikit-learn library to cluster venues data. (Machine learning</a:t>
            </a:r>
            <a:r>
              <a:rPr lang="tr-TR" sz="1600" dirty="0" smtClean="0"/>
              <a:t>).</a:t>
            </a:r>
            <a:r>
              <a:rPr lang="tr-TR" sz="1600" dirty="0"/>
              <a:t> </a:t>
            </a:r>
            <a:r>
              <a:rPr lang="tr-TR" sz="1600" dirty="0" smtClean="0"/>
              <a:t>Clustering </a:t>
            </a:r>
            <a:r>
              <a:rPr lang="tr-TR" sz="1600" dirty="0"/>
              <a:t>of neighborhoods which have similar characteristics.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988840"/>
            <a:ext cx="812482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3635896" y="2708920"/>
            <a:ext cx="734491" cy="3096344"/>
          </a:xfrm>
          <a:prstGeom prst="roundRect">
            <a:avLst/>
          </a:prstGeom>
          <a:solidFill>
            <a:srgbClr val="FFC0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809784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182</TotalTime>
  <Words>456</Words>
  <Application>Microsoft Office PowerPoint</Application>
  <PresentationFormat>On-screen Show (4:3)</PresentationFormat>
  <Paragraphs>80</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Essential</vt:lpstr>
      <vt:lpstr>PowerPoint Presentation</vt:lpstr>
      <vt:lpstr>PowerPoint Presentation</vt:lpstr>
      <vt:lpstr>Introduction (WK4)</vt:lpstr>
      <vt:lpstr>Data (WK4)</vt:lpstr>
      <vt:lpstr>Methodology (WK5)</vt:lpstr>
      <vt:lpstr>Results (WK5)</vt:lpstr>
      <vt:lpstr>Results (WK5)</vt:lpstr>
      <vt:lpstr>Results (WK5)</vt:lpstr>
      <vt:lpstr>Results (WK5)</vt:lpstr>
      <vt:lpstr>Results (WK5)</vt:lpstr>
      <vt:lpstr>Results (WK5)</vt:lpstr>
      <vt:lpstr>Results (WK5)</vt:lpstr>
      <vt:lpstr>Discussion (WK5)</vt:lpstr>
      <vt:lpstr>Conclusion (WK5)</vt:lpstr>
    </vt:vector>
  </TitlesOfParts>
  <Company>Ford Otomotiv San.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Serkan Onar</dc:creator>
  <cp:lastModifiedBy>Serkan Onar</cp:lastModifiedBy>
  <cp:revision>20</cp:revision>
  <dcterms:created xsi:type="dcterms:W3CDTF">2020-11-25T13:43:24Z</dcterms:created>
  <dcterms:modified xsi:type="dcterms:W3CDTF">2020-11-26T18:09:09Z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a0e04aa1-c89f-4c53-a277-5c8a36b6144b</vt:lpwstr>
  </property>
  <property fmtid="{D5CDD505-2E9C-101B-9397-08002B2CF9AE}" pid="3" name="Classification">
    <vt:lpwstr>Herkese Açık</vt:lpwstr>
  </property>
</Properties>
</file>