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6"/>
  </p:notesMasterIdLst>
  <p:sldIdLst>
    <p:sldId id="257" r:id="rId2"/>
    <p:sldId id="260" r:id="rId3"/>
    <p:sldId id="259" r:id="rId4"/>
    <p:sldId id="261" r:id="rId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F9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>
      <p:cViewPr>
        <p:scale>
          <a:sx n="70" d="100"/>
          <a:sy n="70" d="100"/>
        </p:scale>
        <p:origin x="-2028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1EAB2-7554-4120-9A60-7051E62D373C}" type="datetimeFigureOut">
              <a:rPr lang="tr-TR" smtClean="0"/>
              <a:t>26.11.2020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B42EC-87F1-477B-9DC0-6E69654FC6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272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47C5-2E2F-45BB-B2DF-43752E2F544A}" type="datetimeFigureOut">
              <a:rPr lang="tr-TR" smtClean="0"/>
              <a:t>26.11.2020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1DE2E-B932-4BA1-859B-D4F0E31D0BFC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47C5-2E2F-45BB-B2DF-43752E2F544A}" type="datetimeFigureOut">
              <a:rPr lang="tr-TR" smtClean="0"/>
              <a:t>26.11.2020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DE2E-B932-4BA1-859B-D4F0E31D0BFC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47C5-2E2F-45BB-B2DF-43752E2F544A}" type="datetimeFigureOut">
              <a:rPr lang="tr-TR" smtClean="0"/>
              <a:t>26.11.2020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DE2E-B932-4BA1-859B-D4F0E31D0BFC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47C5-2E2F-45BB-B2DF-43752E2F544A}" type="datetimeFigureOut">
              <a:rPr lang="tr-TR" smtClean="0"/>
              <a:t>26.11.2020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DE2E-B932-4BA1-859B-D4F0E31D0BFC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47C5-2E2F-45BB-B2DF-43752E2F544A}" type="datetimeFigureOut">
              <a:rPr lang="tr-TR" smtClean="0"/>
              <a:t>26.11.2020</a:t>
            </a:fld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1DE2E-B932-4BA1-859B-D4F0E31D0BFC}" type="slidenum">
              <a:rPr lang="tr-TR" smtClean="0"/>
              <a:t>‹#›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47C5-2E2F-45BB-B2DF-43752E2F544A}" type="datetimeFigureOut">
              <a:rPr lang="tr-TR" smtClean="0"/>
              <a:t>26.11.2020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DE2E-B932-4BA1-859B-D4F0E31D0BFC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47C5-2E2F-45BB-B2DF-43752E2F544A}" type="datetimeFigureOut">
              <a:rPr lang="tr-TR" smtClean="0"/>
              <a:t>26.11.2020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DE2E-B932-4BA1-859B-D4F0E31D0BFC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47C5-2E2F-45BB-B2DF-43752E2F544A}" type="datetimeFigureOut">
              <a:rPr lang="tr-TR" smtClean="0"/>
              <a:t>26.11.2020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DE2E-B932-4BA1-859B-D4F0E31D0BFC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47C5-2E2F-45BB-B2DF-43752E2F544A}" type="datetimeFigureOut">
              <a:rPr lang="tr-TR" smtClean="0"/>
              <a:t>26.11.2020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DE2E-B932-4BA1-859B-D4F0E31D0BFC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47C5-2E2F-45BB-B2DF-43752E2F544A}" type="datetimeFigureOut">
              <a:rPr lang="tr-TR" smtClean="0"/>
              <a:t>26.11.2020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DE2E-B932-4BA1-859B-D4F0E31D0BFC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47C5-2E2F-45BB-B2DF-43752E2F544A}" type="datetimeFigureOut">
              <a:rPr lang="tr-TR" smtClean="0"/>
              <a:t>26.11.2020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1DE2E-B932-4BA1-859B-D4F0E31D0BFC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4FA47C5-2E2F-45BB-B2DF-43752E2F544A}" type="datetimeFigureOut">
              <a:rPr lang="tr-TR" smtClean="0"/>
              <a:t>26.11.2020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571DE2E-B932-4BA1-859B-D4F0E31D0BFC}" type="slidenum">
              <a:rPr lang="tr-TR" smtClean="0"/>
              <a:t>‹#›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"/>
          <p:cNvSpPr txBox="1"/>
          <p:nvPr userDrawn="1"/>
        </p:nvSpPr>
        <p:spPr>
          <a:xfrm>
            <a:off x="0" y="6520180"/>
            <a:ext cx="9144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tr-TR">
              <a:solidFill>
                <a:schemeClr val="tx1"/>
              </a:solidFill>
            </a:endParaRPr>
          </a:p>
        </p:txBody>
      </p:sp>
      <p:sp>
        <p:nvSpPr>
          <p:cNvPr id="10" name="hr" descr="Herkese Açık | Public"/>
          <p:cNvSpPr txBox="1"/>
          <p:nvPr userDrawn="1"/>
        </p:nvSpPr>
        <p:spPr>
          <a:xfrm>
            <a:off x="0" y="0"/>
            <a:ext cx="9144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tr-TR" sz="850" b="0" i="0" u="none" baseline="0" smtClean="0">
                <a:solidFill>
                  <a:srgbClr val="FF0000"/>
                </a:solidFill>
                <a:latin typeface="Microsoft Sans Serif"/>
              </a:rPr>
              <a:t>Herkese Açık | Public</a:t>
            </a:r>
            <a:endParaRPr lang="tr-TR" sz="850" b="0" i="0" u="none" baseline="0">
              <a:solidFill>
                <a:srgbClr val="FF0000"/>
              </a:solidFill>
              <a:latin typeface="Microsoft Sans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codeforamerica/click_that_hood/master/public/data/manhattan.geojson" TargetMode="External"/><Relationship Id="rId2" Type="http://schemas.openxmlformats.org/officeDocument/2006/relationships/hyperlink" Target="https://geo.nyu.edu/catalog/nyu_2451_34572?cm_mmc=Email_Newsletter-_-Developer_Ed%2BTech-_-WW_WW-_-SkillsNetwork-Courses-IBMDeveloperSkillsNetwork-DS0701EN-SkillsNetwork-21253531&amp;cm_mmca1=000026UJ&amp;cm_mmca2=10006555&amp;cm_mmca3=M12345678&amp;cvosrc=email.Newsletter.M12345678&amp;cvo_campaign=000026UJ&amp;cm_mmc=Email_Newsletter-_-Developer_Ed%2BTech-_-WW_WW-_-SkillsNetwork-Courses-IBMDeveloperSkillsNetwork-DS0701EN-SkillsNetwork-21253531&amp;cm_mmca1=000026UJ&amp;cm_mmca2=10006555&amp;cm_mmca3=M12345678&amp;cvosrc=email.Newsletter.M12345678&amp;cvo_campaign=000026UJ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sonar\Downloads\ny\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8784976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1441" y="3645024"/>
            <a:ext cx="8393265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2800" b="1" dirty="0" smtClean="0"/>
          </a:p>
          <a:p>
            <a:endParaRPr lang="tr-TR" sz="2800" b="1" dirty="0"/>
          </a:p>
          <a:p>
            <a:r>
              <a:rPr lang="en-US" sz="2800" b="1" dirty="0" smtClean="0"/>
              <a:t>PROJECT</a:t>
            </a:r>
            <a:r>
              <a:rPr lang="en-US" sz="2800" b="1" dirty="0"/>
              <a:t>: BATTLE OF NEIGHBORHOODS</a:t>
            </a:r>
            <a:endParaRPr lang="en-US" sz="2800" dirty="0"/>
          </a:p>
          <a:p>
            <a:r>
              <a:rPr lang="en-US" i="1" dirty="0"/>
              <a:t>WHERE TO OPEN AN ITALIAN RESTAURANT IN </a:t>
            </a:r>
            <a:r>
              <a:rPr lang="en-US" i="1" dirty="0">
                <a:solidFill>
                  <a:srgbClr val="0070C0"/>
                </a:solidFill>
              </a:rPr>
              <a:t>MANHATTAN </a:t>
            </a:r>
            <a:r>
              <a:rPr lang="en-US" i="1" dirty="0"/>
              <a:t>?</a:t>
            </a:r>
            <a:r>
              <a:rPr lang="en-US" dirty="0"/>
              <a:t/>
            </a:r>
            <a:br>
              <a:rPr lang="en-US" dirty="0"/>
            </a:br>
            <a:endParaRPr lang="tr-TR" dirty="0" smtClean="0"/>
          </a:p>
          <a:p>
            <a:pPr algn="r"/>
            <a:r>
              <a:rPr lang="en-US" sz="1400" i="1" dirty="0" smtClean="0"/>
              <a:t>Serkan </a:t>
            </a:r>
            <a:r>
              <a:rPr lang="en-US" sz="1400" i="1" dirty="0"/>
              <a:t>ONAR, Nov 2020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043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smtClean="0"/>
              <a:t>Introduction (WK4)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smtClean="0"/>
              <a:t>Data </a:t>
            </a:r>
            <a:r>
              <a:rPr lang="tr-TR" dirty="0"/>
              <a:t>(WK4)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Methodology</a:t>
            </a:r>
            <a:r>
              <a:rPr lang="tr-TR" dirty="0" smtClean="0"/>
              <a:t> </a:t>
            </a:r>
            <a:r>
              <a:rPr lang="tr-TR" dirty="0"/>
              <a:t>(</a:t>
            </a:r>
            <a:r>
              <a:rPr lang="tr-TR" dirty="0" smtClean="0"/>
              <a:t>WK5)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smtClean="0"/>
              <a:t>Results </a:t>
            </a:r>
            <a:r>
              <a:rPr lang="tr-TR" dirty="0"/>
              <a:t>(</a:t>
            </a:r>
            <a:r>
              <a:rPr lang="tr-TR" dirty="0" smtClean="0"/>
              <a:t>WK5)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Discussion</a:t>
            </a:r>
            <a:r>
              <a:rPr lang="tr-TR" dirty="0" smtClean="0"/>
              <a:t> </a:t>
            </a:r>
            <a:r>
              <a:rPr lang="tr-TR" dirty="0"/>
              <a:t>(</a:t>
            </a:r>
            <a:r>
              <a:rPr lang="tr-TR" dirty="0" smtClean="0"/>
              <a:t>WK5)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Conclusion</a:t>
            </a:r>
            <a:r>
              <a:rPr lang="tr-TR" dirty="0" smtClean="0"/>
              <a:t> </a:t>
            </a:r>
            <a:r>
              <a:rPr lang="tr-TR" dirty="0"/>
              <a:t>(</a:t>
            </a:r>
            <a:r>
              <a:rPr lang="tr-TR" dirty="0" smtClean="0"/>
              <a:t>WK5)</a:t>
            </a:r>
            <a:endParaRPr lang="tr-TR" dirty="0"/>
          </a:p>
          <a:p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60648"/>
            <a:ext cx="5791200" cy="687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2777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5791200" cy="687606"/>
          </a:xfrm>
        </p:spPr>
        <p:txBody>
          <a:bodyPr/>
          <a:lstStyle/>
          <a:p>
            <a:r>
              <a:rPr lang="tr-TR" dirty="0"/>
              <a:t>Introduction (WK4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4929411"/>
          </a:xfrm>
        </p:spPr>
        <p:txBody>
          <a:bodyPr>
            <a:normAutofit/>
          </a:bodyPr>
          <a:lstStyle/>
          <a:p>
            <a:r>
              <a:rPr lang="tr-TR" sz="1600" b="0" dirty="0" smtClean="0"/>
              <a:t>	</a:t>
            </a:r>
            <a:r>
              <a:rPr lang="en-US" sz="1600" b="0" dirty="0" smtClean="0"/>
              <a:t>With </a:t>
            </a:r>
            <a:r>
              <a:rPr lang="en-US" sz="1600" b="0" dirty="0"/>
              <a:t>its metropolitan property New York City -mostly spelled as New York- is one of the most popular cities in the world. As a metropolitan, New York hosts people from several nations. About 65.2 millions tourists every year visit New York and its </a:t>
            </a:r>
            <a:r>
              <a:rPr lang="en-US" sz="1600" b="0" dirty="0" err="1"/>
              <a:t>magnificient</a:t>
            </a:r>
            <a:r>
              <a:rPr lang="en-US" sz="1600" b="0" dirty="0"/>
              <a:t> monuments</a:t>
            </a:r>
            <a:r>
              <a:rPr lang="en-US" sz="1600" b="0" dirty="0" smtClean="0"/>
              <a:t>.</a:t>
            </a:r>
            <a:endParaRPr lang="tr-TR" sz="1600" b="0" dirty="0" smtClean="0"/>
          </a:p>
          <a:p>
            <a:endParaRPr lang="en-US" sz="1600" b="0" dirty="0"/>
          </a:p>
          <a:p>
            <a:r>
              <a:rPr lang="tr-TR" sz="1600" b="0" dirty="0" smtClean="0"/>
              <a:t>	</a:t>
            </a:r>
            <a:r>
              <a:rPr lang="en-US" sz="1600" b="0" dirty="0" smtClean="0"/>
              <a:t>Over </a:t>
            </a:r>
            <a:r>
              <a:rPr lang="en-US" sz="1600" b="0" dirty="0"/>
              <a:t>1.3 million Italians and Italian-Americans live in the greater New York metro area, with about 800,000 living within one of the five New York City </a:t>
            </a:r>
            <a:r>
              <a:rPr lang="en-US" sz="1600" b="0" dirty="0" err="1"/>
              <a:t>boroughs.There</a:t>
            </a:r>
            <a:r>
              <a:rPr lang="en-US" sz="1600" b="0" dirty="0"/>
              <a:t> is even a neighborhood called Little Italy (Italian: </a:t>
            </a:r>
            <a:r>
              <a:rPr lang="en-US" sz="1600" b="0" dirty="0" err="1"/>
              <a:t>Piccola</a:t>
            </a:r>
            <a:r>
              <a:rPr lang="en-US" sz="1600" b="0" dirty="0"/>
              <a:t> Italia) is in Lower Manhattan in New York City, once known for its large Italian population(</a:t>
            </a:r>
            <a:r>
              <a:rPr lang="en-US" sz="1600" b="0" i="1" dirty="0" err="1"/>
              <a:t>Wikipedia:Italian</a:t>
            </a:r>
            <a:r>
              <a:rPr lang="en-US" sz="1600" b="0" i="1" dirty="0"/>
              <a:t> Americans in New York </a:t>
            </a:r>
            <a:r>
              <a:rPr lang="en-US" sz="1600" b="0" i="1" dirty="0" err="1"/>
              <a:t>City,Little</a:t>
            </a:r>
            <a:r>
              <a:rPr lang="en-US" sz="1600" b="0" i="1" dirty="0"/>
              <a:t> Italy, Manhattan</a:t>
            </a:r>
            <a:r>
              <a:rPr lang="en-US" sz="1600" b="0" dirty="0" smtClean="0"/>
              <a:t>)</a:t>
            </a:r>
            <a:endParaRPr lang="tr-TR" sz="1600" b="0" dirty="0" smtClean="0"/>
          </a:p>
          <a:p>
            <a:endParaRPr lang="en-US" sz="1600" b="0" dirty="0"/>
          </a:p>
          <a:p>
            <a:r>
              <a:rPr lang="tr-TR" sz="1600" b="0" dirty="0" smtClean="0"/>
              <a:t>	</a:t>
            </a:r>
            <a:r>
              <a:rPr lang="en-US" sz="1600" b="0" dirty="0" smtClean="0"/>
              <a:t>Italian </a:t>
            </a:r>
            <a:r>
              <a:rPr lang="en-US" sz="1600" b="0" dirty="0"/>
              <a:t>cuisine such as </a:t>
            </a:r>
            <a:r>
              <a:rPr lang="en-US" sz="1600" b="0" dirty="0" err="1"/>
              <a:t>Pizza,Pasta,Fettuccine,Rizotto,Lasagna</a:t>
            </a:r>
            <a:r>
              <a:rPr lang="en-US" sz="1600" b="0" dirty="0"/>
              <a:t> with aromatic </a:t>
            </a:r>
            <a:r>
              <a:rPr lang="en-US" sz="1600" b="0" dirty="0" err="1"/>
              <a:t>hause</a:t>
            </a:r>
            <a:r>
              <a:rPr lang="en-US" sz="1600" b="0" dirty="0"/>
              <a:t> wine and a delicious slice of Tiramisu are very famous actors in gastronomy </a:t>
            </a:r>
            <a:r>
              <a:rPr lang="en-US" sz="1600" b="0" dirty="0" err="1"/>
              <a:t>world.Then</a:t>
            </a:r>
            <a:r>
              <a:rPr lang="en-US" sz="1600" b="0" dirty="0"/>
              <a:t> what about opening a new fine-dine Italian Restaurant in New York , especially in Manhattan, among </a:t>
            </a:r>
            <a:r>
              <a:rPr lang="en-US" sz="1600" b="0" dirty="0" err="1"/>
              <a:t>skyscrappers</a:t>
            </a:r>
            <a:r>
              <a:rPr lang="en-US" sz="1600" b="0" dirty="0"/>
              <a:t> or near Central Park ? As an investor, where to choose the best location in Manhattan ? </a:t>
            </a:r>
            <a:r>
              <a:rPr lang="en-US" sz="1600" dirty="0"/>
              <a:t>(Business problem)</a:t>
            </a:r>
            <a:endParaRPr lang="en-US" sz="1600" b="0" dirty="0"/>
          </a:p>
          <a:p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262054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5791200" cy="687606"/>
          </a:xfrm>
        </p:spPr>
        <p:txBody>
          <a:bodyPr/>
          <a:lstStyle/>
          <a:p>
            <a:pPr marL="342900" indent="-342900"/>
            <a:r>
              <a:rPr lang="tr-TR" dirty="0"/>
              <a:t>Data (WK4)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4929411"/>
          </a:xfrm>
        </p:spPr>
        <p:txBody>
          <a:bodyPr>
            <a:noAutofit/>
          </a:bodyPr>
          <a:lstStyle/>
          <a:p>
            <a:r>
              <a:rPr lang="en-US" sz="1600" b="0" dirty="0"/>
              <a:t>Based on the business problem , we need following data ;</a:t>
            </a:r>
          </a:p>
          <a:p>
            <a:r>
              <a:rPr lang="en-US" sz="1600" dirty="0"/>
              <a:t>1-</a:t>
            </a:r>
            <a:r>
              <a:rPr lang="en-US" sz="1600" b="0" dirty="0"/>
              <a:t>New York City data including the </a:t>
            </a:r>
            <a:r>
              <a:rPr lang="en-US" sz="1600" b="0" dirty="0" smtClean="0"/>
              <a:t>boroughs,</a:t>
            </a:r>
            <a:r>
              <a:rPr lang="tr-TR" sz="1600" b="0" dirty="0" smtClean="0"/>
              <a:t> </a:t>
            </a:r>
            <a:r>
              <a:rPr lang="en-US" sz="1600" b="0" dirty="0" smtClean="0"/>
              <a:t>neighborhoods</a:t>
            </a:r>
            <a:r>
              <a:rPr lang="en-US" sz="1600" b="0" dirty="0"/>
              <a:t>, </a:t>
            </a:r>
            <a:r>
              <a:rPr lang="en-US" sz="1600" b="0" dirty="0" smtClean="0"/>
              <a:t>geographical </a:t>
            </a:r>
            <a:r>
              <a:rPr lang="en-US" sz="1600" b="0" dirty="0"/>
              <a:t>coordinates.</a:t>
            </a:r>
          </a:p>
          <a:p>
            <a:r>
              <a:rPr lang="en-US" sz="1600" b="0" dirty="0"/>
              <a:t>Data source</a:t>
            </a:r>
            <a:r>
              <a:rPr lang="en-US" sz="1600" b="0" dirty="0" smtClean="0"/>
              <a:t>:</a:t>
            </a:r>
            <a:r>
              <a:rPr lang="en-US" sz="1600" b="0" dirty="0"/>
              <a:t> </a:t>
            </a:r>
            <a:r>
              <a:rPr lang="en-US" sz="1400" b="0" dirty="0">
                <a:hlinkClick r:id="rId2"/>
              </a:rPr>
              <a:t>https://geo.nyu.edu/catalog/nyu_2451_34572</a:t>
            </a:r>
            <a:endParaRPr lang="en-US" sz="1400" b="0" dirty="0"/>
          </a:p>
          <a:p>
            <a:r>
              <a:rPr lang="en-US" sz="1600" b="0" dirty="0"/>
              <a:t>Description : We will get New York districts (Borough-Neighborhood) table and get geographical coordinates.</a:t>
            </a:r>
          </a:p>
          <a:p>
            <a:r>
              <a:rPr lang="en-US" sz="1600" dirty="0"/>
              <a:t>2-</a:t>
            </a:r>
            <a:r>
              <a:rPr lang="en-US" sz="1600" b="0" dirty="0"/>
              <a:t>Polygon file of Manhattan boundaries.</a:t>
            </a:r>
          </a:p>
          <a:p>
            <a:r>
              <a:rPr lang="en-US" sz="1600" b="0" dirty="0" smtClean="0"/>
              <a:t>Data</a:t>
            </a:r>
            <a:r>
              <a:rPr lang="tr-TR" sz="1600" b="0" dirty="0" smtClean="0"/>
              <a:t> </a:t>
            </a:r>
            <a:r>
              <a:rPr lang="en-US" sz="1600" b="0" dirty="0" smtClean="0"/>
              <a:t>source</a:t>
            </a:r>
            <a:r>
              <a:rPr lang="en-US" sz="1600" b="0" dirty="0"/>
              <a:t>: </a:t>
            </a:r>
            <a:endParaRPr lang="tr-TR" sz="1600" b="0" dirty="0" smtClean="0"/>
          </a:p>
          <a:p>
            <a:r>
              <a:rPr lang="en-US" sz="1400" b="0" dirty="0" smtClean="0">
                <a:hlinkClick r:id="rId3"/>
              </a:rPr>
              <a:t>https</a:t>
            </a:r>
            <a:r>
              <a:rPr lang="en-US" sz="1400" b="0" dirty="0">
                <a:hlinkClick r:id="rId3"/>
              </a:rPr>
              <a:t>://raw.githubusercontent.com/codeforamerica/click_that_hood/master/public/data/manhattan.geojson</a:t>
            </a:r>
            <a:r>
              <a:rPr lang="en-US" sz="1600" b="0" dirty="0"/>
              <a:t> (I have modified it a little bit)</a:t>
            </a:r>
          </a:p>
          <a:p>
            <a:r>
              <a:rPr lang="en-US" sz="1600" b="0" dirty="0"/>
              <a:t>Description : We will get Manhattan neighborhood map to visualize potential places.</a:t>
            </a:r>
          </a:p>
          <a:p>
            <a:r>
              <a:rPr lang="en-US" sz="1600" dirty="0"/>
              <a:t>3-</a:t>
            </a:r>
            <a:r>
              <a:rPr lang="en-US" sz="1600" b="0" dirty="0"/>
              <a:t>Venue information in each neighborhood of New York:</a:t>
            </a:r>
          </a:p>
          <a:p>
            <a:r>
              <a:rPr lang="en-US" sz="1600" b="0" dirty="0"/>
              <a:t>Data source: Foursquare developer-API</a:t>
            </a:r>
          </a:p>
          <a:p>
            <a:r>
              <a:rPr lang="en-US" sz="1600" b="0" dirty="0"/>
              <a:t>Description : By using this API we will collect all venue information in each neighborhood.</a:t>
            </a:r>
          </a:p>
          <a:p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02839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182</TotalTime>
  <Words>72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Essential</vt:lpstr>
      <vt:lpstr>PowerPoint Presentation</vt:lpstr>
      <vt:lpstr>PowerPoint Presentation</vt:lpstr>
      <vt:lpstr>Introduction (WK4)</vt:lpstr>
      <vt:lpstr>Data (WK4)</vt:lpstr>
    </vt:vector>
  </TitlesOfParts>
  <Company>Ford Otomotiv San. A.S.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Serkan Onar</dc:creator>
  <cp:lastModifiedBy>Serkan Onar</cp:lastModifiedBy>
  <cp:revision>21</cp:revision>
  <dcterms:created xsi:type="dcterms:W3CDTF">2020-11-25T13:43:24Z</dcterms:created>
  <dcterms:modified xsi:type="dcterms:W3CDTF">2020-11-26T18:11:52Z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a0e04aa1-c89f-4c53-a277-5c8a36b6144b</vt:lpwstr>
  </property>
  <property fmtid="{D5CDD505-2E9C-101B-9397-08002B2CF9AE}" pid="3" name="Classification">
    <vt:lpwstr>Herkese Açık</vt:lpwstr>
  </property>
</Properties>
</file>