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Serif"/>
      <p:regular r:id="rId36"/>
      <p:bold r:id="rId37"/>
      <p:italic r:id="rId38"/>
      <p:boldItalic r:id="rId39"/>
    </p:embeddedFont>
    <p:embeddedFont>
      <p:font typeface="Hanken Grotesk Medium"/>
      <p:regular r:id="rId40"/>
      <p:bold r:id="rId41"/>
      <p:italic r:id="rId42"/>
      <p:boldItalic r:id="rId43"/>
    </p:embeddedFont>
    <p:embeddedFont>
      <p:font typeface="Figtree Black"/>
      <p:bold r:id="rId44"/>
      <p:boldItalic r:id="rId45"/>
    </p:embeddedFont>
    <p:embeddedFont>
      <p:font typeface="Hanken Grotesk"/>
      <p:regular r:id="rId46"/>
      <p:bold r:id="rId47"/>
      <p:italic r:id="rId48"/>
      <p:boldItalic r:id="rId49"/>
    </p:embeddedFont>
    <p:embeddedFont>
      <p:font typeface="Roboto"/>
      <p:regular r:id="rId50"/>
      <p:bold r:id="rId51"/>
      <p:italic r:id="rId52"/>
      <p:boldItalic r:id="rId53"/>
    </p:embeddedFont>
    <p:embeddedFont>
      <p:font typeface="Lato"/>
      <p:regular r:id="rId54"/>
      <p:bold r:id="rId55"/>
      <p:italic r:id="rId56"/>
      <p:boldItalic r:id="rId57"/>
    </p:embeddedFont>
    <p:embeddedFont>
      <p:font typeface="Roboto Mono"/>
      <p:regular r:id="rId58"/>
      <p:bold r:id="rId59"/>
      <p:italic r:id="rId60"/>
      <p:boldItalic r:id="rId61"/>
    </p:embeddedFont>
    <p:embeddedFont>
      <p:font typeface="Roboto Serif Medium"/>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ankenGroteskMedium-regular.fntdata"/><Relationship Id="rId42" Type="http://schemas.openxmlformats.org/officeDocument/2006/relationships/font" Target="fonts/HankenGroteskMedium-italic.fntdata"/><Relationship Id="rId41" Type="http://schemas.openxmlformats.org/officeDocument/2006/relationships/font" Target="fonts/HankenGroteskMedium-bold.fntdata"/><Relationship Id="rId44" Type="http://schemas.openxmlformats.org/officeDocument/2006/relationships/font" Target="fonts/FigtreeBlack-bold.fntdata"/><Relationship Id="rId43" Type="http://schemas.openxmlformats.org/officeDocument/2006/relationships/font" Target="fonts/HankenGroteskMedium-boldItalic.fntdata"/><Relationship Id="rId46" Type="http://schemas.openxmlformats.org/officeDocument/2006/relationships/font" Target="fonts/HankenGrotesk-regular.fntdata"/><Relationship Id="rId45" Type="http://schemas.openxmlformats.org/officeDocument/2006/relationships/font" Target="fonts/FigtreeBlack-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HankenGrotesk-italic.fntdata"/><Relationship Id="rId47" Type="http://schemas.openxmlformats.org/officeDocument/2006/relationships/font" Target="fonts/HankenGrotesk-bold.fntdata"/><Relationship Id="rId49" Type="http://schemas.openxmlformats.org/officeDocument/2006/relationships/font" Target="fonts/HankenGrotes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Serif-bold.fntdata"/><Relationship Id="rId36" Type="http://schemas.openxmlformats.org/officeDocument/2006/relationships/font" Target="fonts/RobotoSerif-regular.fntdata"/><Relationship Id="rId39" Type="http://schemas.openxmlformats.org/officeDocument/2006/relationships/font" Target="fonts/RobotoSerif-boldItalic.fntdata"/><Relationship Id="rId38" Type="http://schemas.openxmlformats.org/officeDocument/2006/relationships/font" Target="fonts/RobotoSerif-italic.fntdata"/><Relationship Id="rId62" Type="http://schemas.openxmlformats.org/officeDocument/2006/relationships/font" Target="fonts/RobotoSerifMedium-regular.fntdata"/><Relationship Id="rId61" Type="http://schemas.openxmlformats.org/officeDocument/2006/relationships/font" Target="fonts/RobotoMono-boldItalic.fntdata"/><Relationship Id="rId20" Type="http://schemas.openxmlformats.org/officeDocument/2006/relationships/slide" Target="slides/slide15.xml"/><Relationship Id="rId64" Type="http://schemas.openxmlformats.org/officeDocument/2006/relationships/font" Target="fonts/RobotoSerifMedium-italic.fntdata"/><Relationship Id="rId63" Type="http://schemas.openxmlformats.org/officeDocument/2006/relationships/font" Target="fonts/RobotoSerifMedium-bold.fntdata"/><Relationship Id="rId22" Type="http://schemas.openxmlformats.org/officeDocument/2006/relationships/slide" Target="slides/slide17.xml"/><Relationship Id="rId21" Type="http://schemas.openxmlformats.org/officeDocument/2006/relationships/slide" Target="slides/slide16.xml"/><Relationship Id="rId65" Type="http://schemas.openxmlformats.org/officeDocument/2006/relationships/font" Target="fonts/RobotoSerifMedium-bold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obotoMono-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6.xml"/><Relationship Id="rId55" Type="http://schemas.openxmlformats.org/officeDocument/2006/relationships/font" Target="fonts/Lato-bold.fntdata"/><Relationship Id="rId10" Type="http://schemas.openxmlformats.org/officeDocument/2006/relationships/slide" Target="slides/slide5.xml"/><Relationship Id="rId54" Type="http://schemas.openxmlformats.org/officeDocument/2006/relationships/font" Target="fonts/Lato-regular.fntdata"/><Relationship Id="rId13" Type="http://schemas.openxmlformats.org/officeDocument/2006/relationships/slide" Target="slides/slide8.xml"/><Relationship Id="rId57" Type="http://schemas.openxmlformats.org/officeDocument/2006/relationships/font" Target="fonts/Lato-boldItalic.fntdata"/><Relationship Id="rId12" Type="http://schemas.openxmlformats.org/officeDocument/2006/relationships/slide" Target="slides/slide7.xml"/><Relationship Id="rId56" Type="http://schemas.openxmlformats.org/officeDocument/2006/relationships/font" Target="fonts/Lato-italic.fntdata"/><Relationship Id="rId15" Type="http://schemas.openxmlformats.org/officeDocument/2006/relationships/slide" Target="slides/slide10.xml"/><Relationship Id="rId59" Type="http://schemas.openxmlformats.org/officeDocument/2006/relationships/font" Target="fonts/RobotoMono-bold.fntdata"/><Relationship Id="rId14" Type="http://schemas.openxmlformats.org/officeDocument/2006/relationships/slide" Target="slides/slide9.xml"/><Relationship Id="rId58" Type="http://schemas.openxmlformats.org/officeDocument/2006/relationships/font" Target="fonts/RobotoMon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768ca7ef4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768ca7ef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6c78324c3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6c78324c3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c6d5ac88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c6d5ac88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6c78324c3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6c78324c3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c6d5ac882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c6d5ac882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6c78324c3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6c78324c3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6c78324c3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6c78324c3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c574d119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c574d119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6c78324c3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6c78324c3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ece6a05e8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ece6a05e8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ece6a05e8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ece6a05e8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3f6155f6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33f6155f6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8f9b24314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8f9b24314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ece6a05e8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ece6a05e8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ece6a05e8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ece6a05e8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8f9b24314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8f9b24314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ece6a05e8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ece6a05e8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8f9b24314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8f9b24314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ece6a05e8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ece6a05e8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ece6a05e8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ece6a05e8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ece6a05e8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ece6a05e8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c574d119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c574d119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7b871a4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7b871a4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161ca7da6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161ca7da6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c6d5ac882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c6d5ac882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8f9b2431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8f9b2431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8f9b243143_1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8f9b243143_1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6bfd638f0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6bfd638f0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c50f9425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c50f9425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ece6a05e8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ece6a05e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727425" y="-49275"/>
            <a:ext cx="7703400" cy="5243325"/>
            <a:chOff x="727425" y="-49275"/>
            <a:chExt cx="7703400" cy="5243325"/>
          </a:xfrm>
        </p:grpSpPr>
        <p:sp>
          <p:nvSpPr>
            <p:cNvPr id="12" name="Google Shape;12;p2"/>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 name="Google Shape;13;p2"/>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14" name="Google Shape;14;p2"/>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15" name="Google Shape;15;p2"/>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2"/>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7" name="Google Shape;17;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11"/>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1"/>
          <p:cNvGrpSpPr/>
          <p:nvPr/>
        </p:nvGrpSpPr>
        <p:grpSpPr>
          <a:xfrm>
            <a:off x="727425" y="-382650"/>
            <a:ext cx="7703400" cy="5907300"/>
            <a:chOff x="727425" y="-382650"/>
            <a:chExt cx="7703400" cy="5907300"/>
          </a:xfrm>
        </p:grpSpPr>
        <p:sp>
          <p:nvSpPr>
            <p:cNvPr id="92" name="Google Shape;92;p1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1"/>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94" name="Google Shape;94;p11"/>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95" name="Google Shape;95;p11"/>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rt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6" name="Google Shape;96;p11"/>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7" name="Google Shape;9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98" name="Shape 98"/>
        <p:cNvGrpSpPr/>
        <p:nvPr/>
      </p:nvGrpSpPr>
      <p:grpSpPr>
        <a:xfrm>
          <a:off x="0" y="0"/>
          <a:ext cx="0" cy="0"/>
          <a:chOff x="0" y="0"/>
          <a:chExt cx="0" cy="0"/>
        </a:xfrm>
      </p:grpSpPr>
      <p:sp>
        <p:nvSpPr>
          <p:cNvPr id="99" name="Google Shape;9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0" name="Shape 100"/>
        <p:cNvGrpSpPr/>
        <p:nvPr/>
      </p:nvGrpSpPr>
      <p:grpSpPr>
        <a:xfrm>
          <a:off x="0" y="0"/>
          <a:ext cx="0" cy="0"/>
          <a:chOff x="0" y="0"/>
          <a:chExt cx="0" cy="0"/>
        </a:xfrm>
      </p:grpSpPr>
      <p:sp>
        <p:nvSpPr>
          <p:cNvPr id="101" name="Google Shape;101;p13"/>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3"/>
          <p:cNvGrpSpPr/>
          <p:nvPr/>
        </p:nvGrpSpPr>
        <p:grpSpPr>
          <a:xfrm>
            <a:off x="-19050" y="232800"/>
            <a:ext cx="9189150" cy="4684500"/>
            <a:chOff x="-19050" y="232800"/>
            <a:chExt cx="9189150" cy="4684500"/>
          </a:xfrm>
        </p:grpSpPr>
        <p:sp>
          <p:nvSpPr>
            <p:cNvPr id="103" name="Google Shape;103;p1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05" name="Google Shape;105;p13"/>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106" name="Google Shape;106;p13"/>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7" name="Google Shape;107;p13"/>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8" name="Google Shape;108;p13"/>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9" name="Google Shape;109;p13"/>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0" name="Google Shape;110;p13"/>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1" name="Google Shape;111;p13"/>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6" name="Google Shape;116;p13"/>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7" name="Google Shape;117;p13"/>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0" name="Google Shape;120;p13"/>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1" name="Google Shape;121;p13"/>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2" name="Google Shape;122;p13"/>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3" name="Google Shape;123;p13"/>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4" name="Google Shape;124;p13"/>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5" name="Google Shape;12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6" name="Shape 126"/>
        <p:cNvGrpSpPr/>
        <p:nvPr/>
      </p:nvGrpSpPr>
      <p:grpSpPr>
        <a:xfrm>
          <a:off x="0" y="0"/>
          <a:ext cx="0" cy="0"/>
          <a:chOff x="0" y="0"/>
          <a:chExt cx="0" cy="0"/>
        </a:xfrm>
      </p:grpSpPr>
      <p:sp>
        <p:nvSpPr>
          <p:cNvPr id="127" name="Google Shape;127;p14"/>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4"/>
          <p:cNvGrpSpPr/>
          <p:nvPr/>
        </p:nvGrpSpPr>
        <p:grpSpPr>
          <a:xfrm>
            <a:off x="727425" y="-29250"/>
            <a:ext cx="8550550" cy="4637825"/>
            <a:chOff x="727425" y="-29250"/>
            <a:chExt cx="8550550" cy="4637825"/>
          </a:xfrm>
        </p:grpSpPr>
        <p:sp>
          <p:nvSpPr>
            <p:cNvPr id="129" name="Google Shape;129;p14"/>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14"/>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131" name="Google Shape;131;p14"/>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132" name="Google Shape;132;p14"/>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3" name="Google Shape;133;p14"/>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500">
                <a:latin typeface="Hanken Grotesk"/>
                <a:ea typeface="Hanken Grotesk"/>
                <a:cs typeface="Hanken Grotesk"/>
                <a:sym typeface="Hanken Grotes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34" name="Google Shape;13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35" name="Shape 135"/>
        <p:cNvGrpSpPr/>
        <p:nvPr/>
      </p:nvGrpSpPr>
      <p:grpSpPr>
        <a:xfrm>
          <a:off x="0" y="0"/>
          <a:ext cx="0" cy="0"/>
          <a:chOff x="0" y="0"/>
          <a:chExt cx="0" cy="0"/>
        </a:xfrm>
      </p:grpSpPr>
      <p:sp>
        <p:nvSpPr>
          <p:cNvPr id="136" name="Google Shape;136;p15"/>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5"/>
          <p:cNvGrpSpPr/>
          <p:nvPr/>
        </p:nvGrpSpPr>
        <p:grpSpPr>
          <a:xfrm>
            <a:off x="-50475" y="232800"/>
            <a:ext cx="8961675" cy="4684500"/>
            <a:chOff x="-50475" y="232800"/>
            <a:chExt cx="8961675" cy="4684500"/>
          </a:xfrm>
        </p:grpSpPr>
        <p:sp>
          <p:nvSpPr>
            <p:cNvPr id="138" name="Google Shape;138;p1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15"/>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140" name="Google Shape;140;p15"/>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15"/>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15"/>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
        <p:nvSpPr>
          <p:cNvPr id="143" name="Google Shape;14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44" name="Shape 144"/>
        <p:cNvGrpSpPr/>
        <p:nvPr/>
      </p:nvGrpSpPr>
      <p:grpSpPr>
        <a:xfrm>
          <a:off x="0" y="0"/>
          <a:ext cx="0" cy="0"/>
          <a:chOff x="0" y="0"/>
          <a:chExt cx="0" cy="0"/>
        </a:xfrm>
      </p:grpSpPr>
      <p:sp>
        <p:nvSpPr>
          <p:cNvPr id="145" name="Google Shape;145;p16"/>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16"/>
          <p:cNvGrpSpPr/>
          <p:nvPr/>
        </p:nvGrpSpPr>
        <p:grpSpPr>
          <a:xfrm>
            <a:off x="-19050" y="232800"/>
            <a:ext cx="9176275" cy="4684500"/>
            <a:chOff x="-19050" y="232800"/>
            <a:chExt cx="9176275" cy="4684500"/>
          </a:xfrm>
        </p:grpSpPr>
        <p:sp>
          <p:nvSpPr>
            <p:cNvPr id="147" name="Google Shape;147;p1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16"/>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49" name="Google Shape;149;p16"/>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150" name="Google Shape;150;p16"/>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1" name="Google Shape;151;p16"/>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153" name="Shape 153"/>
        <p:cNvGrpSpPr/>
        <p:nvPr/>
      </p:nvGrpSpPr>
      <p:grpSpPr>
        <a:xfrm>
          <a:off x="0" y="0"/>
          <a:ext cx="0" cy="0"/>
          <a:chOff x="0" y="0"/>
          <a:chExt cx="0" cy="0"/>
        </a:xfrm>
      </p:grpSpPr>
      <p:sp>
        <p:nvSpPr>
          <p:cNvPr id="154" name="Google Shape;154;p1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7"/>
          <p:cNvGrpSpPr/>
          <p:nvPr/>
        </p:nvGrpSpPr>
        <p:grpSpPr>
          <a:xfrm>
            <a:off x="232200" y="232800"/>
            <a:ext cx="8937900" cy="4932875"/>
            <a:chOff x="232200" y="232800"/>
            <a:chExt cx="8937900" cy="4932875"/>
          </a:xfrm>
        </p:grpSpPr>
        <p:sp>
          <p:nvSpPr>
            <p:cNvPr id="156" name="Google Shape;156;p1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7"/>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17"/>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159" name="Google Shape;159;p17"/>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160" name="Google Shape;160;p17"/>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61" name="Google Shape;16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162" name="Shape 162"/>
        <p:cNvGrpSpPr/>
        <p:nvPr/>
      </p:nvGrpSpPr>
      <p:grpSpPr>
        <a:xfrm>
          <a:off x="0" y="0"/>
          <a:ext cx="0" cy="0"/>
          <a:chOff x="0" y="0"/>
          <a:chExt cx="0" cy="0"/>
        </a:xfrm>
      </p:grpSpPr>
      <p:sp>
        <p:nvSpPr>
          <p:cNvPr id="163" name="Google Shape;163;p18"/>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18"/>
          <p:cNvGrpSpPr/>
          <p:nvPr/>
        </p:nvGrpSpPr>
        <p:grpSpPr>
          <a:xfrm>
            <a:off x="-19050" y="232800"/>
            <a:ext cx="8930250" cy="5117250"/>
            <a:chOff x="-19050" y="232800"/>
            <a:chExt cx="8930250" cy="5117250"/>
          </a:xfrm>
        </p:grpSpPr>
        <p:sp>
          <p:nvSpPr>
            <p:cNvPr id="165" name="Google Shape;165;p1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18"/>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67" name="Google Shape;167;p18"/>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168" name="Google Shape;168;p18"/>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169" name="Google Shape;169;p18"/>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70" name="Google Shape;17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1" name="Shape 171"/>
        <p:cNvGrpSpPr/>
        <p:nvPr/>
      </p:nvGrpSpPr>
      <p:grpSpPr>
        <a:xfrm>
          <a:off x="0" y="0"/>
          <a:ext cx="0" cy="0"/>
          <a:chOff x="0" y="0"/>
          <a:chExt cx="0" cy="0"/>
        </a:xfrm>
      </p:grpSpPr>
      <p:sp>
        <p:nvSpPr>
          <p:cNvPr id="172" name="Google Shape;172;p19"/>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9"/>
          <p:cNvGrpSpPr/>
          <p:nvPr/>
        </p:nvGrpSpPr>
        <p:grpSpPr>
          <a:xfrm>
            <a:off x="232200" y="232800"/>
            <a:ext cx="8988300" cy="5000100"/>
            <a:chOff x="232200" y="232800"/>
            <a:chExt cx="8988300" cy="5000100"/>
          </a:xfrm>
        </p:grpSpPr>
        <p:sp>
          <p:nvSpPr>
            <p:cNvPr id="174" name="Google Shape;174;p1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 name="Google Shape;175;p1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76" name="Google Shape;176;p1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77" name="Google Shape;17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8" name="Google Shape;178;p19"/>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9" name="Google Shape;179;p19"/>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0" name="Google Shape;180;p19"/>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1" name="Google Shape;181;p19"/>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2" name="Google Shape;182;p19"/>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3" name="Google Shape;183;p19"/>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4" name="Google Shape;18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85" name="Shape 185"/>
        <p:cNvGrpSpPr/>
        <p:nvPr/>
      </p:nvGrpSpPr>
      <p:grpSpPr>
        <a:xfrm>
          <a:off x="0" y="0"/>
          <a:ext cx="0" cy="0"/>
          <a:chOff x="0" y="0"/>
          <a:chExt cx="0" cy="0"/>
        </a:xfrm>
      </p:grpSpPr>
      <p:sp>
        <p:nvSpPr>
          <p:cNvPr id="186" name="Google Shape;186;p20"/>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0"/>
          <p:cNvGrpSpPr/>
          <p:nvPr/>
        </p:nvGrpSpPr>
        <p:grpSpPr>
          <a:xfrm>
            <a:off x="-725" y="1466925"/>
            <a:ext cx="939900" cy="2326875"/>
            <a:chOff x="-725" y="1466925"/>
            <a:chExt cx="939900" cy="2326875"/>
          </a:xfrm>
        </p:grpSpPr>
        <p:cxnSp>
          <p:nvCxnSpPr>
            <p:cNvPr id="188" name="Google Shape;188;p20"/>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89" name="Google Shape;189;p20"/>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90" name="Google Shape;190;p20"/>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191" name="Google Shape;191;p20"/>
          <p:cNvGrpSpPr/>
          <p:nvPr/>
        </p:nvGrpSpPr>
        <p:grpSpPr>
          <a:xfrm>
            <a:off x="232200" y="232800"/>
            <a:ext cx="8988300" cy="5000100"/>
            <a:chOff x="232200" y="232800"/>
            <a:chExt cx="8988300" cy="5000100"/>
          </a:xfrm>
        </p:grpSpPr>
        <p:sp>
          <p:nvSpPr>
            <p:cNvPr id="192" name="Google Shape;192;p2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 name="Google Shape;193;p20"/>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94" name="Google Shape;194;p20"/>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95" name="Google Shape;195;p20"/>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6" name="Google Shape;196;p20"/>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7" name="Google Shape;197;p20"/>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8" name="Google Shape;198;p20"/>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9" name="Google Shape;199;p20"/>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0" name="Google Shape;200;p20"/>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1" name="Google Shape;201;p20"/>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2" name="Google Shape;20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 name="Google Shape;20;p3"/>
          <p:cNvGrpSpPr/>
          <p:nvPr/>
        </p:nvGrpSpPr>
        <p:grpSpPr>
          <a:xfrm>
            <a:off x="713225" y="-62550"/>
            <a:ext cx="7717800" cy="5210100"/>
            <a:chOff x="713225" y="-62550"/>
            <a:chExt cx="7717800" cy="5210100"/>
          </a:xfrm>
        </p:grpSpPr>
        <p:sp>
          <p:nvSpPr>
            <p:cNvPr id="21" name="Google Shape;21;p3"/>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 name="Google Shape;22;p3"/>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23" name="Google Shape;23;p3"/>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24" name="Google Shape;24;p3"/>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3"/>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3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 name="Google Shape;26;p3"/>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7" name="Google Shape;2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203" name="Shape 203"/>
        <p:cNvGrpSpPr/>
        <p:nvPr/>
      </p:nvGrpSpPr>
      <p:grpSpPr>
        <a:xfrm>
          <a:off x="0" y="0"/>
          <a:ext cx="0" cy="0"/>
          <a:chOff x="0" y="0"/>
          <a:chExt cx="0" cy="0"/>
        </a:xfrm>
      </p:grpSpPr>
      <p:sp>
        <p:nvSpPr>
          <p:cNvPr id="204" name="Google Shape;204;p21"/>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21"/>
          <p:cNvGrpSpPr/>
          <p:nvPr/>
        </p:nvGrpSpPr>
        <p:grpSpPr>
          <a:xfrm>
            <a:off x="232200" y="-60100"/>
            <a:ext cx="9070200" cy="4977400"/>
            <a:chOff x="232200" y="-60100"/>
            <a:chExt cx="9070200" cy="4977400"/>
          </a:xfrm>
        </p:grpSpPr>
        <p:sp>
          <p:nvSpPr>
            <p:cNvPr id="206" name="Google Shape;206;p2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21"/>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208" name="Google Shape;208;p21"/>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209" name="Google Shape;20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0" name="Google Shape;210;p21"/>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1" name="Google Shape;211;p21"/>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2" name="Google Shape;212;p21"/>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3" name="Google Shape;213;p21"/>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4" name="Google Shape;214;p21"/>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5" name="Google Shape;215;p21"/>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6" name="Google Shape;216;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17" name="Shape 217"/>
        <p:cNvGrpSpPr/>
        <p:nvPr/>
      </p:nvGrpSpPr>
      <p:grpSpPr>
        <a:xfrm>
          <a:off x="0" y="0"/>
          <a:ext cx="0" cy="0"/>
          <a:chOff x="0" y="0"/>
          <a:chExt cx="0" cy="0"/>
        </a:xfrm>
      </p:grpSpPr>
      <p:sp>
        <p:nvSpPr>
          <p:cNvPr id="218" name="Google Shape;218;p2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2"/>
          <p:cNvGrpSpPr/>
          <p:nvPr/>
        </p:nvGrpSpPr>
        <p:grpSpPr>
          <a:xfrm>
            <a:off x="-19050" y="232800"/>
            <a:ext cx="9189150" cy="4684500"/>
            <a:chOff x="-19050" y="232800"/>
            <a:chExt cx="9189150" cy="4684500"/>
          </a:xfrm>
        </p:grpSpPr>
        <p:sp>
          <p:nvSpPr>
            <p:cNvPr id="220" name="Google Shape;220;p2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22" name="Google Shape;222;p2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23" name="Google Shape;2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4" name="Google Shape;224;p22"/>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5" name="Google Shape;225;p22"/>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6" name="Google Shape;226;p22"/>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7" name="Google Shape;227;p22"/>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8" name="Google Shape;228;p22"/>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9" name="Google Shape;229;p22"/>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0" name="Google Shape;230;p22"/>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1" name="Google Shape;231;p22"/>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2" name="Google Shape;23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33" name="Shape 233"/>
        <p:cNvGrpSpPr/>
        <p:nvPr/>
      </p:nvGrpSpPr>
      <p:grpSpPr>
        <a:xfrm>
          <a:off x="0" y="0"/>
          <a:ext cx="0" cy="0"/>
          <a:chOff x="0" y="0"/>
          <a:chExt cx="0" cy="0"/>
        </a:xfrm>
      </p:grpSpPr>
      <p:sp>
        <p:nvSpPr>
          <p:cNvPr id="234" name="Google Shape;234;p23"/>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23"/>
          <p:cNvGrpSpPr/>
          <p:nvPr/>
        </p:nvGrpSpPr>
        <p:grpSpPr>
          <a:xfrm>
            <a:off x="232200" y="232800"/>
            <a:ext cx="8988300" cy="5000100"/>
            <a:chOff x="232200" y="232800"/>
            <a:chExt cx="8988300" cy="5000100"/>
          </a:xfrm>
        </p:grpSpPr>
        <p:sp>
          <p:nvSpPr>
            <p:cNvPr id="236" name="Google Shape;236;p2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23"/>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38" name="Google Shape;238;p23"/>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239" name="Google Shape;23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0" name="Google Shape;240;p23"/>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1" name="Google Shape;241;p23"/>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2" name="Google Shape;242;p23"/>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3" name="Google Shape;243;p23"/>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4" name="Google Shape;244;p23"/>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5" name="Google Shape;245;p23"/>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6" name="Google Shape;246;p23"/>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7" name="Google Shape;247;p23"/>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8" name="Google Shape;248;p23"/>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9" name="Google Shape;249;p23"/>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0" name="Google Shape;250;p23"/>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1" name="Google Shape;251;p23"/>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2" name="Google Shape;25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53" name="Shape 253"/>
        <p:cNvGrpSpPr/>
        <p:nvPr/>
      </p:nvGrpSpPr>
      <p:grpSpPr>
        <a:xfrm>
          <a:off x="0" y="0"/>
          <a:ext cx="0" cy="0"/>
          <a:chOff x="0" y="0"/>
          <a:chExt cx="0" cy="0"/>
        </a:xfrm>
      </p:grpSpPr>
      <p:sp>
        <p:nvSpPr>
          <p:cNvPr id="254" name="Google Shape;254;p24"/>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24"/>
          <p:cNvGrpSpPr/>
          <p:nvPr/>
        </p:nvGrpSpPr>
        <p:grpSpPr>
          <a:xfrm>
            <a:off x="-69525" y="539500"/>
            <a:ext cx="9455500" cy="4069200"/>
            <a:chOff x="-69525" y="539500"/>
            <a:chExt cx="9455500" cy="4069200"/>
          </a:xfrm>
        </p:grpSpPr>
        <p:grpSp>
          <p:nvGrpSpPr>
            <p:cNvPr id="256" name="Google Shape;256;p24"/>
            <p:cNvGrpSpPr/>
            <p:nvPr/>
          </p:nvGrpSpPr>
          <p:grpSpPr>
            <a:xfrm>
              <a:off x="713225" y="539500"/>
              <a:ext cx="8672750" cy="4069200"/>
              <a:chOff x="713225" y="539500"/>
              <a:chExt cx="8672750" cy="4069200"/>
            </a:xfrm>
          </p:grpSpPr>
          <p:sp>
            <p:nvSpPr>
              <p:cNvPr id="257" name="Google Shape;257;p24"/>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 name="Google Shape;258;p24"/>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259" name="Google Shape;259;p24"/>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260" name="Google Shape;260;p24"/>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1" name="Google Shape;261;p24"/>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2" name="Google Shape;262;p24"/>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3" name="Google Shape;263;p24"/>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4" name="Google Shape;264;p24"/>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5" name="Google Shape;265;p24"/>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6" name="Google Shape;26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67" name="Shape 267"/>
        <p:cNvGrpSpPr/>
        <p:nvPr/>
      </p:nvGrpSpPr>
      <p:grpSpPr>
        <a:xfrm>
          <a:off x="0" y="0"/>
          <a:ext cx="0" cy="0"/>
          <a:chOff x="0" y="0"/>
          <a:chExt cx="0" cy="0"/>
        </a:xfrm>
      </p:grpSpPr>
      <p:sp>
        <p:nvSpPr>
          <p:cNvPr id="268" name="Google Shape;268;p25"/>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25"/>
          <p:cNvGrpSpPr/>
          <p:nvPr/>
        </p:nvGrpSpPr>
        <p:grpSpPr>
          <a:xfrm>
            <a:off x="-19050" y="232800"/>
            <a:ext cx="9189150" cy="4684500"/>
            <a:chOff x="-19050" y="232800"/>
            <a:chExt cx="9189150" cy="4684500"/>
          </a:xfrm>
        </p:grpSpPr>
        <p:sp>
          <p:nvSpPr>
            <p:cNvPr id="270" name="Google Shape;270;p2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25"/>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72" name="Google Shape;272;p25"/>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73" name="Google Shape;273;p2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74" name="Google Shape;274;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275" name="Shape 275"/>
        <p:cNvGrpSpPr/>
        <p:nvPr/>
      </p:nvGrpSpPr>
      <p:grpSpPr>
        <a:xfrm>
          <a:off x="0" y="0"/>
          <a:ext cx="0" cy="0"/>
          <a:chOff x="0" y="0"/>
          <a:chExt cx="0" cy="0"/>
        </a:xfrm>
      </p:grpSpPr>
      <p:sp>
        <p:nvSpPr>
          <p:cNvPr id="276" name="Google Shape;276;p26"/>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 name="Google Shape;277;p26"/>
          <p:cNvGrpSpPr/>
          <p:nvPr/>
        </p:nvGrpSpPr>
        <p:grpSpPr>
          <a:xfrm>
            <a:off x="232200" y="232800"/>
            <a:ext cx="8988300" cy="4964300"/>
            <a:chOff x="232200" y="232800"/>
            <a:chExt cx="8988300" cy="4964300"/>
          </a:xfrm>
        </p:grpSpPr>
        <p:sp>
          <p:nvSpPr>
            <p:cNvPr id="278" name="Google Shape;278;p2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26"/>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80" name="Google Shape;280;p26"/>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281" name="Google Shape;281;p2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82" name="Google Shape;282;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3" name="Shape 283"/>
        <p:cNvGrpSpPr/>
        <p:nvPr/>
      </p:nvGrpSpPr>
      <p:grpSpPr>
        <a:xfrm>
          <a:off x="0" y="0"/>
          <a:ext cx="0" cy="0"/>
          <a:chOff x="0" y="0"/>
          <a:chExt cx="0" cy="0"/>
        </a:xfrm>
      </p:grpSpPr>
      <p:sp>
        <p:nvSpPr>
          <p:cNvPr id="284" name="Google Shape;284;p27"/>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7"/>
          <p:cNvGrpSpPr/>
          <p:nvPr/>
        </p:nvGrpSpPr>
        <p:grpSpPr>
          <a:xfrm>
            <a:off x="713223" y="-79050"/>
            <a:ext cx="8791100" cy="4687625"/>
            <a:chOff x="-669332" y="-79050"/>
            <a:chExt cx="10173707" cy="4687625"/>
          </a:xfrm>
        </p:grpSpPr>
        <p:sp>
          <p:nvSpPr>
            <p:cNvPr id="286" name="Google Shape;286;p27"/>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 name="Google Shape;287;p27"/>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288" name="Google Shape;288;p27"/>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289" name="Google Shape;289;p27"/>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0" name="Google Shape;290;p27"/>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7"/>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b="1" lang="en" sz="1200">
                <a:solidFill>
                  <a:schemeClr val="dk1"/>
                </a:solidFill>
                <a:latin typeface="Hanken Grotesk"/>
                <a:ea typeface="Hanken Grotesk"/>
                <a:cs typeface="Hanken Grotesk"/>
                <a:sym typeface="Hanken Grotesk"/>
              </a:rPr>
              <a:t>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
        <p:nvSpPr>
          <p:cNvPr id="292" name="Google Shape;29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93" name="Shape 293"/>
        <p:cNvGrpSpPr/>
        <p:nvPr/>
      </p:nvGrpSpPr>
      <p:grpSpPr>
        <a:xfrm>
          <a:off x="0" y="0"/>
          <a:ext cx="0" cy="0"/>
          <a:chOff x="0" y="0"/>
          <a:chExt cx="0" cy="0"/>
        </a:xfrm>
      </p:grpSpPr>
      <p:sp>
        <p:nvSpPr>
          <p:cNvPr id="294" name="Google Shape;294;p2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28"/>
          <p:cNvGrpSpPr/>
          <p:nvPr/>
        </p:nvGrpSpPr>
        <p:grpSpPr>
          <a:xfrm>
            <a:off x="232200" y="-49400"/>
            <a:ext cx="8679000" cy="5250800"/>
            <a:chOff x="232200" y="-49400"/>
            <a:chExt cx="8679000" cy="5250800"/>
          </a:xfrm>
        </p:grpSpPr>
        <p:sp>
          <p:nvSpPr>
            <p:cNvPr id="296" name="Google Shape;296;p2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28"/>
            <p:cNvGrpSpPr/>
            <p:nvPr/>
          </p:nvGrpSpPr>
          <p:grpSpPr>
            <a:xfrm>
              <a:off x="232200" y="-49400"/>
              <a:ext cx="8679000" cy="5250800"/>
              <a:chOff x="232200" y="-49400"/>
              <a:chExt cx="8679000" cy="5250800"/>
            </a:xfrm>
          </p:grpSpPr>
          <p:cxnSp>
            <p:nvCxnSpPr>
              <p:cNvPr id="298" name="Google Shape;298;p28"/>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299" name="Google Shape;299;p28"/>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
        <p:nvSpPr>
          <p:cNvPr id="300" name="Google Shape;30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301" name="Shape 301"/>
        <p:cNvGrpSpPr/>
        <p:nvPr/>
      </p:nvGrpSpPr>
      <p:grpSpPr>
        <a:xfrm>
          <a:off x="0" y="0"/>
          <a:ext cx="0" cy="0"/>
          <a:chOff x="0" y="0"/>
          <a:chExt cx="0" cy="0"/>
        </a:xfrm>
      </p:grpSpPr>
      <p:sp>
        <p:nvSpPr>
          <p:cNvPr id="302" name="Google Shape;302;p2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29"/>
          <p:cNvGrpSpPr/>
          <p:nvPr/>
        </p:nvGrpSpPr>
        <p:grpSpPr>
          <a:xfrm>
            <a:off x="232200" y="232800"/>
            <a:ext cx="9045000" cy="4975500"/>
            <a:chOff x="232200" y="232800"/>
            <a:chExt cx="9045000" cy="4975500"/>
          </a:xfrm>
        </p:grpSpPr>
        <p:sp>
          <p:nvSpPr>
            <p:cNvPr id="304" name="Google Shape;304;p2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29"/>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306" name="Google Shape;306;p29"/>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
        <p:nvSpPr>
          <p:cNvPr id="307" name="Google Shape;30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4"/>
          <p:cNvGrpSpPr/>
          <p:nvPr/>
        </p:nvGrpSpPr>
        <p:grpSpPr>
          <a:xfrm>
            <a:off x="-19050" y="232800"/>
            <a:ext cx="8930250" cy="5027400"/>
            <a:chOff x="-19050" y="232800"/>
            <a:chExt cx="8930250" cy="5027400"/>
          </a:xfrm>
        </p:grpSpPr>
        <p:sp>
          <p:nvSpPr>
            <p:cNvPr id="31" name="Google Shape;31;p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4"/>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3" name="Google Shape;33;p4"/>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4" name="Google Shape;3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p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SzPts val="800"/>
              <a:buChar char="●"/>
              <a:defRPr>
                <a:latin typeface="Hanken Grotesk"/>
                <a:ea typeface="Hanken Grotesk"/>
                <a:cs typeface="Hanken Grotesk"/>
                <a:sym typeface="Hanken Grotesk"/>
              </a:defRPr>
            </a:lvl1pPr>
            <a:lvl2pPr indent="-304800" lvl="1" marL="914400" rtl="0">
              <a:spcBef>
                <a:spcPts val="0"/>
              </a:spcBef>
              <a:spcAft>
                <a:spcPts val="0"/>
              </a:spcAft>
              <a:buSzPts val="1200"/>
              <a:buChar char="○"/>
              <a:defRPr>
                <a:latin typeface="Hanken Grotesk"/>
                <a:ea typeface="Hanken Grotesk"/>
                <a:cs typeface="Hanken Grotesk"/>
                <a:sym typeface="Hanken Grotesk"/>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36" name="Google Shape;3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5"/>
          <p:cNvGrpSpPr/>
          <p:nvPr/>
        </p:nvGrpSpPr>
        <p:grpSpPr>
          <a:xfrm>
            <a:off x="-77100" y="232800"/>
            <a:ext cx="8988300" cy="4964300"/>
            <a:chOff x="-77100" y="232800"/>
            <a:chExt cx="8988300" cy="4964300"/>
          </a:xfrm>
        </p:grpSpPr>
        <p:sp>
          <p:nvSpPr>
            <p:cNvPr id="40" name="Google Shape;40;p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5"/>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2" name="Google Shape;42;p5"/>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43" name="Google Shape;4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5"/>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2800"/>
              <a:buChar char="○"/>
              <a:defRPr sz="2800"/>
            </a:lvl2pPr>
            <a:lvl3pPr lvl="2" rtl="0" algn="ctr">
              <a:lnSpc>
                <a:spcPct val="115000"/>
              </a:lnSpc>
              <a:spcBef>
                <a:spcPts val="0"/>
              </a:spcBef>
              <a:spcAft>
                <a:spcPts val="0"/>
              </a:spcAft>
              <a:buSzPts val="2800"/>
              <a:buChar char="■"/>
              <a:defRPr sz="2800"/>
            </a:lvl3pPr>
            <a:lvl4pPr lvl="3" rtl="0" algn="ctr">
              <a:lnSpc>
                <a:spcPct val="115000"/>
              </a:lnSpc>
              <a:spcBef>
                <a:spcPts val="0"/>
              </a:spcBef>
              <a:spcAft>
                <a:spcPts val="0"/>
              </a:spcAft>
              <a:buSzPts val="2800"/>
              <a:buChar char="●"/>
              <a:defRPr sz="2800"/>
            </a:lvl4pPr>
            <a:lvl5pPr lvl="4" rtl="0" algn="ctr">
              <a:lnSpc>
                <a:spcPct val="115000"/>
              </a:lnSpc>
              <a:spcBef>
                <a:spcPts val="0"/>
              </a:spcBef>
              <a:spcAft>
                <a:spcPts val="0"/>
              </a:spcAft>
              <a:buSzPts val="2800"/>
              <a:buChar char="○"/>
              <a:defRPr sz="2800"/>
            </a:lvl5pPr>
            <a:lvl6pPr lvl="5" rtl="0" algn="ctr">
              <a:lnSpc>
                <a:spcPct val="115000"/>
              </a:lnSpc>
              <a:spcBef>
                <a:spcPts val="0"/>
              </a:spcBef>
              <a:spcAft>
                <a:spcPts val="0"/>
              </a:spcAft>
              <a:buSzPts val="2800"/>
              <a:buChar char="■"/>
              <a:defRPr sz="2800"/>
            </a:lvl6pPr>
            <a:lvl7pPr lvl="6" rtl="0" algn="ctr">
              <a:lnSpc>
                <a:spcPct val="115000"/>
              </a:lnSpc>
              <a:spcBef>
                <a:spcPts val="0"/>
              </a:spcBef>
              <a:spcAft>
                <a:spcPts val="0"/>
              </a:spcAft>
              <a:buSzPts val="2800"/>
              <a:buChar char="●"/>
              <a:defRPr sz="2800"/>
            </a:lvl7pPr>
            <a:lvl8pPr lvl="7" rtl="0" algn="ctr">
              <a:lnSpc>
                <a:spcPct val="115000"/>
              </a:lnSpc>
              <a:spcBef>
                <a:spcPts val="0"/>
              </a:spcBef>
              <a:spcAft>
                <a:spcPts val="0"/>
              </a:spcAft>
              <a:buSzPts val="2800"/>
              <a:buChar char="○"/>
              <a:defRPr sz="2800"/>
            </a:lvl8pPr>
            <a:lvl9pPr lvl="8" rtl="0" algn="ctr">
              <a:lnSpc>
                <a:spcPct val="115000"/>
              </a:lnSpc>
              <a:spcBef>
                <a:spcPts val="0"/>
              </a:spcBef>
              <a:spcAft>
                <a:spcPts val="0"/>
              </a:spcAft>
              <a:buSzPts val="2800"/>
              <a:buChar char="■"/>
              <a:defRPr sz="2800"/>
            </a:lvl9pPr>
          </a:lstStyle>
          <a:p/>
        </p:txBody>
      </p:sp>
      <p:sp>
        <p:nvSpPr>
          <p:cNvPr id="45" name="Google Shape;45;p5"/>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Char char="○"/>
              <a:defRPr sz="2800"/>
            </a:lvl2pPr>
            <a:lvl3pPr lvl="2" rtl="0" algn="ctr">
              <a:lnSpc>
                <a:spcPct val="115000"/>
              </a:lnSpc>
              <a:spcBef>
                <a:spcPts val="0"/>
              </a:spcBef>
              <a:spcAft>
                <a:spcPts val="0"/>
              </a:spcAft>
              <a:buSzPts val="1400"/>
              <a:buChar char="■"/>
              <a:defRPr sz="2800"/>
            </a:lvl3pPr>
            <a:lvl4pPr lvl="3" rtl="0" algn="ctr">
              <a:lnSpc>
                <a:spcPct val="115000"/>
              </a:lnSpc>
              <a:spcBef>
                <a:spcPts val="0"/>
              </a:spcBef>
              <a:spcAft>
                <a:spcPts val="0"/>
              </a:spcAft>
              <a:buSzPts val="1400"/>
              <a:buChar char="●"/>
              <a:defRPr sz="2800"/>
            </a:lvl4pPr>
            <a:lvl5pPr lvl="4" rtl="0" algn="ctr">
              <a:lnSpc>
                <a:spcPct val="115000"/>
              </a:lnSpc>
              <a:spcBef>
                <a:spcPts val="0"/>
              </a:spcBef>
              <a:spcAft>
                <a:spcPts val="0"/>
              </a:spcAft>
              <a:buSzPts val="1400"/>
              <a:buChar char="○"/>
              <a:defRPr sz="2800"/>
            </a:lvl5pPr>
            <a:lvl6pPr lvl="5" rtl="0" algn="ctr">
              <a:lnSpc>
                <a:spcPct val="115000"/>
              </a:lnSpc>
              <a:spcBef>
                <a:spcPts val="0"/>
              </a:spcBef>
              <a:spcAft>
                <a:spcPts val="0"/>
              </a:spcAft>
              <a:buSzPts val="1400"/>
              <a:buChar char="■"/>
              <a:defRPr sz="2800"/>
            </a:lvl6pPr>
            <a:lvl7pPr lvl="6" rtl="0" algn="ctr">
              <a:lnSpc>
                <a:spcPct val="115000"/>
              </a:lnSpc>
              <a:spcBef>
                <a:spcPts val="0"/>
              </a:spcBef>
              <a:spcAft>
                <a:spcPts val="0"/>
              </a:spcAft>
              <a:buSzPts val="1400"/>
              <a:buChar char="●"/>
              <a:defRPr sz="2800"/>
            </a:lvl7pPr>
            <a:lvl8pPr lvl="7" rtl="0" algn="ctr">
              <a:lnSpc>
                <a:spcPct val="115000"/>
              </a:lnSpc>
              <a:spcBef>
                <a:spcPts val="0"/>
              </a:spcBef>
              <a:spcAft>
                <a:spcPts val="0"/>
              </a:spcAft>
              <a:buSzPts val="1400"/>
              <a:buChar char="○"/>
              <a:defRPr sz="2800"/>
            </a:lvl8pPr>
            <a:lvl9pPr lvl="8" rtl="0" algn="ctr">
              <a:lnSpc>
                <a:spcPct val="115000"/>
              </a:lnSpc>
              <a:spcBef>
                <a:spcPts val="0"/>
              </a:spcBef>
              <a:spcAft>
                <a:spcPts val="0"/>
              </a:spcAft>
              <a:buSzPts val="1400"/>
              <a:buChar char="■"/>
              <a:defRPr sz="2800"/>
            </a:lvl9pPr>
          </a:lstStyle>
          <a:p/>
        </p:txBody>
      </p:sp>
      <p:sp>
        <p:nvSpPr>
          <p:cNvPr id="46" name="Google Shape;46;p5"/>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7" name="Google Shape;47;p5"/>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8" name="Google Shape;4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6"/>
          <p:cNvGrpSpPr/>
          <p:nvPr/>
        </p:nvGrpSpPr>
        <p:grpSpPr>
          <a:xfrm>
            <a:off x="232200" y="-49400"/>
            <a:ext cx="8679000" cy="5250800"/>
            <a:chOff x="232200" y="-49400"/>
            <a:chExt cx="8679000" cy="5250800"/>
          </a:xfrm>
        </p:grpSpPr>
        <p:grpSp>
          <p:nvGrpSpPr>
            <p:cNvPr id="52" name="Google Shape;52;p6"/>
            <p:cNvGrpSpPr/>
            <p:nvPr/>
          </p:nvGrpSpPr>
          <p:grpSpPr>
            <a:xfrm>
              <a:off x="232200" y="-49400"/>
              <a:ext cx="8679000" cy="5250800"/>
              <a:chOff x="232200" y="-49400"/>
              <a:chExt cx="8679000" cy="5250800"/>
            </a:xfrm>
          </p:grpSpPr>
          <p:sp>
            <p:nvSpPr>
              <p:cNvPr id="53" name="Google Shape;53;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6"/>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55" name="Google Shape;55;p6"/>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56" name="Google Shape;56;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 name="Google Shape;58;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sp>
        <p:nvSpPr>
          <p:cNvPr id="60" name="Google Shape;60;p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7"/>
          <p:cNvGrpSpPr/>
          <p:nvPr/>
        </p:nvGrpSpPr>
        <p:grpSpPr>
          <a:xfrm>
            <a:off x="-19050" y="-16000"/>
            <a:ext cx="8930250" cy="4933300"/>
            <a:chOff x="-19050" y="-16000"/>
            <a:chExt cx="8930250" cy="4933300"/>
          </a:xfrm>
        </p:grpSpPr>
        <p:sp>
          <p:nvSpPr>
            <p:cNvPr id="62" name="Google Shape;62;p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7"/>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64" name="Google Shape;64;p7"/>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65" name="Google Shape;65;p7"/>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7"/>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atin typeface="Hanken Grotesk"/>
                <a:ea typeface="Hanken Grotesk"/>
                <a:cs typeface="Hanken Grotesk"/>
                <a:sym typeface="Hanken Grotesk"/>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67" name="Google Shape;6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8"/>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8"/>
          <p:cNvGrpSpPr/>
          <p:nvPr/>
        </p:nvGrpSpPr>
        <p:grpSpPr>
          <a:xfrm>
            <a:off x="-25" y="533550"/>
            <a:ext cx="9270975" cy="4075025"/>
            <a:chOff x="-25" y="533550"/>
            <a:chExt cx="9270975" cy="4075025"/>
          </a:xfrm>
        </p:grpSpPr>
        <p:sp>
          <p:nvSpPr>
            <p:cNvPr id="71" name="Google Shape;71;p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72" name="Google Shape;72;p8"/>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73" name="Google Shape;73;p8"/>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74" name="Google Shape;74;p8"/>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sp>
        <p:nvSpPr>
          <p:cNvPr id="77" name="Google Shape;77;p9"/>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727425" y="-49275"/>
            <a:ext cx="7703400" cy="5243325"/>
            <a:chOff x="727425" y="-49275"/>
            <a:chExt cx="7703400" cy="5243325"/>
          </a:xfrm>
        </p:grpSpPr>
        <p:sp>
          <p:nvSpPr>
            <p:cNvPr id="79" name="Google Shape;79;p9"/>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 name="Google Shape;80;p9"/>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81" name="Google Shape;81;p9"/>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82" name="Google Shape;82;p9"/>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9"/>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10"/>
          <p:cNvSpPr/>
          <p:nvPr>
            <p:ph idx="2" type="pic"/>
          </p:nvPr>
        </p:nvSpPr>
        <p:spPr>
          <a:xfrm>
            <a:off x="0" y="0"/>
            <a:ext cx="9144000" cy="5143500"/>
          </a:xfrm>
          <a:prstGeom prst="rect">
            <a:avLst/>
          </a:prstGeom>
          <a:noFill/>
          <a:ln>
            <a:noFill/>
          </a:ln>
        </p:spPr>
      </p:sp>
      <p:sp>
        <p:nvSpPr>
          <p:cNvPr id="87" name="Google Shape;87;p10"/>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8" name="Google Shape;8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Hanken Grotesk"/>
                <a:ea typeface="Hanken Grotesk"/>
                <a:cs typeface="Hanken Grotesk"/>
                <a:sym typeface="Hanken Grotesk"/>
              </a:defRPr>
            </a:lvl1pPr>
            <a:lvl2pPr lvl="1" algn="r">
              <a:buNone/>
              <a:defRPr sz="1300">
                <a:solidFill>
                  <a:schemeClr val="dk1"/>
                </a:solidFill>
                <a:latin typeface="Hanken Grotesk"/>
                <a:ea typeface="Hanken Grotesk"/>
                <a:cs typeface="Hanken Grotesk"/>
                <a:sym typeface="Hanken Grotesk"/>
              </a:defRPr>
            </a:lvl2pPr>
            <a:lvl3pPr lvl="2" algn="r">
              <a:buNone/>
              <a:defRPr sz="1300">
                <a:solidFill>
                  <a:schemeClr val="dk1"/>
                </a:solidFill>
                <a:latin typeface="Hanken Grotesk"/>
                <a:ea typeface="Hanken Grotesk"/>
                <a:cs typeface="Hanken Grotesk"/>
                <a:sym typeface="Hanken Grotesk"/>
              </a:defRPr>
            </a:lvl3pPr>
            <a:lvl4pPr lvl="3" algn="r">
              <a:buNone/>
              <a:defRPr sz="1300">
                <a:solidFill>
                  <a:schemeClr val="dk1"/>
                </a:solidFill>
                <a:latin typeface="Hanken Grotesk"/>
                <a:ea typeface="Hanken Grotesk"/>
                <a:cs typeface="Hanken Grotesk"/>
                <a:sym typeface="Hanken Grotesk"/>
              </a:defRPr>
            </a:lvl4pPr>
            <a:lvl5pPr lvl="4" algn="r">
              <a:buNone/>
              <a:defRPr sz="1300">
                <a:solidFill>
                  <a:schemeClr val="dk1"/>
                </a:solidFill>
                <a:latin typeface="Hanken Grotesk"/>
                <a:ea typeface="Hanken Grotesk"/>
                <a:cs typeface="Hanken Grotesk"/>
                <a:sym typeface="Hanken Grotesk"/>
              </a:defRPr>
            </a:lvl5pPr>
            <a:lvl6pPr lvl="5" algn="r">
              <a:buNone/>
              <a:defRPr sz="1300">
                <a:solidFill>
                  <a:schemeClr val="dk1"/>
                </a:solidFill>
                <a:latin typeface="Hanken Grotesk"/>
                <a:ea typeface="Hanken Grotesk"/>
                <a:cs typeface="Hanken Grotesk"/>
                <a:sym typeface="Hanken Grotesk"/>
              </a:defRPr>
            </a:lvl6pPr>
            <a:lvl7pPr lvl="6" algn="r">
              <a:buNone/>
              <a:defRPr sz="1300">
                <a:solidFill>
                  <a:schemeClr val="dk1"/>
                </a:solidFill>
                <a:latin typeface="Hanken Grotesk"/>
                <a:ea typeface="Hanken Grotesk"/>
                <a:cs typeface="Hanken Grotesk"/>
                <a:sym typeface="Hanken Grotesk"/>
              </a:defRPr>
            </a:lvl7pPr>
            <a:lvl8pPr lvl="7" algn="r">
              <a:buNone/>
              <a:defRPr sz="1300">
                <a:solidFill>
                  <a:schemeClr val="dk1"/>
                </a:solidFill>
                <a:latin typeface="Hanken Grotesk"/>
                <a:ea typeface="Hanken Grotesk"/>
                <a:cs typeface="Hanken Grotesk"/>
                <a:sym typeface="Hanken Grotesk"/>
              </a:defRPr>
            </a:lvl8pPr>
            <a:lvl9pPr lvl="8" algn="r">
              <a:buNone/>
              <a:defRPr sz="1300">
                <a:solidFill>
                  <a:schemeClr val="dk1"/>
                </a:solidFill>
                <a:latin typeface="Hanken Grotesk"/>
                <a:ea typeface="Hanken Grotesk"/>
                <a:cs typeface="Hanken Grotesk"/>
                <a:sym typeface="Hanken Grotes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 Id="rId3"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 Id="rId3" Type="http://schemas.openxmlformats.org/officeDocument/2006/relationships/hyperlink" Target="https://doi.org/10.1145/3336191.3371879" TargetMode="External"/><Relationship Id="rId4" Type="http://schemas.openxmlformats.org/officeDocument/2006/relationships/hyperlink" Target="https://arxiv.org/search/cs?searchtype=author&amp;query=Ashok,+D" TargetMode="External"/><Relationship Id="rId5" Type="http://schemas.openxmlformats.org/officeDocument/2006/relationships/hyperlink" Target="https://arxiv.org/search/cs?searchtype=author&amp;query=Lipton,+Z+C" TargetMode="External"/><Relationship Id="rId6" Type="http://schemas.openxmlformats.org/officeDocument/2006/relationships/hyperlink" Target="https://doi.org/10.48550/arXiv.2305.1544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huggingface.co/datasets/tner/bc5cd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0"/>
          <p:cNvSpPr txBox="1"/>
          <p:nvPr>
            <p:ph type="ctrTitle"/>
          </p:nvPr>
        </p:nvSpPr>
        <p:spPr>
          <a:xfrm>
            <a:off x="1087125" y="1604888"/>
            <a:ext cx="5897400" cy="13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Medical Named Entity </a:t>
            </a:r>
            <a:r>
              <a:rPr lang="en"/>
              <a:t>Recognition</a:t>
            </a:r>
            <a:r>
              <a:rPr lang="en"/>
              <a:t> from Biomedical literature</a:t>
            </a:r>
            <a:endParaRPr/>
          </a:p>
        </p:txBody>
      </p:sp>
      <p:sp>
        <p:nvSpPr>
          <p:cNvPr id="313" name="Google Shape;313;p30"/>
          <p:cNvSpPr txBox="1"/>
          <p:nvPr>
            <p:ph idx="1" type="subTitle"/>
          </p:nvPr>
        </p:nvSpPr>
        <p:spPr>
          <a:xfrm>
            <a:off x="1087125" y="2997500"/>
            <a:ext cx="7343100" cy="93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Submitted  by:  </a:t>
            </a:r>
            <a:r>
              <a:rPr b="1" lang="en"/>
              <a:t>                                                             </a:t>
            </a:r>
            <a:r>
              <a:rPr b="1" lang="en" u="sng"/>
              <a:t> </a:t>
            </a:r>
            <a:r>
              <a:rPr b="1" lang="en" u="sng"/>
              <a:t>Under the guidance of :</a:t>
            </a:r>
            <a:r>
              <a:rPr lang="en" u="sng"/>
              <a:t>  </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Sona Rosa Babloo    </a:t>
            </a:r>
            <a:r>
              <a:rPr lang="en"/>
              <a:t>                                                     </a:t>
            </a:r>
            <a:r>
              <a:rPr b="1" lang="en"/>
              <a:t>Dr. Jeena Kleenankandy  </a:t>
            </a:r>
            <a:r>
              <a:rPr lang="en"/>
              <a:t>           </a:t>
            </a:r>
            <a:endParaRPr/>
          </a:p>
          <a:p>
            <a:pPr indent="0" lvl="0" marL="0" rtl="0" algn="l">
              <a:spcBef>
                <a:spcPts val="0"/>
              </a:spcBef>
              <a:spcAft>
                <a:spcPts val="0"/>
              </a:spcAft>
              <a:buNone/>
            </a:pPr>
            <a:r>
              <a:rPr lang="en"/>
              <a:t>80521018                                                                       Assistant Professor</a:t>
            </a:r>
            <a:endParaRPr/>
          </a:p>
          <a:p>
            <a:pPr indent="0" lvl="0" marL="0" rtl="0" algn="l">
              <a:spcBef>
                <a:spcPts val="0"/>
              </a:spcBef>
              <a:spcAft>
                <a:spcPts val="0"/>
              </a:spcAft>
              <a:buNone/>
            </a:pPr>
            <a:r>
              <a:rPr lang="en"/>
              <a:t>                                                                                        Department of Computer Science</a:t>
            </a:r>
            <a:endParaRPr/>
          </a:p>
        </p:txBody>
      </p:sp>
      <p:pic>
        <p:nvPicPr>
          <p:cNvPr id="314" name="Google Shape;314;p30"/>
          <p:cNvPicPr preferRelativeResize="0"/>
          <p:nvPr/>
        </p:nvPicPr>
        <p:blipFill rotWithShape="1">
          <a:blip r:embed="rId3">
            <a:alphaModFix/>
          </a:blip>
          <a:srcRect b="0" l="-5496" r="0" t="0"/>
          <a:stretch/>
        </p:blipFill>
        <p:spPr>
          <a:xfrm>
            <a:off x="3313550" y="3076600"/>
            <a:ext cx="1444525" cy="1300150"/>
          </a:xfrm>
          <a:prstGeom prst="rect">
            <a:avLst/>
          </a:prstGeom>
          <a:noFill/>
          <a:ln>
            <a:noFill/>
          </a:ln>
        </p:spPr>
      </p:pic>
      <p:sp>
        <p:nvSpPr>
          <p:cNvPr id="315" name="Google Shape;31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6" name="Google Shape;316;p30"/>
          <p:cNvSpPr txBox="1"/>
          <p:nvPr/>
        </p:nvSpPr>
        <p:spPr>
          <a:xfrm>
            <a:off x="1082350" y="765375"/>
            <a:ext cx="16299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19/07/2024</a:t>
            </a:r>
            <a:endParaRPr>
              <a:solidFill>
                <a:schemeClr val="dk1"/>
              </a:solidFill>
              <a:latin typeface="Hanken Grotesk"/>
              <a:ea typeface="Hanken Grotesk"/>
              <a:cs typeface="Hanken Grotesk"/>
              <a:sym typeface="Hanken Grotes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9"/>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Literature Review</a:t>
            </a:r>
            <a:endParaRPr/>
          </a:p>
        </p:txBody>
      </p:sp>
      <p:sp>
        <p:nvSpPr>
          <p:cNvPr id="377" name="Google Shape;377;p39"/>
          <p:cNvSpPr txBox="1"/>
          <p:nvPr>
            <p:ph idx="3" type="subTitle"/>
          </p:nvPr>
        </p:nvSpPr>
        <p:spPr>
          <a:xfrm>
            <a:off x="1265400" y="1125200"/>
            <a:ext cx="6613200" cy="3127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Jiao Li, Yueping Sun and Robin J. Johnson et al.</a:t>
            </a:r>
            <a:r>
              <a:rPr b="1" lang="en" sz="1500"/>
              <a:t> BioCreative V CDR task corpus: a resource for chemical disease relation extraction.</a:t>
            </a:r>
            <a:r>
              <a:rPr lang="en" sz="1500"/>
              <a:t> </a:t>
            </a:r>
            <a:r>
              <a:rPr i="1" lang="en" sz="1500"/>
              <a:t>Database: The Journal of Biological Databases and Curation. 2016. Vol. 2016. </a:t>
            </a:r>
            <a:r>
              <a:rPr lang="en" sz="1500"/>
              <a:t>DOI: 10.1093/database/baw068</a:t>
            </a:r>
            <a:endParaRPr sz="1500"/>
          </a:p>
          <a:p>
            <a:pPr indent="0" lvl="0" marL="9144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The method for named entity recognition (NER) mentioned in the paper is performed using manual annotation supported by automated tools such as PubTator , DNorm etc.</a:t>
            </a:r>
            <a:endParaRPr sz="1500"/>
          </a:p>
          <a:p>
            <a:pPr indent="-323850" lvl="0" marL="457200" rtl="0" algn="l">
              <a:spcBef>
                <a:spcPts val="0"/>
              </a:spcBef>
              <a:spcAft>
                <a:spcPts val="0"/>
              </a:spcAft>
              <a:buSzPts val="1500"/>
              <a:buChar char="●"/>
            </a:pPr>
            <a:r>
              <a:rPr lang="en" sz="1500"/>
              <a:t>To ensure accuracy, the entities were first captured independently by two annotators followed by a consensus annotation: The average scores were 87.49% and 96.05% for the disease and chemicals, respectively.</a:t>
            </a:r>
            <a:endParaRPr sz="1500"/>
          </a:p>
        </p:txBody>
      </p:sp>
      <p:sp>
        <p:nvSpPr>
          <p:cNvPr id="378" name="Google Shape;378;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0"/>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paper insights</a:t>
            </a:r>
            <a:endParaRPr/>
          </a:p>
        </p:txBody>
      </p:sp>
      <p:pic>
        <p:nvPicPr>
          <p:cNvPr id="384" name="Google Shape;384;p40"/>
          <p:cNvPicPr preferRelativeResize="0"/>
          <p:nvPr/>
        </p:nvPicPr>
        <p:blipFill rotWithShape="1">
          <a:blip r:embed="rId3">
            <a:alphaModFix/>
          </a:blip>
          <a:srcRect b="11504" l="12928" r="16114" t="17168"/>
          <a:stretch/>
        </p:blipFill>
        <p:spPr>
          <a:xfrm>
            <a:off x="1643450" y="1209050"/>
            <a:ext cx="6051974" cy="3216899"/>
          </a:xfrm>
          <a:prstGeom prst="rect">
            <a:avLst/>
          </a:prstGeom>
          <a:noFill/>
          <a:ln>
            <a:noFill/>
          </a:ln>
        </p:spPr>
      </p:pic>
      <p:sp>
        <p:nvSpPr>
          <p:cNvPr id="385" name="Google Shape;385;p40"/>
          <p:cNvSpPr txBox="1"/>
          <p:nvPr/>
        </p:nvSpPr>
        <p:spPr>
          <a:xfrm>
            <a:off x="3914638" y="4425950"/>
            <a:ext cx="1509600" cy="2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Hanken Grotesk"/>
                <a:ea typeface="Hanken Grotesk"/>
                <a:cs typeface="Hanken Grotesk"/>
                <a:sym typeface="Hanken Grotesk"/>
              </a:rPr>
              <a:t>PubTator 3</a:t>
            </a:r>
            <a:endParaRPr>
              <a:solidFill>
                <a:schemeClr val="dk1"/>
              </a:solidFill>
              <a:latin typeface="Hanken Grotesk"/>
              <a:ea typeface="Hanken Grotesk"/>
              <a:cs typeface="Hanken Grotesk"/>
              <a:sym typeface="Hanken Grotesk"/>
            </a:endParaRPr>
          </a:p>
        </p:txBody>
      </p:sp>
      <p:sp>
        <p:nvSpPr>
          <p:cNvPr id="386" name="Google Shape;386;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1"/>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392" name="Google Shape;392;p41"/>
          <p:cNvSpPr txBox="1"/>
          <p:nvPr>
            <p:ph idx="3" type="subTitle"/>
          </p:nvPr>
        </p:nvSpPr>
        <p:spPr>
          <a:xfrm>
            <a:off x="1265400" y="932125"/>
            <a:ext cx="6613200" cy="3127200"/>
          </a:xfrm>
          <a:prstGeom prst="rect">
            <a:avLst/>
          </a:prstGeom>
        </p:spPr>
        <p:txBody>
          <a:bodyPr anchorCtr="0" anchor="t" bIns="91425" lIns="91425" spcFirstLastPara="1" rIns="91425" wrap="square" tIns="91425">
            <a:noAutofit/>
          </a:bodyPr>
          <a:lstStyle/>
          <a:p>
            <a:pPr indent="-327025" lvl="0" marL="457200" rtl="0" algn="l">
              <a:lnSpc>
                <a:spcPct val="100000"/>
              </a:lnSpc>
              <a:spcBef>
                <a:spcPts val="600"/>
              </a:spcBef>
              <a:spcAft>
                <a:spcPts val="0"/>
              </a:spcAft>
              <a:buClr>
                <a:srgbClr val="111111"/>
              </a:buClr>
              <a:buSzPts val="1550"/>
              <a:buChar char="●"/>
            </a:pPr>
            <a:r>
              <a:rPr b="1" lang="en" sz="1550">
                <a:solidFill>
                  <a:srgbClr val="111111"/>
                </a:solidFill>
                <a:highlight>
                  <a:schemeClr val="lt1"/>
                </a:highlight>
              </a:rPr>
              <a:t>Scalability: </a:t>
            </a:r>
            <a:r>
              <a:rPr lang="en" sz="1550">
                <a:solidFill>
                  <a:srgbClr val="111111"/>
                </a:solidFill>
                <a:highlight>
                  <a:schemeClr val="lt1"/>
                </a:highlight>
              </a:rPr>
              <a:t>Manual annotation is time-consuming and labor-intensive.</a:t>
            </a:r>
            <a:endParaRPr sz="1550">
              <a:solidFill>
                <a:srgbClr val="111111"/>
              </a:solidFill>
              <a:highlight>
                <a:schemeClr val="lt1"/>
              </a:highlight>
            </a:endParaRPr>
          </a:p>
          <a:p>
            <a:pPr indent="0" lvl="0" marL="457200" rtl="0" algn="l">
              <a:lnSpc>
                <a:spcPct val="100000"/>
              </a:lnSpc>
              <a:spcBef>
                <a:spcPts val="600"/>
              </a:spcBef>
              <a:spcAft>
                <a:spcPts val="0"/>
              </a:spcAft>
              <a:buNone/>
            </a:pPr>
            <a:r>
              <a:t/>
            </a:r>
            <a:endParaRPr sz="1550">
              <a:solidFill>
                <a:srgbClr val="111111"/>
              </a:solidFill>
              <a:highlight>
                <a:schemeClr val="lt1"/>
              </a:highlight>
              <a:latin typeface="Hanken Grotesk Medium"/>
              <a:ea typeface="Hanken Grotesk Medium"/>
              <a:cs typeface="Hanken Grotesk Medium"/>
              <a:sym typeface="Hanken Grotesk Medium"/>
            </a:endParaRPr>
          </a:p>
          <a:p>
            <a:pPr indent="-327025" lvl="0" marL="457200" rtl="0" algn="l">
              <a:lnSpc>
                <a:spcPct val="100000"/>
              </a:lnSpc>
              <a:spcBef>
                <a:spcPts val="600"/>
              </a:spcBef>
              <a:spcAft>
                <a:spcPts val="0"/>
              </a:spcAft>
              <a:buClr>
                <a:srgbClr val="111111"/>
              </a:buClr>
              <a:buSzPts val="1550"/>
              <a:buChar char="●"/>
            </a:pPr>
            <a:r>
              <a:rPr b="1" lang="en" sz="1550">
                <a:solidFill>
                  <a:srgbClr val="111111"/>
                </a:solidFill>
                <a:highlight>
                  <a:schemeClr val="lt1"/>
                </a:highlight>
              </a:rPr>
              <a:t>Cost: </a:t>
            </a:r>
            <a:r>
              <a:rPr lang="en" sz="1550">
                <a:solidFill>
                  <a:srgbClr val="111111"/>
                </a:solidFill>
                <a:highlight>
                  <a:schemeClr val="lt1"/>
                </a:highlight>
              </a:rPr>
              <a:t>Manual annotation involves hiring skilled annotators, which can be expensive.</a:t>
            </a:r>
            <a:endParaRPr sz="1550">
              <a:solidFill>
                <a:srgbClr val="111111"/>
              </a:solidFill>
              <a:highlight>
                <a:schemeClr val="lt1"/>
              </a:highlight>
            </a:endParaRPr>
          </a:p>
          <a:p>
            <a:pPr indent="0" lvl="0" marL="457200" rtl="0" algn="l">
              <a:lnSpc>
                <a:spcPct val="100000"/>
              </a:lnSpc>
              <a:spcBef>
                <a:spcPts val="600"/>
              </a:spcBef>
              <a:spcAft>
                <a:spcPts val="0"/>
              </a:spcAft>
              <a:buNone/>
            </a:pPr>
            <a:r>
              <a:t/>
            </a:r>
            <a:endParaRPr sz="1550">
              <a:solidFill>
                <a:srgbClr val="111111"/>
              </a:solidFill>
              <a:highlight>
                <a:schemeClr val="lt1"/>
              </a:highlight>
            </a:endParaRPr>
          </a:p>
          <a:p>
            <a:pPr indent="-327025" lvl="0" marL="457200" rtl="0" algn="l">
              <a:lnSpc>
                <a:spcPct val="100000"/>
              </a:lnSpc>
              <a:spcBef>
                <a:spcPts val="600"/>
              </a:spcBef>
              <a:spcAft>
                <a:spcPts val="0"/>
              </a:spcAft>
              <a:buClr>
                <a:srgbClr val="111111"/>
              </a:buClr>
              <a:buSzPts val="1550"/>
              <a:buChar char="●"/>
            </a:pPr>
            <a:r>
              <a:rPr b="1" lang="en" sz="1550">
                <a:solidFill>
                  <a:srgbClr val="111111"/>
                </a:solidFill>
                <a:highlight>
                  <a:schemeClr val="lt1"/>
                </a:highlight>
              </a:rPr>
              <a:t>Difficulty in Handling Large Text Corpora:</a:t>
            </a:r>
            <a:r>
              <a:rPr lang="en" sz="1550">
                <a:solidFill>
                  <a:srgbClr val="111111"/>
                </a:solidFill>
                <a:highlight>
                  <a:schemeClr val="lt1"/>
                </a:highlight>
                <a:latin typeface="Hanken Grotesk Medium"/>
                <a:ea typeface="Hanken Grotesk Medium"/>
                <a:cs typeface="Hanken Grotesk Medium"/>
                <a:sym typeface="Hanken Grotesk Medium"/>
              </a:rPr>
              <a:t> </a:t>
            </a:r>
            <a:r>
              <a:rPr lang="en" sz="1550">
                <a:solidFill>
                  <a:srgbClr val="111111"/>
                </a:solidFill>
                <a:highlight>
                  <a:schemeClr val="lt1"/>
                </a:highlight>
              </a:rPr>
              <a:t>Manual annotation becomes increasingly challenging when dealing with large text corpora, such as biomedical literature.</a:t>
            </a:r>
            <a:endParaRPr sz="1550">
              <a:solidFill>
                <a:srgbClr val="111111"/>
              </a:solidFill>
              <a:highlight>
                <a:schemeClr val="lt1"/>
              </a:highlight>
            </a:endParaRPr>
          </a:p>
          <a:p>
            <a:pPr indent="0" lvl="0" marL="457200" rtl="0" algn="l">
              <a:lnSpc>
                <a:spcPct val="100000"/>
              </a:lnSpc>
              <a:spcBef>
                <a:spcPts val="600"/>
              </a:spcBef>
              <a:spcAft>
                <a:spcPts val="0"/>
              </a:spcAft>
              <a:buNone/>
            </a:pPr>
            <a:r>
              <a:t/>
            </a:r>
            <a:endParaRPr sz="1550">
              <a:solidFill>
                <a:srgbClr val="111111"/>
              </a:solidFill>
              <a:highlight>
                <a:schemeClr val="lt1"/>
              </a:highlight>
              <a:latin typeface="Hanken Grotesk Medium"/>
              <a:ea typeface="Hanken Grotesk Medium"/>
              <a:cs typeface="Hanken Grotesk Medium"/>
              <a:sym typeface="Hanken Grotesk Medium"/>
            </a:endParaRPr>
          </a:p>
          <a:p>
            <a:pPr indent="-327025" lvl="0" marL="457200" rtl="0" algn="l">
              <a:lnSpc>
                <a:spcPct val="100000"/>
              </a:lnSpc>
              <a:spcBef>
                <a:spcPts val="600"/>
              </a:spcBef>
              <a:spcAft>
                <a:spcPts val="0"/>
              </a:spcAft>
              <a:buClr>
                <a:srgbClr val="111111"/>
              </a:buClr>
              <a:buSzPts val="1550"/>
              <a:buChar char="●"/>
            </a:pPr>
            <a:r>
              <a:rPr b="1" lang="en" sz="1550">
                <a:solidFill>
                  <a:srgbClr val="111111"/>
                </a:solidFill>
                <a:highlight>
                  <a:schemeClr val="lt1"/>
                </a:highlight>
              </a:rPr>
              <a:t>Time-Intensive Iterative Process: </a:t>
            </a:r>
            <a:r>
              <a:rPr lang="en" sz="1550">
                <a:solidFill>
                  <a:srgbClr val="111111"/>
                </a:solidFill>
                <a:highlight>
                  <a:schemeClr val="lt1"/>
                </a:highlight>
              </a:rPr>
              <a:t>Manual annotation often involves iterative cycles of annotation, review, and refinement to improve accuracy and consistency.</a:t>
            </a:r>
            <a:endParaRPr sz="1550">
              <a:solidFill>
                <a:srgbClr val="111111"/>
              </a:solidFill>
              <a:highlight>
                <a:schemeClr val="lt1"/>
              </a:highlight>
            </a:endParaRPr>
          </a:p>
          <a:p>
            <a:pPr indent="0" lvl="0" marL="0" rtl="0" algn="l">
              <a:spcBef>
                <a:spcPts val="600"/>
              </a:spcBef>
              <a:spcAft>
                <a:spcPts val="0"/>
              </a:spcAft>
              <a:buNone/>
            </a:pPr>
            <a:r>
              <a:t/>
            </a:r>
            <a:endParaRPr b="1" sz="1250">
              <a:solidFill>
                <a:srgbClr val="111111"/>
              </a:solidFill>
              <a:highlight>
                <a:schemeClr val="lt1"/>
              </a:highlight>
            </a:endParaRPr>
          </a:p>
          <a:p>
            <a:pPr indent="0" lvl="0" marL="0" rtl="0" algn="l">
              <a:spcBef>
                <a:spcPts val="0"/>
              </a:spcBef>
              <a:spcAft>
                <a:spcPts val="0"/>
              </a:spcAft>
              <a:buNone/>
            </a:pPr>
            <a:r>
              <a:rPr b="1" lang="en" sz="1700"/>
              <a:t>.</a:t>
            </a:r>
            <a:endParaRPr b="1" sz="1700"/>
          </a:p>
        </p:txBody>
      </p:sp>
      <p:sp>
        <p:nvSpPr>
          <p:cNvPr id="393" name="Google Shape;393;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2"/>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399" name="Google Shape;399;p42"/>
          <p:cNvSpPr txBox="1"/>
          <p:nvPr>
            <p:ph idx="3" type="subTitle"/>
          </p:nvPr>
        </p:nvSpPr>
        <p:spPr>
          <a:xfrm>
            <a:off x="1265400" y="932125"/>
            <a:ext cx="6613200" cy="3127200"/>
          </a:xfrm>
          <a:prstGeom prst="rect">
            <a:avLst/>
          </a:prstGeom>
        </p:spPr>
        <p:txBody>
          <a:bodyPr anchorCtr="0" anchor="t" bIns="91425" lIns="91425" spcFirstLastPara="1" rIns="91425" wrap="square" tIns="91425">
            <a:noAutofit/>
          </a:bodyPr>
          <a:lstStyle/>
          <a:p>
            <a:pPr indent="-327025" lvl="0" marL="457200" rtl="0" algn="l">
              <a:lnSpc>
                <a:spcPct val="100000"/>
              </a:lnSpc>
              <a:spcBef>
                <a:spcPts val="600"/>
              </a:spcBef>
              <a:spcAft>
                <a:spcPts val="0"/>
              </a:spcAft>
              <a:buClr>
                <a:srgbClr val="111111"/>
              </a:buClr>
              <a:buSzPts val="1550"/>
              <a:buChar char="●"/>
            </a:pPr>
            <a:r>
              <a:rPr b="1" lang="en" sz="1550">
                <a:solidFill>
                  <a:srgbClr val="111111"/>
                </a:solidFill>
                <a:highlight>
                  <a:schemeClr val="lt1"/>
                </a:highlight>
              </a:rPr>
              <a:t>Data Dependency: </a:t>
            </a:r>
            <a:r>
              <a:rPr lang="en" sz="1550">
                <a:solidFill>
                  <a:srgbClr val="111111"/>
                </a:solidFill>
                <a:highlight>
                  <a:schemeClr val="lt1"/>
                </a:highlight>
                <a:latin typeface="Hanken Grotesk Medium"/>
                <a:ea typeface="Hanken Grotesk Medium"/>
                <a:cs typeface="Hanken Grotesk Medium"/>
                <a:sym typeface="Hanken Grotesk Medium"/>
              </a:rPr>
              <a:t>NER models often require large amounts of annotated training data. Obtaining such data can be costly and time-consuming</a:t>
            </a:r>
            <a:endParaRPr sz="1550">
              <a:solidFill>
                <a:srgbClr val="111111"/>
              </a:solidFill>
              <a:highlight>
                <a:schemeClr val="lt1"/>
              </a:highlight>
            </a:endParaRPr>
          </a:p>
          <a:p>
            <a:pPr indent="0" lvl="0" marL="457200" rtl="0" algn="l">
              <a:lnSpc>
                <a:spcPct val="100000"/>
              </a:lnSpc>
              <a:spcBef>
                <a:spcPts val="600"/>
              </a:spcBef>
              <a:spcAft>
                <a:spcPts val="0"/>
              </a:spcAft>
              <a:buNone/>
            </a:pPr>
            <a:r>
              <a:t/>
            </a:r>
            <a:endParaRPr sz="1550">
              <a:solidFill>
                <a:srgbClr val="111111"/>
              </a:solidFill>
              <a:highlight>
                <a:schemeClr val="lt1"/>
              </a:highlight>
              <a:latin typeface="Hanken Grotesk Medium"/>
              <a:ea typeface="Hanken Grotesk Medium"/>
              <a:cs typeface="Hanken Grotesk Medium"/>
              <a:sym typeface="Hanken Grotesk Medium"/>
            </a:endParaRPr>
          </a:p>
          <a:p>
            <a:pPr indent="-327025" lvl="0" marL="457200" rtl="0" algn="l">
              <a:lnSpc>
                <a:spcPct val="100000"/>
              </a:lnSpc>
              <a:spcBef>
                <a:spcPts val="600"/>
              </a:spcBef>
              <a:spcAft>
                <a:spcPts val="0"/>
              </a:spcAft>
              <a:buClr>
                <a:srgbClr val="111111"/>
              </a:buClr>
              <a:buSzPts val="1550"/>
              <a:buChar char="●"/>
            </a:pPr>
            <a:r>
              <a:rPr b="1" lang="en" sz="1550">
                <a:solidFill>
                  <a:srgbClr val="111111"/>
                </a:solidFill>
                <a:highlight>
                  <a:schemeClr val="lt1"/>
                </a:highlight>
              </a:rPr>
              <a:t>Entity Ambiguity:</a:t>
            </a:r>
            <a:r>
              <a:rPr lang="en" sz="1550">
                <a:solidFill>
                  <a:srgbClr val="111111"/>
                </a:solidFill>
                <a:highlight>
                  <a:schemeClr val="lt1"/>
                </a:highlight>
                <a:latin typeface="Hanken Grotesk Medium"/>
                <a:ea typeface="Hanken Grotesk Medium"/>
                <a:cs typeface="Hanken Grotesk Medium"/>
                <a:sym typeface="Hanken Grotesk Medium"/>
              </a:rPr>
              <a:t>Can struggle with entities that have multiple meanings or are used in different contexts across various domains</a:t>
            </a:r>
            <a:endParaRPr sz="1550">
              <a:solidFill>
                <a:srgbClr val="111111"/>
              </a:solidFill>
              <a:highlight>
                <a:schemeClr val="lt1"/>
              </a:highlight>
            </a:endParaRPr>
          </a:p>
          <a:p>
            <a:pPr indent="0" lvl="0" marL="457200" rtl="0" algn="l">
              <a:lnSpc>
                <a:spcPct val="100000"/>
              </a:lnSpc>
              <a:spcBef>
                <a:spcPts val="600"/>
              </a:spcBef>
              <a:spcAft>
                <a:spcPts val="0"/>
              </a:spcAft>
              <a:buNone/>
            </a:pPr>
            <a:r>
              <a:t/>
            </a:r>
            <a:endParaRPr sz="1550">
              <a:solidFill>
                <a:srgbClr val="111111"/>
              </a:solidFill>
              <a:highlight>
                <a:schemeClr val="lt1"/>
              </a:highlight>
            </a:endParaRPr>
          </a:p>
          <a:p>
            <a:pPr indent="-327025" lvl="0" marL="457200" rtl="0" algn="l">
              <a:lnSpc>
                <a:spcPct val="100000"/>
              </a:lnSpc>
              <a:spcBef>
                <a:spcPts val="600"/>
              </a:spcBef>
              <a:spcAft>
                <a:spcPts val="0"/>
              </a:spcAft>
              <a:buClr>
                <a:srgbClr val="111111"/>
              </a:buClr>
              <a:buSzPts val="1550"/>
              <a:buChar char="●"/>
            </a:pPr>
            <a:r>
              <a:rPr b="1" lang="en" sz="1550">
                <a:solidFill>
                  <a:srgbClr val="111111"/>
                </a:solidFill>
                <a:highlight>
                  <a:schemeClr val="lt1"/>
                </a:highlight>
              </a:rPr>
              <a:t>Entity Variation: </a:t>
            </a:r>
            <a:r>
              <a:rPr lang="en" sz="1550">
                <a:solidFill>
                  <a:srgbClr val="111111"/>
                </a:solidFill>
                <a:highlight>
                  <a:schemeClr val="lt1"/>
                </a:highlight>
                <a:latin typeface="Hanken Grotesk Medium"/>
                <a:ea typeface="Hanken Grotesk Medium"/>
                <a:cs typeface="Hanken Grotesk Medium"/>
                <a:sym typeface="Hanken Grotesk Medium"/>
              </a:rPr>
              <a:t>The variation in how entities are expressed, including abbreviations, acronyms, and alternative names, poses a challenge for consistent entity recognition</a:t>
            </a:r>
            <a:endParaRPr sz="1550">
              <a:solidFill>
                <a:srgbClr val="111111"/>
              </a:solidFill>
              <a:highlight>
                <a:schemeClr val="lt1"/>
              </a:highlight>
            </a:endParaRPr>
          </a:p>
          <a:p>
            <a:pPr indent="0" lvl="0" marL="457200" rtl="0" algn="l">
              <a:lnSpc>
                <a:spcPct val="100000"/>
              </a:lnSpc>
              <a:spcBef>
                <a:spcPts val="600"/>
              </a:spcBef>
              <a:spcAft>
                <a:spcPts val="0"/>
              </a:spcAft>
              <a:buNone/>
            </a:pPr>
            <a:r>
              <a:t/>
            </a:r>
            <a:endParaRPr sz="1550">
              <a:solidFill>
                <a:srgbClr val="111111"/>
              </a:solidFill>
              <a:highlight>
                <a:schemeClr val="lt1"/>
              </a:highlight>
              <a:latin typeface="Hanken Grotesk Medium"/>
              <a:ea typeface="Hanken Grotesk Medium"/>
              <a:cs typeface="Hanken Grotesk Medium"/>
              <a:sym typeface="Hanken Grotesk Medium"/>
            </a:endParaRPr>
          </a:p>
          <a:p>
            <a:pPr indent="0" lvl="0" marL="457200" rtl="0" algn="l">
              <a:lnSpc>
                <a:spcPct val="100000"/>
              </a:lnSpc>
              <a:spcBef>
                <a:spcPts val="600"/>
              </a:spcBef>
              <a:spcAft>
                <a:spcPts val="0"/>
              </a:spcAft>
              <a:buNone/>
            </a:pPr>
            <a:r>
              <a:t/>
            </a:r>
            <a:endParaRPr sz="1550">
              <a:solidFill>
                <a:srgbClr val="111111"/>
              </a:solidFill>
              <a:highlight>
                <a:srgbClr val="F3F3F3"/>
              </a:highlight>
            </a:endParaRPr>
          </a:p>
          <a:p>
            <a:pPr indent="0" lvl="0" marL="0" rtl="0" algn="l">
              <a:spcBef>
                <a:spcPts val="600"/>
              </a:spcBef>
              <a:spcAft>
                <a:spcPts val="0"/>
              </a:spcAft>
              <a:buNone/>
            </a:pPr>
            <a:r>
              <a:t/>
            </a:r>
            <a:endParaRPr b="1" sz="1250">
              <a:solidFill>
                <a:srgbClr val="111111"/>
              </a:solidFill>
              <a:highlight>
                <a:srgbClr val="F3F3F3"/>
              </a:highlight>
            </a:endParaRPr>
          </a:p>
          <a:p>
            <a:pPr indent="0" lvl="0" marL="0" rtl="0" algn="l">
              <a:spcBef>
                <a:spcPts val="0"/>
              </a:spcBef>
              <a:spcAft>
                <a:spcPts val="0"/>
              </a:spcAft>
              <a:buNone/>
            </a:pPr>
            <a:r>
              <a:rPr b="1" lang="en" sz="1700"/>
              <a:t>.</a:t>
            </a:r>
            <a:endParaRPr b="1" sz="1700"/>
          </a:p>
        </p:txBody>
      </p:sp>
      <p:sp>
        <p:nvSpPr>
          <p:cNvPr id="400" name="Google Shape;400;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3"/>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406" name="Google Shape;406;p43"/>
          <p:cNvSpPr txBox="1"/>
          <p:nvPr>
            <p:ph idx="3" type="subTitle"/>
          </p:nvPr>
        </p:nvSpPr>
        <p:spPr>
          <a:xfrm>
            <a:off x="1265400" y="1125200"/>
            <a:ext cx="6613200" cy="3127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b="1" lang="en" sz="1500"/>
              <a:t>To accurately identify and classify mentions of chemical entities (e.g., drugs, compounds) and disease entities (e.g., medical conditions, disorders) within biomedical literature.</a:t>
            </a:r>
            <a:endParaRPr b="1" sz="1500"/>
          </a:p>
          <a:p>
            <a:pPr indent="0" lvl="0" marL="457200" rtl="0" algn="l">
              <a:spcBef>
                <a:spcPts val="0"/>
              </a:spcBef>
              <a:spcAft>
                <a:spcPts val="0"/>
              </a:spcAft>
              <a:buNone/>
            </a:pPr>
            <a:r>
              <a:t/>
            </a:r>
            <a:endParaRPr b="1" sz="1500"/>
          </a:p>
          <a:p>
            <a:pPr indent="0" lvl="0" marL="0" rtl="0" algn="l">
              <a:spcBef>
                <a:spcPts val="0"/>
              </a:spcBef>
              <a:spcAft>
                <a:spcPts val="0"/>
              </a:spcAft>
              <a:buNone/>
            </a:pPr>
            <a:r>
              <a:rPr b="1" lang="en" sz="1500"/>
              <a:t>Method: </a:t>
            </a:r>
            <a:r>
              <a:rPr lang="en" sz="1500"/>
              <a:t>Employ a fine-tuned BERT model to process the text and output entity labels corresponding to each token. The model will  recognize entities such as </a:t>
            </a:r>
            <a:r>
              <a:rPr b="1" lang="en" sz="1500"/>
              <a:t>“aspirin”</a:t>
            </a:r>
            <a:r>
              <a:rPr lang="en" sz="1500"/>
              <a:t> (chemical) and </a:t>
            </a:r>
            <a:r>
              <a:rPr b="1" lang="en" sz="1500"/>
              <a:t>“hypertension”</a:t>
            </a:r>
            <a:r>
              <a:rPr lang="en" sz="1500"/>
              <a:t> (disease) and tag them appropriately.</a:t>
            </a:r>
            <a:endParaRPr sz="1500"/>
          </a:p>
          <a:p>
            <a:pPr indent="0" lvl="0" marL="45720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407" name="Google Shape;40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4"/>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413" name="Google Shape;413;p44"/>
          <p:cNvSpPr txBox="1"/>
          <p:nvPr>
            <p:ph idx="3" type="subTitle"/>
          </p:nvPr>
        </p:nvSpPr>
        <p:spPr>
          <a:xfrm>
            <a:off x="1265400" y="1125200"/>
            <a:ext cx="6613200" cy="31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 </a:t>
            </a:r>
            <a:r>
              <a:rPr b="1" lang="en" sz="1500"/>
              <a:t>2.      To determine the existence and nature of any causal relationships </a:t>
            </a:r>
            <a:endParaRPr b="1" sz="1500"/>
          </a:p>
          <a:p>
            <a:pPr indent="0" lvl="0" marL="0" rtl="0" algn="l">
              <a:spcBef>
                <a:spcPts val="0"/>
              </a:spcBef>
              <a:spcAft>
                <a:spcPts val="0"/>
              </a:spcAft>
              <a:buNone/>
            </a:pPr>
            <a:r>
              <a:rPr b="1" lang="en" sz="1500"/>
              <a:t>           between the identified chemical and disease entities within the text.</a:t>
            </a:r>
            <a:endParaRPr b="1" sz="1500"/>
          </a:p>
          <a:p>
            <a:pPr indent="0" lvl="0" marL="0" rtl="0" algn="l">
              <a:spcBef>
                <a:spcPts val="0"/>
              </a:spcBef>
              <a:spcAft>
                <a:spcPts val="0"/>
              </a:spcAft>
              <a:buNone/>
            </a:pPr>
            <a:r>
              <a:rPr lang="en" sz="1500"/>
              <a:t>Method: Utilizing the BERT model  to analyze pairs of entities and classify whether a chemical-induced disease relationship exists. For instance, the model should be able to infer from context whether</a:t>
            </a:r>
            <a:r>
              <a:rPr b="1" lang="en" sz="1500"/>
              <a:t> “aspirin”</a:t>
            </a:r>
            <a:r>
              <a:rPr lang="en" sz="1500"/>
              <a:t> is used to treat “</a:t>
            </a:r>
            <a:r>
              <a:rPr b="1" lang="en" sz="1500"/>
              <a:t>hypertension.”</a:t>
            </a:r>
            <a:endParaRPr b="1" sz="1500"/>
          </a:p>
          <a:p>
            <a:pPr indent="0" lvl="0" marL="0" rtl="0" algn="l">
              <a:spcBef>
                <a:spcPts val="0"/>
              </a:spcBef>
              <a:spcAft>
                <a:spcPts val="0"/>
              </a:spcAft>
              <a:buNone/>
            </a:pPr>
            <a:r>
              <a:rPr lang="en" sz="1500"/>
              <a:t>Example:</a:t>
            </a:r>
            <a:endParaRPr sz="1500"/>
          </a:p>
          <a:p>
            <a:pPr indent="0" lvl="0" marL="0" rtl="0" algn="l">
              <a:spcBef>
                <a:spcPts val="0"/>
              </a:spcBef>
              <a:spcAft>
                <a:spcPts val="0"/>
              </a:spcAft>
              <a:buNone/>
            </a:pPr>
            <a:r>
              <a:rPr lang="en" sz="1500"/>
              <a:t>Input Text: </a:t>
            </a:r>
            <a:r>
              <a:rPr b="1" lang="en" sz="1500"/>
              <a:t>“Aspirin, commonly used to reduce fever, may also lower the risk of hypertension.”</a:t>
            </a:r>
            <a:endParaRPr b="1" sz="1500"/>
          </a:p>
          <a:p>
            <a:pPr indent="0" lvl="0" marL="0" rtl="0" algn="l">
              <a:spcBef>
                <a:spcPts val="0"/>
              </a:spcBef>
              <a:spcAft>
                <a:spcPts val="0"/>
              </a:spcAft>
              <a:buNone/>
            </a:pPr>
            <a:r>
              <a:rPr lang="en" sz="1500"/>
              <a:t>NER Output: “[Aspirin]_Chemical, commonly used to reduce [fever]_Disease, may also lower the risk of [hypertension]_Disease.”</a:t>
            </a:r>
            <a:endParaRPr sz="1500"/>
          </a:p>
          <a:p>
            <a:pPr indent="0" lvl="0" marL="0" rtl="0" algn="l">
              <a:spcBef>
                <a:spcPts val="0"/>
              </a:spcBef>
              <a:spcAft>
                <a:spcPts val="0"/>
              </a:spcAft>
              <a:buNone/>
            </a:pPr>
            <a:r>
              <a:rPr lang="en" sz="1500"/>
              <a:t>RE Output: “</a:t>
            </a:r>
            <a:r>
              <a:rPr b="1" lang="en" sz="1500"/>
              <a:t>Aspirin → reduces → fever”, “Aspirin → lowers risk → hypertension</a:t>
            </a:r>
            <a:r>
              <a:rPr lang="en" sz="1500"/>
              <a: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414" name="Google Shape;414;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5"/>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pic>
        <p:nvPicPr>
          <p:cNvPr id="420" name="Google Shape;420;p45"/>
          <p:cNvPicPr preferRelativeResize="0"/>
          <p:nvPr/>
        </p:nvPicPr>
        <p:blipFill rotWithShape="1">
          <a:blip r:embed="rId3">
            <a:alphaModFix/>
          </a:blip>
          <a:srcRect b="0" l="0" r="11559" t="0"/>
          <a:stretch/>
        </p:blipFill>
        <p:spPr>
          <a:xfrm>
            <a:off x="416566" y="1017725"/>
            <a:ext cx="8439285" cy="2766900"/>
          </a:xfrm>
          <a:prstGeom prst="rect">
            <a:avLst/>
          </a:prstGeom>
          <a:noFill/>
          <a:ln>
            <a:noFill/>
          </a:ln>
        </p:spPr>
      </p:pic>
      <p:sp>
        <p:nvSpPr>
          <p:cNvPr id="421" name="Google Shape;421;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6"/>
          <p:cNvSpPr txBox="1"/>
          <p:nvPr>
            <p:ph type="title"/>
          </p:nvPr>
        </p:nvSpPr>
        <p:spPr>
          <a:xfrm>
            <a:off x="716550" y="351500"/>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427" name="Google Shape;427;p46"/>
          <p:cNvSpPr txBox="1"/>
          <p:nvPr/>
        </p:nvSpPr>
        <p:spPr>
          <a:xfrm>
            <a:off x="952525" y="12099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28" name="Google Shape;428;p46"/>
          <p:cNvSpPr txBox="1"/>
          <p:nvPr/>
        </p:nvSpPr>
        <p:spPr>
          <a:xfrm>
            <a:off x="783325" y="803975"/>
            <a:ext cx="7075800" cy="4263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b="1" lang="en" sz="1300">
                <a:latin typeface="Hanken Grotesk"/>
                <a:ea typeface="Hanken Grotesk"/>
                <a:cs typeface="Hanken Grotesk"/>
                <a:sym typeface="Hanken Grotesk"/>
              </a:rPr>
              <a:t>Libraries and Frameworks</a:t>
            </a:r>
            <a:endParaRPr b="1" sz="1300">
              <a:latin typeface="Hanken Grotesk"/>
              <a:ea typeface="Hanken Grotesk"/>
              <a:cs typeface="Hanken Grotesk"/>
              <a:sym typeface="Hanken Grotesk"/>
            </a:endParaRPr>
          </a:p>
          <a:p>
            <a:pPr indent="-311150" lvl="0" marL="457200" rtl="0" algn="l">
              <a:lnSpc>
                <a:spcPct val="100000"/>
              </a:lnSpc>
              <a:spcBef>
                <a:spcPts val="1200"/>
              </a:spcBef>
              <a:spcAft>
                <a:spcPts val="0"/>
              </a:spcAft>
              <a:buSzPts val="1300"/>
              <a:buFont typeface="Hanken Grotesk"/>
              <a:buAutoNum type="arabicPeriod"/>
            </a:pPr>
            <a:r>
              <a:rPr b="1" lang="en" sz="1300">
                <a:latin typeface="Hanken Grotesk"/>
                <a:ea typeface="Hanken Grotesk"/>
                <a:cs typeface="Hanken Grotesk"/>
                <a:sym typeface="Hanken Grotesk"/>
              </a:rPr>
              <a:t>Pandas</a:t>
            </a:r>
            <a:r>
              <a:rPr lang="en" sz="1300">
                <a:latin typeface="Hanken Grotesk"/>
                <a:ea typeface="Hanken Grotesk"/>
                <a:cs typeface="Hanken Grotesk"/>
                <a:sym typeface="Hanken Grotesk"/>
              </a:rPr>
              <a:t>:</a:t>
            </a:r>
            <a:endParaRPr sz="1300">
              <a:latin typeface="Hanken Grotesk"/>
              <a:ea typeface="Hanken Grotesk"/>
              <a:cs typeface="Hanken Grotesk"/>
              <a:sym typeface="Hanken Grotesk"/>
            </a:endParaRPr>
          </a:p>
          <a:p>
            <a:pPr indent="-311150" lvl="1" marL="914400" rtl="0" algn="l">
              <a:lnSpc>
                <a:spcPct val="100000"/>
              </a:lnSpc>
              <a:spcBef>
                <a:spcPts val="0"/>
              </a:spcBef>
              <a:spcAft>
                <a:spcPts val="0"/>
              </a:spcAft>
              <a:buSzPts val="1300"/>
              <a:buFont typeface="Hanken Grotesk"/>
              <a:buChar char="○"/>
            </a:pPr>
            <a:r>
              <a:rPr lang="en" sz="1300">
                <a:latin typeface="Hanken Grotesk"/>
                <a:ea typeface="Hanken Grotesk"/>
                <a:cs typeface="Hanken Grotesk"/>
                <a:sym typeface="Hanken Grotesk"/>
              </a:rPr>
              <a:t>Used for data manipulation and analysis.</a:t>
            </a:r>
            <a:endParaRPr sz="1300">
              <a:latin typeface="Hanken Grotesk"/>
              <a:ea typeface="Hanken Grotesk"/>
              <a:cs typeface="Hanken Grotesk"/>
              <a:sym typeface="Hanken Grotesk"/>
            </a:endParaRPr>
          </a:p>
          <a:p>
            <a:pPr indent="-311150" lvl="1" marL="914400" rtl="0" algn="l">
              <a:lnSpc>
                <a:spcPct val="100000"/>
              </a:lnSpc>
              <a:spcBef>
                <a:spcPts val="0"/>
              </a:spcBef>
              <a:spcAft>
                <a:spcPts val="0"/>
              </a:spcAft>
              <a:buSzPts val="1300"/>
              <a:buFont typeface="Hanken Grotesk"/>
              <a:buChar char="○"/>
            </a:pPr>
            <a:r>
              <a:rPr lang="en" sz="1300">
                <a:latin typeface="Hanken Grotesk"/>
                <a:ea typeface="Hanken Grotesk"/>
                <a:cs typeface="Hanken Grotesk"/>
                <a:sym typeface="Hanken Grotesk"/>
              </a:rPr>
              <a:t>In this project, it is used to read and process the CONLL format data files.</a:t>
            </a:r>
            <a:endParaRPr sz="1300">
              <a:latin typeface="Hanken Grotesk"/>
              <a:ea typeface="Hanken Grotesk"/>
              <a:cs typeface="Hanken Grotesk"/>
              <a:sym typeface="Hanken Grotesk"/>
            </a:endParaRPr>
          </a:p>
          <a:p>
            <a:pPr indent="-311150" lvl="0" marL="457200" rtl="0" algn="l">
              <a:lnSpc>
                <a:spcPct val="100000"/>
              </a:lnSpc>
              <a:spcBef>
                <a:spcPts val="0"/>
              </a:spcBef>
              <a:spcAft>
                <a:spcPts val="0"/>
              </a:spcAft>
              <a:buSzPts val="1300"/>
              <a:buAutoNum type="arabicPeriod"/>
            </a:pPr>
            <a:r>
              <a:rPr b="1" lang="en" sz="1300">
                <a:latin typeface="Hanken Grotesk"/>
                <a:ea typeface="Hanken Grotesk"/>
                <a:cs typeface="Hanken Grotesk"/>
                <a:sym typeface="Hanken Grotesk"/>
              </a:rPr>
              <a:t>urllib</a:t>
            </a:r>
            <a:r>
              <a:rPr lang="en" sz="1300">
                <a:latin typeface="Hanken Grotesk"/>
                <a:ea typeface="Hanken Grotesk"/>
                <a:cs typeface="Hanken Grotesk"/>
                <a:sym typeface="Hanken Grotesk"/>
              </a:rPr>
              <a:t>:</a:t>
            </a:r>
            <a:endParaRPr sz="1300">
              <a:latin typeface="Hanken Grotesk"/>
              <a:ea typeface="Hanken Grotesk"/>
              <a:cs typeface="Hanken Grotesk"/>
              <a:sym typeface="Hanken Grotesk"/>
            </a:endParaRPr>
          </a:p>
          <a:p>
            <a:pPr indent="-311150" lvl="1" marL="914400" rtl="0" algn="l">
              <a:lnSpc>
                <a:spcPct val="100000"/>
              </a:lnSpc>
              <a:spcBef>
                <a:spcPts val="0"/>
              </a:spcBef>
              <a:spcAft>
                <a:spcPts val="0"/>
              </a:spcAft>
              <a:buSzPts val="1300"/>
              <a:buFont typeface="Hanken Grotesk"/>
              <a:buChar char="○"/>
            </a:pPr>
            <a:r>
              <a:rPr lang="en" sz="1300">
                <a:latin typeface="Hanken Grotesk"/>
                <a:ea typeface="Hanken Grotesk"/>
                <a:cs typeface="Hanken Grotesk"/>
                <a:sym typeface="Hanken Grotesk"/>
              </a:rPr>
              <a:t>Used for downloading data files from the internet.</a:t>
            </a:r>
            <a:endParaRPr sz="1300">
              <a:latin typeface="Hanken Grotesk"/>
              <a:ea typeface="Hanken Grotesk"/>
              <a:cs typeface="Hanken Grotesk"/>
              <a:sym typeface="Hanken Grotesk"/>
            </a:endParaRPr>
          </a:p>
          <a:p>
            <a:pPr indent="-311150" lvl="0" marL="457200" rtl="0" algn="l">
              <a:lnSpc>
                <a:spcPct val="100000"/>
              </a:lnSpc>
              <a:spcBef>
                <a:spcPts val="0"/>
              </a:spcBef>
              <a:spcAft>
                <a:spcPts val="0"/>
              </a:spcAft>
              <a:buSzPts val="1300"/>
              <a:buAutoNum type="arabicPeriod"/>
            </a:pPr>
            <a:r>
              <a:rPr b="1" lang="en" sz="1300">
                <a:latin typeface="Hanken Grotesk"/>
                <a:ea typeface="Hanken Grotesk"/>
                <a:cs typeface="Hanken Grotesk"/>
                <a:sym typeface="Hanken Grotesk"/>
              </a:rPr>
              <a:t>Pathlib</a:t>
            </a:r>
            <a:r>
              <a:rPr lang="en" sz="1300">
                <a:latin typeface="Hanken Grotesk"/>
                <a:ea typeface="Hanken Grotesk"/>
                <a:cs typeface="Hanken Grotesk"/>
                <a:sym typeface="Hanken Grotesk"/>
              </a:rPr>
              <a:t>:</a:t>
            </a:r>
            <a:endParaRPr sz="1300">
              <a:latin typeface="Hanken Grotesk"/>
              <a:ea typeface="Hanken Grotesk"/>
              <a:cs typeface="Hanken Grotesk"/>
              <a:sym typeface="Hanken Grotesk"/>
            </a:endParaRPr>
          </a:p>
          <a:p>
            <a:pPr indent="-311150" lvl="1" marL="914400" rtl="0" algn="l">
              <a:lnSpc>
                <a:spcPct val="100000"/>
              </a:lnSpc>
              <a:spcBef>
                <a:spcPts val="0"/>
              </a:spcBef>
              <a:spcAft>
                <a:spcPts val="0"/>
              </a:spcAft>
              <a:buSzPts val="1300"/>
              <a:buFont typeface="Hanken Grotesk"/>
              <a:buChar char="○"/>
            </a:pPr>
            <a:r>
              <a:rPr lang="en" sz="1300">
                <a:latin typeface="Hanken Grotesk"/>
                <a:ea typeface="Hanken Grotesk"/>
                <a:cs typeface="Hanken Grotesk"/>
                <a:sym typeface="Hanken Grotesk"/>
              </a:rPr>
              <a:t>Provides an object-oriented interface to the file system paths.</a:t>
            </a:r>
            <a:endParaRPr sz="1300">
              <a:latin typeface="Hanken Grotesk"/>
              <a:ea typeface="Hanken Grotesk"/>
              <a:cs typeface="Hanken Grotesk"/>
              <a:sym typeface="Hanken Grotesk"/>
            </a:endParaRPr>
          </a:p>
          <a:p>
            <a:pPr indent="-311150" lvl="0" marL="457200" rtl="0" algn="l">
              <a:lnSpc>
                <a:spcPct val="100000"/>
              </a:lnSpc>
              <a:spcBef>
                <a:spcPts val="0"/>
              </a:spcBef>
              <a:spcAft>
                <a:spcPts val="0"/>
              </a:spcAft>
              <a:buSzPts val="1300"/>
              <a:buAutoNum type="arabicPeriod"/>
            </a:pPr>
            <a:r>
              <a:rPr b="1" lang="en" sz="1300">
                <a:latin typeface="Hanken Grotesk"/>
                <a:ea typeface="Hanken Grotesk"/>
                <a:cs typeface="Hanken Grotesk"/>
                <a:sym typeface="Hanken Grotesk"/>
              </a:rPr>
              <a:t>SimpleTransformers</a:t>
            </a:r>
            <a:r>
              <a:rPr lang="en" sz="1300">
                <a:latin typeface="Hanken Grotesk"/>
                <a:ea typeface="Hanken Grotesk"/>
                <a:cs typeface="Hanken Grotesk"/>
                <a:sym typeface="Hanken Grotesk"/>
              </a:rPr>
              <a:t>:</a:t>
            </a:r>
            <a:endParaRPr sz="1300">
              <a:latin typeface="Hanken Grotesk"/>
              <a:ea typeface="Hanken Grotesk"/>
              <a:cs typeface="Hanken Grotesk"/>
              <a:sym typeface="Hanken Grotesk"/>
            </a:endParaRPr>
          </a:p>
          <a:p>
            <a:pPr indent="-311150" lvl="1" marL="914400" rtl="0" algn="l">
              <a:lnSpc>
                <a:spcPct val="100000"/>
              </a:lnSpc>
              <a:spcBef>
                <a:spcPts val="0"/>
              </a:spcBef>
              <a:spcAft>
                <a:spcPts val="0"/>
              </a:spcAft>
              <a:buSzPts val="1300"/>
              <a:buFont typeface="Hanken Grotesk"/>
              <a:buChar char="○"/>
            </a:pPr>
            <a:r>
              <a:rPr lang="en" sz="1300">
                <a:latin typeface="Hanken Grotesk"/>
                <a:ea typeface="Hanken Grotesk"/>
                <a:cs typeface="Hanken Grotesk"/>
                <a:sym typeface="Hanken Grotesk"/>
              </a:rPr>
              <a:t>A high-level library built on top of Hugging Face’s Transformers library.</a:t>
            </a:r>
            <a:endParaRPr sz="1300">
              <a:latin typeface="Hanken Grotesk"/>
              <a:ea typeface="Hanken Grotesk"/>
              <a:cs typeface="Hanken Grotesk"/>
              <a:sym typeface="Hanken Grotesk"/>
            </a:endParaRPr>
          </a:p>
          <a:p>
            <a:pPr indent="-311150" lvl="1" marL="914400" rtl="0" algn="l">
              <a:lnSpc>
                <a:spcPct val="100000"/>
              </a:lnSpc>
              <a:spcBef>
                <a:spcPts val="0"/>
              </a:spcBef>
              <a:spcAft>
                <a:spcPts val="0"/>
              </a:spcAft>
              <a:buSzPts val="1300"/>
              <a:buFont typeface="Hanken Grotesk"/>
              <a:buChar char="○"/>
            </a:pPr>
            <a:r>
              <a:rPr lang="en" sz="1300">
                <a:latin typeface="Hanken Grotesk"/>
                <a:ea typeface="Hanken Grotesk"/>
                <a:cs typeface="Hanken Grotesk"/>
                <a:sym typeface="Hanken Grotesk"/>
              </a:rPr>
              <a:t>Used for training and fine-tuning BERT models for Named Entity Recognition (NER).</a:t>
            </a:r>
            <a:endParaRPr sz="1300">
              <a:latin typeface="Hanken Grotesk"/>
              <a:ea typeface="Hanken Grotesk"/>
              <a:cs typeface="Hanken Grotesk"/>
              <a:sym typeface="Hanken Grotesk"/>
            </a:endParaRPr>
          </a:p>
          <a:p>
            <a:pPr indent="-311150" lvl="0" marL="457200" rtl="0" algn="l">
              <a:lnSpc>
                <a:spcPct val="100000"/>
              </a:lnSpc>
              <a:spcBef>
                <a:spcPts val="0"/>
              </a:spcBef>
              <a:spcAft>
                <a:spcPts val="0"/>
              </a:spcAft>
              <a:buSzPts val="1300"/>
              <a:buAutoNum type="arabicPeriod"/>
            </a:pPr>
            <a:r>
              <a:rPr b="1" lang="en" sz="1300">
                <a:latin typeface="Hanken Grotesk"/>
                <a:ea typeface="Hanken Grotesk"/>
                <a:cs typeface="Hanken Grotesk"/>
                <a:sym typeface="Hanken Grotesk"/>
              </a:rPr>
              <a:t>Transformers</a:t>
            </a:r>
            <a:r>
              <a:rPr lang="en" sz="1300">
                <a:latin typeface="Hanken Grotesk"/>
                <a:ea typeface="Hanken Grotesk"/>
                <a:cs typeface="Hanken Grotesk"/>
                <a:sym typeface="Hanken Grotesk"/>
              </a:rPr>
              <a:t>:</a:t>
            </a:r>
            <a:endParaRPr sz="1300">
              <a:latin typeface="Hanken Grotesk"/>
              <a:ea typeface="Hanken Grotesk"/>
              <a:cs typeface="Hanken Grotesk"/>
              <a:sym typeface="Hanken Grotesk"/>
            </a:endParaRPr>
          </a:p>
          <a:p>
            <a:pPr indent="-311150" lvl="1" marL="914400" rtl="0" algn="l">
              <a:lnSpc>
                <a:spcPct val="100000"/>
              </a:lnSpc>
              <a:spcBef>
                <a:spcPts val="0"/>
              </a:spcBef>
              <a:spcAft>
                <a:spcPts val="0"/>
              </a:spcAft>
              <a:buSzPts val="1300"/>
              <a:buFont typeface="Hanken Grotesk"/>
              <a:buChar char="○"/>
            </a:pPr>
            <a:r>
              <a:rPr lang="en" sz="1300">
                <a:latin typeface="Hanken Grotesk"/>
                <a:ea typeface="Hanken Grotesk"/>
                <a:cs typeface="Hanken Grotesk"/>
                <a:sym typeface="Hanken Grotesk"/>
              </a:rPr>
              <a:t>A library from Hugging Face that provides general-purpose architectures like BERT, GPT, etc., for natural language processing tasks.</a:t>
            </a:r>
            <a:endParaRPr sz="1300">
              <a:latin typeface="Hanken Grotesk"/>
              <a:ea typeface="Hanken Grotesk"/>
              <a:cs typeface="Hanken Grotesk"/>
              <a:sym typeface="Hanken Grotesk"/>
            </a:endParaRPr>
          </a:p>
          <a:p>
            <a:pPr indent="-311150" lvl="0" marL="457200" rtl="0" algn="l">
              <a:lnSpc>
                <a:spcPct val="100000"/>
              </a:lnSpc>
              <a:spcBef>
                <a:spcPts val="0"/>
              </a:spcBef>
              <a:spcAft>
                <a:spcPts val="0"/>
              </a:spcAft>
              <a:buSzPts val="1300"/>
              <a:buAutoNum type="arabicPeriod"/>
            </a:pPr>
            <a:r>
              <a:rPr b="1" lang="en" sz="1300">
                <a:latin typeface="Hanken Grotesk"/>
                <a:ea typeface="Hanken Grotesk"/>
                <a:cs typeface="Hanken Grotesk"/>
                <a:sym typeface="Hanken Grotesk"/>
              </a:rPr>
              <a:t>Logging</a:t>
            </a:r>
            <a:r>
              <a:rPr lang="en" sz="1300">
                <a:latin typeface="Hanken Grotesk"/>
                <a:ea typeface="Hanken Grotesk"/>
                <a:cs typeface="Hanken Grotesk"/>
                <a:sym typeface="Hanken Grotesk"/>
              </a:rPr>
              <a:t>:</a:t>
            </a:r>
            <a:endParaRPr sz="1300">
              <a:latin typeface="Hanken Grotesk"/>
              <a:ea typeface="Hanken Grotesk"/>
              <a:cs typeface="Hanken Grotesk"/>
              <a:sym typeface="Hanken Grotesk"/>
            </a:endParaRPr>
          </a:p>
          <a:p>
            <a:pPr indent="-311150" lvl="1" marL="914400" rtl="0" algn="l">
              <a:lnSpc>
                <a:spcPct val="100000"/>
              </a:lnSpc>
              <a:spcBef>
                <a:spcPts val="0"/>
              </a:spcBef>
              <a:spcAft>
                <a:spcPts val="0"/>
              </a:spcAft>
              <a:buSzPts val="1300"/>
              <a:buFont typeface="Hanken Grotesk"/>
              <a:buChar char="○"/>
            </a:pPr>
            <a:r>
              <a:rPr lang="en" sz="1300">
                <a:latin typeface="Hanken Grotesk"/>
                <a:ea typeface="Hanken Grotesk"/>
                <a:cs typeface="Hanken Grotesk"/>
                <a:sym typeface="Hanken Grotesk"/>
              </a:rPr>
              <a:t>Python’s built-in logging library is used to track events that happen during the execution of the program.</a:t>
            </a:r>
            <a:endParaRPr sz="1300">
              <a:latin typeface="Hanken Grotesk"/>
              <a:ea typeface="Hanken Grotesk"/>
              <a:cs typeface="Hanken Grotesk"/>
              <a:sym typeface="Hanken Grotesk"/>
            </a:endParaRPr>
          </a:p>
          <a:p>
            <a:pPr indent="0" lvl="0" marL="0" rtl="0" algn="l">
              <a:spcBef>
                <a:spcPts val="1200"/>
              </a:spcBef>
              <a:spcAft>
                <a:spcPts val="0"/>
              </a:spcAft>
              <a:buNone/>
            </a:pPr>
            <a:r>
              <a:t/>
            </a:r>
            <a:endParaRPr b="1" sz="1100"/>
          </a:p>
        </p:txBody>
      </p:sp>
      <p:sp>
        <p:nvSpPr>
          <p:cNvPr id="429" name="Google Shape;429;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7"/>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435" name="Google Shape;435;p47"/>
          <p:cNvSpPr txBox="1"/>
          <p:nvPr/>
        </p:nvSpPr>
        <p:spPr>
          <a:xfrm>
            <a:off x="952525" y="12099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36" name="Google Shape;436;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7" name="Google Shape;437;p47"/>
          <p:cNvSpPr txBox="1"/>
          <p:nvPr/>
        </p:nvSpPr>
        <p:spPr>
          <a:xfrm>
            <a:off x="1135575" y="1017725"/>
            <a:ext cx="7088100" cy="3879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b="1" lang="en" sz="1300">
                <a:latin typeface="Hanken Grotesk"/>
                <a:ea typeface="Hanken Grotesk"/>
                <a:cs typeface="Hanken Grotesk"/>
                <a:sym typeface="Hanken Grotesk"/>
              </a:rPr>
              <a:t>Preprocessing Tools</a:t>
            </a:r>
            <a:endParaRPr b="1" sz="1300">
              <a:latin typeface="Hanken Grotesk"/>
              <a:ea typeface="Hanken Grotesk"/>
              <a:cs typeface="Hanken Grotesk"/>
              <a:sym typeface="Hanken Grotesk"/>
            </a:endParaRPr>
          </a:p>
          <a:p>
            <a:pPr indent="-311150" lvl="0" marL="457200" rtl="0" algn="l">
              <a:lnSpc>
                <a:spcPct val="100000"/>
              </a:lnSpc>
              <a:spcBef>
                <a:spcPts val="1200"/>
              </a:spcBef>
              <a:spcAft>
                <a:spcPts val="0"/>
              </a:spcAft>
              <a:buSzPts val="1300"/>
              <a:buChar char="●"/>
            </a:pPr>
            <a:r>
              <a:rPr b="1" lang="en" sz="1300">
                <a:latin typeface="Hanken Grotesk"/>
                <a:ea typeface="Hanken Grotesk"/>
                <a:cs typeface="Hanken Grotesk"/>
                <a:sym typeface="Hanken Grotesk"/>
              </a:rPr>
              <a:t>Tokenization and Sentence Segmentation</a:t>
            </a:r>
            <a:r>
              <a:rPr lang="en" sz="1300">
                <a:latin typeface="Hanken Grotesk"/>
                <a:ea typeface="Hanken Grotesk"/>
                <a:cs typeface="Hanken Grotesk"/>
                <a:sym typeface="Hanken Grotesk"/>
              </a:rPr>
              <a:t>:</a:t>
            </a:r>
            <a:endParaRPr sz="1300">
              <a:latin typeface="Hanken Grotesk"/>
              <a:ea typeface="Hanken Grotesk"/>
              <a:cs typeface="Hanken Grotesk"/>
              <a:sym typeface="Hanken Grotesk"/>
            </a:endParaRPr>
          </a:p>
          <a:p>
            <a:pPr indent="-311150" lvl="1" marL="914400" rtl="0" algn="l">
              <a:lnSpc>
                <a:spcPct val="100000"/>
              </a:lnSpc>
              <a:spcBef>
                <a:spcPts val="0"/>
              </a:spcBef>
              <a:spcAft>
                <a:spcPts val="0"/>
              </a:spcAft>
              <a:buSzPts val="1300"/>
              <a:buFont typeface="Hanken Grotesk"/>
              <a:buChar char="○"/>
            </a:pPr>
            <a:r>
              <a:rPr lang="en" sz="1300">
                <a:latin typeface="Hanken Grotesk"/>
                <a:ea typeface="Hanken Grotesk"/>
                <a:cs typeface="Hanken Grotesk"/>
                <a:sym typeface="Hanken Grotesk"/>
              </a:rPr>
              <a:t>Essential for preparing text data for the BERT model.</a:t>
            </a:r>
            <a:endParaRPr sz="1300">
              <a:latin typeface="Hanken Grotesk"/>
              <a:ea typeface="Hanken Grotesk"/>
              <a:cs typeface="Hanken Grotesk"/>
              <a:sym typeface="Hanken Grotesk"/>
            </a:endParaRPr>
          </a:p>
          <a:p>
            <a:pPr indent="-311150" lvl="1" marL="914400" rtl="0" algn="l">
              <a:lnSpc>
                <a:spcPct val="100000"/>
              </a:lnSpc>
              <a:spcBef>
                <a:spcPts val="0"/>
              </a:spcBef>
              <a:spcAft>
                <a:spcPts val="0"/>
              </a:spcAft>
              <a:buSzPts val="1300"/>
              <a:buChar char="○"/>
            </a:pPr>
            <a:r>
              <a:rPr b="1" lang="en" sz="1300">
                <a:latin typeface="Hanken Grotesk"/>
                <a:ea typeface="Hanken Grotesk"/>
                <a:cs typeface="Hanken Grotesk"/>
                <a:sym typeface="Hanken Grotesk"/>
              </a:rPr>
              <a:t>Tokenization</a:t>
            </a:r>
            <a:r>
              <a:rPr lang="en" sz="1300">
                <a:latin typeface="Hanken Grotesk"/>
                <a:ea typeface="Hanken Grotesk"/>
                <a:cs typeface="Hanken Grotesk"/>
                <a:sym typeface="Hanken Grotesk"/>
              </a:rPr>
              <a:t>: Splits the text into individual tokens (words or subwords).</a:t>
            </a:r>
            <a:endParaRPr sz="1300">
              <a:latin typeface="Hanken Grotesk"/>
              <a:ea typeface="Hanken Grotesk"/>
              <a:cs typeface="Hanken Grotesk"/>
              <a:sym typeface="Hanken Grotesk"/>
            </a:endParaRPr>
          </a:p>
          <a:p>
            <a:pPr indent="-311150" lvl="1" marL="914400" rtl="0" algn="l">
              <a:lnSpc>
                <a:spcPct val="100000"/>
              </a:lnSpc>
              <a:spcBef>
                <a:spcPts val="0"/>
              </a:spcBef>
              <a:spcAft>
                <a:spcPts val="0"/>
              </a:spcAft>
              <a:buSzPts val="1300"/>
              <a:buChar char="○"/>
            </a:pPr>
            <a:r>
              <a:rPr b="1" lang="en" sz="1300">
                <a:latin typeface="Hanken Grotesk"/>
                <a:ea typeface="Hanken Grotesk"/>
                <a:cs typeface="Hanken Grotesk"/>
                <a:sym typeface="Hanken Grotesk"/>
              </a:rPr>
              <a:t>Sentence Segmentation</a:t>
            </a:r>
            <a:r>
              <a:rPr lang="en" sz="1300">
                <a:latin typeface="Hanken Grotesk"/>
                <a:ea typeface="Hanken Grotesk"/>
                <a:cs typeface="Hanken Grotesk"/>
                <a:sym typeface="Hanken Grotesk"/>
              </a:rPr>
              <a:t>: Divides the text into sentences.</a:t>
            </a:r>
            <a:endParaRPr sz="1300">
              <a:latin typeface="Hanken Grotesk"/>
              <a:ea typeface="Hanken Grotesk"/>
              <a:cs typeface="Hanken Grotesk"/>
              <a:sym typeface="Hanken Grotesk"/>
            </a:endParaRPr>
          </a:p>
          <a:p>
            <a:pPr indent="0" lvl="0" marL="0" rtl="0" algn="l">
              <a:lnSpc>
                <a:spcPct val="100000"/>
              </a:lnSpc>
              <a:spcBef>
                <a:spcPts val="1200"/>
              </a:spcBef>
              <a:spcAft>
                <a:spcPts val="0"/>
              </a:spcAft>
              <a:buNone/>
            </a:pPr>
            <a:r>
              <a:rPr b="1" lang="en" sz="1300">
                <a:latin typeface="Hanken Grotesk"/>
                <a:ea typeface="Hanken Grotesk"/>
                <a:cs typeface="Hanken Grotesk"/>
                <a:sym typeface="Hanken Grotesk"/>
              </a:rPr>
              <a:t>Model Training</a:t>
            </a:r>
            <a:endParaRPr b="1" sz="1300">
              <a:latin typeface="Hanken Grotesk"/>
              <a:ea typeface="Hanken Grotesk"/>
              <a:cs typeface="Hanken Grotesk"/>
              <a:sym typeface="Hanken Grotesk"/>
            </a:endParaRPr>
          </a:p>
          <a:p>
            <a:pPr indent="-311150" lvl="0" marL="457200" rtl="0" algn="l">
              <a:lnSpc>
                <a:spcPct val="100000"/>
              </a:lnSpc>
              <a:spcBef>
                <a:spcPts val="1200"/>
              </a:spcBef>
              <a:spcAft>
                <a:spcPts val="0"/>
              </a:spcAft>
              <a:buSzPts val="1300"/>
              <a:buAutoNum type="arabicPeriod"/>
            </a:pPr>
            <a:r>
              <a:rPr b="1" lang="en" sz="1300">
                <a:latin typeface="Hanken Grotesk"/>
                <a:ea typeface="Hanken Grotesk"/>
                <a:cs typeface="Hanken Grotesk"/>
                <a:sym typeface="Hanken Grotesk"/>
              </a:rPr>
              <a:t>BERT Pre-trained Model</a:t>
            </a:r>
            <a:r>
              <a:rPr lang="en" sz="1300">
                <a:latin typeface="Hanken Grotesk"/>
                <a:ea typeface="Hanken Grotesk"/>
                <a:cs typeface="Hanken Grotesk"/>
                <a:sym typeface="Hanken Grotesk"/>
              </a:rPr>
              <a:t>:</a:t>
            </a:r>
            <a:endParaRPr sz="1300">
              <a:latin typeface="Hanken Grotesk"/>
              <a:ea typeface="Hanken Grotesk"/>
              <a:cs typeface="Hanken Grotesk"/>
              <a:sym typeface="Hanken Grotesk"/>
            </a:endParaRPr>
          </a:p>
          <a:p>
            <a:pPr indent="-311150" lvl="1" marL="914400" rtl="0" algn="l">
              <a:lnSpc>
                <a:spcPct val="100000"/>
              </a:lnSpc>
              <a:spcBef>
                <a:spcPts val="0"/>
              </a:spcBef>
              <a:spcAft>
                <a:spcPts val="0"/>
              </a:spcAft>
              <a:buSzPts val="1300"/>
              <a:buFont typeface="Hanken Grotesk"/>
              <a:buChar char="○"/>
            </a:pPr>
            <a:r>
              <a:rPr lang="en" sz="1300">
                <a:latin typeface="Hanken Grotesk"/>
                <a:ea typeface="Hanken Grotesk"/>
                <a:cs typeface="Hanken Grotesk"/>
                <a:sym typeface="Hanken Grotesk"/>
              </a:rPr>
              <a:t>Specifically, the 'bert-base-uncased' model is used for entity recognition tasks.</a:t>
            </a:r>
            <a:endParaRPr sz="1300">
              <a:latin typeface="Hanken Grotesk"/>
              <a:ea typeface="Hanken Grotesk"/>
              <a:cs typeface="Hanken Grotesk"/>
              <a:sym typeface="Hanken Grotesk"/>
            </a:endParaRPr>
          </a:p>
          <a:p>
            <a:pPr indent="-311150" lvl="0" marL="457200" rtl="0" algn="l">
              <a:lnSpc>
                <a:spcPct val="100000"/>
              </a:lnSpc>
              <a:spcBef>
                <a:spcPts val="0"/>
              </a:spcBef>
              <a:spcAft>
                <a:spcPts val="0"/>
              </a:spcAft>
              <a:buSzPts val="1300"/>
              <a:buAutoNum type="arabicPeriod"/>
            </a:pPr>
            <a:r>
              <a:rPr b="1" lang="en" sz="1300">
                <a:latin typeface="Hanken Grotesk"/>
                <a:ea typeface="Hanken Grotesk"/>
                <a:cs typeface="Hanken Grotesk"/>
                <a:sym typeface="Hanken Grotesk"/>
              </a:rPr>
              <a:t>NERModel from SimpleTransformers</a:t>
            </a:r>
            <a:r>
              <a:rPr lang="en" sz="1300">
                <a:latin typeface="Hanken Grotesk"/>
                <a:ea typeface="Hanken Grotesk"/>
                <a:cs typeface="Hanken Grotesk"/>
                <a:sym typeface="Hanken Grotesk"/>
              </a:rPr>
              <a:t>:</a:t>
            </a:r>
            <a:endParaRPr sz="1300">
              <a:latin typeface="Hanken Grotesk"/>
              <a:ea typeface="Hanken Grotesk"/>
              <a:cs typeface="Hanken Grotesk"/>
              <a:sym typeface="Hanken Grotesk"/>
            </a:endParaRPr>
          </a:p>
          <a:p>
            <a:pPr indent="-311150" lvl="1" marL="914400" rtl="0" algn="l">
              <a:lnSpc>
                <a:spcPct val="100000"/>
              </a:lnSpc>
              <a:spcBef>
                <a:spcPts val="0"/>
              </a:spcBef>
              <a:spcAft>
                <a:spcPts val="0"/>
              </a:spcAft>
              <a:buSzPts val="1300"/>
              <a:buFont typeface="Hanken Grotesk"/>
              <a:buChar char="○"/>
            </a:pPr>
            <a:r>
              <a:rPr lang="en" sz="1300">
                <a:latin typeface="Hanken Grotesk"/>
                <a:ea typeface="Hanken Grotesk"/>
                <a:cs typeface="Hanken Grotesk"/>
                <a:sym typeface="Hanken Grotesk"/>
              </a:rPr>
              <a:t>Facilitates the creation, training, and evaluation of NER models using BERT.</a:t>
            </a:r>
            <a:endParaRPr sz="1300">
              <a:latin typeface="Hanken Grotesk"/>
              <a:ea typeface="Hanken Grotesk"/>
              <a:cs typeface="Hanken Grotesk"/>
              <a:sym typeface="Hanken Grotesk"/>
            </a:endParaRPr>
          </a:p>
          <a:p>
            <a:pPr indent="0" lvl="0" marL="0" rtl="0" algn="l">
              <a:lnSpc>
                <a:spcPct val="100000"/>
              </a:lnSpc>
              <a:spcBef>
                <a:spcPts val="1200"/>
              </a:spcBef>
              <a:spcAft>
                <a:spcPts val="0"/>
              </a:spcAft>
              <a:buNone/>
            </a:pPr>
            <a:r>
              <a:rPr b="1" lang="en" sz="1300">
                <a:latin typeface="Hanken Grotesk"/>
                <a:ea typeface="Hanken Grotesk"/>
                <a:cs typeface="Hanken Grotesk"/>
                <a:sym typeface="Hanken Grotesk"/>
              </a:rPr>
              <a:t>Evaluation Tools</a:t>
            </a:r>
            <a:endParaRPr b="1" sz="1300">
              <a:latin typeface="Hanken Grotesk"/>
              <a:ea typeface="Hanken Grotesk"/>
              <a:cs typeface="Hanken Grotesk"/>
              <a:sym typeface="Hanken Grotesk"/>
            </a:endParaRPr>
          </a:p>
          <a:p>
            <a:pPr indent="-311150" lvl="0" marL="457200" rtl="0" algn="l">
              <a:lnSpc>
                <a:spcPct val="100000"/>
              </a:lnSpc>
              <a:spcBef>
                <a:spcPts val="1200"/>
              </a:spcBef>
              <a:spcAft>
                <a:spcPts val="0"/>
              </a:spcAft>
              <a:buSzPts val="1300"/>
              <a:buAutoNum type="arabicPeriod"/>
            </a:pPr>
            <a:r>
              <a:rPr b="1" lang="en" sz="1300">
                <a:latin typeface="Hanken Grotesk"/>
                <a:ea typeface="Hanken Grotesk"/>
                <a:cs typeface="Hanken Grotesk"/>
                <a:sym typeface="Hanken Grotesk"/>
              </a:rPr>
              <a:t>Evaluation Metrics</a:t>
            </a:r>
            <a:r>
              <a:rPr lang="en" sz="1300">
                <a:latin typeface="Hanken Grotesk"/>
                <a:ea typeface="Hanken Grotesk"/>
                <a:cs typeface="Hanken Grotesk"/>
                <a:sym typeface="Hanken Grotesk"/>
              </a:rPr>
              <a:t>:</a:t>
            </a:r>
            <a:endParaRPr sz="1300">
              <a:latin typeface="Hanken Grotesk"/>
              <a:ea typeface="Hanken Grotesk"/>
              <a:cs typeface="Hanken Grotesk"/>
              <a:sym typeface="Hanken Grotesk"/>
            </a:endParaRPr>
          </a:p>
          <a:p>
            <a:pPr indent="-311150" lvl="1" marL="914400" rtl="0" algn="l">
              <a:lnSpc>
                <a:spcPct val="100000"/>
              </a:lnSpc>
              <a:spcBef>
                <a:spcPts val="0"/>
              </a:spcBef>
              <a:spcAft>
                <a:spcPts val="0"/>
              </a:spcAft>
              <a:buSzPts val="1300"/>
              <a:buFont typeface="Hanken Grotesk"/>
              <a:buChar char="○"/>
            </a:pPr>
            <a:r>
              <a:rPr lang="en" sz="1300">
                <a:latin typeface="Hanken Grotesk"/>
                <a:ea typeface="Hanken Grotesk"/>
                <a:cs typeface="Hanken Grotesk"/>
                <a:sym typeface="Hanken Grotesk"/>
              </a:rPr>
              <a:t>The model’s performance is evaluated using metrics like the accuracy score.</a:t>
            </a:r>
            <a:endParaRPr sz="1300">
              <a:latin typeface="Hanken Grotesk"/>
              <a:ea typeface="Hanken Grotesk"/>
              <a:cs typeface="Hanken Grotesk"/>
              <a:sym typeface="Hanken Grotesk"/>
            </a:endParaRPr>
          </a:p>
          <a:p>
            <a:pPr indent="0" lvl="0" marL="0" rtl="0" algn="l">
              <a:lnSpc>
                <a:spcPct val="115000"/>
              </a:lnSpc>
              <a:spcBef>
                <a:spcPts val="1200"/>
              </a:spcBef>
              <a:spcAft>
                <a:spcPts val="1200"/>
              </a:spcAft>
              <a:buNone/>
            </a:pPr>
            <a:r>
              <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8"/>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443" name="Google Shape;443;p48"/>
          <p:cNvSpPr txBox="1"/>
          <p:nvPr/>
        </p:nvSpPr>
        <p:spPr>
          <a:xfrm>
            <a:off x="952525" y="12099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44" name="Google Shape;444;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5" name="Google Shape;445;p48"/>
          <p:cNvSpPr txBox="1"/>
          <p:nvPr/>
        </p:nvSpPr>
        <p:spPr>
          <a:xfrm>
            <a:off x="1135575" y="1017725"/>
            <a:ext cx="7088100" cy="186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latin typeface="Hanken Grotesk"/>
                <a:ea typeface="Hanken Grotesk"/>
                <a:cs typeface="Hanken Grotesk"/>
                <a:sym typeface="Hanken Grotesk"/>
              </a:rPr>
              <a:t>2.    </a:t>
            </a:r>
            <a:r>
              <a:rPr b="1" lang="en" sz="1800" u="sng">
                <a:latin typeface="Hanken Grotesk"/>
                <a:ea typeface="Hanken Grotesk"/>
                <a:cs typeface="Hanken Grotesk"/>
                <a:sym typeface="Hanken Grotesk"/>
              </a:rPr>
              <a:t>Results - Data Preprocessing</a:t>
            </a:r>
            <a:endParaRPr b="1" sz="1800" u="sng">
              <a:latin typeface="Hanken Grotesk"/>
              <a:ea typeface="Hanken Grotesk"/>
              <a:cs typeface="Hanken Grotesk"/>
              <a:sym typeface="Hanken Grotesk"/>
            </a:endParaRPr>
          </a:p>
          <a:p>
            <a:pPr indent="0" lvl="0" marL="457200" rtl="0" algn="l">
              <a:lnSpc>
                <a:spcPct val="115000"/>
              </a:lnSpc>
              <a:spcBef>
                <a:spcPts val="1400"/>
              </a:spcBef>
              <a:spcAft>
                <a:spcPts val="0"/>
              </a:spcAft>
              <a:buNone/>
            </a:pPr>
            <a:r>
              <a:t/>
            </a:r>
            <a:endParaRPr b="1" sz="1800" u="sng">
              <a:latin typeface="Hanken Grotesk"/>
              <a:ea typeface="Hanken Grotesk"/>
              <a:cs typeface="Hanken Grotesk"/>
              <a:sym typeface="Hanken Grotesk"/>
            </a:endParaRPr>
          </a:p>
          <a:p>
            <a:pPr indent="0" lvl="0" marL="0" rtl="0" algn="l">
              <a:lnSpc>
                <a:spcPct val="115000"/>
              </a:lnSpc>
              <a:spcBef>
                <a:spcPts val="1400"/>
              </a:spcBef>
              <a:spcAft>
                <a:spcPts val="0"/>
              </a:spcAft>
              <a:buNone/>
            </a:pPr>
            <a:r>
              <a:t/>
            </a:r>
            <a:endParaRPr b="1" sz="1800">
              <a:latin typeface="Hanken Grotesk"/>
              <a:ea typeface="Hanken Grotesk"/>
              <a:cs typeface="Hanken Grotesk"/>
              <a:sym typeface="Hanken Grotesk"/>
            </a:endParaRPr>
          </a:p>
          <a:p>
            <a:pPr indent="0" lvl="0" marL="0" rtl="0" algn="l">
              <a:lnSpc>
                <a:spcPct val="115000"/>
              </a:lnSpc>
              <a:spcBef>
                <a:spcPts val="1200"/>
              </a:spcBef>
              <a:spcAft>
                <a:spcPts val="1200"/>
              </a:spcAft>
              <a:buNone/>
            </a:pPr>
            <a:r>
              <a:t/>
            </a:r>
            <a:endParaRPr>
              <a:latin typeface="Hanken Grotesk"/>
              <a:ea typeface="Hanken Grotesk"/>
              <a:cs typeface="Hanken Grotesk"/>
              <a:sym typeface="Hanken Grotesk"/>
            </a:endParaRPr>
          </a:p>
        </p:txBody>
      </p:sp>
      <p:pic>
        <p:nvPicPr>
          <p:cNvPr id="446" name="Google Shape;446;p48"/>
          <p:cNvPicPr preferRelativeResize="0"/>
          <p:nvPr/>
        </p:nvPicPr>
        <p:blipFill>
          <a:blip r:embed="rId3">
            <a:alphaModFix/>
          </a:blip>
          <a:stretch>
            <a:fillRect/>
          </a:stretch>
        </p:blipFill>
        <p:spPr>
          <a:xfrm>
            <a:off x="1362925" y="1513500"/>
            <a:ext cx="6155499" cy="3334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1"/>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22" name="Google Shape;322;p31"/>
          <p:cNvSpPr txBox="1"/>
          <p:nvPr>
            <p:ph idx="3" type="subTitle"/>
          </p:nvPr>
        </p:nvSpPr>
        <p:spPr>
          <a:xfrm>
            <a:off x="1265400" y="858000"/>
            <a:ext cx="6613200" cy="3127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highlight>
                  <a:schemeClr val="lt1"/>
                </a:highlight>
              </a:rPr>
              <a:t>Medical NER involves the detection and labeling of medically relevant terms such as diseases, treatments, genes, and proteins within scientific texts.</a:t>
            </a:r>
            <a:endParaRPr sz="1500">
              <a:highlight>
                <a:schemeClr val="lt1"/>
              </a:highlight>
            </a:endParaRPr>
          </a:p>
          <a:p>
            <a:pPr indent="-323850" lvl="0" marL="457200" rtl="0" algn="l">
              <a:spcBef>
                <a:spcPts val="0"/>
              </a:spcBef>
              <a:spcAft>
                <a:spcPts val="0"/>
              </a:spcAft>
              <a:buSzPts val="1500"/>
              <a:buChar char="●"/>
            </a:pPr>
            <a:r>
              <a:rPr lang="en" sz="1500">
                <a:highlight>
                  <a:schemeClr val="lt1"/>
                </a:highlight>
              </a:rPr>
              <a:t>It classifies these entities into predefined categories, enhancing the organization and analysis of biomedical information.</a:t>
            </a:r>
            <a:endParaRPr sz="1500">
              <a:highlight>
                <a:schemeClr val="lt1"/>
              </a:highlight>
            </a:endParaRPr>
          </a:p>
          <a:p>
            <a:pPr indent="-323850" lvl="0" marL="457200" rtl="0" algn="l">
              <a:spcBef>
                <a:spcPts val="0"/>
              </a:spcBef>
              <a:spcAft>
                <a:spcPts val="0"/>
              </a:spcAft>
              <a:buSzPts val="1500"/>
              <a:buChar char="●"/>
            </a:pPr>
            <a:r>
              <a:rPr lang="en" sz="1500">
                <a:highlight>
                  <a:schemeClr val="lt1"/>
                </a:highlight>
              </a:rPr>
              <a:t>This process is vital for various biomedical research applications, including information retrieval, knowledge extraction, and text mining.</a:t>
            </a:r>
            <a:endParaRPr sz="1500">
              <a:highlight>
                <a:schemeClr val="lt1"/>
              </a:highlight>
            </a:endParaRPr>
          </a:p>
          <a:p>
            <a:pPr indent="-323850" lvl="0" marL="457200" rtl="0" algn="l">
              <a:spcBef>
                <a:spcPts val="0"/>
              </a:spcBef>
              <a:spcAft>
                <a:spcPts val="0"/>
              </a:spcAft>
              <a:buSzPts val="1500"/>
              <a:buChar char="●"/>
            </a:pPr>
            <a:r>
              <a:rPr lang="en" sz="1500">
                <a:highlight>
                  <a:schemeClr val="lt1"/>
                </a:highlight>
              </a:rPr>
              <a:t>NER systems automate the categorization of named entities, streamlining the processing of large volumes of text.</a:t>
            </a:r>
            <a:endParaRPr sz="1500">
              <a:highlight>
                <a:schemeClr val="lt1"/>
              </a:highlight>
            </a:endParaRPr>
          </a:p>
          <a:p>
            <a:pPr indent="-323850" lvl="0" marL="457200" rtl="0" algn="l">
              <a:spcBef>
                <a:spcPts val="0"/>
              </a:spcBef>
              <a:spcAft>
                <a:spcPts val="0"/>
              </a:spcAft>
              <a:buSzPts val="1500"/>
              <a:buChar char="●"/>
            </a:pPr>
            <a:r>
              <a:rPr lang="en" sz="1500">
                <a:highlight>
                  <a:schemeClr val="lt1"/>
                </a:highlight>
              </a:rPr>
              <a:t>The range of entities recognized includes</a:t>
            </a:r>
            <a:r>
              <a:rPr b="1" lang="en" sz="1500">
                <a:highlight>
                  <a:schemeClr val="lt1"/>
                </a:highlight>
              </a:rPr>
              <a:t> diseases</a:t>
            </a:r>
            <a:r>
              <a:rPr lang="en" sz="1500">
                <a:highlight>
                  <a:schemeClr val="lt1"/>
                </a:highlight>
              </a:rPr>
              <a:t> (e.g., cancer), </a:t>
            </a:r>
            <a:r>
              <a:rPr b="1" lang="en" sz="1500">
                <a:highlight>
                  <a:schemeClr val="lt1"/>
                </a:highlight>
              </a:rPr>
              <a:t>treatments</a:t>
            </a:r>
            <a:r>
              <a:rPr b="1" lang="en" sz="1500">
                <a:highlight>
                  <a:schemeClr val="lt1"/>
                </a:highlight>
              </a:rPr>
              <a:t> </a:t>
            </a:r>
            <a:r>
              <a:rPr lang="en" sz="1500">
                <a:highlight>
                  <a:schemeClr val="lt1"/>
                </a:highlight>
              </a:rPr>
              <a:t>(e.g., chemotherapy), </a:t>
            </a:r>
            <a:r>
              <a:rPr b="1" lang="en" sz="1500">
                <a:highlight>
                  <a:schemeClr val="lt1"/>
                </a:highlight>
              </a:rPr>
              <a:t>genes</a:t>
            </a:r>
            <a:r>
              <a:rPr lang="en" sz="1500">
                <a:highlight>
                  <a:schemeClr val="lt1"/>
                </a:highlight>
              </a:rPr>
              <a:t> (e.g., BRCA1), </a:t>
            </a:r>
            <a:r>
              <a:rPr b="1" lang="en" sz="1500">
                <a:highlight>
                  <a:schemeClr val="lt1"/>
                </a:highlight>
              </a:rPr>
              <a:t>proteins</a:t>
            </a:r>
            <a:r>
              <a:rPr lang="en" sz="1500">
                <a:highlight>
                  <a:schemeClr val="lt1"/>
                </a:highlight>
              </a:rPr>
              <a:t> (e.g., insulin), and </a:t>
            </a:r>
            <a:r>
              <a:rPr b="1" lang="en" sz="1500">
                <a:highlight>
                  <a:schemeClr val="lt1"/>
                </a:highlight>
              </a:rPr>
              <a:t>anatomical terms</a:t>
            </a:r>
            <a:r>
              <a:rPr lang="en" sz="1500">
                <a:highlight>
                  <a:schemeClr val="lt1"/>
                </a:highlight>
              </a:rPr>
              <a:t> (e.g., heart).</a:t>
            </a:r>
            <a:endParaRPr sz="1500">
              <a:highlight>
                <a:schemeClr val="lt1"/>
              </a:highlight>
            </a:endParaRPr>
          </a:p>
          <a:p>
            <a:pPr indent="0" lvl="0" marL="0" rtl="0" algn="l">
              <a:spcBef>
                <a:spcPts val="0"/>
              </a:spcBef>
              <a:spcAft>
                <a:spcPts val="0"/>
              </a:spcAft>
              <a:buNone/>
            </a:pPr>
            <a:r>
              <a:t/>
            </a:r>
            <a:endParaRPr sz="1500">
              <a:highlight>
                <a:schemeClr val="lt1"/>
              </a:highlight>
            </a:endParaRPr>
          </a:p>
        </p:txBody>
      </p:sp>
      <p:sp>
        <p:nvSpPr>
          <p:cNvPr id="323" name="Google Shape;323;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9"/>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452" name="Google Shape;452;p49"/>
          <p:cNvSpPr txBox="1"/>
          <p:nvPr/>
        </p:nvSpPr>
        <p:spPr>
          <a:xfrm>
            <a:off x="952525" y="12099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53" name="Google Shape;453;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4" name="Google Shape;454;p49"/>
          <p:cNvSpPr txBox="1"/>
          <p:nvPr/>
        </p:nvSpPr>
        <p:spPr>
          <a:xfrm>
            <a:off x="1135575" y="1017725"/>
            <a:ext cx="7088100" cy="186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latin typeface="Hanken Grotesk"/>
                <a:ea typeface="Hanken Grotesk"/>
                <a:cs typeface="Hanken Grotesk"/>
                <a:sym typeface="Hanken Grotesk"/>
              </a:rPr>
              <a:t>2.    </a:t>
            </a:r>
            <a:r>
              <a:rPr b="1" lang="en" sz="1800" u="sng">
                <a:latin typeface="Hanken Grotesk"/>
                <a:ea typeface="Hanken Grotesk"/>
                <a:cs typeface="Hanken Grotesk"/>
                <a:sym typeface="Hanken Grotesk"/>
              </a:rPr>
              <a:t>Results - Data Preprocessing :</a:t>
            </a:r>
            <a:r>
              <a:rPr b="1" lang="en" sz="1800" u="sng">
                <a:latin typeface="Hanken Grotesk"/>
                <a:ea typeface="Hanken Grotesk"/>
                <a:cs typeface="Hanken Grotesk"/>
                <a:sym typeface="Hanken Grotesk"/>
              </a:rPr>
              <a:t>Output</a:t>
            </a:r>
            <a:endParaRPr b="1" sz="1800" u="sng">
              <a:latin typeface="Hanken Grotesk"/>
              <a:ea typeface="Hanken Grotesk"/>
              <a:cs typeface="Hanken Grotesk"/>
              <a:sym typeface="Hanken Grotesk"/>
            </a:endParaRPr>
          </a:p>
          <a:p>
            <a:pPr indent="0" lvl="0" marL="457200" rtl="0" algn="l">
              <a:lnSpc>
                <a:spcPct val="115000"/>
              </a:lnSpc>
              <a:spcBef>
                <a:spcPts val="1400"/>
              </a:spcBef>
              <a:spcAft>
                <a:spcPts val="0"/>
              </a:spcAft>
              <a:buNone/>
            </a:pPr>
            <a:r>
              <a:t/>
            </a:r>
            <a:endParaRPr b="1" sz="1800" u="sng">
              <a:latin typeface="Hanken Grotesk"/>
              <a:ea typeface="Hanken Grotesk"/>
              <a:cs typeface="Hanken Grotesk"/>
              <a:sym typeface="Hanken Grotesk"/>
            </a:endParaRPr>
          </a:p>
          <a:p>
            <a:pPr indent="0" lvl="0" marL="0" rtl="0" algn="l">
              <a:lnSpc>
                <a:spcPct val="115000"/>
              </a:lnSpc>
              <a:spcBef>
                <a:spcPts val="1400"/>
              </a:spcBef>
              <a:spcAft>
                <a:spcPts val="0"/>
              </a:spcAft>
              <a:buNone/>
            </a:pPr>
            <a:r>
              <a:t/>
            </a:r>
            <a:endParaRPr b="1" sz="1800">
              <a:latin typeface="Hanken Grotesk"/>
              <a:ea typeface="Hanken Grotesk"/>
              <a:cs typeface="Hanken Grotesk"/>
              <a:sym typeface="Hanken Grotesk"/>
            </a:endParaRPr>
          </a:p>
          <a:p>
            <a:pPr indent="0" lvl="0" marL="0" rtl="0" algn="l">
              <a:lnSpc>
                <a:spcPct val="115000"/>
              </a:lnSpc>
              <a:spcBef>
                <a:spcPts val="1200"/>
              </a:spcBef>
              <a:spcAft>
                <a:spcPts val="1200"/>
              </a:spcAft>
              <a:buNone/>
            </a:pPr>
            <a:r>
              <a:t/>
            </a:r>
            <a:endParaRPr>
              <a:latin typeface="Hanken Grotesk"/>
              <a:ea typeface="Hanken Grotesk"/>
              <a:cs typeface="Hanken Grotesk"/>
              <a:sym typeface="Hanken Grotesk"/>
            </a:endParaRPr>
          </a:p>
        </p:txBody>
      </p:sp>
      <p:pic>
        <p:nvPicPr>
          <p:cNvPr id="455" name="Google Shape;455;p49"/>
          <p:cNvPicPr preferRelativeResize="0"/>
          <p:nvPr/>
        </p:nvPicPr>
        <p:blipFill>
          <a:blip r:embed="rId3">
            <a:alphaModFix/>
          </a:blip>
          <a:stretch>
            <a:fillRect/>
          </a:stretch>
        </p:blipFill>
        <p:spPr>
          <a:xfrm>
            <a:off x="2743200" y="1426650"/>
            <a:ext cx="3496025" cy="3323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0"/>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461" name="Google Shape;461;p50"/>
          <p:cNvSpPr txBox="1"/>
          <p:nvPr/>
        </p:nvSpPr>
        <p:spPr>
          <a:xfrm>
            <a:off x="952525" y="12099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62" name="Google Shape;462;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3" name="Google Shape;463;p50"/>
          <p:cNvSpPr txBox="1"/>
          <p:nvPr/>
        </p:nvSpPr>
        <p:spPr>
          <a:xfrm>
            <a:off x="1135575" y="1017725"/>
            <a:ext cx="7088100" cy="186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latin typeface="Hanken Grotesk"/>
                <a:ea typeface="Hanken Grotesk"/>
                <a:cs typeface="Hanken Grotesk"/>
                <a:sym typeface="Hanken Grotesk"/>
              </a:rPr>
              <a:t>2.    </a:t>
            </a:r>
            <a:r>
              <a:rPr b="1" lang="en" sz="1800" u="sng">
                <a:latin typeface="Hanken Grotesk"/>
                <a:ea typeface="Hanken Grotesk"/>
                <a:cs typeface="Hanken Grotesk"/>
                <a:sym typeface="Hanken Grotesk"/>
              </a:rPr>
              <a:t>Results - Output :Data split</a:t>
            </a:r>
            <a:endParaRPr b="1" sz="1800" u="sng">
              <a:latin typeface="Hanken Grotesk"/>
              <a:ea typeface="Hanken Grotesk"/>
              <a:cs typeface="Hanken Grotesk"/>
              <a:sym typeface="Hanken Grotesk"/>
            </a:endParaRPr>
          </a:p>
          <a:p>
            <a:pPr indent="0" lvl="0" marL="457200" rtl="0" algn="l">
              <a:lnSpc>
                <a:spcPct val="115000"/>
              </a:lnSpc>
              <a:spcBef>
                <a:spcPts val="1400"/>
              </a:spcBef>
              <a:spcAft>
                <a:spcPts val="0"/>
              </a:spcAft>
              <a:buNone/>
            </a:pPr>
            <a:r>
              <a:t/>
            </a:r>
            <a:endParaRPr b="1" sz="1800" u="sng">
              <a:latin typeface="Hanken Grotesk"/>
              <a:ea typeface="Hanken Grotesk"/>
              <a:cs typeface="Hanken Grotesk"/>
              <a:sym typeface="Hanken Grotesk"/>
            </a:endParaRPr>
          </a:p>
          <a:p>
            <a:pPr indent="0" lvl="0" marL="0" rtl="0" algn="l">
              <a:lnSpc>
                <a:spcPct val="115000"/>
              </a:lnSpc>
              <a:spcBef>
                <a:spcPts val="1400"/>
              </a:spcBef>
              <a:spcAft>
                <a:spcPts val="0"/>
              </a:spcAft>
              <a:buNone/>
            </a:pPr>
            <a:r>
              <a:t/>
            </a:r>
            <a:endParaRPr b="1" sz="1800">
              <a:latin typeface="Hanken Grotesk"/>
              <a:ea typeface="Hanken Grotesk"/>
              <a:cs typeface="Hanken Grotesk"/>
              <a:sym typeface="Hanken Grotesk"/>
            </a:endParaRPr>
          </a:p>
          <a:p>
            <a:pPr indent="0" lvl="0" marL="0" rtl="0" algn="l">
              <a:lnSpc>
                <a:spcPct val="115000"/>
              </a:lnSpc>
              <a:spcBef>
                <a:spcPts val="1200"/>
              </a:spcBef>
              <a:spcAft>
                <a:spcPts val="1200"/>
              </a:spcAft>
              <a:buNone/>
            </a:pPr>
            <a:r>
              <a:t/>
            </a:r>
            <a:endParaRPr>
              <a:latin typeface="Hanken Grotesk"/>
              <a:ea typeface="Hanken Grotesk"/>
              <a:cs typeface="Hanken Grotesk"/>
              <a:sym typeface="Hanken Grotesk"/>
            </a:endParaRPr>
          </a:p>
        </p:txBody>
      </p:sp>
      <p:pic>
        <p:nvPicPr>
          <p:cNvPr id="464" name="Google Shape;464;p50"/>
          <p:cNvPicPr preferRelativeResize="0"/>
          <p:nvPr/>
        </p:nvPicPr>
        <p:blipFill>
          <a:blip r:embed="rId3">
            <a:alphaModFix/>
          </a:blip>
          <a:stretch>
            <a:fillRect/>
          </a:stretch>
        </p:blipFill>
        <p:spPr>
          <a:xfrm>
            <a:off x="1067500" y="1863675"/>
            <a:ext cx="7224225" cy="1558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1"/>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470" name="Google Shape;470;p51"/>
          <p:cNvSpPr txBox="1"/>
          <p:nvPr/>
        </p:nvSpPr>
        <p:spPr>
          <a:xfrm>
            <a:off x="952525" y="12099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71" name="Google Shape;471;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2" name="Google Shape;472;p51"/>
          <p:cNvSpPr txBox="1"/>
          <p:nvPr/>
        </p:nvSpPr>
        <p:spPr>
          <a:xfrm>
            <a:off x="1135575" y="1017725"/>
            <a:ext cx="7088100" cy="286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latin typeface="Hanken Grotesk"/>
                <a:ea typeface="Hanken Grotesk"/>
                <a:cs typeface="Hanken Grotesk"/>
                <a:sym typeface="Hanken Grotesk"/>
              </a:rPr>
              <a:t>2.    </a:t>
            </a:r>
            <a:r>
              <a:rPr b="1" lang="en" sz="1800" u="sng">
                <a:latin typeface="Hanken Grotesk"/>
                <a:ea typeface="Hanken Grotesk"/>
                <a:cs typeface="Hanken Grotesk"/>
                <a:sym typeface="Hanken Grotesk"/>
              </a:rPr>
              <a:t>Results - Output</a:t>
            </a:r>
            <a:endParaRPr b="1" sz="1800" u="sng">
              <a:latin typeface="Hanken Grotesk"/>
              <a:ea typeface="Hanken Grotesk"/>
              <a:cs typeface="Hanken Grotesk"/>
              <a:sym typeface="Hanken Grotesk"/>
            </a:endParaRPr>
          </a:p>
          <a:p>
            <a:pPr indent="0" lvl="0" marL="0" rtl="0" algn="l">
              <a:lnSpc>
                <a:spcPct val="115000"/>
              </a:lnSpc>
              <a:spcBef>
                <a:spcPts val="1400"/>
              </a:spcBef>
              <a:spcAft>
                <a:spcPts val="0"/>
              </a:spcAft>
              <a:buNone/>
            </a:pPr>
            <a:r>
              <a:rPr b="1" lang="en" sz="1800">
                <a:latin typeface="Hanken Grotesk"/>
                <a:ea typeface="Hanken Grotesk"/>
                <a:cs typeface="Hanken Grotesk"/>
                <a:sym typeface="Hanken Grotesk"/>
              </a:rPr>
              <a:t>  3.   Labels</a:t>
            </a:r>
            <a:endParaRPr b="1" sz="1800">
              <a:latin typeface="Hanken Grotesk"/>
              <a:ea typeface="Hanken Grotesk"/>
              <a:cs typeface="Hanken Grotesk"/>
              <a:sym typeface="Hanken Grotesk"/>
            </a:endParaRPr>
          </a:p>
          <a:p>
            <a:pPr indent="0" lvl="0" marL="457200" rtl="0" algn="l">
              <a:lnSpc>
                <a:spcPct val="115000"/>
              </a:lnSpc>
              <a:spcBef>
                <a:spcPts val="1400"/>
              </a:spcBef>
              <a:spcAft>
                <a:spcPts val="0"/>
              </a:spcAft>
              <a:buNone/>
            </a:pPr>
            <a:r>
              <a:t/>
            </a:r>
            <a:endParaRPr b="1" sz="1800" u="sng">
              <a:latin typeface="Hanken Grotesk"/>
              <a:ea typeface="Hanken Grotesk"/>
              <a:cs typeface="Hanken Grotesk"/>
              <a:sym typeface="Hanken Grotesk"/>
            </a:endParaRPr>
          </a:p>
          <a:p>
            <a:pPr indent="0" lvl="0" marL="0" rtl="0" algn="l">
              <a:lnSpc>
                <a:spcPct val="115000"/>
              </a:lnSpc>
              <a:spcBef>
                <a:spcPts val="1400"/>
              </a:spcBef>
              <a:spcAft>
                <a:spcPts val="0"/>
              </a:spcAft>
              <a:buNone/>
            </a:pPr>
            <a:r>
              <a:t/>
            </a:r>
            <a:endParaRPr b="1" sz="1800">
              <a:latin typeface="Hanken Grotesk"/>
              <a:ea typeface="Hanken Grotesk"/>
              <a:cs typeface="Hanken Grotesk"/>
              <a:sym typeface="Hanken Grotesk"/>
            </a:endParaRPr>
          </a:p>
          <a:p>
            <a:pPr indent="0" lvl="0" marL="0" rtl="0" algn="l">
              <a:lnSpc>
                <a:spcPct val="115000"/>
              </a:lnSpc>
              <a:spcBef>
                <a:spcPts val="1400"/>
              </a:spcBef>
              <a:spcAft>
                <a:spcPts val="0"/>
              </a:spcAft>
              <a:buNone/>
            </a:pPr>
            <a:r>
              <a:rPr b="1" lang="en" sz="1800">
                <a:latin typeface="Hanken Grotesk"/>
                <a:ea typeface="Hanken Grotesk"/>
                <a:cs typeface="Hanken Grotesk"/>
                <a:sym typeface="Hanken Grotesk"/>
              </a:rPr>
              <a:t>4.   Using the model to run inference</a:t>
            </a:r>
            <a:endParaRPr b="1" sz="1800">
              <a:latin typeface="Hanken Grotesk"/>
              <a:ea typeface="Hanken Grotesk"/>
              <a:cs typeface="Hanken Grotesk"/>
              <a:sym typeface="Hanken Grotesk"/>
            </a:endParaRPr>
          </a:p>
          <a:p>
            <a:pPr indent="0" lvl="0" marL="0" rtl="0" algn="l">
              <a:lnSpc>
                <a:spcPct val="115000"/>
              </a:lnSpc>
              <a:spcBef>
                <a:spcPts val="1200"/>
              </a:spcBef>
              <a:spcAft>
                <a:spcPts val="1200"/>
              </a:spcAft>
              <a:buNone/>
            </a:pPr>
            <a:r>
              <a:t/>
            </a:r>
            <a:endParaRPr>
              <a:latin typeface="Hanken Grotesk"/>
              <a:ea typeface="Hanken Grotesk"/>
              <a:cs typeface="Hanken Grotesk"/>
              <a:sym typeface="Hanken Grotesk"/>
            </a:endParaRPr>
          </a:p>
        </p:txBody>
      </p:sp>
      <p:pic>
        <p:nvPicPr>
          <p:cNvPr id="473" name="Google Shape;473;p51"/>
          <p:cNvPicPr preferRelativeResize="0"/>
          <p:nvPr/>
        </p:nvPicPr>
        <p:blipFill>
          <a:blip r:embed="rId3">
            <a:alphaModFix/>
          </a:blip>
          <a:stretch>
            <a:fillRect/>
          </a:stretch>
        </p:blipFill>
        <p:spPr>
          <a:xfrm>
            <a:off x="1945950" y="1945700"/>
            <a:ext cx="5467350" cy="1009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2"/>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479" name="Google Shape;479;p52"/>
          <p:cNvSpPr txBox="1"/>
          <p:nvPr/>
        </p:nvSpPr>
        <p:spPr>
          <a:xfrm>
            <a:off x="952525" y="12099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80" name="Google Shape;480;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1" name="Google Shape;481;p52"/>
          <p:cNvSpPr txBox="1"/>
          <p:nvPr/>
        </p:nvSpPr>
        <p:spPr>
          <a:xfrm>
            <a:off x="1135575" y="1017725"/>
            <a:ext cx="7088100" cy="87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latin typeface="Hanken Grotesk"/>
                <a:ea typeface="Hanken Grotesk"/>
                <a:cs typeface="Hanken Grotesk"/>
                <a:sym typeface="Hanken Grotesk"/>
              </a:rPr>
              <a:t>4.   </a:t>
            </a:r>
            <a:r>
              <a:rPr b="1" lang="en" sz="1800" u="sng">
                <a:latin typeface="Hanken Grotesk"/>
                <a:ea typeface="Hanken Grotesk"/>
                <a:cs typeface="Hanken Grotesk"/>
                <a:sym typeface="Hanken Grotesk"/>
              </a:rPr>
              <a:t>Results :Using the model to run inference : NER</a:t>
            </a:r>
            <a:endParaRPr b="1" sz="1800" u="sng">
              <a:latin typeface="Hanken Grotesk"/>
              <a:ea typeface="Hanken Grotesk"/>
              <a:cs typeface="Hanken Grotesk"/>
              <a:sym typeface="Hanken Grotesk"/>
            </a:endParaRPr>
          </a:p>
          <a:p>
            <a:pPr indent="0" lvl="0" marL="0" rtl="0" algn="l">
              <a:lnSpc>
                <a:spcPct val="115000"/>
              </a:lnSpc>
              <a:spcBef>
                <a:spcPts val="1200"/>
              </a:spcBef>
              <a:spcAft>
                <a:spcPts val="1200"/>
              </a:spcAft>
              <a:buNone/>
            </a:pPr>
            <a:r>
              <a:t/>
            </a:r>
            <a:endParaRPr>
              <a:latin typeface="Hanken Grotesk"/>
              <a:ea typeface="Hanken Grotesk"/>
              <a:cs typeface="Hanken Grotesk"/>
              <a:sym typeface="Hanken Grotesk"/>
            </a:endParaRPr>
          </a:p>
        </p:txBody>
      </p:sp>
      <p:pic>
        <p:nvPicPr>
          <p:cNvPr id="482" name="Google Shape;482;p52"/>
          <p:cNvPicPr preferRelativeResize="0"/>
          <p:nvPr/>
        </p:nvPicPr>
        <p:blipFill>
          <a:blip r:embed="rId3">
            <a:alphaModFix/>
          </a:blip>
          <a:stretch>
            <a:fillRect/>
          </a:stretch>
        </p:blipFill>
        <p:spPr>
          <a:xfrm>
            <a:off x="2650675" y="1610125"/>
            <a:ext cx="3334533" cy="2948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3"/>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488" name="Google Shape;488;p53"/>
          <p:cNvSpPr txBox="1"/>
          <p:nvPr/>
        </p:nvSpPr>
        <p:spPr>
          <a:xfrm>
            <a:off x="952525" y="12099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89" name="Google Shape;489;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0" name="Google Shape;490;p53"/>
          <p:cNvSpPr txBox="1"/>
          <p:nvPr/>
        </p:nvSpPr>
        <p:spPr>
          <a:xfrm>
            <a:off x="1135575" y="1017725"/>
            <a:ext cx="7088100" cy="236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latin typeface="Hanken Grotesk"/>
                <a:ea typeface="Hanken Grotesk"/>
                <a:cs typeface="Hanken Grotesk"/>
                <a:sym typeface="Hanken Grotesk"/>
              </a:rPr>
              <a:t>2.    </a:t>
            </a:r>
            <a:r>
              <a:rPr b="1" lang="en" sz="1800" u="sng">
                <a:latin typeface="Hanken Grotesk"/>
                <a:ea typeface="Hanken Grotesk"/>
                <a:cs typeface="Hanken Grotesk"/>
                <a:sym typeface="Hanken Grotesk"/>
              </a:rPr>
              <a:t>Results - RE: Relation Extraction</a:t>
            </a:r>
            <a:endParaRPr b="1" sz="1800" u="sng">
              <a:latin typeface="Hanken Grotesk"/>
              <a:ea typeface="Hanken Grotesk"/>
              <a:cs typeface="Hanken Grotesk"/>
              <a:sym typeface="Hanken Grotesk"/>
            </a:endParaRPr>
          </a:p>
          <a:p>
            <a:pPr indent="0" lvl="0" marL="0" rtl="0" algn="l">
              <a:lnSpc>
                <a:spcPct val="115000"/>
              </a:lnSpc>
              <a:spcBef>
                <a:spcPts val="1400"/>
              </a:spcBef>
              <a:spcAft>
                <a:spcPts val="0"/>
              </a:spcAft>
              <a:buNone/>
            </a:pPr>
            <a:r>
              <a:rPr b="1" lang="en" sz="1800">
                <a:latin typeface="Hanken Grotesk"/>
                <a:ea typeface="Hanken Grotesk"/>
                <a:cs typeface="Hanken Grotesk"/>
                <a:sym typeface="Hanken Grotesk"/>
              </a:rPr>
              <a:t> </a:t>
            </a:r>
            <a:endParaRPr b="1" sz="1800">
              <a:latin typeface="Hanken Grotesk"/>
              <a:ea typeface="Hanken Grotesk"/>
              <a:cs typeface="Hanken Grotesk"/>
              <a:sym typeface="Hanken Grotesk"/>
            </a:endParaRPr>
          </a:p>
          <a:p>
            <a:pPr indent="0" lvl="0" marL="457200" rtl="0" algn="l">
              <a:lnSpc>
                <a:spcPct val="115000"/>
              </a:lnSpc>
              <a:spcBef>
                <a:spcPts val="1400"/>
              </a:spcBef>
              <a:spcAft>
                <a:spcPts val="0"/>
              </a:spcAft>
              <a:buNone/>
            </a:pPr>
            <a:r>
              <a:t/>
            </a:r>
            <a:endParaRPr b="1" sz="1800" u="sng">
              <a:latin typeface="Hanken Grotesk"/>
              <a:ea typeface="Hanken Grotesk"/>
              <a:cs typeface="Hanken Grotesk"/>
              <a:sym typeface="Hanken Grotesk"/>
            </a:endParaRPr>
          </a:p>
          <a:p>
            <a:pPr indent="0" lvl="0" marL="0" rtl="0" algn="l">
              <a:lnSpc>
                <a:spcPct val="115000"/>
              </a:lnSpc>
              <a:spcBef>
                <a:spcPts val="1400"/>
              </a:spcBef>
              <a:spcAft>
                <a:spcPts val="0"/>
              </a:spcAft>
              <a:buNone/>
            </a:pPr>
            <a:r>
              <a:t/>
            </a:r>
            <a:endParaRPr b="1" sz="1800">
              <a:latin typeface="Hanken Grotesk"/>
              <a:ea typeface="Hanken Grotesk"/>
              <a:cs typeface="Hanken Grotesk"/>
              <a:sym typeface="Hanken Grotesk"/>
            </a:endParaRPr>
          </a:p>
          <a:p>
            <a:pPr indent="0" lvl="0" marL="0" rtl="0" algn="l">
              <a:lnSpc>
                <a:spcPct val="115000"/>
              </a:lnSpc>
              <a:spcBef>
                <a:spcPts val="1200"/>
              </a:spcBef>
              <a:spcAft>
                <a:spcPts val="1200"/>
              </a:spcAft>
              <a:buNone/>
            </a:pPr>
            <a:r>
              <a:t/>
            </a:r>
            <a:endParaRPr>
              <a:latin typeface="Hanken Grotesk"/>
              <a:ea typeface="Hanken Grotesk"/>
              <a:cs typeface="Hanken Grotesk"/>
              <a:sym typeface="Hanken Grotesk"/>
            </a:endParaRPr>
          </a:p>
        </p:txBody>
      </p:sp>
      <p:pic>
        <p:nvPicPr>
          <p:cNvPr id="491" name="Google Shape;491;p53"/>
          <p:cNvPicPr preferRelativeResize="0"/>
          <p:nvPr/>
        </p:nvPicPr>
        <p:blipFill>
          <a:blip r:embed="rId3">
            <a:alphaModFix/>
          </a:blip>
          <a:stretch>
            <a:fillRect/>
          </a:stretch>
        </p:blipFill>
        <p:spPr>
          <a:xfrm>
            <a:off x="556250" y="1700125"/>
            <a:ext cx="8101075" cy="2367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4"/>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497" name="Google Shape;497;p54"/>
          <p:cNvSpPr txBox="1"/>
          <p:nvPr/>
        </p:nvSpPr>
        <p:spPr>
          <a:xfrm>
            <a:off x="952525" y="12099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98" name="Google Shape;498;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9" name="Google Shape;499;p54"/>
          <p:cNvSpPr txBox="1"/>
          <p:nvPr/>
        </p:nvSpPr>
        <p:spPr>
          <a:xfrm>
            <a:off x="1135575" y="1017725"/>
            <a:ext cx="7088100" cy="186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latin typeface="Hanken Grotesk"/>
                <a:ea typeface="Hanken Grotesk"/>
                <a:cs typeface="Hanken Grotesk"/>
                <a:sym typeface="Hanken Grotesk"/>
              </a:rPr>
              <a:t>2.    </a:t>
            </a:r>
            <a:r>
              <a:rPr b="1" lang="en" sz="1800" u="sng">
                <a:latin typeface="Hanken Grotesk"/>
                <a:ea typeface="Hanken Grotesk"/>
                <a:cs typeface="Hanken Grotesk"/>
                <a:sym typeface="Hanken Grotesk"/>
              </a:rPr>
              <a:t>Results:- Plot of Training vs Evaluation plot</a:t>
            </a:r>
            <a:r>
              <a:rPr b="1" lang="en" sz="1800">
                <a:latin typeface="Hanken Grotesk"/>
                <a:ea typeface="Hanken Grotesk"/>
                <a:cs typeface="Hanken Grotesk"/>
                <a:sym typeface="Hanken Grotesk"/>
              </a:rPr>
              <a:t> </a:t>
            </a:r>
            <a:endParaRPr b="1" sz="1800">
              <a:latin typeface="Hanken Grotesk"/>
              <a:ea typeface="Hanken Grotesk"/>
              <a:cs typeface="Hanken Grotesk"/>
              <a:sym typeface="Hanken Grotesk"/>
            </a:endParaRPr>
          </a:p>
          <a:p>
            <a:pPr indent="0" lvl="0" marL="457200" rtl="0" algn="l">
              <a:lnSpc>
                <a:spcPct val="115000"/>
              </a:lnSpc>
              <a:spcBef>
                <a:spcPts val="1400"/>
              </a:spcBef>
              <a:spcAft>
                <a:spcPts val="0"/>
              </a:spcAft>
              <a:buNone/>
            </a:pPr>
            <a:r>
              <a:t/>
            </a:r>
            <a:endParaRPr b="1" sz="1800" u="sng">
              <a:latin typeface="Hanken Grotesk"/>
              <a:ea typeface="Hanken Grotesk"/>
              <a:cs typeface="Hanken Grotesk"/>
              <a:sym typeface="Hanken Grotesk"/>
            </a:endParaRPr>
          </a:p>
          <a:p>
            <a:pPr indent="0" lvl="0" marL="0" rtl="0" algn="l">
              <a:lnSpc>
                <a:spcPct val="115000"/>
              </a:lnSpc>
              <a:spcBef>
                <a:spcPts val="1400"/>
              </a:spcBef>
              <a:spcAft>
                <a:spcPts val="0"/>
              </a:spcAft>
              <a:buNone/>
            </a:pPr>
            <a:r>
              <a:t/>
            </a:r>
            <a:endParaRPr b="1" sz="1800">
              <a:latin typeface="Hanken Grotesk"/>
              <a:ea typeface="Hanken Grotesk"/>
              <a:cs typeface="Hanken Grotesk"/>
              <a:sym typeface="Hanken Grotesk"/>
            </a:endParaRPr>
          </a:p>
          <a:p>
            <a:pPr indent="0" lvl="0" marL="0" rtl="0" algn="l">
              <a:lnSpc>
                <a:spcPct val="115000"/>
              </a:lnSpc>
              <a:spcBef>
                <a:spcPts val="1200"/>
              </a:spcBef>
              <a:spcAft>
                <a:spcPts val="1200"/>
              </a:spcAft>
              <a:buNone/>
            </a:pPr>
            <a:r>
              <a:t/>
            </a:r>
            <a:endParaRPr>
              <a:latin typeface="Hanken Grotesk"/>
              <a:ea typeface="Hanken Grotesk"/>
              <a:cs typeface="Hanken Grotesk"/>
              <a:sym typeface="Hanken Grotesk"/>
            </a:endParaRPr>
          </a:p>
        </p:txBody>
      </p:sp>
      <p:pic>
        <p:nvPicPr>
          <p:cNvPr id="500" name="Google Shape;500;p54"/>
          <p:cNvPicPr preferRelativeResize="0"/>
          <p:nvPr/>
        </p:nvPicPr>
        <p:blipFill>
          <a:blip r:embed="rId3">
            <a:alphaModFix/>
          </a:blip>
          <a:stretch>
            <a:fillRect/>
          </a:stretch>
        </p:blipFill>
        <p:spPr>
          <a:xfrm>
            <a:off x="2343400" y="1903525"/>
            <a:ext cx="4234525" cy="2295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5"/>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506" name="Google Shape;506;p55"/>
          <p:cNvSpPr txBox="1"/>
          <p:nvPr/>
        </p:nvSpPr>
        <p:spPr>
          <a:xfrm>
            <a:off x="952525" y="12099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07" name="Google Shape;507;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8" name="Google Shape;508;p55"/>
          <p:cNvSpPr txBox="1"/>
          <p:nvPr/>
        </p:nvSpPr>
        <p:spPr>
          <a:xfrm>
            <a:off x="1536600" y="1423675"/>
            <a:ext cx="7134000" cy="1424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400"/>
              </a:spcBef>
              <a:spcAft>
                <a:spcPts val="0"/>
              </a:spcAft>
              <a:buSzPts val="1800"/>
              <a:buFont typeface="Hanken Grotesk"/>
              <a:buAutoNum type="arabicPeriod"/>
            </a:pPr>
            <a:r>
              <a:rPr b="1" lang="en" sz="1800" u="sng">
                <a:latin typeface="Hanken Grotesk"/>
                <a:ea typeface="Hanken Grotesk"/>
                <a:cs typeface="Hanken Grotesk"/>
                <a:sym typeface="Hanken Grotesk"/>
              </a:rPr>
              <a:t>Results - Model Evaluation</a:t>
            </a:r>
            <a:endParaRPr b="1" sz="1800" u="sng">
              <a:latin typeface="Hanken Grotesk"/>
              <a:ea typeface="Hanken Grotesk"/>
              <a:cs typeface="Hanken Grotesk"/>
              <a:sym typeface="Hanken Grotesk"/>
            </a:endParaRPr>
          </a:p>
          <a:p>
            <a:pPr indent="0" lvl="0" marL="0" rtl="0" algn="l">
              <a:lnSpc>
                <a:spcPct val="115000"/>
              </a:lnSpc>
              <a:spcBef>
                <a:spcPts val="1200"/>
              </a:spcBef>
              <a:spcAft>
                <a:spcPts val="0"/>
              </a:spcAft>
              <a:buNone/>
            </a:pPr>
            <a:r>
              <a:rPr b="1" lang="en" sz="1500" u="sng">
                <a:latin typeface="Hanken Grotesk"/>
                <a:ea typeface="Hanken Grotesk"/>
                <a:cs typeface="Hanken Grotesk"/>
                <a:sym typeface="Hanken Grotesk"/>
              </a:rPr>
              <a:t>Evaluation Metrics</a:t>
            </a:r>
            <a:endParaRPr b="1" sz="1500" u="sng">
              <a:latin typeface="Hanken Grotesk"/>
              <a:ea typeface="Hanken Grotesk"/>
              <a:cs typeface="Hanken Grotesk"/>
              <a:sym typeface="Hanken Grotesk"/>
            </a:endParaRPr>
          </a:p>
          <a:p>
            <a:pPr indent="0" lvl="0" marL="457200" rtl="0" algn="l">
              <a:lnSpc>
                <a:spcPct val="115000"/>
              </a:lnSpc>
              <a:spcBef>
                <a:spcPts val="1200"/>
              </a:spcBef>
              <a:spcAft>
                <a:spcPts val="1200"/>
              </a:spcAft>
              <a:buNone/>
            </a:pPr>
            <a:r>
              <a:rPr lang="en" sz="1050">
                <a:solidFill>
                  <a:srgbClr val="D5D5D5"/>
                </a:solidFill>
                <a:highlight>
                  <a:srgbClr val="383838"/>
                </a:highlight>
                <a:latin typeface="Courier New"/>
                <a:ea typeface="Courier New"/>
                <a:cs typeface="Courier New"/>
                <a:sym typeface="Courier New"/>
              </a:rPr>
              <a:t>{'eval_loss': 0.19666091880450645, 'precision': 0.8083916083916084, 'recall': 0.8458241873105466,'f1_score': 0.8266843745211216}</a:t>
            </a:r>
            <a:endParaRPr>
              <a:latin typeface="Hanken Grotesk"/>
              <a:ea typeface="Hanken Grotesk"/>
              <a:cs typeface="Hanken Grotesk"/>
              <a:sym typeface="Hanken Grotesk"/>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6"/>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514" name="Google Shape;514;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5" name="Google Shape;515;p56"/>
          <p:cNvSpPr txBox="1"/>
          <p:nvPr/>
        </p:nvSpPr>
        <p:spPr>
          <a:xfrm>
            <a:off x="993775" y="1192450"/>
            <a:ext cx="6813600" cy="436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t> </a:t>
            </a:r>
            <a:r>
              <a:rPr b="1" lang="en" sz="1300">
                <a:latin typeface="Hanken Grotesk"/>
                <a:ea typeface="Hanken Grotesk"/>
                <a:cs typeface="Hanken Grotesk"/>
                <a:sym typeface="Hanken Grotesk"/>
              </a:rPr>
              <a:t>Interpretation:</a:t>
            </a:r>
            <a:endParaRPr b="1" sz="1300">
              <a:latin typeface="Hanken Grotesk"/>
              <a:ea typeface="Hanken Grotesk"/>
              <a:cs typeface="Hanken Grotesk"/>
              <a:sym typeface="Hanken Grotesk"/>
            </a:endParaRPr>
          </a:p>
          <a:p>
            <a:pPr indent="-311150" lvl="1" marL="914400" rtl="0" algn="l">
              <a:lnSpc>
                <a:spcPct val="115000"/>
              </a:lnSpc>
              <a:spcBef>
                <a:spcPts val="1200"/>
              </a:spcBef>
              <a:spcAft>
                <a:spcPts val="0"/>
              </a:spcAft>
              <a:buSzPts val="1300"/>
              <a:buFont typeface="Hanken Grotesk"/>
              <a:buChar char="○"/>
            </a:pPr>
            <a:r>
              <a:rPr lang="en" sz="1300">
                <a:latin typeface="Hanken Grotesk"/>
                <a:ea typeface="Hanken Grotesk"/>
                <a:cs typeface="Hanken Grotesk"/>
                <a:sym typeface="Hanken Grotesk"/>
              </a:rPr>
              <a:t>The model's precision and recall values indicate high performance.</a:t>
            </a:r>
            <a:endParaRPr sz="1300">
              <a:latin typeface="Hanken Grotesk"/>
              <a:ea typeface="Hanken Grotesk"/>
              <a:cs typeface="Hanken Grotesk"/>
              <a:sym typeface="Hanken Grotesk"/>
            </a:endParaRPr>
          </a:p>
          <a:p>
            <a:pPr indent="-311150" lvl="1" marL="914400" rtl="0" algn="l">
              <a:lnSpc>
                <a:spcPct val="115000"/>
              </a:lnSpc>
              <a:spcBef>
                <a:spcPts val="0"/>
              </a:spcBef>
              <a:spcAft>
                <a:spcPts val="0"/>
              </a:spcAft>
              <a:buSzPts val="1300"/>
              <a:buFont typeface="Hanken Grotesk"/>
              <a:buChar char="○"/>
            </a:pPr>
            <a:r>
              <a:rPr lang="en" sz="1300">
                <a:latin typeface="Hanken Grotesk"/>
                <a:ea typeface="Hanken Grotesk"/>
                <a:cs typeface="Hanken Grotesk"/>
                <a:sym typeface="Hanken Grotesk"/>
              </a:rPr>
              <a:t>Effectively identifies and classifies entities.</a:t>
            </a:r>
            <a:endParaRPr sz="1300">
              <a:latin typeface="Hanken Grotesk"/>
              <a:ea typeface="Hanken Grotesk"/>
              <a:cs typeface="Hanken Grotesk"/>
              <a:sym typeface="Hanken Grotesk"/>
            </a:endParaRPr>
          </a:p>
          <a:p>
            <a:pPr indent="-311150" lvl="1" marL="914400" rtl="0" algn="l">
              <a:lnSpc>
                <a:spcPct val="115000"/>
              </a:lnSpc>
              <a:spcBef>
                <a:spcPts val="0"/>
              </a:spcBef>
              <a:spcAft>
                <a:spcPts val="0"/>
              </a:spcAft>
              <a:buSzPts val="1300"/>
              <a:buFont typeface="Hanken Grotesk"/>
              <a:buChar char="○"/>
            </a:pPr>
            <a:r>
              <a:rPr lang="en" sz="1300">
                <a:latin typeface="Hanken Grotesk"/>
                <a:ea typeface="Hanken Grotesk"/>
                <a:cs typeface="Hanken Grotesk"/>
                <a:sym typeface="Hanken Grotesk"/>
              </a:rPr>
              <a:t>Balanced performance across different classes, showing robustness.</a:t>
            </a:r>
            <a:endParaRPr sz="1300">
              <a:latin typeface="Hanken Grotesk"/>
              <a:ea typeface="Hanken Grotesk"/>
              <a:cs typeface="Hanken Grotesk"/>
              <a:sym typeface="Hanken Grotesk"/>
            </a:endParaRPr>
          </a:p>
          <a:p>
            <a:pPr indent="0" lvl="0" marL="0" rtl="0" algn="l">
              <a:lnSpc>
                <a:spcPct val="115000"/>
              </a:lnSpc>
              <a:spcBef>
                <a:spcPts val="1200"/>
              </a:spcBef>
              <a:spcAft>
                <a:spcPts val="0"/>
              </a:spcAft>
              <a:buNone/>
            </a:pPr>
            <a:r>
              <a:rPr b="1" lang="en" sz="1300">
                <a:latin typeface="Hanken Grotesk"/>
                <a:ea typeface="Hanken Grotesk"/>
                <a:cs typeface="Hanken Grotesk"/>
                <a:sym typeface="Hanken Grotesk"/>
              </a:rPr>
              <a:t>Challenges and Limitations</a:t>
            </a:r>
            <a:endParaRPr b="1" sz="1300">
              <a:latin typeface="Hanken Grotesk"/>
              <a:ea typeface="Hanken Grotesk"/>
              <a:cs typeface="Hanken Grotesk"/>
              <a:sym typeface="Hanken Grotesk"/>
            </a:endParaRPr>
          </a:p>
          <a:p>
            <a:pPr indent="-311150" lvl="0" marL="457200" rtl="0" algn="l">
              <a:lnSpc>
                <a:spcPct val="115000"/>
              </a:lnSpc>
              <a:spcBef>
                <a:spcPts val="1200"/>
              </a:spcBef>
              <a:spcAft>
                <a:spcPts val="0"/>
              </a:spcAft>
              <a:buSzPts val="1300"/>
              <a:buChar char="●"/>
            </a:pPr>
            <a:r>
              <a:rPr lang="en" sz="1300">
                <a:latin typeface="Hanken Grotesk"/>
                <a:ea typeface="Hanken Grotesk"/>
                <a:cs typeface="Hanken Grotesk"/>
                <a:sym typeface="Hanken Grotesk"/>
              </a:rPr>
              <a:t>Handling Noisy Data:</a:t>
            </a:r>
            <a:endParaRPr sz="1300">
              <a:latin typeface="Hanken Grotesk"/>
              <a:ea typeface="Hanken Grotesk"/>
              <a:cs typeface="Hanken Grotesk"/>
              <a:sym typeface="Hanken Grotesk"/>
            </a:endParaRPr>
          </a:p>
          <a:p>
            <a:pPr indent="-311150" lvl="1" marL="914400" rtl="0" algn="l">
              <a:lnSpc>
                <a:spcPct val="115000"/>
              </a:lnSpc>
              <a:spcBef>
                <a:spcPts val="0"/>
              </a:spcBef>
              <a:spcAft>
                <a:spcPts val="0"/>
              </a:spcAft>
              <a:buSzPts val="1300"/>
              <a:buFont typeface="Hanken Grotesk"/>
              <a:buChar char="○"/>
            </a:pPr>
            <a:r>
              <a:rPr lang="en" sz="1300">
                <a:latin typeface="Hanken Grotesk"/>
                <a:ea typeface="Hanken Grotesk"/>
                <a:cs typeface="Hanken Grotesk"/>
                <a:sym typeface="Hanken Grotesk"/>
              </a:rPr>
              <a:t>Noisy data in the CONLL files required careful preprocessing.</a:t>
            </a:r>
            <a:endParaRPr sz="1300">
              <a:latin typeface="Hanken Grotesk"/>
              <a:ea typeface="Hanken Grotesk"/>
              <a:cs typeface="Hanken Grotesk"/>
              <a:sym typeface="Hanken Grotesk"/>
            </a:endParaRPr>
          </a:p>
          <a:p>
            <a:pPr indent="-311150" lvl="0" marL="457200" rtl="0" algn="l">
              <a:lnSpc>
                <a:spcPct val="115000"/>
              </a:lnSpc>
              <a:spcBef>
                <a:spcPts val="0"/>
              </a:spcBef>
              <a:spcAft>
                <a:spcPts val="0"/>
              </a:spcAft>
              <a:buSzPts val="1300"/>
              <a:buChar char="●"/>
            </a:pPr>
            <a:r>
              <a:rPr lang="en" sz="1300">
                <a:latin typeface="Hanken Grotesk"/>
                <a:ea typeface="Hanken Grotesk"/>
                <a:cs typeface="Hanken Grotesk"/>
                <a:sym typeface="Hanken Grotesk"/>
              </a:rPr>
              <a:t>Computational Constraints:</a:t>
            </a:r>
            <a:endParaRPr sz="1300">
              <a:latin typeface="Hanken Grotesk"/>
              <a:ea typeface="Hanken Grotesk"/>
              <a:cs typeface="Hanken Grotesk"/>
              <a:sym typeface="Hanken Grotesk"/>
            </a:endParaRPr>
          </a:p>
          <a:p>
            <a:pPr indent="-311150" lvl="1" marL="914400" rtl="0" algn="l">
              <a:lnSpc>
                <a:spcPct val="115000"/>
              </a:lnSpc>
              <a:spcBef>
                <a:spcPts val="0"/>
              </a:spcBef>
              <a:spcAft>
                <a:spcPts val="0"/>
              </a:spcAft>
              <a:buSzPts val="1300"/>
              <a:buFont typeface="Hanken Grotesk"/>
              <a:buChar char="○"/>
            </a:pPr>
            <a:r>
              <a:rPr lang="en" sz="1300">
                <a:latin typeface="Hanken Grotesk"/>
                <a:ea typeface="Hanken Grotesk"/>
                <a:cs typeface="Hanken Grotesk"/>
                <a:sym typeface="Hanken Grotesk"/>
              </a:rPr>
              <a:t>Limited computational resources restricted the ability to experiment with larger models or extensive hyperparameter tuning.</a:t>
            </a:r>
            <a:endParaRPr sz="1300">
              <a:latin typeface="Hanken Grotesk"/>
              <a:ea typeface="Hanken Grotesk"/>
              <a:cs typeface="Hanken Grotesk"/>
              <a:sym typeface="Hanken Grotesk"/>
            </a:endParaRPr>
          </a:p>
          <a:p>
            <a:pPr indent="-311150" lvl="0" marL="457200" rtl="0" algn="l">
              <a:lnSpc>
                <a:spcPct val="115000"/>
              </a:lnSpc>
              <a:spcBef>
                <a:spcPts val="0"/>
              </a:spcBef>
              <a:spcAft>
                <a:spcPts val="0"/>
              </a:spcAft>
              <a:buSzPts val="1300"/>
              <a:buChar char="●"/>
            </a:pPr>
            <a:r>
              <a:rPr lang="en" sz="1300">
                <a:latin typeface="Hanken Grotesk"/>
                <a:ea typeface="Hanken Grotesk"/>
                <a:cs typeface="Hanken Grotesk"/>
                <a:sym typeface="Hanken Grotesk"/>
              </a:rPr>
              <a:t>Entity Ambiguity:</a:t>
            </a:r>
            <a:endParaRPr sz="1300">
              <a:latin typeface="Hanken Grotesk"/>
              <a:ea typeface="Hanken Grotesk"/>
              <a:cs typeface="Hanken Grotesk"/>
              <a:sym typeface="Hanken Grotesk"/>
            </a:endParaRPr>
          </a:p>
          <a:p>
            <a:pPr indent="-311150" lvl="1" marL="914400" rtl="0" algn="l">
              <a:lnSpc>
                <a:spcPct val="115000"/>
              </a:lnSpc>
              <a:spcBef>
                <a:spcPts val="0"/>
              </a:spcBef>
              <a:spcAft>
                <a:spcPts val="0"/>
              </a:spcAft>
              <a:buSzPts val="1300"/>
              <a:buFont typeface="Hanken Grotesk"/>
              <a:buChar char="○"/>
            </a:pPr>
            <a:r>
              <a:rPr lang="en" sz="1300">
                <a:latin typeface="Hanken Grotesk"/>
                <a:ea typeface="Hanken Grotesk"/>
                <a:cs typeface="Hanken Grotesk"/>
                <a:sym typeface="Hanken Grotesk"/>
              </a:rPr>
              <a:t>Multiple names and abbreviations for the same entity can lead to misclassification.</a:t>
            </a:r>
            <a:endParaRPr sz="1300">
              <a:latin typeface="Hanken Grotesk"/>
              <a:ea typeface="Hanken Grotesk"/>
              <a:cs typeface="Hanken Grotesk"/>
              <a:sym typeface="Hanken Grotesk"/>
            </a:endParaRPr>
          </a:p>
          <a:p>
            <a:pPr indent="0" lvl="0" marL="914400" rtl="0" algn="l">
              <a:lnSpc>
                <a:spcPct val="115000"/>
              </a:lnSpc>
              <a:spcBef>
                <a:spcPts val="1200"/>
              </a:spcBef>
              <a:spcAft>
                <a:spcPts val="0"/>
              </a:spcAft>
              <a:buNone/>
            </a:pPr>
            <a:r>
              <a:t/>
            </a:r>
            <a:endParaRPr sz="1100"/>
          </a:p>
          <a:p>
            <a:pPr indent="0" lvl="0" marL="0" rtl="0" algn="l">
              <a:lnSpc>
                <a:spcPct val="115000"/>
              </a:lnSpc>
              <a:spcBef>
                <a:spcPts val="1400"/>
              </a:spcBef>
              <a:spcAft>
                <a:spcPts val="400"/>
              </a:spcAft>
              <a:buNone/>
            </a:pPr>
            <a:r>
              <a:t/>
            </a:r>
            <a:endParaRPr b="1" sz="1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7"/>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521" name="Google Shape;521;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2" name="Google Shape;522;p57"/>
          <p:cNvSpPr txBox="1"/>
          <p:nvPr/>
        </p:nvSpPr>
        <p:spPr>
          <a:xfrm>
            <a:off x="1269175" y="1215750"/>
            <a:ext cx="5945400" cy="409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latin typeface="Hanken Grotesk"/>
                <a:ea typeface="Hanken Grotesk"/>
                <a:cs typeface="Hanken Grotesk"/>
                <a:sym typeface="Hanken Grotesk"/>
              </a:rPr>
              <a:t>Future Work and Improvements</a:t>
            </a:r>
            <a:endParaRPr b="1" sz="1300">
              <a:latin typeface="Hanken Grotesk"/>
              <a:ea typeface="Hanken Grotesk"/>
              <a:cs typeface="Hanken Grotesk"/>
              <a:sym typeface="Hanken Grotesk"/>
            </a:endParaRPr>
          </a:p>
          <a:p>
            <a:pPr indent="-311150" lvl="0" marL="457200" rtl="0" algn="l">
              <a:lnSpc>
                <a:spcPct val="115000"/>
              </a:lnSpc>
              <a:spcBef>
                <a:spcPts val="1200"/>
              </a:spcBef>
              <a:spcAft>
                <a:spcPts val="0"/>
              </a:spcAft>
              <a:buSzPts val="1300"/>
              <a:buChar char="●"/>
            </a:pPr>
            <a:r>
              <a:rPr b="1" lang="en" sz="1300">
                <a:latin typeface="Hanken Grotesk"/>
                <a:ea typeface="Hanken Grotesk"/>
                <a:cs typeface="Hanken Grotesk"/>
                <a:sym typeface="Hanken Grotesk"/>
              </a:rPr>
              <a:t>Larger and More Diverse Dataset:</a:t>
            </a:r>
            <a:endParaRPr b="1" sz="1300">
              <a:latin typeface="Hanken Grotesk"/>
              <a:ea typeface="Hanken Grotesk"/>
              <a:cs typeface="Hanken Grotesk"/>
              <a:sym typeface="Hanken Grotesk"/>
            </a:endParaRPr>
          </a:p>
          <a:p>
            <a:pPr indent="-311150" lvl="1" marL="914400" rtl="0" algn="l">
              <a:lnSpc>
                <a:spcPct val="115000"/>
              </a:lnSpc>
              <a:spcBef>
                <a:spcPts val="0"/>
              </a:spcBef>
              <a:spcAft>
                <a:spcPts val="0"/>
              </a:spcAft>
              <a:buSzPts val="1300"/>
              <a:buFont typeface="Hanken Grotesk"/>
              <a:buChar char="○"/>
            </a:pPr>
            <a:r>
              <a:rPr lang="en" sz="1300">
                <a:latin typeface="Hanken Grotesk"/>
                <a:ea typeface="Hanken Grotesk"/>
                <a:cs typeface="Hanken Grotesk"/>
                <a:sym typeface="Hanken Grotesk"/>
              </a:rPr>
              <a:t>Use a larger and more diverse dataset to improve model generalization.</a:t>
            </a:r>
            <a:endParaRPr sz="1300">
              <a:latin typeface="Hanken Grotesk"/>
              <a:ea typeface="Hanken Grotesk"/>
              <a:cs typeface="Hanken Grotesk"/>
              <a:sym typeface="Hanken Grotesk"/>
            </a:endParaRPr>
          </a:p>
          <a:p>
            <a:pPr indent="-311150" lvl="0" marL="457200" rtl="0" algn="l">
              <a:lnSpc>
                <a:spcPct val="115000"/>
              </a:lnSpc>
              <a:spcBef>
                <a:spcPts val="0"/>
              </a:spcBef>
              <a:spcAft>
                <a:spcPts val="0"/>
              </a:spcAft>
              <a:buSzPts val="1300"/>
              <a:buChar char="●"/>
            </a:pPr>
            <a:r>
              <a:rPr b="1" lang="en" sz="1300">
                <a:latin typeface="Hanken Grotesk"/>
                <a:ea typeface="Hanken Grotesk"/>
                <a:cs typeface="Hanken Grotesk"/>
                <a:sym typeface="Hanken Grotesk"/>
              </a:rPr>
              <a:t>Experimentation with Different Models:</a:t>
            </a:r>
            <a:endParaRPr b="1" sz="1300">
              <a:latin typeface="Hanken Grotesk"/>
              <a:ea typeface="Hanken Grotesk"/>
              <a:cs typeface="Hanken Grotesk"/>
              <a:sym typeface="Hanken Grotesk"/>
            </a:endParaRPr>
          </a:p>
          <a:p>
            <a:pPr indent="-311150" lvl="1" marL="914400" rtl="0" algn="l">
              <a:lnSpc>
                <a:spcPct val="115000"/>
              </a:lnSpc>
              <a:spcBef>
                <a:spcPts val="0"/>
              </a:spcBef>
              <a:spcAft>
                <a:spcPts val="0"/>
              </a:spcAft>
              <a:buSzPts val="1300"/>
              <a:buFont typeface="Hanken Grotesk"/>
              <a:buChar char="○"/>
            </a:pPr>
            <a:r>
              <a:rPr lang="en" sz="1300">
                <a:latin typeface="Hanken Grotesk"/>
                <a:ea typeface="Hanken Grotesk"/>
                <a:cs typeface="Hanken Grotesk"/>
                <a:sym typeface="Hanken Grotesk"/>
              </a:rPr>
              <a:t>Experiment with different NER models and architectures to find the most effective one.</a:t>
            </a:r>
            <a:endParaRPr sz="1300">
              <a:latin typeface="Hanken Grotesk"/>
              <a:ea typeface="Hanken Grotesk"/>
              <a:cs typeface="Hanken Grotesk"/>
              <a:sym typeface="Hanken Grotesk"/>
            </a:endParaRPr>
          </a:p>
          <a:p>
            <a:pPr indent="-311150" lvl="0" marL="457200" rtl="0" algn="l">
              <a:lnSpc>
                <a:spcPct val="115000"/>
              </a:lnSpc>
              <a:spcBef>
                <a:spcPts val="0"/>
              </a:spcBef>
              <a:spcAft>
                <a:spcPts val="0"/>
              </a:spcAft>
              <a:buSzPts val="1300"/>
              <a:buChar char="●"/>
            </a:pPr>
            <a:r>
              <a:rPr b="1" lang="en" sz="1300">
                <a:latin typeface="Hanken Grotesk"/>
                <a:ea typeface="Hanken Grotesk"/>
                <a:cs typeface="Hanken Grotesk"/>
                <a:sym typeface="Hanken Grotesk"/>
              </a:rPr>
              <a:t>Enhanced Preprocessing:</a:t>
            </a:r>
            <a:endParaRPr b="1" sz="1300">
              <a:latin typeface="Hanken Grotesk"/>
              <a:ea typeface="Hanken Grotesk"/>
              <a:cs typeface="Hanken Grotesk"/>
              <a:sym typeface="Hanken Grotesk"/>
            </a:endParaRPr>
          </a:p>
          <a:p>
            <a:pPr indent="-311150" lvl="1" marL="914400" rtl="0" algn="l">
              <a:lnSpc>
                <a:spcPct val="115000"/>
              </a:lnSpc>
              <a:spcBef>
                <a:spcPts val="0"/>
              </a:spcBef>
              <a:spcAft>
                <a:spcPts val="0"/>
              </a:spcAft>
              <a:buSzPts val="1300"/>
              <a:buFont typeface="Hanken Grotesk"/>
              <a:buChar char="○"/>
            </a:pPr>
            <a:r>
              <a:rPr lang="en" sz="1300">
                <a:latin typeface="Hanken Grotesk"/>
                <a:ea typeface="Hanken Grotesk"/>
                <a:cs typeface="Hanken Grotesk"/>
                <a:sym typeface="Hanken Grotesk"/>
              </a:rPr>
              <a:t>Enhance preprocessing steps to better handle noisy data.</a:t>
            </a:r>
            <a:endParaRPr sz="1300">
              <a:latin typeface="Hanken Grotesk"/>
              <a:ea typeface="Hanken Grotesk"/>
              <a:cs typeface="Hanken Grotesk"/>
              <a:sym typeface="Hanken Grotesk"/>
            </a:endParaRPr>
          </a:p>
          <a:p>
            <a:pPr indent="-311150" lvl="0" marL="457200" rtl="0" algn="l">
              <a:lnSpc>
                <a:spcPct val="115000"/>
              </a:lnSpc>
              <a:spcBef>
                <a:spcPts val="0"/>
              </a:spcBef>
              <a:spcAft>
                <a:spcPts val="0"/>
              </a:spcAft>
              <a:buSzPts val="1300"/>
              <a:buChar char="●"/>
            </a:pPr>
            <a:r>
              <a:rPr b="1" lang="en" sz="1300">
                <a:latin typeface="Hanken Grotesk"/>
                <a:ea typeface="Hanken Grotesk"/>
                <a:cs typeface="Hanken Grotesk"/>
                <a:sym typeface="Hanken Grotesk"/>
              </a:rPr>
              <a:t>Sophisticated Relationship Extraction:</a:t>
            </a:r>
            <a:endParaRPr b="1" sz="1300">
              <a:latin typeface="Hanken Grotesk"/>
              <a:ea typeface="Hanken Grotesk"/>
              <a:cs typeface="Hanken Grotesk"/>
              <a:sym typeface="Hanken Grotesk"/>
            </a:endParaRPr>
          </a:p>
          <a:p>
            <a:pPr indent="-311150" lvl="1" marL="914400" rtl="0" algn="l">
              <a:lnSpc>
                <a:spcPct val="115000"/>
              </a:lnSpc>
              <a:spcBef>
                <a:spcPts val="0"/>
              </a:spcBef>
              <a:spcAft>
                <a:spcPts val="0"/>
              </a:spcAft>
              <a:buSzPts val="1300"/>
              <a:buFont typeface="Hanken Grotesk"/>
              <a:buChar char="○"/>
            </a:pPr>
            <a:r>
              <a:rPr lang="en" sz="1300">
                <a:latin typeface="Hanken Grotesk"/>
                <a:ea typeface="Hanken Grotesk"/>
                <a:cs typeface="Hanken Grotesk"/>
                <a:sym typeface="Hanken Grotesk"/>
              </a:rPr>
              <a:t>Implement more sophisticated relationship extraction techniques to capture complex relationships between entities using relation data.</a:t>
            </a:r>
            <a:endParaRPr sz="1300">
              <a:latin typeface="Hanken Grotesk"/>
              <a:ea typeface="Hanken Grotesk"/>
              <a:cs typeface="Hanken Grotesk"/>
              <a:sym typeface="Hanken Grotesk"/>
            </a:endParaRPr>
          </a:p>
          <a:p>
            <a:pPr indent="0" lvl="0" marL="914400" rtl="0" algn="l">
              <a:lnSpc>
                <a:spcPct val="115000"/>
              </a:lnSpc>
              <a:spcBef>
                <a:spcPts val="1200"/>
              </a:spcBef>
              <a:spcAft>
                <a:spcPts val="0"/>
              </a:spcAft>
              <a:buNone/>
            </a:pPr>
            <a:r>
              <a:t/>
            </a:r>
            <a:endParaRPr sz="1300">
              <a:latin typeface="Hanken Grotesk"/>
              <a:ea typeface="Hanken Grotesk"/>
              <a:cs typeface="Hanken Grotesk"/>
              <a:sym typeface="Hanken Grotesk"/>
            </a:endParaRPr>
          </a:p>
          <a:p>
            <a:pPr indent="0" lvl="0" marL="0" rtl="0" algn="l">
              <a:lnSpc>
                <a:spcPct val="115000"/>
              </a:lnSpc>
              <a:spcBef>
                <a:spcPts val="1400"/>
              </a:spcBef>
              <a:spcAft>
                <a:spcPts val="400"/>
              </a:spcAft>
              <a:buNone/>
            </a:pPr>
            <a:r>
              <a:t/>
            </a:r>
            <a:endParaRPr b="1" sz="1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8"/>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528" name="Google Shape;528;p58"/>
          <p:cNvSpPr txBox="1"/>
          <p:nvPr>
            <p:ph idx="3" type="subTitle"/>
          </p:nvPr>
        </p:nvSpPr>
        <p:spPr>
          <a:xfrm>
            <a:off x="1265400" y="1125200"/>
            <a:ext cx="6613200" cy="3127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Amogh Kamat Tarcar, Aashis Tiwari, Dattaraj Rao, Vineet Naique Dhaimodker, Penjo Rebelo and Rahul Desai. (2020). </a:t>
            </a:r>
            <a:r>
              <a:rPr b="1" lang="en"/>
              <a:t>“Healthcare NER Models Using Language Model Pretraining: Empirical Evaluation of Healthcare NER Model Performance with Limited Training Data.”</a:t>
            </a:r>
            <a:r>
              <a:rPr lang="en"/>
              <a:t> In </a:t>
            </a:r>
            <a:r>
              <a:rPr i="1" lang="en"/>
              <a:t>Proceedings of Health Search and Data Mining Workshop (HSDM 2020) in the 13th ACM International WSDM Conference (WSDM 2020). ACM, Houston, TX, USA. </a:t>
            </a:r>
            <a:r>
              <a:rPr lang="en" u="sng">
                <a:solidFill>
                  <a:schemeClr val="hlink"/>
                </a:solidFill>
                <a:hlinkClick r:id="rId3"/>
              </a:rPr>
              <a:t>https://doi.org/10.1145/3336191.3371879 </a:t>
            </a:r>
            <a:endParaRPr/>
          </a:p>
          <a:p>
            <a:pPr indent="-317500" lvl="0" marL="457200" rtl="0" algn="l">
              <a:spcBef>
                <a:spcPts val="0"/>
              </a:spcBef>
              <a:spcAft>
                <a:spcPts val="0"/>
              </a:spcAft>
              <a:buSzPts val="1400"/>
              <a:buAutoNum type="arabicPeriod"/>
            </a:pPr>
            <a:r>
              <a:rPr lang="en" u="sng">
                <a:solidFill>
                  <a:schemeClr val="hlink"/>
                </a:solidFill>
                <a:highlight>
                  <a:srgbClr val="FFFFFF"/>
                </a:highlight>
                <a:latin typeface="Arial"/>
                <a:ea typeface="Arial"/>
                <a:cs typeface="Arial"/>
                <a:sym typeface="Arial"/>
                <a:hlinkClick r:id="rId4"/>
              </a:rPr>
              <a:t>Dhananjay Ashok</a:t>
            </a:r>
            <a:r>
              <a:rPr lang="en">
                <a:solidFill>
                  <a:srgbClr val="000000"/>
                </a:solidFill>
                <a:highlight>
                  <a:srgbClr val="FFFFFF"/>
                </a:highlight>
                <a:latin typeface="Arial"/>
                <a:ea typeface="Arial"/>
                <a:cs typeface="Arial"/>
                <a:sym typeface="Arial"/>
              </a:rPr>
              <a:t>, </a:t>
            </a:r>
            <a:r>
              <a:rPr lang="en">
                <a:solidFill>
                  <a:schemeClr val="hlink"/>
                </a:solidFill>
                <a:highlight>
                  <a:srgbClr val="FFFFFF"/>
                </a:highlight>
                <a:uFill>
                  <a:noFill/>
                </a:uFill>
                <a:latin typeface="Arial"/>
                <a:ea typeface="Arial"/>
                <a:cs typeface="Arial"/>
                <a:sym typeface="Arial"/>
                <a:hlinkClick r:id="rId5"/>
              </a:rPr>
              <a:t>Zachary C. Lipton</a:t>
            </a:r>
            <a:r>
              <a:rPr lang="en"/>
              <a:t>.(2023).</a:t>
            </a:r>
            <a:r>
              <a:rPr b="1" lang="en"/>
              <a:t>”PromptNER: Prompting For Named Entity Recognition”</a:t>
            </a:r>
            <a:r>
              <a:rPr lang="en"/>
              <a:t>.</a:t>
            </a:r>
            <a:r>
              <a:rPr i="1" lang="en"/>
              <a:t>ArXiv. </a:t>
            </a:r>
            <a:r>
              <a:rPr i="1" lang="en" u="sng">
                <a:solidFill>
                  <a:schemeClr val="hlink"/>
                </a:solidFill>
                <a:hlinkClick r:id="rId6"/>
              </a:rPr>
              <a:t>https://doi.org/10.48550/arXiv.2305.15444</a:t>
            </a:r>
            <a:endParaRPr i="1"/>
          </a:p>
          <a:p>
            <a:pPr indent="-317500" lvl="0" marL="457200" rtl="0" algn="l">
              <a:spcBef>
                <a:spcPts val="0"/>
              </a:spcBef>
              <a:spcAft>
                <a:spcPts val="0"/>
              </a:spcAft>
              <a:buSzPts val="1400"/>
              <a:buAutoNum type="arabicPeriod"/>
            </a:pPr>
            <a:r>
              <a:rPr lang="en"/>
              <a:t>Chen, Yuxuan, Jonas Mikkelsen, Arne Binder, Christoph Alt and Leonhard Hennig. </a:t>
            </a:r>
            <a:r>
              <a:rPr b="1" lang="en"/>
              <a:t>“A Comparative Study of Pre-trained Encoders for Low-Resource Named Entity Recognition.”</a:t>
            </a:r>
            <a:r>
              <a:rPr lang="en"/>
              <a:t> ArXiv abs/2204.04980 (2022): n. pag.</a:t>
            </a:r>
            <a:endParaRPr/>
          </a:p>
        </p:txBody>
      </p:sp>
      <p:sp>
        <p:nvSpPr>
          <p:cNvPr id="529" name="Google Shape;529;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2"/>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example: </a:t>
            </a:r>
            <a:endParaRPr/>
          </a:p>
          <a:p>
            <a:pPr indent="0" lvl="0" marL="0" rtl="0" algn="l">
              <a:lnSpc>
                <a:spcPct val="115000"/>
              </a:lnSpc>
              <a:spcBef>
                <a:spcPts val="600"/>
              </a:spcBef>
              <a:spcAft>
                <a:spcPts val="0"/>
              </a:spcAft>
              <a:buNone/>
            </a:pPr>
            <a:r>
              <a:rPr b="1" lang="en" sz="1250">
                <a:solidFill>
                  <a:srgbClr val="111111"/>
                </a:solidFill>
                <a:highlight>
                  <a:srgbClr val="F3F3F3"/>
                </a:highlight>
                <a:latin typeface="Roboto"/>
                <a:ea typeface="Roboto"/>
                <a:cs typeface="Roboto"/>
                <a:sym typeface="Roboto"/>
              </a:rPr>
              <a:t>Input text:</a:t>
            </a:r>
            <a:endParaRPr b="1" sz="1250">
              <a:solidFill>
                <a:srgbClr val="111111"/>
              </a:solidFill>
              <a:highlight>
                <a:srgbClr val="F3F3F3"/>
              </a:highlight>
              <a:latin typeface="Roboto"/>
              <a:ea typeface="Roboto"/>
              <a:cs typeface="Roboto"/>
              <a:sym typeface="Roboto"/>
            </a:endParaRPr>
          </a:p>
          <a:p>
            <a:pPr indent="0" lvl="0" marL="101600" marR="101600" rtl="0" algn="l">
              <a:lnSpc>
                <a:spcPct val="115000"/>
              </a:lnSpc>
              <a:spcBef>
                <a:spcPts val="600"/>
              </a:spcBef>
              <a:spcAft>
                <a:spcPts val="0"/>
              </a:spcAft>
              <a:buNone/>
            </a:pPr>
            <a:r>
              <a:rPr lang="en" sz="1350">
                <a:solidFill>
                  <a:srgbClr val="111111"/>
                </a:solidFill>
                <a:highlight>
                  <a:srgbClr val="F3F3F3"/>
                </a:highlight>
                <a:latin typeface="Roboto Serif"/>
                <a:ea typeface="Roboto Serif"/>
                <a:cs typeface="Roboto Serif"/>
                <a:sym typeface="Roboto Serif"/>
              </a:rPr>
              <a:t>"</a:t>
            </a:r>
            <a:r>
              <a:rPr lang="en" sz="1350">
                <a:solidFill>
                  <a:srgbClr val="111111"/>
                </a:solidFill>
                <a:highlight>
                  <a:schemeClr val="lt1"/>
                </a:highlight>
                <a:latin typeface="Roboto Serif"/>
                <a:ea typeface="Roboto Serif"/>
                <a:cs typeface="Roboto Serif"/>
                <a:sym typeface="Roboto Serif"/>
              </a:rPr>
              <a:t>In unanesthetized, spontaneously</a:t>
            </a:r>
            <a:r>
              <a:rPr lang="en" sz="1350">
                <a:solidFill>
                  <a:srgbClr val="111111"/>
                </a:solidFill>
                <a:highlight>
                  <a:srgbClr val="F3F3F3"/>
                </a:highlight>
                <a:latin typeface="Roboto Serif"/>
                <a:ea typeface="Roboto Serif"/>
                <a:cs typeface="Roboto Serif"/>
                <a:sym typeface="Roboto Serif"/>
              </a:rPr>
              <a:t> </a:t>
            </a:r>
            <a:r>
              <a:rPr lang="en" sz="1350">
                <a:solidFill>
                  <a:srgbClr val="111111"/>
                </a:solidFill>
                <a:highlight>
                  <a:srgbClr val="E6B8AF"/>
                </a:highlight>
                <a:latin typeface="Roboto Serif"/>
                <a:ea typeface="Roboto Serif"/>
                <a:cs typeface="Roboto Serif"/>
                <a:sym typeface="Roboto Serif"/>
              </a:rPr>
              <a:t>hypertensive</a:t>
            </a:r>
            <a:r>
              <a:rPr lang="en" sz="1350">
                <a:solidFill>
                  <a:srgbClr val="111111"/>
                </a:solidFill>
                <a:highlight>
                  <a:srgbClr val="F3F3F3"/>
                </a:highlight>
                <a:latin typeface="Roboto Serif"/>
                <a:ea typeface="Roboto Serif"/>
                <a:cs typeface="Roboto Serif"/>
                <a:sym typeface="Roboto Serif"/>
              </a:rPr>
              <a:t> rats, the decrease in blood pressure and heart rate produced by intravenous </a:t>
            </a:r>
            <a:r>
              <a:rPr lang="en" sz="1350">
                <a:solidFill>
                  <a:srgbClr val="111111"/>
                </a:solidFill>
                <a:highlight>
                  <a:srgbClr val="B6D7A8"/>
                </a:highlight>
                <a:latin typeface="Roboto Serif"/>
                <a:ea typeface="Roboto Serif"/>
                <a:cs typeface="Roboto Serif"/>
                <a:sym typeface="Roboto Serif"/>
              </a:rPr>
              <a:t>clonidine</a:t>
            </a:r>
            <a:r>
              <a:rPr lang="en" sz="1350">
                <a:solidFill>
                  <a:srgbClr val="111111"/>
                </a:solidFill>
                <a:highlight>
                  <a:srgbClr val="F3F3F3"/>
                </a:highlight>
                <a:latin typeface="Roboto Serif"/>
                <a:ea typeface="Roboto Serif"/>
                <a:cs typeface="Roboto Serif"/>
                <a:sym typeface="Roboto Serif"/>
              </a:rPr>
              <a:t>, 5 to 20 micrograms/kg, was inhibited or reversed by </a:t>
            </a:r>
            <a:r>
              <a:rPr lang="en" sz="1350">
                <a:solidFill>
                  <a:srgbClr val="111111"/>
                </a:solidFill>
                <a:highlight>
                  <a:srgbClr val="B6D7A8"/>
                </a:highlight>
                <a:latin typeface="Roboto Serif"/>
                <a:ea typeface="Roboto Serif"/>
                <a:cs typeface="Roboto Serif"/>
                <a:sym typeface="Roboto Serif"/>
              </a:rPr>
              <a:t>naloxone</a:t>
            </a:r>
            <a:r>
              <a:rPr lang="en" sz="1350">
                <a:solidFill>
                  <a:srgbClr val="111111"/>
                </a:solidFill>
                <a:highlight>
                  <a:srgbClr val="F3F3F3"/>
                </a:highlight>
                <a:latin typeface="Roboto Serif"/>
                <a:ea typeface="Roboto Serif"/>
                <a:cs typeface="Roboto Serif"/>
                <a:sym typeface="Roboto Serif"/>
              </a:rPr>
              <a:t>, 0."</a:t>
            </a:r>
            <a:endParaRPr sz="1350">
              <a:solidFill>
                <a:srgbClr val="111111"/>
              </a:solidFill>
              <a:highlight>
                <a:srgbClr val="F3F3F3"/>
              </a:highlight>
              <a:latin typeface="Roboto Serif"/>
              <a:ea typeface="Roboto Serif"/>
              <a:cs typeface="Roboto Serif"/>
              <a:sym typeface="Roboto Serif"/>
            </a:endParaRPr>
          </a:p>
          <a:p>
            <a:pPr indent="0" lvl="0" marL="101600" marR="101600" rtl="0" algn="l">
              <a:lnSpc>
                <a:spcPct val="115000"/>
              </a:lnSpc>
              <a:spcBef>
                <a:spcPts val="600"/>
              </a:spcBef>
              <a:spcAft>
                <a:spcPts val="0"/>
              </a:spcAft>
              <a:buNone/>
            </a:pPr>
            <a:r>
              <a:rPr b="1" lang="en" sz="1350">
                <a:solidFill>
                  <a:srgbClr val="111111"/>
                </a:solidFill>
                <a:highlight>
                  <a:srgbClr val="F3F3F3"/>
                </a:highlight>
                <a:latin typeface="Roboto"/>
                <a:ea typeface="Roboto"/>
                <a:cs typeface="Roboto"/>
                <a:sym typeface="Roboto"/>
              </a:rPr>
              <a:t>Corresponding NER tags:</a:t>
            </a:r>
            <a:endParaRPr b="1" sz="1350">
              <a:solidFill>
                <a:srgbClr val="111111"/>
              </a:solidFill>
              <a:highlight>
                <a:srgbClr val="F3F3F3"/>
              </a:highlight>
              <a:latin typeface="Roboto"/>
              <a:ea typeface="Roboto"/>
              <a:cs typeface="Roboto"/>
              <a:sym typeface="Roboto"/>
            </a:endParaRPr>
          </a:p>
          <a:p>
            <a:pPr indent="0" lvl="0" marL="101600" marR="101600" rtl="0" algn="l">
              <a:lnSpc>
                <a:spcPct val="115000"/>
              </a:lnSpc>
              <a:spcBef>
                <a:spcPts val="300"/>
              </a:spcBef>
              <a:spcAft>
                <a:spcPts val="0"/>
              </a:spcAft>
              <a:buNone/>
            </a:pPr>
            <a:r>
              <a:rPr lang="en" sz="1150">
                <a:solidFill>
                  <a:srgbClr val="111111"/>
                </a:solidFill>
                <a:latin typeface="Roboto Serif Medium"/>
                <a:ea typeface="Roboto Serif Medium"/>
                <a:cs typeface="Roboto Serif Medium"/>
                <a:sym typeface="Roboto Serif Medium"/>
              </a:rPr>
              <a:t>['O', 'O', 'O', 'O', 'B-Disease', 'O', 'O', 'O', 'O', 'O', 'O', 'O', 'O', 'O', 'O', 'O', 'O', 'B-Chemical', 'O', 'O', 'O', 'O', 'O', 'O', 'O', 'O', 'O', 'O', 'O', 'O', 'B-Chemical', 'O', 'O', 'O']</a:t>
            </a:r>
            <a:endParaRPr sz="1150">
              <a:solidFill>
                <a:srgbClr val="111111"/>
              </a:solidFill>
              <a:latin typeface="Roboto Serif Medium"/>
              <a:ea typeface="Roboto Serif Medium"/>
              <a:cs typeface="Roboto Serif Medium"/>
              <a:sym typeface="Roboto Serif Medium"/>
            </a:endParaRPr>
          </a:p>
          <a:p>
            <a:pPr indent="-307975" lvl="0" marL="457200" rtl="0" algn="l">
              <a:lnSpc>
                <a:spcPct val="115000"/>
              </a:lnSpc>
              <a:spcBef>
                <a:spcPts val="900"/>
              </a:spcBef>
              <a:spcAft>
                <a:spcPts val="0"/>
              </a:spcAft>
              <a:buClr>
                <a:srgbClr val="111111"/>
              </a:buClr>
              <a:buSzPts val="1250"/>
              <a:buFont typeface="Roboto"/>
              <a:buChar char="●"/>
            </a:pPr>
            <a:r>
              <a:rPr lang="en" sz="1250">
                <a:solidFill>
                  <a:srgbClr val="111111"/>
                </a:solidFill>
                <a:highlight>
                  <a:srgbClr val="F3F3F3"/>
                </a:highlight>
                <a:latin typeface="Roboto Mono"/>
                <a:ea typeface="Roboto Mono"/>
                <a:cs typeface="Roboto Mono"/>
                <a:sym typeface="Roboto Mono"/>
              </a:rPr>
              <a:t>0</a:t>
            </a:r>
            <a:r>
              <a:rPr lang="en" sz="1250">
                <a:solidFill>
                  <a:srgbClr val="111111"/>
                </a:solidFill>
                <a:highlight>
                  <a:srgbClr val="F3F3F3"/>
                </a:highlight>
                <a:latin typeface="Roboto"/>
                <a:ea typeface="Roboto"/>
                <a:cs typeface="Roboto"/>
                <a:sym typeface="Roboto"/>
              </a:rPr>
              <a:t>: “O” (Other)</a:t>
            </a:r>
            <a:endParaRPr sz="1250">
              <a:solidFill>
                <a:srgbClr val="111111"/>
              </a:solidFill>
              <a:highlight>
                <a:srgbClr val="F3F3F3"/>
              </a:highlight>
              <a:latin typeface="Roboto"/>
              <a:ea typeface="Roboto"/>
              <a:cs typeface="Roboto"/>
              <a:sym typeface="Roboto"/>
            </a:endParaRPr>
          </a:p>
          <a:p>
            <a:pPr indent="-307975" lvl="0" marL="457200" rtl="0" algn="l">
              <a:lnSpc>
                <a:spcPct val="115000"/>
              </a:lnSpc>
              <a:spcBef>
                <a:spcPts val="0"/>
              </a:spcBef>
              <a:spcAft>
                <a:spcPts val="0"/>
              </a:spcAft>
              <a:buClr>
                <a:srgbClr val="111111"/>
              </a:buClr>
              <a:buSzPts val="1250"/>
              <a:buFont typeface="Roboto"/>
              <a:buChar char="●"/>
            </a:pPr>
            <a:r>
              <a:rPr lang="en" sz="1250">
                <a:solidFill>
                  <a:srgbClr val="111111"/>
                </a:solidFill>
                <a:highlight>
                  <a:srgbClr val="B6D7A8"/>
                </a:highlight>
                <a:latin typeface="Roboto Mono"/>
                <a:ea typeface="Roboto Mono"/>
                <a:cs typeface="Roboto Mono"/>
                <a:sym typeface="Roboto Mono"/>
              </a:rPr>
              <a:t>1</a:t>
            </a:r>
            <a:r>
              <a:rPr lang="en" sz="1250">
                <a:solidFill>
                  <a:srgbClr val="111111"/>
                </a:solidFill>
                <a:highlight>
                  <a:srgbClr val="B6D7A8"/>
                </a:highlight>
                <a:latin typeface="Roboto"/>
                <a:ea typeface="Roboto"/>
                <a:cs typeface="Roboto"/>
                <a:sym typeface="Roboto"/>
              </a:rPr>
              <a:t>: “B-Chemical” (Beginning of Chemical entity)</a:t>
            </a:r>
            <a:endParaRPr sz="1250">
              <a:solidFill>
                <a:srgbClr val="111111"/>
              </a:solidFill>
              <a:highlight>
                <a:srgbClr val="B6D7A8"/>
              </a:highlight>
              <a:latin typeface="Roboto"/>
              <a:ea typeface="Roboto"/>
              <a:cs typeface="Roboto"/>
              <a:sym typeface="Roboto"/>
            </a:endParaRPr>
          </a:p>
          <a:p>
            <a:pPr indent="-307975" lvl="0" marL="457200" rtl="0" algn="l">
              <a:lnSpc>
                <a:spcPct val="115000"/>
              </a:lnSpc>
              <a:spcBef>
                <a:spcPts val="0"/>
              </a:spcBef>
              <a:spcAft>
                <a:spcPts val="0"/>
              </a:spcAft>
              <a:buClr>
                <a:srgbClr val="111111"/>
              </a:buClr>
              <a:buSzPts val="1250"/>
              <a:buFont typeface="Roboto"/>
              <a:buChar char="●"/>
            </a:pPr>
            <a:r>
              <a:rPr lang="en" sz="1250">
                <a:solidFill>
                  <a:srgbClr val="111111"/>
                </a:solidFill>
                <a:highlight>
                  <a:srgbClr val="E6B8AF"/>
                </a:highlight>
                <a:latin typeface="Roboto Mono"/>
                <a:ea typeface="Roboto Mono"/>
                <a:cs typeface="Roboto Mono"/>
                <a:sym typeface="Roboto Mono"/>
              </a:rPr>
              <a:t>2</a:t>
            </a:r>
            <a:r>
              <a:rPr lang="en" sz="1250">
                <a:solidFill>
                  <a:srgbClr val="111111"/>
                </a:solidFill>
                <a:highlight>
                  <a:srgbClr val="E6B8AF"/>
                </a:highlight>
                <a:latin typeface="Roboto"/>
                <a:ea typeface="Roboto"/>
                <a:cs typeface="Roboto"/>
                <a:sym typeface="Roboto"/>
              </a:rPr>
              <a:t>: “B-Disease” (Beginning of Disease entity)</a:t>
            </a:r>
            <a:endParaRPr sz="1250">
              <a:solidFill>
                <a:srgbClr val="111111"/>
              </a:solidFill>
              <a:highlight>
                <a:srgbClr val="E6B8AF"/>
              </a:highlight>
              <a:latin typeface="Roboto"/>
              <a:ea typeface="Roboto"/>
              <a:cs typeface="Roboto"/>
              <a:sym typeface="Roboto"/>
            </a:endParaRPr>
          </a:p>
          <a:p>
            <a:pPr indent="0" lvl="0" marL="457200" rtl="0" algn="l">
              <a:lnSpc>
                <a:spcPct val="115000"/>
              </a:lnSpc>
              <a:spcBef>
                <a:spcPts val="900"/>
              </a:spcBef>
              <a:spcAft>
                <a:spcPts val="0"/>
              </a:spcAft>
              <a:buNone/>
            </a:pPr>
            <a:r>
              <a:t/>
            </a:r>
            <a:endParaRPr sz="1250">
              <a:solidFill>
                <a:srgbClr val="111111"/>
              </a:solidFill>
              <a:highlight>
                <a:srgbClr val="F3F3F3"/>
              </a:highlight>
              <a:latin typeface="Roboto"/>
              <a:ea typeface="Roboto"/>
              <a:cs typeface="Roboto"/>
              <a:sym typeface="Roboto"/>
            </a:endParaRPr>
          </a:p>
          <a:p>
            <a:pPr indent="0" lvl="0" marL="0" rtl="0" algn="l">
              <a:lnSpc>
                <a:spcPct val="115000"/>
              </a:lnSpc>
              <a:spcBef>
                <a:spcPts val="900"/>
              </a:spcBef>
              <a:spcAft>
                <a:spcPts val="0"/>
              </a:spcAft>
              <a:buNone/>
            </a:pPr>
            <a:r>
              <a:rPr lang="en" sz="1250">
                <a:solidFill>
                  <a:srgbClr val="111111"/>
                </a:solidFill>
                <a:highlight>
                  <a:schemeClr val="lt1"/>
                </a:highlight>
                <a:latin typeface="Roboto"/>
                <a:ea typeface="Roboto"/>
                <a:cs typeface="Roboto"/>
                <a:sym typeface="Roboto"/>
              </a:rPr>
              <a:t>                                                                        </a:t>
            </a:r>
            <a:r>
              <a:rPr lang="en" sz="850">
                <a:solidFill>
                  <a:srgbClr val="111111"/>
                </a:solidFill>
                <a:highlight>
                  <a:schemeClr val="lt1"/>
                </a:highlight>
                <a:latin typeface="Roboto"/>
                <a:ea typeface="Roboto"/>
                <a:cs typeface="Roboto"/>
                <a:sym typeface="Roboto"/>
              </a:rPr>
              <a:t>Sourced from BC5BDR Dataset</a:t>
            </a:r>
            <a:endParaRPr sz="850">
              <a:solidFill>
                <a:srgbClr val="111111"/>
              </a:solidFill>
              <a:highlight>
                <a:schemeClr val="lt1"/>
              </a:highlight>
              <a:latin typeface="Roboto"/>
              <a:ea typeface="Roboto"/>
              <a:cs typeface="Roboto"/>
              <a:sym typeface="Roboto"/>
            </a:endParaRPr>
          </a:p>
          <a:p>
            <a:pPr indent="0" lvl="0" marL="101600" marR="101600" rtl="0" algn="l">
              <a:lnSpc>
                <a:spcPct val="115000"/>
              </a:lnSpc>
              <a:spcBef>
                <a:spcPts val="600"/>
              </a:spcBef>
              <a:spcAft>
                <a:spcPts val="0"/>
              </a:spcAft>
              <a:buNone/>
            </a:pPr>
            <a:r>
              <a:t/>
            </a:r>
            <a:endParaRPr b="1" sz="1350">
              <a:solidFill>
                <a:srgbClr val="111111"/>
              </a:solidFill>
              <a:highlight>
                <a:srgbClr val="F3F3F3"/>
              </a:highlight>
              <a:latin typeface="Roboto"/>
              <a:ea typeface="Roboto"/>
              <a:cs typeface="Roboto"/>
              <a:sym typeface="Roboto"/>
            </a:endParaRPr>
          </a:p>
          <a:p>
            <a:pPr indent="0" lvl="0" marL="101600" marR="101600" rtl="0" algn="l">
              <a:lnSpc>
                <a:spcPct val="115000"/>
              </a:lnSpc>
              <a:spcBef>
                <a:spcPts val="600"/>
              </a:spcBef>
              <a:spcAft>
                <a:spcPts val="0"/>
              </a:spcAft>
              <a:buNone/>
            </a:pPr>
            <a:r>
              <a:t/>
            </a:r>
            <a:endParaRPr b="1" sz="1350">
              <a:solidFill>
                <a:srgbClr val="111111"/>
              </a:solidFill>
              <a:highlight>
                <a:srgbClr val="F3F3F3"/>
              </a:highlight>
              <a:latin typeface="Roboto"/>
              <a:ea typeface="Roboto"/>
              <a:cs typeface="Roboto"/>
              <a:sym typeface="Roboto"/>
            </a:endParaRPr>
          </a:p>
          <a:p>
            <a:pPr indent="0" lvl="0" marL="101600" marR="101600" rtl="0" algn="l">
              <a:lnSpc>
                <a:spcPct val="115000"/>
              </a:lnSpc>
              <a:spcBef>
                <a:spcPts val="600"/>
              </a:spcBef>
              <a:spcAft>
                <a:spcPts val="0"/>
              </a:spcAft>
              <a:buNone/>
            </a:pPr>
            <a:r>
              <a:t/>
            </a:r>
            <a:endParaRPr b="1" sz="1350">
              <a:solidFill>
                <a:srgbClr val="111111"/>
              </a:solidFill>
              <a:highlight>
                <a:srgbClr val="F3F3F3"/>
              </a:highlight>
              <a:latin typeface="Roboto"/>
              <a:ea typeface="Roboto"/>
              <a:cs typeface="Roboto"/>
              <a:sym typeface="Roboto"/>
            </a:endParaRPr>
          </a:p>
          <a:p>
            <a:pPr indent="0" lvl="0" marL="0" rtl="0" algn="l">
              <a:spcBef>
                <a:spcPts val="300"/>
              </a:spcBef>
              <a:spcAft>
                <a:spcPts val="0"/>
              </a:spcAft>
              <a:buNone/>
            </a:pPr>
            <a:r>
              <a:t/>
            </a:r>
            <a:endParaRPr/>
          </a:p>
        </p:txBody>
      </p:sp>
      <p:sp>
        <p:nvSpPr>
          <p:cNvPr id="329" name="Google Shape;32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9"/>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535" name="Google Shape;535;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3"/>
          <p:cNvSpPr txBox="1"/>
          <p:nvPr>
            <p:ph type="title"/>
          </p:nvPr>
        </p:nvSpPr>
        <p:spPr>
          <a:xfrm>
            <a:off x="716550" y="4717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335" name="Google Shape;335;p33"/>
          <p:cNvSpPr txBox="1"/>
          <p:nvPr>
            <p:ph idx="3" type="subTitle"/>
          </p:nvPr>
        </p:nvSpPr>
        <p:spPr>
          <a:xfrm>
            <a:off x="1265400" y="1365675"/>
            <a:ext cx="6613200" cy="14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highlight>
                  <a:schemeClr val="lt1"/>
                </a:highlight>
              </a:rPr>
              <a:t>To develop an advanced Medical Named Entity Recognition system capable of accurately identifying and classifying chemical and disease entities within biomedical literature, as well as determining the existence and nature of causal relationships between these entities.</a:t>
            </a:r>
            <a:endParaRPr b="1" sz="1500">
              <a:highlight>
                <a:schemeClr val="lt1"/>
              </a:highlight>
            </a:endParaRPr>
          </a:p>
        </p:txBody>
      </p:sp>
      <p:sp>
        <p:nvSpPr>
          <p:cNvPr id="336" name="Google Shape;336;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4"/>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342" name="Google Shape;342;p34"/>
          <p:cNvSpPr txBox="1"/>
          <p:nvPr>
            <p:ph idx="3" type="subTitle"/>
          </p:nvPr>
        </p:nvSpPr>
        <p:spPr>
          <a:xfrm>
            <a:off x="1265400" y="1125200"/>
            <a:ext cx="6613200" cy="3127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b="1" lang="en" sz="1500"/>
              <a:t>To accurately identify and classify mentions of chemical entities (e.g., drugs, compounds) and disease entities (e.g., medical conditions, disorders) within biomedical literature.</a:t>
            </a:r>
            <a:endParaRPr b="1" sz="1500"/>
          </a:p>
          <a:p>
            <a:pPr indent="0" lvl="0" marL="457200" rtl="0" algn="l">
              <a:spcBef>
                <a:spcPts val="0"/>
              </a:spcBef>
              <a:spcAft>
                <a:spcPts val="0"/>
              </a:spcAft>
              <a:buNone/>
            </a:pPr>
            <a:r>
              <a:t/>
            </a:r>
            <a:endParaRPr b="1" sz="1500"/>
          </a:p>
          <a:p>
            <a:pPr indent="0" lvl="0" marL="0" rtl="0" algn="l">
              <a:spcBef>
                <a:spcPts val="0"/>
              </a:spcBef>
              <a:spcAft>
                <a:spcPts val="0"/>
              </a:spcAft>
              <a:buNone/>
            </a:pPr>
            <a:r>
              <a:rPr b="1" lang="en" sz="1500"/>
              <a:t>Method: </a:t>
            </a:r>
            <a:r>
              <a:rPr lang="en" sz="1500"/>
              <a:t>Employ a fine-tuned BERT model to process the text and output entity labels corresponding to each token. The model will  recognize entities such as </a:t>
            </a:r>
            <a:r>
              <a:rPr b="1" lang="en" sz="1500"/>
              <a:t>“aspirin”</a:t>
            </a:r>
            <a:r>
              <a:rPr lang="en" sz="1500"/>
              <a:t> (chemical) and </a:t>
            </a:r>
            <a:r>
              <a:rPr b="1" lang="en" sz="1500"/>
              <a:t>“hypertension”</a:t>
            </a:r>
            <a:r>
              <a:rPr lang="en" sz="1500"/>
              <a:t> (disease) and tag them appropriately.</a:t>
            </a:r>
            <a:endParaRPr sz="1500"/>
          </a:p>
          <a:p>
            <a:pPr indent="0" lvl="0" marL="45720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343" name="Google Shape;343;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5"/>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349" name="Google Shape;349;p35"/>
          <p:cNvSpPr txBox="1"/>
          <p:nvPr>
            <p:ph idx="3" type="subTitle"/>
          </p:nvPr>
        </p:nvSpPr>
        <p:spPr>
          <a:xfrm>
            <a:off x="1265400" y="1125200"/>
            <a:ext cx="6613200" cy="31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 </a:t>
            </a:r>
            <a:r>
              <a:rPr b="1" lang="en" sz="1500"/>
              <a:t>2.      To determine the existence and nature of any causal relationships </a:t>
            </a:r>
            <a:endParaRPr b="1" sz="1500"/>
          </a:p>
          <a:p>
            <a:pPr indent="0" lvl="0" marL="0" rtl="0" algn="l">
              <a:spcBef>
                <a:spcPts val="0"/>
              </a:spcBef>
              <a:spcAft>
                <a:spcPts val="0"/>
              </a:spcAft>
              <a:buNone/>
            </a:pPr>
            <a:r>
              <a:rPr b="1" lang="en" sz="1500"/>
              <a:t>           between the identified chemical and disease entities within the text.</a:t>
            </a:r>
            <a:endParaRPr b="1" sz="1500"/>
          </a:p>
          <a:p>
            <a:pPr indent="0" lvl="0" marL="0" rtl="0" algn="l">
              <a:spcBef>
                <a:spcPts val="0"/>
              </a:spcBef>
              <a:spcAft>
                <a:spcPts val="0"/>
              </a:spcAft>
              <a:buNone/>
            </a:pPr>
            <a:r>
              <a:rPr lang="en" sz="1500"/>
              <a:t>Method: Utilizing the BERT model  to analyze pairs of entities and classify whether a chemical-induced disease relationship exists. For instance, the model should be able to infer from context whether</a:t>
            </a:r>
            <a:r>
              <a:rPr b="1" lang="en" sz="1500"/>
              <a:t> “aspirin”</a:t>
            </a:r>
            <a:r>
              <a:rPr lang="en" sz="1500"/>
              <a:t> is used to treat “</a:t>
            </a:r>
            <a:r>
              <a:rPr b="1" lang="en" sz="1500"/>
              <a:t>hypertension.”</a:t>
            </a:r>
            <a:endParaRPr b="1" sz="1500"/>
          </a:p>
          <a:p>
            <a:pPr indent="0" lvl="0" marL="0" rtl="0" algn="l">
              <a:spcBef>
                <a:spcPts val="0"/>
              </a:spcBef>
              <a:spcAft>
                <a:spcPts val="0"/>
              </a:spcAft>
              <a:buNone/>
            </a:pPr>
            <a:r>
              <a:rPr lang="en" sz="1500"/>
              <a:t>Example:</a:t>
            </a:r>
            <a:endParaRPr sz="1500"/>
          </a:p>
          <a:p>
            <a:pPr indent="0" lvl="0" marL="0" rtl="0" algn="l">
              <a:spcBef>
                <a:spcPts val="0"/>
              </a:spcBef>
              <a:spcAft>
                <a:spcPts val="0"/>
              </a:spcAft>
              <a:buNone/>
            </a:pPr>
            <a:r>
              <a:rPr lang="en" sz="1500"/>
              <a:t>Input Text: </a:t>
            </a:r>
            <a:r>
              <a:rPr b="1" lang="en" sz="1500"/>
              <a:t>“Aspirin, commonly used to reduce fever, may also lower the risk of hypertension.”</a:t>
            </a:r>
            <a:endParaRPr b="1" sz="1500"/>
          </a:p>
          <a:p>
            <a:pPr indent="0" lvl="0" marL="0" rtl="0" algn="l">
              <a:spcBef>
                <a:spcPts val="0"/>
              </a:spcBef>
              <a:spcAft>
                <a:spcPts val="0"/>
              </a:spcAft>
              <a:buNone/>
            </a:pPr>
            <a:r>
              <a:rPr lang="en" sz="1500"/>
              <a:t>NER Output: “[Aspirin]_Chemical, commonly used to reduce [fever]_Disease, may also lower the risk of [hypertension]_Disease.”</a:t>
            </a:r>
            <a:endParaRPr sz="1500"/>
          </a:p>
          <a:p>
            <a:pPr indent="0" lvl="0" marL="0" rtl="0" algn="l">
              <a:spcBef>
                <a:spcPts val="0"/>
              </a:spcBef>
              <a:spcAft>
                <a:spcPts val="0"/>
              </a:spcAft>
              <a:buNone/>
            </a:pPr>
            <a:r>
              <a:rPr lang="en" sz="1500"/>
              <a:t>RE Output: “</a:t>
            </a:r>
            <a:r>
              <a:rPr b="1" lang="en" sz="1500"/>
              <a:t>Aspirin → reduces → fever”, “Aspirin → lowers risk → hypertension</a:t>
            </a:r>
            <a:r>
              <a:rPr lang="en" sz="1500"/>
              <a: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350" name="Google Shape;35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356" name="Google Shape;356;p36"/>
          <p:cNvSpPr txBox="1"/>
          <p:nvPr>
            <p:ph idx="1" type="body"/>
          </p:nvPr>
        </p:nvSpPr>
        <p:spPr>
          <a:xfrm>
            <a:off x="720000" y="955200"/>
            <a:ext cx="7704000" cy="323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Hanken Grotesk"/>
              <a:buChar char="●"/>
            </a:pPr>
            <a:r>
              <a:rPr b="1" lang="en">
                <a:highlight>
                  <a:schemeClr val="lt1"/>
                </a:highlight>
              </a:rPr>
              <a:t>BC5BDR Dataset : </a:t>
            </a:r>
            <a:endParaRPr b="1">
              <a:highlight>
                <a:schemeClr val="lt1"/>
              </a:highlight>
            </a:endParaRPr>
          </a:p>
          <a:p>
            <a:pPr indent="0" lvl="0" marL="457200" rtl="0" algn="l">
              <a:spcBef>
                <a:spcPts val="0"/>
              </a:spcBef>
              <a:spcAft>
                <a:spcPts val="0"/>
              </a:spcAft>
              <a:buNone/>
            </a:pPr>
            <a:r>
              <a:rPr lang="en">
                <a:solidFill>
                  <a:srgbClr val="111111"/>
                </a:solidFill>
                <a:highlight>
                  <a:schemeClr val="lt1"/>
                </a:highlight>
              </a:rPr>
              <a:t>BC5CDR corpus was developed for the BioCreative V challenge.</a:t>
            </a:r>
            <a:endParaRPr>
              <a:solidFill>
                <a:srgbClr val="111111"/>
              </a:solidFill>
              <a:highlight>
                <a:schemeClr val="lt1"/>
              </a:highlight>
            </a:endParaRPr>
          </a:p>
          <a:p>
            <a:pPr indent="-317500" lvl="0" marL="457200" rtl="0" algn="l">
              <a:spcBef>
                <a:spcPts val="0"/>
              </a:spcBef>
              <a:spcAft>
                <a:spcPts val="0"/>
              </a:spcAft>
              <a:buClr>
                <a:srgbClr val="111111"/>
              </a:buClr>
              <a:buSzPts val="1400"/>
              <a:buFont typeface="Roboto"/>
              <a:buChar char="●"/>
            </a:pPr>
            <a:r>
              <a:rPr b="1" lang="en">
                <a:solidFill>
                  <a:srgbClr val="111111"/>
                </a:solidFill>
                <a:highlight>
                  <a:schemeClr val="lt1"/>
                </a:highlight>
              </a:rPr>
              <a:t>Purpose</a:t>
            </a:r>
            <a:r>
              <a:rPr lang="en">
                <a:solidFill>
                  <a:srgbClr val="111111"/>
                </a:solidFill>
                <a:highlight>
                  <a:schemeClr val="lt1"/>
                </a:highlight>
              </a:rPr>
              <a:t>: The BC5CDR corpus was created to support disease named entity recognition (DNER) and chemical-induced disease (CID) relation extraction tasks.</a:t>
            </a:r>
            <a:endParaRPr>
              <a:solidFill>
                <a:srgbClr val="111111"/>
              </a:solidFill>
              <a:highlight>
                <a:schemeClr val="lt1"/>
              </a:highlight>
            </a:endParaRPr>
          </a:p>
          <a:p>
            <a:pPr indent="-317500" lvl="0" marL="457200" rtl="0" algn="l">
              <a:spcBef>
                <a:spcPts val="0"/>
              </a:spcBef>
              <a:spcAft>
                <a:spcPts val="0"/>
              </a:spcAft>
              <a:buClr>
                <a:srgbClr val="111111"/>
              </a:buClr>
              <a:buSzPts val="1400"/>
              <a:buFont typeface="Roboto"/>
              <a:buChar char="●"/>
            </a:pPr>
            <a:r>
              <a:rPr b="1" lang="en">
                <a:solidFill>
                  <a:srgbClr val="111111"/>
                </a:solidFill>
                <a:highlight>
                  <a:schemeClr val="lt1"/>
                </a:highlight>
              </a:rPr>
              <a:t>Content</a:t>
            </a:r>
            <a:r>
              <a:rPr lang="en">
                <a:solidFill>
                  <a:srgbClr val="111111"/>
                </a:solidFill>
                <a:highlight>
                  <a:schemeClr val="lt1"/>
                </a:highlight>
              </a:rPr>
              <a:t>: It contains 1500 PubMed articles with annotations for 4409 chemicals, 5818 diseases, and 3116 chemical-disease interactions.</a:t>
            </a:r>
            <a:endParaRPr>
              <a:solidFill>
                <a:srgbClr val="111111"/>
              </a:solidFill>
              <a:highlight>
                <a:schemeClr val="lt1"/>
              </a:highlight>
            </a:endParaRPr>
          </a:p>
          <a:p>
            <a:pPr indent="-317500" lvl="0" marL="457200" rtl="0" algn="l">
              <a:spcBef>
                <a:spcPts val="0"/>
              </a:spcBef>
              <a:spcAft>
                <a:spcPts val="0"/>
              </a:spcAft>
              <a:buClr>
                <a:srgbClr val="111111"/>
              </a:buClr>
              <a:buSzPts val="1400"/>
              <a:buFont typeface="Roboto"/>
              <a:buChar char="●"/>
            </a:pPr>
            <a:r>
              <a:rPr b="1" lang="en">
                <a:solidFill>
                  <a:srgbClr val="111111"/>
                </a:solidFill>
                <a:highlight>
                  <a:schemeClr val="lt1"/>
                </a:highlight>
              </a:rPr>
              <a:t>Annotation Process</a:t>
            </a:r>
            <a:r>
              <a:rPr lang="en">
                <a:solidFill>
                  <a:srgbClr val="111111"/>
                </a:solidFill>
                <a:highlight>
                  <a:schemeClr val="lt1"/>
                </a:highlight>
              </a:rPr>
              <a:t>: Annotations were done by Medical Subject Headings (MeSH) indexers and Comparative Toxicogenomics Database (CTD) curators, with high inter-annotator agreement scores.</a:t>
            </a:r>
            <a:endParaRPr>
              <a:solidFill>
                <a:srgbClr val="111111"/>
              </a:solidFill>
              <a:highlight>
                <a:schemeClr val="lt1"/>
              </a:highlight>
            </a:endParaRPr>
          </a:p>
          <a:p>
            <a:pPr indent="-317500" lvl="0" marL="457200" rtl="0" algn="l">
              <a:spcBef>
                <a:spcPts val="0"/>
              </a:spcBef>
              <a:spcAft>
                <a:spcPts val="0"/>
              </a:spcAft>
              <a:buClr>
                <a:srgbClr val="111111"/>
              </a:buClr>
              <a:buSzPts val="1400"/>
              <a:buFont typeface="Roboto"/>
              <a:buChar char="●"/>
            </a:pPr>
            <a:r>
              <a:rPr b="1" lang="en">
                <a:solidFill>
                  <a:srgbClr val="111111"/>
                </a:solidFill>
                <a:highlight>
                  <a:schemeClr val="lt1"/>
                </a:highlight>
              </a:rPr>
              <a:t>Utility</a:t>
            </a:r>
            <a:r>
              <a:rPr lang="en">
                <a:solidFill>
                  <a:srgbClr val="111111"/>
                </a:solidFill>
                <a:highlight>
                  <a:schemeClr val="lt1"/>
                </a:highlight>
              </a:rPr>
              <a:t>: The corpus is intended to be a valuable resource for biomedical text-mining research, particularly for advancing the state-of-the-art in extraction of CDRs.</a:t>
            </a:r>
            <a:endParaRPr>
              <a:solidFill>
                <a:srgbClr val="111111"/>
              </a:solidFill>
              <a:highlight>
                <a:schemeClr val="lt1"/>
              </a:highlight>
            </a:endParaRPr>
          </a:p>
          <a:p>
            <a:pPr indent="0" lvl="0" marL="457200" rtl="0" algn="l">
              <a:spcBef>
                <a:spcPts val="0"/>
              </a:spcBef>
              <a:spcAft>
                <a:spcPts val="0"/>
              </a:spcAft>
              <a:buNone/>
            </a:pPr>
            <a:r>
              <a:t/>
            </a:r>
            <a:endParaRPr>
              <a:solidFill>
                <a:srgbClr val="111111"/>
              </a:solidFill>
              <a:highlight>
                <a:schemeClr val="lt1"/>
              </a:highlight>
              <a:latin typeface="Roboto"/>
              <a:ea typeface="Roboto"/>
              <a:cs typeface="Roboto"/>
              <a:sym typeface="Roboto"/>
            </a:endParaRPr>
          </a:p>
          <a:p>
            <a:pPr indent="0" lvl="0" marL="0" rtl="0" algn="l">
              <a:spcBef>
                <a:spcPts val="0"/>
              </a:spcBef>
              <a:spcAft>
                <a:spcPts val="0"/>
              </a:spcAft>
              <a:buNone/>
            </a:pPr>
            <a:r>
              <a:rPr lang="en"/>
              <a:t>          To access the dataset :</a:t>
            </a:r>
            <a:r>
              <a:rPr lang="en" u="sng">
                <a:solidFill>
                  <a:schemeClr val="hlink"/>
                </a:solidFill>
                <a:hlinkClick r:id="rId3"/>
              </a:rPr>
              <a:t> https://huggingface.co/datasets/tner/bc5cdr</a:t>
            </a:r>
            <a:endParaRPr/>
          </a:p>
          <a:p>
            <a:pPr indent="0" lvl="0" marL="0" rtl="0" algn="l">
              <a:spcBef>
                <a:spcPts val="0"/>
              </a:spcBef>
              <a:spcAft>
                <a:spcPts val="0"/>
              </a:spcAft>
              <a:buNone/>
            </a:pPr>
            <a:r>
              <a:rPr lang="en"/>
              <a:t>           </a:t>
            </a:r>
            <a:endParaRPr/>
          </a:p>
          <a:p>
            <a:pPr indent="0" lvl="0" marL="457200" rtl="0" algn="l">
              <a:spcBef>
                <a:spcPts val="1000"/>
              </a:spcBef>
              <a:spcAft>
                <a:spcPts val="0"/>
              </a:spcAft>
              <a:buNone/>
            </a:pPr>
            <a:r>
              <a:t/>
            </a:r>
            <a:endParaRPr/>
          </a:p>
        </p:txBody>
      </p:sp>
      <p:sp>
        <p:nvSpPr>
          <p:cNvPr id="357" name="Google Shape;357;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7"/>
          <p:cNvSpPr txBox="1"/>
          <p:nvPr>
            <p:ph type="title"/>
          </p:nvPr>
        </p:nvSpPr>
        <p:spPr>
          <a:xfrm>
            <a:off x="716550" y="2847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Works</a:t>
            </a:r>
            <a:endParaRPr/>
          </a:p>
        </p:txBody>
      </p:sp>
      <p:sp>
        <p:nvSpPr>
          <p:cNvPr id="363" name="Google Shape;363;p37"/>
          <p:cNvSpPr txBox="1"/>
          <p:nvPr>
            <p:ph idx="3" type="subTitle"/>
          </p:nvPr>
        </p:nvSpPr>
        <p:spPr>
          <a:xfrm>
            <a:off x="1115100" y="1008150"/>
            <a:ext cx="6613200" cy="31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RECENT ADVANCEMENTS RELATED THIS DATASET:</a:t>
            </a:r>
            <a:br>
              <a:rPr b="1" lang="en" sz="1300"/>
            </a:br>
            <a:r>
              <a:rPr lang="en" sz="1600"/>
              <a:t> </a:t>
            </a:r>
            <a:r>
              <a:rPr b="1" lang="en">
                <a:solidFill>
                  <a:srgbClr val="000000"/>
                </a:solidFill>
                <a:latin typeface="Arial"/>
                <a:ea typeface="Arial"/>
                <a:cs typeface="Arial"/>
                <a:sym typeface="Arial"/>
              </a:rPr>
              <a:t>1. Biomedical Named Entity Recognition using BERT in the Machine Reading Comprehension</a:t>
            </a:r>
            <a:r>
              <a:rPr b="1" lang="en" sz="1100">
                <a:solidFill>
                  <a:srgbClr val="000000"/>
                </a:solidFill>
                <a:latin typeface="Arial"/>
                <a:ea typeface="Arial"/>
                <a:cs typeface="Arial"/>
                <a:sym typeface="Arial"/>
              </a:rPr>
              <a:t> </a:t>
            </a:r>
            <a:endParaRPr b="1" sz="1100">
              <a:solidFill>
                <a:srgbClr val="000000"/>
              </a:solidFill>
              <a:latin typeface="Arial"/>
              <a:ea typeface="Arial"/>
              <a:cs typeface="Arial"/>
              <a:sym typeface="Arial"/>
            </a:endParaRPr>
          </a:p>
          <a:p>
            <a:pPr indent="0" lvl="0" marL="0" rtl="0" algn="l">
              <a:spcBef>
                <a:spcPts val="0"/>
              </a:spcBef>
              <a:spcAft>
                <a:spcPts val="0"/>
              </a:spcAft>
              <a:buNone/>
            </a:pPr>
            <a:r>
              <a:rPr b="1" lang="en" sz="1100">
                <a:solidFill>
                  <a:srgbClr val="000000"/>
                </a:solidFill>
                <a:latin typeface="Arial"/>
                <a:ea typeface="Arial"/>
                <a:cs typeface="Arial"/>
                <a:sym typeface="Arial"/>
              </a:rPr>
              <a:t>   </a:t>
            </a:r>
            <a:r>
              <a:rPr b="1" lang="en" sz="1300">
                <a:solidFill>
                  <a:srgbClr val="000000"/>
                </a:solidFill>
                <a:latin typeface="Arial"/>
                <a:ea typeface="Arial"/>
                <a:cs typeface="Arial"/>
                <a:sym typeface="Arial"/>
              </a:rPr>
              <a:t> Framework</a:t>
            </a:r>
            <a:r>
              <a:rPr lang="en" sz="1300">
                <a:solidFill>
                  <a:srgbClr val="000000"/>
                </a:solidFill>
                <a:latin typeface="Arial"/>
                <a:ea typeface="Arial"/>
                <a:cs typeface="Arial"/>
                <a:sym typeface="Arial"/>
              </a:rPr>
              <a:t>:</a:t>
            </a:r>
            <a:endParaRPr sz="13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a:solidFill>
                  <a:srgbClr val="000000"/>
                </a:solidFill>
              </a:rPr>
              <a:t>Authors</a:t>
            </a:r>
            <a:r>
              <a:rPr lang="en">
                <a:solidFill>
                  <a:srgbClr val="000000"/>
                </a:solidFill>
              </a:rPr>
              <a:t>: Cong Sun, Zhihao Yang, Lei Wang, Yin Zhang, Hongfei Lin, Jian Wang.</a:t>
            </a:r>
            <a:endParaRPr>
              <a:solidFill>
                <a:srgbClr val="000000"/>
              </a:solidFill>
            </a:endParaRPr>
          </a:p>
          <a:p>
            <a:pPr indent="-228600" lvl="0" marL="457200" rtl="0" algn="l">
              <a:spcBef>
                <a:spcPts val="0"/>
              </a:spcBef>
              <a:spcAft>
                <a:spcPts val="0"/>
              </a:spcAft>
              <a:buNone/>
            </a:pPr>
            <a:r>
              <a:rPr b="1" lang="en">
                <a:solidFill>
                  <a:srgbClr val="000000"/>
                </a:solidFill>
              </a:rPr>
              <a:t>Summary</a:t>
            </a:r>
            <a:r>
              <a:rPr lang="en">
                <a:solidFill>
                  <a:srgbClr val="000000"/>
                </a:solidFill>
              </a:rPr>
              <a:t>:</a:t>
            </a:r>
            <a:endParaRPr>
              <a:solidFill>
                <a:srgbClr val="000000"/>
              </a:solidFill>
            </a:endParaRPr>
          </a:p>
          <a:p>
            <a:pPr indent="-298450" lvl="0" marL="457200" rtl="0" algn="l">
              <a:spcBef>
                <a:spcPts val="0"/>
              </a:spcBef>
              <a:spcAft>
                <a:spcPts val="0"/>
              </a:spcAft>
              <a:buClr>
                <a:srgbClr val="000000"/>
              </a:buClr>
              <a:buSzPts val="1100"/>
              <a:buFont typeface="Arial"/>
              <a:buChar char="●"/>
            </a:pPr>
            <a:r>
              <a:rPr lang="en">
                <a:solidFill>
                  <a:srgbClr val="000000"/>
                </a:solidFill>
              </a:rPr>
              <a:t> Instead of treating BioNER as a sequence labeling problem, this paper formulates it as a machine reading comprehension (MRC) problem.</a:t>
            </a:r>
            <a:endParaRPr>
              <a:solidFill>
                <a:srgbClr val="000000"/>
              </a:solidFill>
            </a:endParaRPr>
          </a:p>
          <a:p>
            <a:pPr indent="-317500" lvl="0" marL="457200" rtl="0" algn="l">
              <a:spcBef>
                <a:spcPts val="0"/>
              </a:spcBef>
              <a:spcAft>
                <a:spcPts val="0"/>
              </a:spcAft>
              <a:buClr>
                <a:srgbClr val="000000"/>
              </a:buClr>
              <a:buSzPts val="1400"/>
              <a:buFont typeface="Hanken Grotesk"/>
              <a:buChar char="●"/>
            </a:pPr>
            <a:r>
              <a:rPr lang="en">
                <a:solidFill>
                  <a:srgbClr val="000000"/>
                </a:solidFill>
              </a:rPr>
              <a:t>This formulation can introduce more prior knowledge utilizing well-designed queries and eliminates the need for decoding processes such as conditional random fields (CRF).</a:t>
            </a:r>
            <a:endParaRPr>
              <a:solidFill>
                <a:srgbClr val="000000"/>
              </a:solidFill>
            </a:endParaRPr>
          </a:p>
          <a:p>
            <a:pPr indent="-317500" lvl="0" marL="457200" rtl="0" algn="l">
              <a:spcBef>
                <a:spcPts val="0"/>
              </a:spcBef>
              <a:spcAft>
                <a:spcPts val="0"/>
              </a:spcAft>
              <a:buClr>
                <a:srgbClr val="000000"/>
              </a:buClr>
              <a:buSzPts val="1400"/>
              <a:buFont typeface="Hanken Grotesk"/>
              <a:buChar char="●"/>
            </a:pPr>
            <a:r>
              <a:rPr lang="en">
                <a:solidFill>
                  <a:srgbClr val="000000"/>
                </a:solidFill>
              </a:rPr>
              <a:t>Conducted experiments on six BioNER datasets: BC4CHEMD, BC5CDR-Chem, BC5CDR-Disease, NCBI-Disease, BC2GM, and JNLPBA.</a:t>
            </a:r>
            <a:endParaRPr>
              <a:solidFill>
                <a:srgbClr val="000000"/>
              </a:solidFil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600"/>
          </a:p>
          <a:p>
            <a:pPr indent="0" lvl="0" marL="0" rtl="0" algn="l">
              <a:spcBef>
                <a:spcPts val="0"/>
              </a:spcBef>
              <a:spcAft>
                <a:spcPts val="0"/>
              </a:spcAft>
              <a:buNone/>
            </a:pPr>
            <a:r>
              <a:t/>
            </a:r>
            <a:endParaRPr sz="1500"/>
          </a:p>
        </p:txBody>
      </p:sp>
      <p:sp>
        <p:nvSpPr>
          <p:cNvPr id="364" name="Google Shape;364;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8"/>
          <p:cNvSpPr txBox="1"/>
          <p:nvPr>
            <p:ph type="title"/>
          </p:nvPr>
        </p:nvSpPr>
        <p:spPr>
          <a:xfrm>
            <a:off x="716550" y="2847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Works</a:t>
            </a:r>
            <a:endParaRPr/>
          </a:p>
        </p:txBody>
      </p:sp>
      <p:sp>
        <p:nvSpPr>
          <p:cNvPr id="370" name="Google Shape;370;p38"/>
          <p:cNvSpPr txBox="1"/>
          <p:nvPr>
            <p:ph idx="3" type="subTitle"/>
          </p:nvPr>
        </p:nvSpPr>
        <p:spPr>
          <a:xfrm>
            <a:off x="1141825" y="857425"/>
            <a:ext cx="6613200" cy="31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RECENT ADVANCEMENTS RELATED THIS DATASET:</a:t>
            </a:r>
            <a:br>
              <a:rPr b="1" lang="en" sz="1300"/>
            </a:br>
            <a:r>
              <a:rPr lang="en" sz="1600"/>
              <a:t> </a:t>
            </a:r>
            <a:r>
              <a:rPr b="1" lang="en">
                <a:solidFill>
                  <a:srgbClr val="000000"/>
                </a:solidFill>
                <a:latin typeface="Arial"/>
                <a:ea typeface="Arial"/>
                <a:cs typeface="Arial"/>
                <a:sym typeface="Arial"/>
              </a:rPr>
              <a:t>1. Biomedical Named Entity Recognition using BERT in the Machine Reading Comprehension</a:t>
            </a:r>
            <a:r>
              <a:rPr b="1"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Hanken Grotesk"/>
              <a:buChar char="●"/>
            </a:pPr>
            <a:r>
              <a:rPr lang="en">
                <a:solidFill>
                  <a:srgbClr val="000000"/>
                </a:solidFill>
              </a:rPr>
              <a:t>Achieved state-of-the-art (SOTA) performance with the following F1-scores:</a:t>
            </a:r>
            <a:endParaRPr>
              <a:solidFill>
                <a:srgbClr val="000000"/>
              </a:solidFill>
            </a:endParaRPr>
          </a:p>
          <a:p>
            <a:pPr indent="-317500" lvl="1" marL="914400" rtl="0" algn="l">
              <a:spcBef>
                <a:spcPts val="0"/>
              </a:spcBef>
              <a:spcAft>
                <a:spcPts val="0"/>
              </a:spcAft>
              <a:buClr>
                <a:srgbClr val="000000"/>
              </a:buClr>
              <a:buSzPts val="1400"/>
              <a:buFont typeface="Hanken Grotesk"/>
              <a:buChar char="○"/>
            </a:pPr>
            <a:r>
              <a:rPr lang="en">
                <a:solidFill>
                  <a:srgbClr val="000000"/>
                </a:solidFill>
              </a:rPr>
              <a:t>BC4CHEMD: 92.92%</a:t>
            </a:r>
            <a:endParaRPr>
              <a:solidFill>
                <a:srgbClr val="000000"/>
              </a:solidFill>
            </a:endParaRPr>
          </a:p>
          <a:p>
            <a:pPr indent="-317500" lvl="1" marL="914400" rtl="0" algn="l">
              <a:spcBef>
                <a:spcPts val="0"/>
              </a:spcBef>
              <a:spcAft>
                <a:spcPts val="0"/>
              </a:spcAft>
              <a:buClr>
                <a:srgbClr val="000000"/>
              </a:buClr>
              <a:buSzPts val="1400"/>
              <a:buFont typeface="Hanken Grotesk"/>
              <a:buChar char="○"/>
            </a:pPr>
            <a:r>
              <a:rPr lang="en">
                <a:solidFill>
                  <a:srgbClr val="000000"/>
                </a:solidFill>
              </a:rPr>
              <a:t>BC5CDR-Chem: 94.19%</a:t>
            </a:r>
            <a:endParaRPr>
              <a:solidFill>
                <a:srgbClr val="000000"/>
              </a:solidFill>
            </a:endParaRPr>
          </a:p>
          <a:p>
            <a:pPr indent="-317500" lvl="1" marL="914400" rtl="0" algn="l">
              <a:spcBef>
                <a:spcPts val="0"/>
              </a:spcBef>
              <a:spcAft>
                <a:spcPts val="0"/>
              </a:spcAft>
              <a:buClr>
                <a:srgbClr val="000000"/>
              </a:buClr>
              <a:buSzPts val="1400"/>
              <a:buFont typeface="Hanken Grotesk"/>
              <a:buChar char="○"/>
            </a:pPr>
            <a:r>
              <a:rPr lang="en">
                <a:solidFill>
                  <a:srgbClr val="000000"/>
                </a:solidFill>
              </a:rPr>
              <a:t>BC5CDR-Disease: 87.83%</a:t>
            </a:r>
            <a:endParaRPr>
              <a:solidFill>
                <a:srgbClr val="000000"/>
              </a:solidFill>
            </a:endParaRPr>
          </a:p>
          <a:p>
            <a:pPr indent="-317500" lvl="1" marL="914400" rtl="0" algn="l">
              <a:spcBef>
                <a:spcPts val="0"/>
              </a:spcBef>
              <a:spcAft>
                <a:spcPts val="0"/>
              </a:spcAft>
              <a:buClr>
                <a:srgbClr val="000000"/>
              </a:buClr>
              <a:buSzPts val="1400"/>
              <a:buFont typeface="Hanken Grotesk"/>
              <a:buChar char="○"/>
            </a:pPr>
            <a:r>
              <a:rPr lang="en">
                <a:solidFill>
                  <a:srgbClr val="000000"/>
                </a:solidFill>
              </a:rPr>
              <a:t>NCBI-Disease: 90.04%</a:t>
            </a:r>
            <a:endParaRPr>
              <a:solidFill>
                <a:srgbClr val="000000"/>
              </a:solidFill>
            </a:endParaRPr>
          </a:p>
          <a:p>
            <a:pPr indent="-317500" lvl="1" marL="914400" rtl="0" algn="l">
              <a:spcBef>
                <a:spcPts val="0"/>
              </a:spcBef>
              <a:spcAft>
                <a:spcPts val="0"/>
              </a:spcAft>
              <a:buClr>
                <a:srgbClr val="000000"/>
              </a:buClr>
              <a:buSzPts val="1400"/>
              <a:buFont typeface="Hanken Grotesk"/>
              <a:buChar char="○"/>
            </a:pPr>
            <a:r>
              <a:rPr lang="en">
                <a:solidFill>
                  <a:srgbClr val="000000"/>
                </a:solidFill>
              </a:rPr>
              <a:t>BC2GM: 85.48%</a:t>
            </a:r>
            <a:endParaRPr>
              <a:solidFill>
                <a:srgbClr val="000000"/>
              </a:solidFill>
            </a:endParaRPr>
          </a:p>
          <a:p>
            <a:pPr indent="-317500" lvl="1" marL="914400" rtl="0" algn="l">
              <a:spcBef>
                <a:spcPts val="0"/>
              </a:spcBef>
              <a:spcAft>
                <a:spcPts val="0"/>
              </a:spcAft>
              <a:buClr>
                <a:srgbClr val="000000"/>
              </a:buClr>
              <a:buSzPts val="1400"/>
              <a:buFont typeface="Hanken Grotesk"/>
              <a:buChar char="○"/>
            </a:pPr>
            <a:r>
              <a:rPr lang="en">
                <a:solidFill>
                  <a:srgbClr val="000000"/>
                </a:solidFill>
              </a:rPr>
              <a:t>JNLPBA: 78.93%</a:t>
            </a:r>
            <a:endParaRPr>
              <a:solidFill>
                <a:srgbClr val="000000"/>
              </a:solidFill>
            </a:endParaRPr>
          </a:p>
          <a:p>
            <a:pPr indent="0" lvl="0" marL="457200" rtl="0" algn="l">
              <a:spcBef>
                <a:spcPts val="1200"/>
              </a:spcBef>
              <a:spcAft>
                <a:spcPts val="0"/>
              </a:spcAft>
              <a:buNone/>
            </a:pPr>
            <a:r>
              <a:t/>
            </a:r>
            <a:endParaRPr sz="1600"/>
          </a:p>
          <a:p>
            <a:pPr indent="0" lvl="0" marL="0" rtl="0" algn="l">
              <a:spcBef>
                <a:spcPts val="0"/>
              </a:spcBef>
              <a:spcAft>
                <a:spcPts val="0"/>
              </a:spcAft>
              <a:buNone/>
            </a:pPr>
            <a:r>
              <a:t/>
            </a:r>
            <a:endParaRPr sz="1500"/>
          </a:p>
        </p:txBody>
      </p:sp>
      <p:sp>
        <p:nvSpPr>
          <p:cNvPr id="371" name="Google Shape;371;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