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84" r:id="rId3"/>
    <p:sldId id="257" r:id="rId4"/>
    <p:sldId id="258" r:id="rId5"/>
    <p:sldId id="259" r:id="rId6"/>
    <p:sldId id="260" r:id="rId7"/>
    <p:sldId id="285" r:id="rId8"/>
    <p:sldId id="286" r:id="rId9"/>
    <p:sldId id="287" r:id="rId10"/>
    <p:sldId id="290" r:id="rId11"/>
    <p:sldId id="288" r:id="rId12"/>
    <p:sldId id="289" r:id="rId13"/>
    <p:sldId id="291" r:id="rId14"/>
    <p:sldId id="292"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7" r:id="rId31"/>
    <p:sldId id="276" r:id="rId32"/>
    <p:sldId id="278" r:id="rId33"/>
    <p:sldId id="279" r:id="rId34"/>
    <p:sldId id="280" r:id="rId35"/>
    <p:sldId id="281" r:id="rId36"/>
    <p:sldId id="282" r:id="rId37"/>
    <p:sldId id="293" r:id="rId38"/>
    <p:sldId id="29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6" d="100"/>
          <a:sy n="56" d="100"/>
        </p:scale>
        <p:origin x="1498" y="53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BE71AA-C24E-421A-AAE8-3F71641E7ECB}" type="datetimeFigureOut">
              <a:rPr lang="en-IN" smtClean="0"/>
              <a:t>21-10-2022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1D9D01-0DCF-445A-BE9F-D4B5D6303C4C}" type="slidenum">
              <a:rPr lang="en-IN" smtClean="0"/>
              <a:t>‹#›</a:t>
            </a:fld>
            <a:endParaRPr lang="en-IN"/>
          </a:p>
        </p:txBody>
      </p:sp>
    </p:spTree>
    <p:extLst>
      <p:ext uri="{BB962C8B-B14F-4D97-AF65-F5344CB8AC3E}">
        <p14:creationId xmlns:p14="http://schemas.microsoft.com/office/powerpoint/2010/main" val="2488999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1D9D01-0DCF-445A-BE9F-D4B5D6303C4C}" type="slidenum">
              <a:rPr lang="en-IN" smtClean="0"/>
              <a:t>38</a:t>
            </a:fld>
            <a:endParaRPr lang="en-IN"/>
          </a:p>
        </p:txBody>
      </p:sp>
    </p:spTree>
    <p:extLst>
      <p:ext uri="{BB962C8B-B14F-4D97-AF65-F5344CB8AC3E}">
        <p14:creationId xmlns:p14="http://schemas.microsoft.com/office/powerpoint/2010/main" val="3937298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181884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2285831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7157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4274635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2011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3119925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16414189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375780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263275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53DE44-91DB-4302-B1A6-EF344AE3687F}" type="datetimeFigureOut">
              <a:rPr lang="en-IN" smtClean="0"/>
              <a:t>21-10-2022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177786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53DE44-91DB-4302-B1A6-EF344AE3687F}"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266271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53DE44-91DB-4302-B1A6-EF344AE3687F}" type="datetimeFigureOut">
              <a:rPr lang="en-IN" smtClean="0"/>
              <a:t>21-10-2022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215703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53DE44-91DB-4302-B1A6-EF344AE3687F}" type="datetimeFigureOut">
              <a:rPr lang="en-IN" smtClean="0"/>
              <a:t>21-10-2022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96601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3DE44-91DB-4302-B1A6-EF344AE3687F}" type="datetimeFigureOut">
              <a:rPr lang="en-IN" smtClean="0"/>
              <a:t>21-10-2022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1342474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E53DE44-91DB-4302-B1A6-EF344AE3687F}"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369783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53DE44-91DB-4302-B1A6-EF344AE3687F}" type="datetimeFigureOut">
              <a:rPr lang="en-IN" smtClean="0"/>
              <a:t>21-10-2022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206C3A-15EC-471A-B532-7950CC7C9818}" type="slidenum">
              <a:rPr lang="en-IN" smtClean="0"/>
              <a:t>‹#›</a:t>
            </a:fld>
            <a:endParaRPr lang="en-IN"/>
          </a:p>
        </p:txBody>
      </p:sp>
    </p:spTree>
    <p:extLst>
      <p:ext uri="{BB962C8B-B14F-4D97-AF65-F5344CB8AC3E}">
        <p14:creationId xmlns:p14="http://schemas.microsoft.com/office/powerpoint/2010/main" val="1219945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53DE44-91DB-4302-B1A6-EF344AE3687F}" type="datetimeFigureOut">
              <a:rPr lang="en-IN" smtClean="0"/>
              <a:t>21-10-2022</a:t>
            </a:fld>
            <a:endParaRPr lang="en-IN"/>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0206C3A-15EC-471A-B532-7950CC7C9818}" type="slidenum">
              <a:rPr lang="en-IN" smtClean="0"/>
              <a:t>‹#›</a:t>
            </a:fld>
            <a:endParaRPr lang="en-IN"/>
          </a:p>
        </p:txBody>
      </p:sp>
    </p:spTree>
    <p:extLst>
      <p:ext uri="{BB962C8B-B14F-4D97-AF65-F5344CB8AC3E}">
        <p14:creationId xmlns:p14="http://schemas.microsoft.com/office/powerpoint/2010/main" val="1255276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localhost:8085/api/sell-book/1" TargetMode="External"/><Relationship Id="rId3" Type="http://schemas.openxmlformats.org/officeDocument/2006/relationships/hyperlink" Target="http://localhost:8085/api/add-new-book" TargetMode="External"/><Relationship Id="rId7" Type="http://schemas.openxmlformats.org/officeDocument/2006/relationships/hyperlink" Target="http://localhost:8085/api/book/2" TargetMode="External"/><Relationship Id="rId2" Type="http://schemas.openxmlformats.org/officeDocument/2006/relationships/hyperlink" Target="http://localhost:8085/api/book-list" TargetMode="External"/><Relationship Id="rId1" Type="http://schemas.openxmlformats.org/officeDocument/2006/relationships/slideLayout" Target="../slideLayouts/slideLayout2.xml"/><Relationship Id="rId6" Type="http://schemas.openxmlformats.org/officeDocument/2006/relationships/hyperlink" Target="http://localhost:8085/api/books/2" TargetMode="External"/><Relationship Id="rId5" Type="http://schemas.openxmlformats.org/officeDocument/2006/relationships/hyperlink" Target="http://localhost:8085/api/number-of-books/2" TargetMode="External"/><Relationship Id="rId4" Type="http://schemas.openxmlformats.org/officeDocument/2006/relationships/hyperlink" Target="http://localhost:8085/api/book/1"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224135"/>
          </a:xfrm>
        </p:spPr>
        <p:txBody>
          <a:bodyPr/>
          <a:lstStyle/>
          <a:p>
            <a:r>
              <a:rPr lang="en-IN" b="1" dirty="0"/>
              <a:t>Online Book Store System</a:t>
            </a:r>
          </a:p>
        </p:txBody>
      </p:sp>
      <p:sp>
        <p:nvSpPr>
          <p:cNvPr id="3" name="Subtitle 2"/>
          <p:cNvSpPr>
            <a:spLocks noGrp="1"/>
          </p:cNvSpPr>
          <p:nvPr>
            <p:ph type="subTitle" idx="1"/>
          </p:nvPr>
        </p:nvSpPr>
        <p:spPr>
          <a:xfrm>
            <a:off x="1371600" y="1700808"/>
            <a:ext cx="6400800" cy="3937992"/>
          </a:xfrm>
        </p:spPr>
        <p:txBody>
          <a:bodyPr>
            <a:normAutofit/>
          </a:bodyPr>
          <a:lstStyle/>
          <a:p>
            <a:pPr algn="l"/>
            <a:r>
              <a:rPr lang="en-IN" dirty="0">
                <a:solidFill>
                  <a:schemeClr val="tx1"/>
                </a:solidFill>
              </a:rPr>
              <a:t>Presented By: 1.Priyanka </a:t>
            </a:r>
            <a:r>
              <a:rPr lang="en-IN" dirty="0" err="1">
                <a:solidFill>
                  <a:schemeClr val="tx1"/>
                </a:solidFill>
              </a:rPr>
              <a:t>Satpute</a:t>
            </a:r>
            <a:r>
              <a:rPr lang="en-IN" dirty="0">
                <a:solidFill>
                  <a:schemeClr val="tx1"/>
                </a:solidFill>
              </a:rPr>
              <a:t>.</a:t>
            </a:r>
          </a:p>
          <a:p>
            <a:pPr algn="l"/>
            <a:r>
              <a:rPr lang="en-IN" dirty="0">
                <a:solidFill>
                  <a:schemeClr val="tx1"/>
                </a:solidFill>
              </a:rPr>
              <a:t>		      2.Meghana </a:t>
            </a:r>
            <a:r>
              <a:rPr lang="en-IN" dirty="0" err="1">
                <a:solidFill>
                  <a:schemeClr val="tx1"/>
                </a:solidFill>
              </a:rPr>
              <a:t>Sonawale</a:t>
            </a:r>
            <a:r>
              <a:rPr lang="en-IN" dirty="0">
                <a:solidFill>
                  <a:schemeClr val="tx1"/>
                </a:solidFill>
              </a:rPr>
              <a:t>.</a:t>
            </a:r>
          </a:p>
          <a:p>
            <a:pPr algn="l"/>
            <a:r>
              <a:rPr lang="en-IN" dirty="0">
                <a:solidFill>
                  <a:schemeClr val="tx1"/>
                </a:solidFill>
              </a:rPr>
              <a:t>		      3.Jagruti </a:t>
            </a:r>
            <a:r>
              <a:rPr lang="en-IN" dirty="0" err="1">
                <a:solidFill>
                  <a:schemeClr val="tx1"/>
                </a:solidFill>
              </a:rPr>
              <a:t>Patil</a:t>
            </a:r>
            <a:r>
              <a:rPr lang="en-IN" dirty="0">
                <a:solidFill>
                  <a:schemeClr val="tx1"/>
                </a:solidFill>
              </a:rPr>
              <a:t>.</a:t>
            </a:r>
          </a:p>
          <a:p>
            <a:pPr algn="l"/>
            <a:r>
              <a:rPr lang="en-IN" dirty="0">
                <a:solidFill>
                  <a:schemeClr val="tx1"/>
                </a:solidFill>
              </a:rPr>
              <a:t>		      4.Sanika </a:t>
            </a:r>
            <a:r>
              <a:rPr lang="en-IN" dirty="0" err="1">
                <a:solidFill>
                  <a:schemeClr val="tx1"/>
                </a:solidFill>
              </a:rPr>
              <a:t>Keni</a:t>
            </a:r>
            <a:r>
              <a:rPr lang="en-IN" dirty="0">
                <a:solidFill>
                  <a:schemeClr val="tx1"/>
                </a:solidFill>
              </a:rPr>
              <a:t>.</a:t>
            </a:r>
          </a:p>
          <a:p>
            <a:pPr algn="l"/>
            <a:r>
              <a:rPr lang="en-IN" dirty="0">
                <a:solidFill>
                  <a:schemeClr val="tx1"/>
                </a:solidFill>
              </a:rPr>
              <a:t>		      5.Sonali Thule.</a:t>
            </a:r>
          </a:p>
          <a:p>
            <a:pPr algn="l"/>
            <a:r>
              <a:rPr lang="en-IN" dirty="0">
                <a:solidFill>
                  <a:schemeClr val="tx1"/>
                </a:solidFill>
              </a:rPr>
              <a:t>		      6.Ankita </a:t>
            </a:r>
            <a:r>
              <a:rPr lang="en-IN" dirty="0" err="1">
                <a:solidFill>
                  <a:schemeClr val="tx1"/>
                </a:solidFill>
              </a:rPr>
              <a:t>Dalvi</a:t>
            </a:r>
            <a:r>
              <a:rPr lang="en-IN" dirty="0">
                <a:solidFill>
                  <a:schemeClr val="tx1"/>
                </a:solidFill>
              </a:rPr>
              <a:t>.</a:t>
            </a:r>
          </a:p>
          <a:p>
            <a:pPr algn="l"/>
            <a:r>
              <a:rPr lang="en-IN" dirty="0">
                <a:solidFill>
                  <a:schemeClr val="tx1"/>
                </a:solidFill>
              </a:rPr>
              <a:t>		      7.Sneha </a:t>
            </a:r>
            <a:r>
              <a:rPr lang="en-IN" dirty="0" err="1">
                <a:solidFill>
                  <a:schemeClr val="tx1"/>
                </a:solidFill>
              </a:rPr>
              <a:t>Mokal</a:t>
            </a:r>
            <a:r>
              <a:rPr lang="en-IN" dirty="0">
                <a:solidFill>
                  <a:schemeClr val="tx1"/>
                </a:solidFill>
              </a:rPr>
              <a:t>.</a:t>
            </a:r>
          </a:p>
          <a:p>
            <a:pPr algn="l"/>
            <a:r>
              <a:rPr lang="en-IN" dirty="0">
                <a:solidFill>
                  <a:schemeClr val="tx1"/>
                </a:solidFill>
              </a:rPr>
              <a:t>Guided By:      </a:t>
            </a:r>
            <a:r>
              <a:rPr lang="en-IN" dirty="0" err="1">
                <a:solidFill>
                  <a:schemeClr val="tx1"/>
                </a:solidFill>
              </a:rPr>
              <a:t>Pooja</a:t>
            </a:r>
            <a:r>
              <a:rPr lang="en-IN" dirty="0">
                <a:solidFill>
                  <a:schemeClr val="tx1"/>
                </a:solidFill>
              </a:rPr>
              <a:t> Mehta.</a:t>
            </a:r>
          </a:p>
          <a:p>
            <a:pPr algn="l"/>
            <a:endParaRPr lang="en-US"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414092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Rest API.</a:t>
            </a:r>
            <a:br>
              <a:rPr lang="en-IN" dirty="0"/>
            </a:br>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pPr marL="0" indent="0">
              <a:buNone/>
            </a:pPr>
            <a:endParaRPr lang="en-IN" dirty="0">
              <a:hlinkClick r:id="rId2"/>
            </a:endParaRPr>
          </a:p>
          <a:p>
            <a:r>
              <a:rPr lang="en-IN" dirty="0">
                <a:hlinkClick r:id="rId2"/>
              </a:rPr>
              <a:t>http://localhost:8085/api/book-list</a:t>
            </a:r>
            <a:endParaRPr lang="en-IN" dirty="0"/>
          </a:p>
          <a:p>
            <a:pPr marL="0" indent="0">
              <a:buNone/>
            </a:pPr>
            <a:r>
              <a:rPr lang="en-IN" dirty="0"/>
              <a:t>Add new book:</a:t>
            </a:r>
          </a:p>
          <a:p>
            <a:r>
              <a:rPr lang="en-IN" dirty="0">
                <a:hlinkClick r:id="rId3"/>
              </a:rPr>
              <a:t>http://localhost:8085/api/add-new-book</a:t>
            </a:r>
            <a:endParaRPr lang="en-IN" dirty="0"/>
          </a:p>
          <a:p>
            <a:pPr marL="0" indent="0">
              <a:buNone/>
            </a:pPr>
            <a:r>
              <a:rPr lang="en-IN" dirty="0"/>
              <a:t>Book Get by id:</a:t>
            </a:r>
          </a:p>
          <a:p>
            <a:r>
              <a:rPr lang="en-IN" dirty="0">
                <a:hlinkClick r:id="rId4"/>
              </a:rPr>
              <a:t>http://localhost:8085/api/book/1</a:t>
            </a:r>
            <a:endParaRPr lang="en-IN" dirty="0"/>
          </a:p>
          <a:p>
            <a:pPr marL="0" indent="0">
              <a:buNone/>
            </a:pPr>
            <a:r>
              <a:rPr lang="en-IN" dirty="0"/>
              <a:t>Count :</a:t>
            </a:r>
          </a:p>
          <a:p>
            <a:r>
              <a:rPr lang="en-IN" dirty="0">
                <a:hlinkClick r:id="rId5"/>
              </a:rPr>
              <a:t>http://localhost:8085/api/number-of-books/2</a:t>
            </a:r>
            <a:endParaRPr lang="en-IN" dirty="0"/>
          </a:p>
          <a:p>
            <a:pPr marL="0" indent="0">
              <a:buNone/>
            </a:pPr>
            <a:r>
              <a:rPr lang="en-IN" dirty="0"/>
              <a:t>Update :</a:t>
            </a:r>
          </a:p>
          <a:p>
            <a:r>
              <a:rPr lang="en-IN" dirty="0">
                <a:hlinkClick r:id="rId6"/>
              </a:rPr>
              <a:t>http://localhost:8085/api/books/2</a:t>
            </a:r>
            <a:endParaRPr lang="en-IN" dirty="0"/>
          </a:p>
          <a:p>
            <a:pPr marL="0" indent="0">
              <a:buNone/>
            </a:pPr>
            <a:r>
              <a:rPr lang="en-IN" dirty="0"/>
              <a:t>Delete:</a:t>
            </a:r>
          </a:p>
          <a:p>
            <a:r>
              <a:rPr lang="en-IN" dirty="0">
                <a:hlinkClick r:id="rId7"/>
              </a:rPr>
              <a:t>http://localhost:8085/api/book/2</a:t>
            </a:r>
            <a:r>
              <a:rPr lang="en-IN" dirty="0"/>
              <a:t> </a:t>
            </a:r>
          </a:p>
          <a:p>
            <a:pPr marL="0" indent="0">
              <a:buNone/>
            </a:pPr>
            <a:r>
              <a:rPr lang="en-IN" dirty="0"/>
              <a:t>Sale:</a:t>
            </a:r>
          </a:p>
          <a:p>
            <a:r>
              <a:rPr lang="en-IN" dirty="0">
                <a:hlinkClick r:id="rId8"/>
              </a:rPr>
              <a:t>http://localhost:8085/api/sell-book/1</a:t>
            </a:r>
            <a:r>
              <a:rPr lang="en-IN" dirty="0"/>
              <a:t> </a:t>
            </a:r>
          </a:p>
        </p:txBody>
      </p:sp>
    </p:spTree>
    <p:extLst>
      <p:ext uri="{BB962C8B-B14F-4D97-AF65-F5344CB8AC3E}">
        <p14:creationId xmlns:p14="http://schemas.microsoft.com/office/powerpoint/2010/main" val="262181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Front-end and Back-end Connection: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204864"/>
            <a:ext cx="6480719" cy="324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65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Vs</a:t>
            </a:r>
            <a:r>
              <a:rPr lang="en-IN" dirty="0"/>
              <a:t> code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7165"/>
            <a:ext cx="7848613"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303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                             Diagrams:</a:t>
            </a:r>
            <a:br>
              <a:rPr lang="en-IN" dirty="0"/>
            </a:br>
            <a:r>
              <a:rPr lang="en-IN" sz="3600" dirty="0"/>
              <a:t>1)E-r diagram</a:t>
            </a:r>
          </a:p>
        </p:txBody>
      </p:sp>
      <p:pic>
        <p:nvPicPr>
          <p:cNvPr id="5" name="Picture 2"/>
          <p:cNvPicPr>
            <a:picLocks noGrp="1" noChangeAspect="1" noChangeArrowheads="1"/>
          </p:cNvPicPr>
          <p:nvPr>
            <p:ph idx="1"/>
          </p:nvPr>
        </p:nvPicPr>
        <p:blipFill>
          <a:blip r:embed="rId2"/>
          <a:stretch>
            <a:fillRect/>
          </a:stretch>
        </p:blipFill>
        <p:spPr bwMode="auto">
          <a:xfrm>
            <a:off x="787448" y="2160588"/>
            <a:ext cx="5992717" cy="3881437"/>
          </a:xfrm>
          <a:prstGeom prst="rect">
            <a:avLst/>
          </a:prstGeom>
          <a:noFill/>
          <a:ln w="9525">
            <a:noFill/>
            <a:miter lim="800000"/>
            <a:headEnd/>
            <a:tailEnd/>
          </a:ln>
          <a:effectLst/>
        </p:spPr>
      </p:pic>
    </p:spTree>
    <p:extLst>
      <p:ext uri="{BB962C8B-B14F-4D97-AF65-F5344CB8AC3E}">
        <p14:creationId xmlns:p14="http://schemas.microsoft.com/office/powerpoint/2010/main" val="2602086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a:t>2)Use case diagram:</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66" y="1412776"/>
            <a:ext cx="6017564"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59632" y="4509120"/>
            <a:ext cx="8640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a:t>
            </a:r>
          </a:p>
        </p:txBody>
      </p:sp>
    </p:spTree>
    <p:extLst>
      <p:ext uri="{BB962C8B-B14F-4D97-AF65-F5344CB8AC3E}">
        <p14:creationId xmlns:p14="http://schemas.microsoft.com/office/powerpoint/2010/main" val="143887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Welcome Page: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313625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us:</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23844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Contact us:</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3589991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Page: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051647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 Page: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122222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Contents</a:t>
            </a:r>
          </a:p>
        </p:txBody>
      </p:sp>
      <p:sp>
        <p:nvSpPr>
          <p:cNvPr id="3" name="Content Placeholder 2"/>
          <p:cNvSpPr>
            <a:spLocks noGrp="1"/>
          </p:cNvSpPr>
          <p:nvPr>
            <p:ph idx="1"/>
          </p:nvPr>
        </p:nvSpPr>
        <p:spPr/>
        <p:txBody>
          <a:bodyPr>
            <a:normAutofit lnSpcReduction="10000"/>
          </a:bodyPr>
          <a:lstStyle/>
          <a:p>
            <a:r>
              <a:rPr lang="en-IN" dirty="0"/>
              <a:t>Introduction/ Objective.</a:t>
            </a:r>
          </a:p>
          <a:p>
            <a:r>
              <a:rPr lang="en-IN" dirty="0"/>
              <a:t>Existing </a:t>
            </a:r>
            <a:r>
              <a:rPr lang="en-IN" dirty="0" err="1"/>
              <a:t>vs</a:t>
            </a:r>
            <a:r>
              <a:rPr lang="en-IN" dirty="0"/>
              <a:t> </a:t>
            </a:r>
            <a:r>
              <a:rPr lang="en-IN" dirty="0" err="1"/>
              <a:t>Proprosed</a:t>
            </a:r>
            <a:r>
              <a:rPr lang="en-IN" dirty="0"/>
              <a:t> System.</a:t>
            </a:r>
          </a:p>
          <a:p>
            <a:r>
              <a:rPr lang="en-IN" dirty="0"/>
              <a:t>Software and Hardware Requirement.</a:t>
            </a:r>
          </a:p>
          <a:p>
            <a:r>
              <a:rPr lang="en-IN" dirty="0"/>
              <a:t>Introduction About Software.</a:t>
            </a:r>
          </a:p>
          <a:p>
            <a:r>
              <a:rPr lang="en-IN" dirty="0"/>
              <a:t>Modules.</a:t>
            </a:r>
          </a:p>
          <a:p>
            <a:r>
              <a:rPr lang="en-IN" dirty="0"/>
              <a:t>Rest API.</a:t>
            </a:r>
          </a:p>
          <a:p>
            <a:r>
              <a:rPr lang="en-IN" dirty="0"/>
              <a:t>Back End And Frond End Connection.</a:t>
            </a:r>
          </a:p>
          <a:p>
            <a:r>
              <a:rPr lang="en-IN" dirty="0"/>
              <a:t>Diagrams.</a:t>
            </a:r>
          </a:p>
          <a:p>
            <a:r>
              <a:rPr lang="en-IN" dirty="0"/>
              <a:t>Screenshots.</a:t>
            </a:r>
          </a:p>
          <a:p>
            <a:r>
              <a:rPr lang="en-IN" dirty="0"/>
              <a:t>Conclusion.</a:t>
            </a:r>
          </a:p>
          <a:p>
            <a:endParaRPr lang="en-US" dirty="0"/>
          </a:p>
          <a:p>
            <a:endParaRPr lang="en-IN" dirty="0"/>
          </a:p>
        </p:txBody>
      </p:sp>
    </p:spTree>
    <p:extLst>
      <p:ext uri="{BB962C8B-B14F-4D97-AF65-F5344CB8AC3E}">
        <p14:creationId xmlns:p14="http://schemas.microsoft.com/office/powerpoint/2010/main" val="366021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 book page: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1997862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Filled information of book:</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56397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Book is added:</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720817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book:</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340524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Before search category:</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37617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search category:</a:t>
            </a:r>
          </a:p>
        </p:txBody>
      </p:sp>
      <p:pic>
        <p:nvPicPr>
          <p:cNvPr id="5" name="Content Placeholder 4"/>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226548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 by author:</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1362223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searching author:</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629979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 by title: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142934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searching title: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721281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a:bodyPr>
          <a:lstStyle/>
          <a:p>
            <a:r>
              <a:rPr lang="en-US" dirty="0"/>
              <a:t>Online bookstore project can manage all the working of Online shopping website and it also manage the back office process whenever we buy books online</a:t>
            </a:r>
          </a:p>
          <a:p>
            <a:r>
              <a:rPr lang="en-US" dirty="0"/>
              <a:t>The main objective of the project is to create an online book store that allows users to search and purchase a book based on title, author and Category. </a:t>
            </a:r>
          </a:p>
          <a:p>
            <a:r>
              <a:rPr lang="en-US" dirty="0"/>
              <a:t>The Administrator will have additional functionality when compared to the common user. Admin can add, delete and update the author, book categories.</a:t>
            </a:r>
          </a:p>
          <a:p>
            <a:endParaRPr lang="en-IN" dirty="0"/>
          </a:p>
        </p:txBody>
      </p:sp>
    </p:spTree>
    <p:extLst>
      <p:ext uri="{BB962C8B-B14F-4D97-AF65-F5344CB8AC3E}">
        <p14:creationId xmlns:p14="http://schemas.microsoft.com/office/powerpoint/2010/main" val="762597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Another books added:</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60206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Added books in database: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968747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Before editing:</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1046836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After editing:</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4886412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Book is updated:</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1449797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deleting:</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2716102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is deleted from database:</a:t>
            </a:r>
          </a:p>
        </p:txBody>
      </p:sp>
      <p:pic>
        <p:nvPicPr>
          <p:cNvPr id="4" name="Content Placeholder 3"/>
          <p:cNvPicPr>
            <a:picLocks noGrp="1"/>
          </p:cNvPicPr>
          <p:nvPr>
            <p:ph idx="1"/>
          </p:nvPr>
        </p:nvPicPr>
        <p:blipFill>
          <a:blip r:embed="rId2"/>
          <a:stretch>
            <a:fillRect/>
          </a:stretch>
        </p:blipFill>
        <p:spPr>
          <a:xfrm>
            <a:off x="1307092" y="2706725"/>
            <a:ext cx="4953429" cy="2789162"/>
          </a:xfrm>
          <a:prstGeom prst="rect">
            <a:avLst/>
          </a:prstGeom>
        </p:spPr>
      </p:pic>
    </p:spTree>
    <p:extLst>
      <p:ext uri="{BB962C8B-B14F-4D97-AF65-F5344CB8AC3E}">
        <p14:creationId xmlns:p14="http://schemas.microsoft.com/office/powerpoint/2010/main" val="1600569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Automatic Book Store has Many Advantages compare to Manual. This Book Store is time consuming or easy to use .This does not need to wait for shop keeper for purchases book or sold.</a:t>
            </a:r>
          </a:p>
          <a:p>
            <a:r>
              <a:rPr lang="en-US" sz="2800" dirty="0"/>
              <a:t>Admin can add, delete and update the author, book categories.</a:t>
            </a:r>
          </a:p>
          <a:p>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072271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2893147"/>
            <a:ext cx="8229600" cy="1143000"/>
          </a:xfrm>
        </p:spPr>
        <p:txBody>
          <a:bodyPr>
            <a:noAutofit/>
          </a:bodyPr>
          <a:lstStyle/>
          <a:p>
            <a:r>
              <a:rPr lang="en-IN" sz="7200" dirty="0"/>
              <a:t>Thank you</a:t>
            </a:r>
          </a:p>
        </p:txBody>
      </p:sp>
    </p:spTree>
    <p:extLst>
      <p:ext uri="{BB962C8B-B14F-4D97-AF65-F5344CB8AC3E}">
        <p14:creationId xmlns:p14="http://schemas.microsoft.com/office/powerpoint/2010/main" val="355899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a:t>
            </a:r>
            <a:r>
              <a:rPr lang="en-IN" dirty="0" err="1"/>
              <a:t>vs</a:t>
            </a:r>
            <a:r>
              <a:rPr lang="en-IN" dirty="0"/>
              <a:t> proposed system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75055058"/>
              </p:ext>
            </p:extLst>
          </p:nvPr>
        </p:nvGraphicFramePr>
        <p:xfrm>
          <a:off x="609600" y="2160588"/>
          <a:ext cx="6348413" cy="3881437"/>
        </p:xfrm>
        <a:graphic>
          <a:graphicData uri="http://schemas.openxmlformats.org/drawingml/2006/table">
            <a:tbl>
              <a:tblPr firstRow="1" bandRow="1">
                <a:tableStyleId>{5C22544A-7EE6-4342-B048-85BDC9FD1C3A}</a:tableStyleId>
              </a:tblPr>
              <a:tblGrid>
                <a:gridCol w="3174206">
                  <a:extLst>
                    <a:ext uri="{9D8B030D-6E8A-4147-A177-3AD203B41FA5}">
                      <a16:colId xmlns:a16="http://schemas.microsoft.com/office/drawing/2014/main" val="20000"/>
                    </a:ext>
                  </a:extLst>
                </a:gridCol>
                <a:gridCol w="3174206">
                  <a:extLst>
                    <a:ext uri="{9D8B030D-6E8A-4147-A177-3AD203B41FA5}">
                      <a16:colId xmlns:a16="http://schemas.microsoft.com/office/drawing/2014/main" val="20001"/>
                    </a:ext>
                  </a:extLst>
                </a:gridCol>
              </a:tblGrid>
              <a:tr h="370840">
                <a:tc>
                  <a:txBody>
                    <a:bodyPr/>
                    <a:lstStyle/>
                    <a:p>
                      <a:r>
                        <a:rPr lang="en-IN" dirty="0"/>
                        <a:t>Existing system </a:t>
                      </a:r>
                    </a:p>
                  </a:txBody>
                  <a:tcPr marL="70538" marR="70538"/>
                </a:tc>
                <a:tc>
                  <a:txBody>
                    <a:bodyPr/>
                    <a:lstStyle/>
                    <a:p>
                      <a:r>
                        <a:rPr lang="en-IN" dirty="0"/>
                        <a:t>Proposed system </a:t>
                      </a:r>
                    </a:p>
                  </a:txBody>
                  <a:tcPr marL="70538" marR="70538"/>
                </a:tc>
                <a:extLst>
                  <a:ext uri="{0D108BD9-81ED-4DB2-BD59-A6C34878D82A}">
                    <a16:rowId xmlns:a16="http://schemas.microsoft.com/office/drawing/2014/main" val="10000"/>
                  </a:ext>
                </a:extLst>
              </a:tr>
              <a:tr h="370840">
                <a:tc>
                  <a:txBody>
                    <a:bodyPr/>
                    <a:lstStyle/>
                    <a:p>
                      <a:r>
                        <a:rPr lang="en-IN" dirty="0"/>
                        <a:t>Amazon</a:t>
                      </a:r>
                    </a:p>
                    <a:p>
                      <a:endParaRPr lang="en-IN" dirty="0"/>
                    </a:p>
                  </a:txBody>
                  <a:tcPr marL="70538" marR="70538"/>
                </a:tc>
                <a:tc>
                  <a:txBody>
                    <a:bodyPr/>
                    <a:lstStyle/>
                    <a:p>
                      <a:r>
                        <a:rPr lang="en-IN" dirty="0"/>
                        <a:t>To</a:t>
                      </a:r>
                      <a:r>
                        <a:rPr lang="en-IN" baseline="0" dirty="0"/>
                        <a:t> get the </a:t>
                      </a:r>
                      <a:r>
                        <a:rPr lang="en-IN" baseline="0" dirty="0" err="1"/>
                        <a:t>knownledge</a:t>
                      </a:r>
                      <a:r>
                        <a:rPr lang="en-IN" baseline="0" dirty="0"/>
                        <a:t> and to develop my skills  I had develop this system. </a:t>
                      </a:r>
                    </a:p>
                    <a:p>
                      <a:r>
                        <a:rPr lang="en-IN" baseline="0" dirty="0"/>
                        <a:t>In this system only admin can </a:t>
                      </a:r>
                      <a:r>
                        <a:rPr lang="en-IN" baseline="0" dirty="0" err="1"/>
                        <a:t>add,delete,update</a:t>
                      </a:r>
                      <a:r>
                        <a:rPr lang="en-IN" baseline="0" dirty="0"/>
                        <a:t> and store the details of books.</a:t>
                      </a:r>
                      <a:endParaRPr lang="en-IN" dirty="0"/>
                    </a:p>
                  </a:txBody>
                  <a:tcPr marL="70538" marR="70538"/>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815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a:t>
            </a:r>
          </a:p>
        </p:txBody>
      </p:sp>
      <p:sp>
        <p:nvSpPr>
          <p:cNvPr id="5" name="Content Placeholder 4"/>
          <p:cNvSpPr>
            <a:spLocks noGrp="1"/>
          </p:cNvSpPr>
          <p:nvPr>
            <p:ph idx="1"/>
          </p:nvPr>
        </p:nvSpPr>
        <p:spPr>
          <a:xfrm>
            <a:off x="457200" y="1340768"/>
            <a:ext cx="8229600" cy="4785395"/>
          </a:xfrm>
        </p:spPr>
        <p:txBody>
          <a:bodyPr/>
          <a:lstStyle/>
          <a:p>
            <a:r>
              <a:rPr lang="en-IN" sz="2800" dirty="0"/>
              <a:t>Hardware requirement:</a:t>
            </a:r>
          </a:p>
          <a:p>
            <a:endParaRPr lang="en-IN" dirty="0"/>
          </a:p>
          <a:p>
            <a:endParaRPr lang="en-IN" dirty="0"/>
          </a:p>
          <a:p>
            <a:pPr marL="0" indent="0">
              <a:buNone/>
            </a:pPr>
            <a:endParaRPr lang="en-IN" dirty="0"/>
          </a:p>
          <a:p>
            <a:endParaRPr lang="en-IN" sz="2400" dirty="0"/>
          </a:p>
          <a:p>
            <a:r>
              <a:rPr lang="en-IN" sz="2400" dirty="0"/>
              <a:t>Software requirement:</a:t>
            </a:r>
          </a:p>
        </p:txBody>
      </p:sp>
      <p:graphicFrame>
        <p:nvGraphicFramePr>
          <p:cNvPr id="6" name="Table 5"/>
          <p:cNvGraphicFramePr>
            <a:graphicFrameLocks noGrp="1"/>
          </p:cNvGraphicFramePr>
          <p:nvPr>
            <p:extLst>
              <p:ext uri="{D42A27DB-BD31-4B8C-83A1-F6EECF244321}">
                <p14:modId xmlns:p14="http://schemas.microsoft.com/office/powerpoint/2010/main" val="1170293357"/>
              </p:ext>
            </p:extLst>
          </p:nvPr>
        </p:nvGraphicFramePr>
        <p:xfrm>
          <a:off x="827584" y="1916832"/>
          <a:ext cx="5112568" cy="1828800"/>
        </p:xfrm>
        <a:graphic>
          <a:graphicData uri="http://schemas.openxmlformats.org/drawingml/2006/table">
            <a:tbl>
              <a:tblPr firstRow="1" bandRow="1">
                <a:tableStyleId>{073A0DAA-6AF3-43AB-8588-CEC1D06C72B9}</a:tableStyleId>
              </a:tblPr>
              <a:tblGrid>
                <a:gridCol w="1932800">
                  <a:extLst>
                    <a:ext uri="{9D8B030D-6E8A-4147-A177-3AD203B41FA5}">
                      <a16:colId xmlns:a16="http://schemas.microsoft.com/office/drawing/2014/main" val="20000"/>
                    </a:ext>
                  </a:extLst>
                </a:gridCol>
                <a:gridCol w="3179768">
                  <a:extLst>
                    <a:ext uri="{9D8B030D-6E8A-4147-A177-3AD203B41FA5}">
                      <a16:colId xmlns:a16="http://schemas.microsoft.com/office/drawing/2014/main" val="20001"/>
                    </a:ext>
                  </a:extLst>
                </a:gridCol>
              </a:tblGrid>
              <a:tr h="288032">
                <a:tc>
                  <a:txBody>
                    <a:bodyPr/>
                    <a:lstStyle/>
                    <a:p>
                      <a:r>
                        <a:rPr lang="en-IN" dirty="0"/>
                        <a:t>Processor:</a:t>
                      </a:r>
                    </a:p>
                  </a:txBody>
                  <a:tcPr/>
                </a:tc>
                <a:tc>
                  <a:txBody>
                    <a:bodyPr/>
                    <a:lstStyle/>
                    <a:p>
                      <a:r>
                        <a:rPr lang="en-IN" dirty="0"/>
                        <a:t>Core i3</a:t>
                      </a:r>
                      <a:r>
                        <a:rPr lang="en-IN" baseline="0" dirty="0"/>
                        <a:t> or more</a:t>
                      </a:r>
                      <a:endParaRPr lang="en-IN" dirty="0"/>
                    </a:p>
                  </a:txBody>
                  <a:tcPr/>
                </a:tc>
                <a:extLst>
                  <a:ext uri="{0D108BD9-81ED-4DB2-BD59-A6C34878D82A}">
                    <a16:rowId xmlns:a16="http://schemas.microsoft.com/office/drawing/2014/main" val="10000"/>
                  </a:ext>
                </a:extLst>
              </a:tr>
              <a:tr h="288032">
                <a:tc>
                  <a:txBody>
                    <a:bodyPr/>
                    <a:lstStyle/>
                    <a:p>
                      <a:r>
                        <a:rPr lang="en-IN" dirty="0"/>
                        <a:t>RAM:</a:t>
                      </a:r>
                    </a:p>
                  </a:txBody>
                  <a:tcPr/>
                </a:tc>
                <a:tc>
                  <a:txBody>
                    <a:bodyPr/>
                    <a:lstStyle/>
                    <a:p>
                      <a:r>
                        <a:rPr lang="en-IN" dirty="0"/>
                        <a:t>2GB</a:t>
                      </a:r>
                    </a:p>
                  </a:txBody>
                  <a:tcPr/>
                </a:tc>
                <a:extLst>
                  <a:ext uri="{0D108BD9-81ED-4DB2-BD59-A6C34878D82A}">
                    <a16:rowId xmlns:a16="http://schemas.microsoft.com/office/drawing/2014/main" val="10001"/>
                  </a:ext>
                </a:extLst>
              </a:tr>
              <a:tr h="288032">
                <a:tc>
                  <a:txBody>
                    <a:bodyPr/>
                    <a:lstStyle/>
                    <a:p>
                      <a:r>
                        <a:rPr lang="en-IN" dirty="0" err="1"/>
                        <a:t>Hardisk</a:t>
                      </a:r>
                      <a:r>
                        <a:rPr lang="en-IN" dirty="0"/>
                        <a:t>:</a:t>
                      </a:r>
                    </a:p>
                  </a:txBody>
                  <a:tcPr/>
                </a:tc>
                <a:tc>
                  <a:txBody>
                    <a:bodyPr/>
                    <a:lstStyle/>
                    <a:p>
                      <a:r>
                        <a:rPr lang="en-IN" dirty="0"/>
                        <a:t>60GB</a:t>
                      </a:r>
                    </a:p>
                  </a:txBody>
                  <a:tcPr/>
                </a:tc>
                <a:extLst>
                  <a:ext uri="{0D108BD9-81ED-4DB2-BD59-A6C34878D82A}">
                    <a16:rowId xmlns:a16="http://schemas.microsoft.com/office/drawing/2014/main" val="10002"/>
                  </a:ext>
                </a:extLst>
              </a:tr>
              <a:tr h="288032">
                <a:tc>
                  <a:txBody>
                    <a:bodyPr/>
                    <a:lstStyle/>
                    <a:p>
                      <a:r>
                        <a:rPr lang="en-IN" dirty="0"/>
                        <a:t>Input device:</a:t>
                      </a:r>
                    </a:p>
                  </a:txBody>
                  <a:tcPr/>
                </a:tc>
                <a:tc>
                  <a:txBody>
                    <a:bodyPr/>
                    <a:lstStyle/>
                    <a:p>
                      <a:r>
                        <a:rPr lang="en-IN" dirty="0"/>
                        <a:t>KEYBOARD,MOUSE</a:t>
                      </a:r>
                    </a:p>
                  </a:txBody>
                  <a:tcPr/>
                </a:tc>
                <a:extLst>
                  <a:ext uri="{0D108BD9-81ED-4DB2-BD59-A6C34878D82A}">
                    <a16:rowId xmlns:a16="http://schemas.microsoft.com/office/drawing/2014/main" val="10003"/>
                  </a:ext>
                </a:extLst>
              </a:tr>
              <a:tr h="121136">
                <a:tc>
                  <a:txBody>
                    <a:bodyPr/>
                    <a:lstStyle/>
                    <a:p>
                      <a:r>
                        <a:rPr lang="en-IN" dirty="0"/>
                        <a:t>Output device:</a:t>
                      </a:r>
                    </a:p>
                  </a:txBody>
                  <a:tcPr/>
                </a:tc>
                <a:tc>
                  <a:txBody>
                    <a:bodyPr/>
                    <a:lstStyle/>
                    <a:p>
                      <a:r>
                        <a:rPr lang="en-IN" dirty="0"/>
                        <a:t>MONITOR</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27140541"/>
              </p:ext>
            </p:extLst>
          </p:nvPr>
        </p:nvGraphicFramePr>
        <p:xfrm>
          <a:off x="899592" y="4581128"/>
          <a:ext cx="6096000" cy="148336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Operating system:</a:t>
                      </a:r>
                    </a:p>
                  </a:txBody>
                  <a:tcPr/>
                </a:tc>
                <a:tc>
                  <a:txBody>
                    <a:bodyPr/>
                    <a:lstStyle/>
                    <a:p>
                      <a:r>
                        <a:rPr lang="en-IN" dirty="0"/>
                        <a:t>Windows 10</a:t>
                      </a:r>
                    </a:p>
                  </a:txBody>
                  <a:tcPr/>
                </a:tc>
                <a:extLst>
                  <a:ext uri="{0D108BD9-81ED-4DB2-BD59-A6C34878D82A}">
                    <a16:rowId xmlns:a16="http://schemas.microsoft.com/office/drawing/2014/main" val="10000"/>
                  </a:ext>
                </a:extLst>
              </a:tr>
              <a:tr h="370840">
                <a:tc>
                  <a:txBody>
                    <a:bodyPr/>
                    <a:lstStyle/>
                    <a:p>
                      <a:r>
                        <a:rPr lang="en-IN" dirty="0"/>
                        <a:t>Language:</a:t>
                      </a:r>
                    </a:p>
                  </a:txBody>
                  <a:tcPr/>
                </a:tc>
                <a:tc>
                  <a:txBody>
                    <a:bodyPr/>
                    <a:lstStyle/>
                    <a:p>
                      <a:r>
                        <a:rPr lang="en-IN" dirty="0"/>
                        <a:t>Java</a:t>
                      </a:r>
                    </a:p>
                  </a:txBody>
                  <a:tcPr/>
                </a:tc>
                <a:extLst>
                  <a:ext uri="{0D108BD9-81ED-4DB2-BD59-A6C34878D82A}">
                    <a16:rowId xmlns:a16="http://schemas.microsoft.com/office/drawing/2014/main" val="10001"/>
                  </a:ext>
                </a:extLst>
              </a:tr>
              <a:tr h="370840">
                <a:tc>
                  <a:txBody>
                    <a:bodyPr/>
                    <a:lstStyle/>
                    <a:p>
                      <a:r>
                        <a:rPr lang="en-IN" dirty="0"/>
                        <a:t>Front-end:</a:t>
                      </a:r>
                    </a:p>
                  </a:txBody>
                  <a:tcPr/>
                </a:tc>
                <a:tc>
                  <a:txBody>
                    <a:bodyPr/>
                    <a:lstStyle/>
                    <a:p>
                      <a:r>
                        <a:rPr lang="en-IN" dirty="0" err="1"/>
                        <a:t>Angular,html,css</a:t>
                      </a:r>
                      <a:endParaRPr lang="en-IN" dirty="0"/>
                    </a:p>
                  </a:txBody>
                  <a:tcPr/>
                </a:tc>
                <a:extLst>
                  <a:ext uri="{0D108BD9-81ED-4DB2-BD59-A6C34878D82A}">
                    <a16:rowId xmlns:a16="http://schemas.microsoft.com/office/drawing/2014/main" val="10002"/>
                  </a:ext>
                </a:extLst>
              </a:tr>
              <a:tr h="370840">
                <a:tc>
                  <a:txBody>
                    <a:bodyPr/>
                    <a:lstStyle/>
                    <a:p>
                      <a:r>
                        <a:rPr lang="en-IN" dirty="0"/>
                        <a:t>Back-end:</a:t>
                      </a:r>
                    </a:p>
                  </a:txBody>
                  <a:tcPr/>
                </a:tc>
                <a:tc>
                  <a:txBody>
                    <a:bodyPr/>
                    <a:lstStyle/>
                    <a:p>
                      <a:r>
                        <a:rPr lang="en-IN" dirty="0" err="1"/>
                        <a:t>Mysql</a:t>
                      </a:r>
                      <a:endParaRPr lang="en-IN"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584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about software</a:t>
            </a:r>
          </a:p>
        </p:txBody>
      </p:sp>
      <p:sp>
        <p:nvSpPr>
          <p:cNvPr id="3" name="Content Placeholder 2"/>
          <p:cNvSpPr>
            <a:spLocks noGrp="1"/>
          </p:cNvSpPr>
          <p:nvPr>
            <p:ph idx="1"/>
          </p:nvPr>
        </p:nvSpPr>
        <p:spPr/>
        <p:txBody>
          <a:bodyPr>
            <a:normAutofit fontScale="85000" lnSpcReduction="20000"/>
          </a:bodyPr>
          <a:lstStyle/>
          <a:p>
            <a:r>
              <a:rPr lang="en-IN" sz="2800" b="1" dirty="0"/>
              <a:t>Eclipse:</a:t>
            </a:r>
          </a:p>
          <a:p>
            <a:pPr marL="0" indent="0">
              <a:buNone/>
            </a:pPr>
            <a:r>
              <a:rPr lang="en-US" sz="2400" dirty="0"/>
              <a:t>	The Eclipse IDE is famous for our Java Integrated Development Environment (IDE), but we have a number of pretty cool IDEs, including our C/C++ IDE, JavaScript/</a:t>
            </a:r>
            <a:r>
              <a:rPr lang="en-US" sz="2400" dirty="0" err="1"/>
              <a:t>TypeScript</a:t>
            </a:r>
            <a:r>
              <a:rPr lang="en-US" sz="2400" dirty="0"/>
              <a:t> IDE, PHP IDE, and more.</a:t>
            </a:r>
          </a:p>
          <a:p>
            <a:pPr marL="0" indent="0">
              <a:buNone/>
            </a:pPr>
            <a:r>
              <a:rPr lang="en-IN" sz="2400" dirty="0"/>
              <a:t>Spring:</a:t>
            </a:r>
            <a:endParaRPr lang="en-US" sz="2400" dirty="0"/>
          </a:p>
          <a:p>
            <a:pPr marL="0" indent="0">
              <a:buNone/>
            </a:pPr>
            <a:r>
              <a:rPr lang="en-US" sz="2400" dirty="0"/>
              <a:t>	The Spring Framework (Spring) is </a:t>
            </a:r>
            <a:r>
              <a:rPr lang="en-US" sz="2400" b="1" dirty="0"/>
              <a:t>an open-source application framework that provides infrastructure support for developing Java applications</a:t>
            </a:r>
            <a:r>
              <a:rPr lang="en-US" sz="2400" dirty="0"/>
              <a:t>. One of the most popular Java Enterprise Edition (Java EE) frameworks, Spring helps developers create high performing applications using plain old Java objects (POJOs).</a:t>
            </a:r>
          </a:p>
          <a:p>
            <a:pPr marL="0" indent="0">
              <a:buNone/>
            </a:pPr>
            <a:endParaRPr lang="en-IN" sz="2400" dirty="0"/>
          </a:p>
        </p:txBody>
      </p:sp>
    </p:spTree>
    <p:extLst>
      <p:ext uri="{BB962C8B-B14F-4D97-AF65-F5344CB8AC3E}">
        <p14:creationId xmlns:p14="http://schemas.microsoft.com/office/powerpoint/2010/main" val="361630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Vs</a:t>
            </a:r>
            <a:r>
              <a:rPr lang="en-IN" dirty="0"/>
              <a:t> code </a:t>
            </a:r>
          </a:p>
        </p:txBody>
      </p:sp>
      <p:sp>
        <p:nvSpPr>
          <p:cNvPr id="3" name="Content Placeholder 2"/>
          <p:cNvSpPr>
            <a:spLocks noGrp="1"/>
          </p:cNvSpPr>
          <p:nvPr>
            <p:ph idx="1"/>
          </p:nvPr>
        </p:nvSpPr>
        <p:spPr/>
        <p:txBody>
          <a:bodyPr>
            <a:normAutofit fontScale="92500" lnSpcReduction="10000"/>
          </a:bodyPr>
          <a:lstStyle/>
          <a:p>
            <a:r>
              <a:rPr lang="en-US" sz="2400" dirty="0"/>
              <a:t>Visual Studio Code is a free coding editor that helps you start coding quickly. </a:t>
            </a:r>
            <a:r>
              <a:rPr lang="en-US" sz="2400" b="1" dirty="0"/>
              <a:t>Use it to code in any programming language, without switching editors</a:t>
            </a:r>
            <a:r>
              <a:rPr lang="en-US" sz="2400" dirty="0"/>
              <a:t>. Visual Studio Code has support for many languages, including Python, Java, C++, JavaScript, and more.</a:t>
            </a:r>
          </a:p>
          <a:p>
            <a:r>
              <a:rPr lang="en-US" sz="2400" dirty="0"/>
              <a:t>Angular  is a popular web development platform developed by Google. The Visual Studio Code editor supports Angular IntelliSense and code navigation out of the box.</a:t>
            </a:r>
            <a:endParaRPr lang="en-IN" sz="2400" dirty="0"/>
          </a:p>
        </p:txBody>
      </p:sp>
    </p:spTree>
    <p:extLst>
      <p:ext uri="{BB962C8B-B14F-4D97-AF65-F5344CB8AC3E}">
        <p14:creationId xmlns:p14="http://schemas.microsoft.com/office/powerpoint/2010/main" val="53329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MySql</a:t>
            </a:r>
            <a:endParaRPr lang="en-IN" dirty="0"/>
          </a:p>
        </p:txBody>
      </p:sp>
      <p:sp>
        <p:nvSpPr>
          <p:cNvPr id="3" name="Content Placeholder 2"/>
          <p:cNvSpPr>
            <a:spLocks noGrp="1"/>
          </p:cNvSpPr>
          <p:nvPr>
            <p:ph idx="1"/>
          </p:nvPr>
        </p:nvSpPr>
        <p:spPr/>
        <p:txBody>
          <a:bodyPr>
            <a:normAutofit fontScale="92500"/>
          </a:bodyPr>
          <a:lstStyle/>
          <a:p>
            <a:r>
              <a:rPr lang="en-US" sz="2800" dirty="0"/>
              <a:t>MySQL is a </a:t>
            </a:r>
            <a:r>
              <a:rPr lang="en-US" sz="2800" b="1" dirty="0"/>
              <a:t>database management system</a:t>
            </a:r>
            <a:r>
              <a:rPr lang="en-US" sz="2800" dirty="0"/>
              <a:t>.</a:t>
            </a:r>
          </a:p>
          <a:p>
            <a:r>
              <a:rPr lang="en-US" sz="2800" dirty="0"/>
              <a:t>It may be anything from a to a picture gallery or the vast amounts of information in a corporate network. To add, access, and process data stored in a computer database, you need a database management system such as MySQL Server.</a:t>
            </a:r>
            <a:endParaRPr lang="en-IN" sz="2800" dirty="0"/>
          </a:p>
        </p:txBody>
      </p:sp>
    </p:spTree>
    <p:extLst>
      <p:ext uri="{BB962C8B-B14F-4D97-AF65-F5344CB8AC3E}">
        <p14:creationId xmlns:p14="http://schemas.microsoft.com/office/powerpoint/2010/main" val="51230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lstStyle/>
          <a:p>
            <a:r>
              <a:rPr lang="en-US" dirty="0"/>
              <a:t>Login</a:t>
            </a:r>
          </a:p>
          <a:p>
            <a:r>
              <a:rPr lang="en-US" dirty="0"/>
              <a:t>Create Book</a:t>
            </a:r>
          </a:p>
          <a:p>
            <a:r>
              <a:rPr lang="en-US" dirty="0"/>
              <a:t>Search Book</a:t>
            </a:r>
          </a:p>
          <a:p>
            <a:r>
              <a:rPr lang="en-US" dirty="0"/>
              <a:t>Edit Book</a:t>
            </a:r>
          </a:p>
          <a:p>
            <a:r>
              <a:rPr lang="en-US" dirty="0"/>
              <a:t>Sale Book</a:t>
            </a:r>
          </a:p>
          <a:p>
            <a:r>
              <a:rPr lang="en-US" dirty="0"/>
              <a:t>Delete Book</a:t>
            </a:r>
          </a:p>
          <a:p>
            <a:endParaRPr lang="en-IN" dirty="0"/>
          </a:p>
        </p:txBody>
      </p:sp>
    </p:spTree>
    <p:extLst>
      <p:ext uri="{BB962C8B-B14F-4D97-AF65-F5344CB8AC3E}">
        <p14:creationId xmlns:p14="http://schemas.microsoft.com/office/powerpoint/2010/main" val="20574634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889</TotalTime>
  <Words>774</Words>
  <Application>Microsoft Office PowerPoint</Application>
  <PresentationFormat>On-screen Show (4:3)</PresentationFormat>
  <Paragraphs>120</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Times New Roman</vt:lpstr>
      <vt:lpstr>Trebuchet MS</vt:lpstr>
      <vt:lpstr>Wingdings 3</vt:lpstr>
      <vt:lpstr>Facet</vt:lpstr>
      <vt:lpstr>Online Book Store System</vt:lpstr>
      <vt:lpstr>Contents</vt:lpstr>
      <vt:lpstr>Introduction</vt:lpstr>
      <vt:lpstr>Existing vs proposed system </vt:lpstr>
      <vt:lpstr>Requirements:</vt:lpstr>
      <vt:lpstr>Introduction about software</vt:lpstr>
      <vt:lpstr>Vs code </vt:lpstr>
      <vt:lpstr>MySql</vt:lpstr>
      <vt:lpstr>Modules:</vt:lpstr>
      <vt:lpstr>Rest API. </vt:lpstr>
      <vt:lpstr>Front-end and Back-end Connection:</vt:lpstr>
      <vt:lpstr>Vs code</vt:lpstr>
      <vt:lpstr>                             Diagrams: 1)E-r diagram</vt:lpstr>
      <vt:lpstr>2)Use case diagram:</vt:lpstr>
      <vt:lpstr>Welcome Page:</vt:lpstr>
      <vt:lpstr>About us:</vt:lpstr>
      <vt:lpstr>Contact us:</vt:lpstr>
      <vt:lpstr>Login Page:</vt:lpstr>
      <vt:lpstr>Home Page:</vt:lpstr>
      <vt:lpstr>Create a book page:</vt:lpstr>
      <vt:lpstr>Filled information of book:</vt:lpstr>
      <vt:lpstr>Book is added:</vt:lpstr>
      <vt:lpstr>Display book:</vt:lpstr>
      <vt:lpstr>Before search category:</vt:lpstr>
      <vt:lpstr>After search category:</vt:lpstr>
      <vt:lpstr>Search by author:</vt:lpstr>
      <vt:lpstr>After searching author:</vt:lpstr>
      <vt:lpstr>Search by title:</vt:lpstr>
      <vt:lpstr>After searching title:</vt:lpstr>
      <vt:lpstr>Another books added:</vt:lpstr>
      <vt:lpstr>Added books in database:</vt:lpstr>
      <vt:lpstr>Before editing:</vt:lpstr>
      <vt:lpstr>After editing:</vt:lpstr>
      <vt:lpstr>Book is updated:</vt:lpstr>
      <vt:lpstr>For deleting:</vt:lpstr>
      <vt:lpstr>Data is deleted from database: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System</dc:title>
  <dc:creator>Windows User</dc:creator>
  <cp:lastModifiedBy>Meghana Sonavale</cp:lastModifiedBy>
  <cp:revision>18</cp:revision>
  <dcterms:created xsi:type="dcterms:W3CDTF">2022-10-20T13:14:41Z</dcterms:created>
  <dcterms:modified xsi:type="dcterms:W3CDTF">2022-10-21T07:40:58Z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2022-10-21T07:40:58Z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28b6dc0a-bfec-437f-b2c1-a72194a3b959</vt:lpwstr>
  </property>
  <property fmtid="{D5CDD505-2E9C-101B-9397-08002B2CF9AE}" pid="7" name="MSIP_Label_defa4170-0d19-0005-0004-bc88714345d2_ActionId">
    <vt:lpwstr>1a3ae2a6-82a9-4865-9593-831c0dfdba52</vt:lpwstr>
  </property>
  <property fmtid="{D5CDD505-2E9C-101B-9397-08002B2CF9AE}" pid="8" name="MSIP_Label_defa4170-0d19-0005-0004-bc88714345d2_ContentBits">
    <vt:lpwstr>0</vt:lpwstr>
  </property>
</Properties>
</file>