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3" r:id="rId7"/>
    <p:sldId id="277" r:id="rId8"/>
    <p:sldId id="262" r:id="rId9"/>
    <p:sldId id="267" r:id="rId10"/>
    <p:sldId id="271" r:id="rId11"/>
    <p:sldId id="278" r:id="rId12"/>
    <p:sldId id="264" r:id="rId13"/>
    <p:sldId id="272" r:id="rId14"/>
    <p:sldId id="279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ac.in/courses/106105078/pdf/Lesson%2004.pdf" TargetMode="External"/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K3t-aUkK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ZK3t-aUkKQ?start=59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997364"/>
            <a:ext cx="8277225" cy="3924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657" y="519417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Search-Space Problem: </a:t>
            </a:r>
          </a:p>
          <a:p>
            <a:pPr lvl="1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Miss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ionaries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Cannibals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Algorithm -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038765" y="2041237"/>
            <a:ext cx="3897744" cy="393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 descr="https://lh5.googleusercontent.com/cjMPvf8xNNFNpXGWm3xhE4aaQZyxLuoVmp20pywpqQci91OtxKzsOFhFHA9QAFUf5KyQc54JXNm91mL6veEVh78tbakfskgaZDco13Xq_DGVdOav0qvfrZt5Z5sVuecI2cL_tQio-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041237"/>
            <a:ext cx="4313238" cy="38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IDDFS..</a:t>
            </a:r>
            <a:endParaRPr lang="en-US" dirty="0"/>
          </a:p>
        </p:txBody>
      </p:sp>
      <p:pic>
        <p:nvPicPr>
          <p:cNvPr id="1026" name="Picture 2" descr="http://www.geeksforgeeks.org/wp-content/uploads/iddfs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196283"/>
            <a:ext cx="8915400" cy="365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5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BF</a:t>
            </a:r>
            <a:r>
              <a:rPr lang="en-US" b="1" dirty="0"/>
              <a:t>S</a:t>
            </a:r>
            <a:r>
              <a:rPr lang="en-US" dirty="0"/>
              <a:t> goes level by level, but requires more space.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space required by </a:t>
            </a:r>
            <a:r>
              <a:rPr lang="en-US" b="1" dirty="0"/>
              <a:t>DFS</a:t>
            </a:r>
            <a:r>
              <a:rPr lang="en-US" dirty="0"/>
              <a:t> is O(d) where d is depth of tree, but space required by BFS is O(n) where n is number of nodes in </a:t>
            </a:r>
            <a:r>
              <a:rPr lang="en-US" dirty="0" smtClean="0"/>
              <a:t>tree.</a:t>
            </a:r>
          </a:p>
          <a:p>
            <a:r>
              <a:rPr lang="en-US" b="1" dirty="0"/>
              <a:t>IDDFS</a:t>
            </a:r>
            <a:r>
              <a:rPr lang="en-US" dirty="0"/>
              <a:t> combines depth-first search’s space-efficiency and breadth-first search’s fast search (for nodes closer to root</a:t>
            </a:r>
            <a:r>
              <a:rPr lang="en-US" dirty="0" smtClean="0"/>
              <a:t>).</a:t>
            </a:r>
          </a:p>
          <a:p>
            <a:r>
              <a:rPr lang="en-US" dirty="0"/>
              <a:t>we find that asymptotically </a:t>
            </a:r>
            <a:r>
              <a:rPr lang="en-US" b="1" dirty="0"/>
              <a:t>IDDFS</a:t>
            </a:r>
            <a:r>
              <a:rPr lang="en-US" dirty="0"/>
              <a:t> takes the same time as that of DFS and BFS, but it is indeed slower than both of them as it has a higher constant factor in its time complexity expression.</a:t>
            </a:r>
            <a:endParaRPr lang="en-US" cap="all" dirty="0" smtClean="0">
              <a:solidFill>
                <a:srgbClr val="2E42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5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all 3</a:t>
            </a:r>
          </a:p>
        </p:txBody>
      </p:sp>
      <p:pic>
        <p:nvPicPr>
          <p:cNvPr id="2050" name="Picture 2" descr="http://www.geeksforgeeks.org/wp-content/uploads/iddfs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196283"/>
            <a:ext cx="8915400" cy="365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8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hlinkClick r:id="rId2" tooltip="GeeksforGeeks"/>
              </a:rPr>
              <a:t>GeeksforGeeks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Iterative Deepening Search(IDS) or Iterative Deepening Depth First Search(IDDFS)</a:t>
            </a:r>
          </a:p>
          <a:p>
            <a:r>
              <a:rPr lang="en-US" dirty="0" smtClean="0"/>
              <a:t>YouTube: </a:t>
            </a:r>
            <a:r>
              <a:rPr lang="en-US" dirty="0"/>
              <a:t>Missionaries and Cannibals AI Game with </a:t>
            </a:r>
            <a:r>
              <a:rPr lang="en-US" dirty="0" smtClean="0"/>
              <a:t>solution</a:t>
            </a:r>
          </a:p>
          <a:p>
            <a:r>
              <a:rPr lang="en-US" sz="3200" b="1" dirty="0">
                <a:solidFill>
                  <a:srgbClr val="631D4A"/>
                </a:solidFill>
              </a:rPr>
              <a:t>NOTE</a:t>
            </a:r>
            <a:r>
              <a:rPr lang="en-US" sz="3200" b="1" dirty="0" smtClean="0">
                <a:solidFill>
                  <a:srgbClr val="631D4A"/>
                </a:solidFill>
              </a:rPr>
              <a:t>: To help understand all 3 better: </a:t>
            </a:r>
            <a:r>
              <a:rPr lang="en-US" sz="3200" b="1" dirty="0">
                <a:solidFill>
                  <a:srgbClr val="631D4A"/>
                </a:solidFill>
                <a:hlinkClick r:id="rId3"/>
              </a:rPr>
              <a:t>http://</a:t>
            </a:r>
            <a:r>
              <a:rPr lang="en-US" sz="3200" b="1" dirty="0" smtClean="0">
                <a:solidFill>
                  <a:srgbClr val="631D4A"/>
                </a:solidFill>
                <a:hlinkClick r:id="rId3"/>
              </a:rPr>
              <a:t>nptel.ac.in/courses/106105078/pdf/Lesson%2004.pdf</a:t>
            </a:r>
            <a:endParaRPr lang="en-US" sz="3200" b="1" dirty="0" smtClean="0">
              <a:solidFill>
                <a:srgbClr val="631D4A"/>
              </a:solidFill>
            </a:endParaRPr>
          </a:p>
          <a:p>
            <a:r>
              <a:rPr lang="en-US" sz="3200" b="1" dirty="0">
                <a:solidFill>
                  <a:srgbClr val="631D4A"/>
                </a:solidFill>
              </a:rPr>
              <a:t>http://flipkarma.com/media_dir/main_documents/Misionaries_And_Cannibals_Report.pdf</a:t>
            </a:r>
            <a:endParaRPr lang="en-US" sz="3200" b="1" dirty="0">
              <a:solidFill>
                <a:srgbClr val="631D4A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28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927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Video!!</a:t>
            </a:r>
            <a:r>
              <a:rPr lang="en-US" dirty="0" err="1" smtClean="0"/>
              <a:t>YaaY</a:t>
            </a:r>
            <a:r>
              <a:rPr lang="en-US" dirty="0" smtClean="0"/>
              <a:t>!!</a:t>
            </a:r>
            <a:br>
              <a:rPr lang="en-US" dirty="0" smtClean="0"/>
            </a:br>
            <a:r>
              <a:rPr lang="en-US" sz="1600" dirty="0" smtClean="0"/>
              <a:t>(Link, just in </a:t>
            </a:r>
            <a:r>
              <a:rPr lang="en-US" sz="1600" dirty="0"/>
              <a:t>case: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www.youtube.com/watch?v=tZK3t-aUkKQ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pic>
        <p:nvPicPr>
          <p:cNvPr id="6" name="tZK3t-aUkK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92925" y="2105891"/>
            <a:ext cx="8213620" cy="3611418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67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085" y="1542472"/>
            <a:ext cx="8915400" cy="4147127"/>
          </a:xfrm>
        </p:spPr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missionaries and three cannibals must cross a river using a boat which can carry at most two people.</a:t>
            </a:r>
          </a:p>
          <a:p>
            <a:r>
              <a:rPr lang="en-US" dirty="0"/>
              <a:t>Under the constraint that:</a:t>
            </a:r>
          </a:p>
          <a:p>
            <a:pPr lvl="1"/>
            <a:r>
              <a:rPr lang="en-US" dirty="0"/>
              <a:t> For both banks, if there are missionaries present on the bank, they cannot be outnumbered by cannibals.</a:t>
            </a:r>
          </a:p>
          <a:p>
            <a:pPr lvl="1"/>
            <a:r>
              <a:rPr lang="en-US" dirty="0"/>
              <a:t>If they were, the cannibals would eat the missionaries.</a:t>
            </a:r>
          </a:p>
          <a:p>
            <a:pPr lvl="1"/>
            <a:r>
              <a:rPr lang="en-US" dirty="0"/>
              <a:t>And the boat cannot cross the river by itself with no people on board.</a:t>
            </a:r>
          </a:p>
          <a:p>
            <a:r>
              <a:rPr lang="en-US" dirty="0" smtClean="0"/>
              <a:t>It is a state-space searching problem.</a:t>
            </a:r>
          </a:p>
          <a:p>
            <a:pPr lvl="1"/>
            <a:r>
              <a:rPr lang="en-US" dirty="0" smtClean="0"/>
              <a:t>State Space Tree = path from root node to </a:t>
            </a:r>
            <a:r>
              <a:rPr lang="en-US" dirty="0" smtClean="0"/>
              <a:t>other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Solution State = path from root node to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367" y="624110"/>
            <a:ext cx="9558246" cy="1280890"/>
          </a:xfrm>
        </p:spPr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491" y="1384663"/>
            <a:ext cx="9532121" cy="4526559"/>
          </a:xfrm>
        </p:spPr>
        <p:txBody>
          <a:bodyPr/>
          <a:lstStyle/>
          <a:p>
            <a:r>
              <a:rPr lang="en-US" dirty="0" smtClean="0"/>
              <a:t>Let ‘S’ be the system of solution such that,</a:t>
            </a:r>
          </a:p>
          <a:p>
            <a:r>
              <a:rPr lang="en-US" dirty="0" smtClean="0"/>
              <a:t>S = {s,e,X,Y,D.D,N.D.D,f,Su,F} where,</a:t>
            </a:r>
          </a:p>
          <a:p>
            <a:r>
              <a:rPr lang="en-US" dirty="0" smtClean="0"/>
              <a:t>s = start state of the system = {3,3,position.LEFT,0,0}</a:t>
            </a:r>
          </a:p>
          <a:p>
            <a:r>
              <a:rPr lang="en-US" dirty="0" smtClean="0"/>
              <a:t>e = end state of the system = {0,0,position.RIGHT,3,3}</a:t>
            </a:r>
          </a:p>
          <a:p>
            <a:r>
              <a:rPr lang="en-US" dirty="0" smtClean="0"/>
              <a:t>X = input of the system = Choice of algorithm to use</a:t>
            </a:r>
          </a:p>
          <a:p>
            <a:r>
              <a:rPr lang="en-US" dirty="0" smtClean="0"/>
              <a:t>Y = output of the system = {no_of_states, depth of the tree}</a:t>
            </a:r>
          </a:p>
          <a:p>
            <a:r>
              <a:rPr lang="en-US" dirty="0" smtClean="0"/>
              <a:t>D.D = deterministic data = goal_state</a:t>
            </a:r>
          </a:p>
          <a:p>
            <a:r>
              <a:rPr lang="en-US" dirty="0" smtClean="0"/>
              <a:t>N.D.D = Non-deterministic data = no_of_states</a:t>
            </a:r>
          </a:p>
          <a:p>
            <a:r>
              <a:rPr lang="en-US" dirty="0" smtClean="0"/>
              <a:t>f() = set of processing functions = {BFS(), DFS(), IDS()}</a:t>
            </a:r>
          </a:p>
          <a:p>
            <a:r>
              <a:rPr lang="en-US" dirty="0" smtClean="0"/>
              <a:t>Su = Success case = e</a:t>
            </a:r>
          </a:p>
          <a:p>
            <a:r>
              <a:rPr lang="en-US" dirty="0" smtClean="0"/>
              <a:t>F = failure case = Termination of algorithm without reaching e</a:t>
            </a:r>
          </a:p>
        </p:txBody>
      </p:sp>
    </p:spTree>
    <p:extLst>
      <p:ext uri="{BB962C8B-B14F-4D97-AF65-F5344CB8AC3E}">
        <p14:creationId xmlns:p14="http://schemas.microsoft.com/office/powerpoint/2010/main" val="39388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48" y="418379"/>
            <a:ext cx="3505199" cy="976312"/>
          </a:xfrm>
        </p:spPr>
        <p:txBody>
          <a:bodyPr/>
          <a:lstStyle/>
          <a:p>
            <a:r>
              <a:rPr lang="en-US" b="1" dirty="0" smtClean="0"/>
              <a:t>BFS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1" y="815543"/>
            <a:ext cx="5181600" cy="5414963"/>
          </a:xfrm>
        </p:spPr>
        <p:txBody>
          <a:bodyPr/>
          <a:lstStyle/>
          <a:p>
            <a:r>
              <a:rPr lang="en-US" b="1" dirty="0" smtClean="0"/>
              <a:t>Strategy:</a:t>
            </a:r>
            <a:endParaRPr lang="en-US" b="1" dirty="0"/>
          </a:p>
          <a:p>
            <a:pPr lvl="1"/>
            <a:r>
              <a:rPr lang="en-US" dirty="0" smtClean="0"/>
              <a:t>Expand Root Node</a:t>
            </a:r>
            <a:endParaRPr lang="en-US" dirty="0"/>
          </a:p>
          <a:p>
            <a:pPr lvl="1"/>
            <a:r>
              <a:rPr lang="en-US" dirty="0" smtClean="0"/>
              <a:t>Expand successors of root node</a:t>
            </a:r>
          </a:p>
          <a:p>
            <a:pPr lvl="1"/>
            <a:r>
              <a:rPr lang="en-US" dirty="0" smtClean="0"/>
              <a:t>Expand successors of successors of root node, etc.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Implementation:</a:t>
            </a:r>
            <a:endParaRPr lang="en-US" b="1" dirty="0"/>
          </a:p>
          <a:p>
            <a:pPr lvl="1"/>
            <a:r>
              <a:rPr lang="en-US" dirty="0" smtClean="0"/>
              <a:t>Use FIFO queue to store fringe nodes in general tree search algorithm.</a:t>
            </a:r>
            <a:endParaRPr lang="en-US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1019" y="1598615"/>
            <a:ext cx="4743594" cy="4262436"/>
          </a:xfrm>
        </p:spPr>
        <p:txBody>
          <a:bodyPr>
            <a:normAutofit/>
          </a:bodyPr>
          <a:lstStyle/>
          <a:p>
            <a:r>
              <a:rPr lang="en-US" dirty="0"/>
              <a:t>Always expands an unexpanded node at the greatest depth.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9" y="2355273"/>
            <a:ext cx="4743594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 State Diagram :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8255" y="1905000"/>
            <a:ext cx="4436341" cy="3987800"/>
          </a:xfrm>
          <a:prstGeom prst="rect">
            <a:avLst/>
          </a:prstGeom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7209847" y="1905000"/>
            <a:ext cx="4575752" cy="398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97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855" y="1736435"/>
            <a:ext cx="6622472" cy="43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48" y="399906"/>
            <a:ext cx="3505199" cy="976312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1" y="815543"/>
            <a:ext cx="5181600" cy="5414963"/>
          </a:xfrm>
        </p:spPr>
        <p:txBody>
          <a:bodyPr/>
          <a:lstStyle/>
          <a:p>
            <a:r>
              <a:rPr lang="en-US" b="1" dirty="0" smtClean="0"/>
              <a:t>Strategy:</a:t>
            </a:r>
            <a:endParaRPr lang="en-US" b="1" dirty="0"/>
          </a:p>
          <a:p>
            <a:pPr lvl="1"/>
            <a:r>
              <a:rPr lang="en-US" dirty="0"/>
              <a:t>Always expand the deepest node in the current fringe </a:t>
            </a:r>
            <a:r>
              <a:rPr lang="en-US" dirty="0" smtClean="0"/>
              <a:t>first.</a:t>
            </a:r>
          </a:p>
          <a:p>
            <a:pPr lvl="1"/>
            <a:r>
              <a:rPr lang="en-US" dirty="0"/>
              <a:t>When a sub-tree has been completely explored, delete it from memory and “back </a:t>
            </a:r>
            <a:r>
              <a:rPr lang="en-US" dirty="0" smtClean="0"/>
              <a:t>up”</a:t>
            </a:r>
            <a:endParaRPr lang="en-US" b="1" dirty="0"/>
          </a:p>
          <a:p>
            <a:r>
              <a:rPr lang="en-US" b="1" dirty="0" smtClean="0"/>
              <a:t>Implementation:</a:t>
            </a:r>
            <a:endParaRPr lang="en-US" b="1" dirty="0"/>
          </a:p>
          <a:p>
            <a:pPr lvl="1"/>
            <a:r>
              <a:rPr lang="en-US" dirty="0"/>
              <a:t>Use LIFO stack to store fringe nodes in general tree search algorithm.</a:t>
            </a:r>
            <a:endParaRPr lang="en-US" b="1" dirty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1019" y="1598615"/>
            <a:ext cx="4743594" cy="4262436"/>
          </a:xfrm>
        </p:spPr>
        <p:txBody>
          <a:bodyPr>
            <a:normAutofit/>
          </a:bodyPr>
          <a:lstStyle/>
          <a:p>
            <a:r>
              <a:rPr lang="en-US" dirty="0" smtClean="0"/>
              <a:t>Nodes are expanded in order they were produced.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9" y="2392219"/>
            <a:ext cx="5098472" cy="31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– State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7337" y="1802674"/>
            <a:ext cx="6717076" cy="367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992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801091" y="2126223"/>
            <a:ext cx="5320145" cy="385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05964" y="1366982"/>
            <a:ext cx="3943927" cy="4701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1526</TotalTime>
  <Words>286</Words>
  <Application>Microsoft Office PowerPoint</Application>
  <PresentationFormat>Widescreen</PresentationFormat>
  <Paragraphs>59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PowerPoint Presentation</vt:lpstr>
      <vt:lpstr>Problem Statement:</vt:lpstr>
      <vt:lpstr>Mathematical Model</vt:lpstr>
      <vt:lpstr>BFS</vt:lpstr>
      <vt:lpstr>BFS State Diagram : Class Diagram</vt:lpstr>
      <vt:lpstr>Output:</vt:lpstr>
      <vt:lpstr>DFS</vt:lpstr>
      <vt:lpstr>DFS – State </vt:lpstr>
      <vt:lpstr>Class Diagram</vt:lpstr>
      <vt:lpstr>IDS Algorithm -</vt:lpstr>
      <vt:lpstr>Why IDDFS..</vt:lpstr>
      <vt:lpstr>Comparing all 3</vt:lpstr>
      <vt:lpstr>Comparing all 3</vt:lpstr>
      <vt:lpstr>References</vt:lpstr>
      <vt:lpstr>Thank You.</vt:lpstr>
      <vt:lpstr>The Game Video!!YaaY!! (Link, just in case: https://www.youtube.com/watch?v=tZK3t-aUkKQ )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rucha sonawane</dc:creator>
  <cp:lastModifiedBy>rucha sonawane</cp:lastModifiedBy>
  <cp:revision>48</cp:revision>
  <dcterms:created xsi:type="dcterms:W3CDTF">2017-12-08T21:36:50Z</dcterms:created>
  <dcterms:modified xsi:type="dcterms:W3CDTF">2018-03-22T23:18:28Z</dcterms:modified>
</cp:coreProperties>
</file>