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7" r:id="rId2"/>
    <p:sldId id="268" r:id="rId3"/>
    <p:sldId id="269" r:id="rId4"/>
    <p:sldId id="270" r:id="rId5"/>
    <p:sldId id="257" r:id="rId6"/>
    <p:sldId id="271" r:id="rId7"/>
    <p:sldId id="258" r:id="rId8"/>
    <p:sldId id="280" r:id="rId9"/>
    <p:sldId id="260" r:id="rId10"/>
    <p:sldId id="272" r:id="rId11"/>
    <p:sldId id="274" r:id="rId12"/>
    <p:sldId id="273" r:id="rId13"/>
    <p:sldId id="275" r:id="rId14"/>
    <p:sldId id="276" r:id="rId15"/>
    <p:sldId id="277" r:id="rId16"/>
    <p:sldId id="278" r:id="rId17"/>
    <p:sldId id="262"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56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pPr/>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pPr/>
              <a:t>12/22/2017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12/22/2017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tatic.secure.website/wscfus/8466857/3078480/v6n4p8-cisdiar-journal-job-opportunity-factors-analysis-using-decision-tree-algorithms.pdf" TargetMode="External"/><Relationship Id="rId2" Type="http://schemas.openxmlformats.org/officeDocument/2006/relationships/hyperlink" Target="https://developer.ibm.com/clouddataservices/docs/ibm-data-science-experien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3346"/>
            <a:ext cx="8596668" cy="1320800"/>
          </a:xfrm>
        </p:spPr>
        <p:txBody>
          <a:bodyPr>
            <a:normAutofit/>
          </a:bodyPr>
          <a:lstStyle/>
          <a:p>
            <a:pPr algn="r"/>
            <a:r>
              <a:rPr lang="en-US" sz="4000" b="1" dirty="0" smtClean="0">
                <a:solidFill>
                  <a:schemeClr val="accent2">
                    <a:lumMod val="50000"/>
                  </a:schemeClr>
                </a:solidFill>
                <a:latin typeface="Arial Black" panose="020B0A04020102020204" pitchFamily="34" charset="0"/>
              </a:rPr>
              <a:t>Unemployment</a:t>
            </a:r>
            <a:br>
              <a:rPr lang="en-US" sz="4000" b="1" dirty="0" smtClean="0">
                <a:solidFill>
                  <a:schemeClr val="accent2">
                    <a:lumMod val="50000"/>
                  </a:schemeClr>
                </a:solidFill>
                <a:latin typeface="Arial Black" panose="020B0A04020102020204" pitchFamily="34" charset="0"/>
              </a:rPr>
            </a:br>
            <a:r>
              <a:rPr lang="en-US" sz="3200" b="1" dirty="0" smtClean="0">
                <a:solidFill>
                  <a:schemeClr val="accent1">
                    <a:lumMod val="75000"/>
                  </a:schemeClr>
                </a:solidFill>
                <a:latin typeface="Arial Black" panose="020B0A04020102020204" pitchFamily="34" charset="0"/>
              </a:rPr>
              <a:t>In The USA</a:t>
            </a:r>
            <a:endParaRPr lang="en-US" sz="3200" b="1" dirty="0">
              <a:solidFill>
                <a:schemeClr val="accent1">
                  <a:lumMod val="75000"/>
                </a:schemeClr>
              </a:solidFill>
              <a:latin typeface="Arial Black" panose="020B0A04020102020204" pitchFamily="34" charset="0"/>
            </a:endParaRPr>
          </a:p>
        </p:txBody>
      </p:sp>
      <p:sp>
        <p:nvSpPr>
          <p:cNvPr id="3" name="Content Placeholder 2"/>
          <p:cNvSpPr>
            <a:spLocks noGrp="1"/>
          </p:cNvSpPr>
          <p:nvPr>
            <p:ph idx="1"/>
          </p:nvPr>
        </p:nvSpPr>
        <p:spPr/>
        <p:txBody>
          <a:bodyPr/>
          <a:lstStyle/>
          <a:p>
            <a:pPr algn="r"/>
            <a:endParaRPr lang="en-US" dirty="0" smtClean="0"/>
          </a:p>
          <a:p>
            <a:pPr algn="r"/>
            <a:endParaRPr lang="en-US" dirty="0"/>
          </a:p>
          <a:p>
            <a:pPr algn="r"/>
            <a:endParaRPr lang="en-US" dirty="0" smtClean="0"/>
          </a:p>
          <a:p>
            <a:pPr algn="r"/>
            <a:endParaRPr lang="en-US" dirty="0"/>
          </a:p>
          <a:p>
            <a:pPr algn="r"/>
            <a:endParaRPr lang="en-US" dirty="0" smtClean="0"/>
          </a:p>
          <a:p>
            <a:pPr algn="r"/>
            <a:endParaRPr lang="en-US" dirty="0"/>
          </a:p>
          <a:p>
            <a:pPr algn="r"/>
            <a:r>
              <a:rPr lang="en-US" dirty="0" smtClean="0"/>
              <a:t>Rucha Sonawane</a:t>
            </a:r>
          </a:p>
          <a:p>
            <a:pPr algn="r"/>
            <a:r>
              <a:rPr lang="en-US" dirty="0" err="1" smtClean="0"/>
              <a:t>Devershi</a:t>
            </a:r>
            <a:r>
              <a:rPr lang="en-US" dirty="0" smtClean="0"/>
              <a:t> </a:t>
            </a:r>
            <a:r>
              <a:rPr lang="en-US" dirty="0" err="1" smtClean="0"/>
              <a:t>Rathore</a:t>
            </a:r>
            <a:endParaRPr lang="en-US" dirty="0"/>
          </a:p>
          <a:p>
            <a:pPr algn="r"/>
            <a:r>
              <a:rPr lang="en-US" dirty="0" smtClean="0"/>
              <a:t>  </a:t>
            </a:r>
            <a:r>
              <a:rPr lang="en-US" dirty="0" err="1" smtClean="0"/>
              <a:t>Waseem</a:t>
            </a:r>
            <a:r>
              <a:rPr lang="en-US" dirty="0" smtClean="0"/>
              <a:t> Shah    </a:t>
            </a:r>
            <a:endParaRPr lang="en-US" dirty="0"/>
          </a:p>
        </p:txBody>
      </p:sp>
    </p:spTree>
    <p:extLst>
      <p:ext uri="{BB962C8B-B14F-4D97-AF65-F5344CB8AC3E}">
        <p14:creationId xmlns:p14="http://schemas.microsoft.com/office/powerpoint/2010/main" val="1921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2">
                    <a:lumMod val="50000"/>
                  </a:schemeClr>
                </a:solidFill>
              </a:rPr>
              <a:t>Output Screenshots and Gained </a:t>
            </a:r>
            <a:r>
              <a:rPr lang="en-US" dirty="0" smtClean="0">
                <a:solidFill>
                  <a:schemeClr val="accent2">
                    <a:lumMod val="50000"/>
                  </a:schemeClr>
                </a:solidFill>
              </a:rPr>
              <a:t>Analysis</a:t>
            </a:r>
            <a:br>
              <a:rPr lang="en-US" dirty="0" smtClean="0">
                <a:solidFill>
                  <a:schemeClr val="accent2">
                    <a:lumMod val="50000"/>
                  </a:schemeClr>
                </a:solidFill>
              </a:rPr>
            </a:br>
            <a:r>
              <a:rPr lang="en-US" dirty="0">
                <a:solidFill>
                  <a:schemeClr val="accent2">
                    <a:lumMod val="50000"/>
                  </a:schemeClr>
                </a:solidFill>
              </a:rPr>
              <a:t/>
            </a:r>
            <a:br>
              <a:rPr lang="en-US" dirty="0">
                <a:solidFill>
                  <a:schemeClr val="accent2">
                    <a:lumMod val="50000"/>
                  </a:schemeClr>
                </a:solidFill>
              </a:rPr>
            </a:br>
            <a:r>
              <a:rPr lang="en-US" dirty="0" smtClean="0">
                <a:solidFill>
                  <a:schemeClr val="accent2">
                    <a:lumMod val="50000"/>
                  </a:schemeClr>
                </a:solidFill>
              </a:rPr>
              <a:t>	</a:t>
            </a:r>
            <a:r>
              <a:rPr lang="en-US" sz="2700" dirty="0" smtClean="0">
                <a:solidFill>
                  <a:schemeClr val="accent2">
                    <a:lumMod val="50000"/>
                  </a:schemeClr>
                </a:solidFill>
              </a:rPr>
              <a:t>Histogram of unemployment rate in 2012 after performing regression</a:t>
            </a:r>
            <a:r>
              <a:rPr lang="en-US" dirty="0" smtClean="0">
                <a:solidFill>
                  <a:schemeClr val="accent2">
                    <a:lumMod val="50000"/>
                  </a:schemeClr>
                </a:solidFill>
              </a:rPr>
              <a:t/>
            </a:r>
            <a:br>
              <a:rPr lang="en-US" dirty="0" smtClean="0">
                <a:solidFill>
                  <a:schemeClr val="accent2">
                    <a:lumMod val="50000"/>
                  </a:schemeClr>
                </a:solidFill>
              </a:rPr>
            </a:br>
            <a:endParaRPr lang="en-US" dirty="0"/>
          </a:p>
        </p:txBody>
      </p:sp>
      <p:pic>
        <p:nvPicPr>
          <p:cNvPr id="4" name="Content Placeholder 3"/>
          <p:cNvPicPr>
            <a:picLocks noGrp="1" noChangeAspect="1"/>
          </p:cNvPicPr>
          <p:nvPr>
            <p:ph idx="1"/>
          </p:nvPr>
        </p:nvPicPr>
        <p:blipFill>
          <a:blip r:embed="rId2"/>
          <a:stretch>
            <a:fillRect/>
          </a:stretch>
        </p:blipFill>
        <p:spPr>
          <a:xfrm>
            <a:off x="1503511" y="2834840"/>
            <a:ext cx="6945015" cy="3881437"/>
          </a:xfrm>
          <a:prstGeom prst="rect">
            <a:avLst/>
          </a:prstGeom>
        </p:spPr>
      </p:pic>
    </p:spTree>
    <p:extLst>
      <p:ext uri="{BB962C8B-B14F-4D97-AF65-F5344CB8AC3E}">
        <p14:creationId xmlns:p14="http://schemas.microsoft.com/office/powerpoint/2010/main" val="3663136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 of unemployment rate 2014</a:t>
            </a:r>
            <a:endParaRPr lang="en-US" dirty="0"/>
          </a:p>
        </p:txBody>
      </p:sp>
      <p:pic>
        <p:nvPicPr>
          <p:cNvPr id="5" name="Content Placeholder 4"/>
          <p:cNvPicPr>
            <a:picLocks noGrp="1" noChangeAspect="1"/>
          </p:cNvPicPr>
          <p:nvPr>
            <p:ph idx="1"/>
          </p:nvPr>
        </p:nvPicPr>
        <p:blipFill>
          <a:blip r:embed="rId2"/>
          <a:stretch>
            <a:fillRect/>
          </a:stretch>
        </p:blipFill>
        <p:spPr>
          <a:xfrm>
            <a:off x="1552005" y="2160588"/>
            <a:ext cx="6848027" cy="3881437"/>
          </a:xfrm>
          <a:prstGeom prst="rect">
            <a:avLst/>
          </a:prstGeom>
        </p:spPr>
      </p:pic>
    </p:spTree>
    <p:extLst>
      <p:ext uri="{BB962C8B-B14F-4D97-AF65-F5344CB8AC3E}">
        <p14:creationId xmlns:p14="http://schemas.microsoft.com/office/powerpoint/2010/main" val="1040512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Unemployment rate of 2015</a:t>
            </a:r>
            <a:endParaRPr lang="en-US" dirty="0"/>
          </a:p>
        </p:txBody>
      </p:sp>
      <p:pic>
        <p:nvPicPr>
          <p:cNvPr id="4" name="Content Placeholder 3"/>
          <p:cNvPicPr>
            <a:picLocks noGrp="1" noChangeAspect="1"/>
          </p:cNvPicPr>
          <p:nvPr>
            <p:ph idx="1"/>
          </p:nvPr>
        </p:nvPicPr>
        <p:blipFill>
          <a:blip r:embed="rId2"/>
          <a:stretch>
            <a:fillRect/>
          </a:stretch>
        </p:blipFill>
        <p:spPr>
          <a:xfrm>
            <a:off x="1490784" y="2160588"/>
            <a:ext cx="6970469" cy="3881437"/>
          </a:xfrm>
          <a:prstGeom prst="rect">
            <a:avLst/>
          </a:prstGeom>
        </p:spPr>
      </p:pic>
    </p:spTree>
    <p:extLst>
      <p:ext uri="{BB962C8B-B14F-4D97-AF65-F5344CB8AC3E}">
        <p14:creationId xmlns:p14="http://schemas.microsoft.com/office/powerpoint/2010/main" val="4015713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Scattered plot of unemployment rate in 2012 vs 2014</a:t>
            </a:r>
            <a:endParaRPr lang="en-US" dirty="0"/>
          </a:p>
        </p:txBody>
      </p:sp>
      <p:pic>
        <p:nvPicPr>
          <p:cNvPr id="4" name="Content Placeholder 3"/>
          <p:cNvPicPr>
            <a:picLocks noGrp="1" noChangeAspect="1"/>
          </p:cNvPicPr>
          <p:nvPr>
            <p:ph idx="1"/>
          </p:nvPr>
        </p:nvPicPr>
        <p:blipFill>
          <a:blip r:embed="rId2"/>
          <a:stretch>
            <a:fillRect/>
          </a:stretch>
        </p:blipFill>
        <p:spPr>
          <a:xfrm>
            <a:off x="1436005" y="2160588"/>
            <a:ext cx="7080028" cy="3881437"/>
          </a:xfrm>
          <a:prstGeom prst="rect">
            <a:avLst/>
          </a:prstGeom>
        </p:spPr>
      </p:pic>
    </p:spTree>
    <p:extLst>
      <p:ext uri="{BB962C8B-B14F-4D97-AF65-F5344CB8AC3E}">
        <p14:creationId xmlns:p14="http://schemas.microsoft.com/office/powerpoint/2010/main" val="3192665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Scattered plot of unemployment rate in </a:t>
            </a:r>
            <a:r>
              <a:rPr lang="en-US" dirty="0" smtClean="0"/>
              <a:t>2016 </a:t>
            </a:r>
            <a:r>
              <a:rPr lang="en-US" dirty="0"/>
              <a:t>vs </a:t>
            </a:r>
            <a:r>
              <a:rPr lang="en-US" dirty="0" smtClean="0"/>
              <a:t>2012</a:t>
            </a:r>
            <a:endParaRPr lang="en-US" dirty="0"/>
          </a:p>
        </p:txBody>
      </p:sp>
      <p:pic>
        <p:nvPicPr>
          <p:cNvPr id="4" name="Content Placeholder 3"/>
          <p:cNvPicPr>
            <a:picLocks noGrp="1" noChangeAspect="1"/>
          </p:cNvPicPr>
          <p:nvPr>
            <p:ph idx="1"/>
          </p:nvPr>
        </p:nvPicPr>
        <p:blipFill>
          <a:blip r:embed="rId2"/>
          <a:stretch>
            <a:fillRect/>
          </a:stretch>
        </p:blipFill>
        <p:spPr>
          <a:xfrm>
            <a:off x="1461262" y="2160588"/>
            <a:ext cx="7029514" cy="3881437"/>
          </a:xfrm>
          <a:prstGeom prst="rect">
            <a:avLst/>
          </a:prstGeom>
        </p:spPr>
      </p:pic>
    </p:spTree>
    <p:extLst>
      <p:ext uri="{BB962C8B-B14F-4D97-AF65-F5344CB8AC3E}">
        <p14:creationId xmlns:p14="http://schemas.microsoft.com/office/powerpoint/2010/main" val="327899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dirty="0" smtClean="0"/>
              <a:t>The below graph represents the employment rates in various States across USA. This helps us to understand which states (AK, AZ, PR) are facing more unemployment issues every year and accordingly can be provided more facilities.</a:t>
            </a:r>
            <a:endParaRPr lang="en-US" sz="2200" dirty="0"/>
          </a:p>
        </p:txBody>
      </p:sp>
      <p:pic>
        <p:nvPicPr>
          <p:cNvPr id="4" name="Content Placeholder 3"/>
          <p:cNvPicPr>
            <a:picLocks noGrp="1" noChangeAspect="1"/>
          </p:cNvPicPr>
          <p:nvPr>
            <p:ph idx="1"/>
          </p:nvPr>
        </p:nvPicPr>
        <p:blipFill>
          <a:blip r:embed="rId2"/>
          <a:stretch>
            <a:fillRect/>
          </a:stretch>
        </p:blipFill>
        <p:spPr>
          <a:xfrm>
            <a:off x="129309" y="2225964"/>
            <a:ext cx="5920509" cy="3816061"/>
          </a:xfrm>
          <a:prstGeom prst="rect">
            <a:avLst/>
          </a:prstGeom>
        </p:spPr>
      </p:pic>
      <p:pic>
        <p:nvPicPr>
          <p:cNvPr id="6" name="Picture 5"/>
          <p:cNvPicPr/>
          <p:nvPr/>
        </p:nvPicPr>
        <p:blipFill>
          <a:blip r:embed="rId3"/>
          <a:stretch>
            <a:fillRect/>
          </a:stretch>
        </p:blipFill>
        <p:spPr>
          <a:xfrm>
            <a:off x="6135255" y="2225964"/>
            <a:ext cx="5982854" cy="3816061"/>
          </a:xfrm>
          <a:prstGeom prst="rect">
            <a:avLst/>
          </a:prstGeom>
        </p:spPr>
      </p:pic>
    </p:spTree>
    <p:extLst>
      <p:ext uri="{BB962C8B-B14F-4D97-AF65-F5344CB8AC3E}">
        <p14:creationId xmlns:p14="http://schemas.microsoft.com/office/powerpoint/2010/main" val="919527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800" dirty="0" smtClean="0"/>
              <a:t>Also the analysis of unemployment amongst people of different races is performed using another dataset that helps us to understand the  impact of people of various races on unemployment amongst native American people:</a:t>
            </a:r>
            <a:endParaRPr lang="en-US" sz="1800" dirty="0"/>
          </a:p>
        </p:txBody>
      </p:sp>
      <p:sp>
        <p:nvSpPr>
          <p:cNvPr id="5" name="Text Placeholder 4"/>
          <p:cNvSpPr>
            <a:spLocks noGrp="1"/>
          </p:cNvSpPr>
          <p:nvPr>
            <p:ph type="body" sz="half" idx="2"/>
          </p:nvPr>
        </p:nvSpPr>
        <p:spPr>
          <a:xfrm>
            <a:off x="566498" y="3543687"/>
            <a:ext cx="3854528" cy="2584449"/>
          </a:xfrm>
        </p:spPr>
        <p:txBody>
          <a:bodyPr/>
          <a:lstStyle/>
          <a:p>
            <a:endParaRPr lang="en-US" dirty="0"/>
          </a:p>
        </p:txBody>
      </p:sp>
      <p:pic>
        <p:nvPicPr>
          <p:cNvPr id="6" name="Content Placeholder 5"/>
          <p:cNvPicPr>
            <a:picLocks noGrp="1"/>
          </p:cNvPicPr>
          <p:nvPr>
            <p:ph idx="1"/>
          </p:nvPr>
        </p:nvPicPr>
        <p:blipFill>
          <a:blip r:embed="rId2"/>
          <a:stretch>
            <a:fillRect/>
          </a:stretch>
        </p:blipFill>
        <p:spPr>
          <a:xfrm>
            <a:off x="5425931" y="448002"/>
            <a:ext cx="4513262" cy="2870991"/>
          </a:xfrm>
          <a:prstGeom prst="rect">
            <a:avLst/>
          </a:prstGeom>
        </p:spPr>
      </p:pic>
      <p:pic>
        <p:nvPicPr>
          <p:cNvPr id="8" name="Picture 7"/>
          <p:cNvPicPr/>
          <p:nvPr/>
        </p:nvPicPr>
        <p:blipFill>
          <a:blip r:embed="rId3"/>
          <a:stretch>
            <a:fillRect/>
          </a:stretch>
        </p:blipFill>
        <p:spPr>
          <a:xfrm>
            <a:off x="5425931" y="3652837"/>
            <a:ext cx="4600576" cy="3205163"/>
          </a:xfrm>
          <a:prstGeom prst="rect">
            <a:avLst/>
          </a:prstGeom>
        </p:spPr>
      </p:pic>
      <p:pic>
        <p:nvPicPr>
          <p:cNvPr id="9" name="Picture 8"/>
          <p:cNvPicPr/>
          <p:nvPr/>
        </p:nvPicPr>
        <p:blipFill>
          <a:blip r:embed="rId4"/>
          <a:stretch>
            <a:fillRect/>
          </a:stretch>
        </p:blipFill>
        <p:spPr>
          <a:xfrm>
            <a:off x="430589" y="3135457"/>
            <a:ext cx="4348018" cy="3722543"/>
          </a:xfrm>
          <a:prstGeom prst="rect">
            <a:avLst/>
          </a:prstGeom>
        </p:spPr>
      </p:pic>
    </p:spTree>
    <p:extLst>
      <p:ext uri="{BB962C8B-B14F-4D97-AF65-F5344CB8AC3E}">
        <p14:creationId xmlns:p14="http://schemas.microsoft.com/office/powerpoint/2010/main" val="666706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accent2">
                    <a:lumMod val="50000"/>
                  </a:schemeClr>
                </a:solidFill>
                <a:latin typeface="Times New Roman" panose="02020603050405020304" pitchFamily="18" charset="0"/>
                <a:cs typeface="Times New Roman" panose="02020603050405020304" pitchFamily="18" charset="0"/>
              </a:rPr>
              <a:t>If given more Time and Resources</a:t>
            </a:r>
            <a:endParaRPr lang="en-US" sz="4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2160589"/>
            <a:ext cx="9537477" cy="3880773"/>
          </a:xfrm>
        </p:spPr>
        <p:txBody>
          <a:bodyPr>
            <a:noAutofit/>
          </a:bodyPr>
          <a:lstStyle/>
          <a:p>
            <a:r>
              <a:rPr lang="en-US" sz="2800" dirty="0" smtClean="0">
                <a:latin typeface="Times New Roman" panose="02020603050405020304" pitchFamily="18" charset="0"/>
                <a:cs typeface="Times New Roman" panose="02020603050405020304" pitchFamily="18" charset="0"/>
              </a:rPr>
              <a:t>We could study </a:t>
            </a:r>
            <a:r>
              <a:rPr lang="en-US" sz="2800" dirty="0">
                <a:latin typeface="Times New Roman" panose="02020603050405020304" pitchFamily="18" charset="0"/>
                <a:cs typeface="Times New Roman" panose="02020603050405020304" pitchFamily="18" charset="0"/>
              </a:rPr>
              <a:t>and </a:t>
            </a:r>
            <a:r>
              <a:rPr lang="en-US" sz="2800" dirty="0" smtClean="0">
                <a:latin typeface="Times New Roman" panose="02020603050405020304" pitchFamily="18" charset="0"/>
                <a:cs typeface="Times New Roman" panose="02020603050405020304" pitchFamily="18" charset="0"/>
              </a:rPr>
              <a:t>forecast </a:t>
            </a:r>
            <a:r>
              <a:rPr lang="en-US" sz="2800" dirty="0">
                <a:latin typeface="Times New Roman" panose="02020603050405020304" pitchFamily="18" charset="0"/>
                <a:cs typeface="Times New Roman" panose="02020603050405020304" pitchFamily="18" charset="0"/>
              </a:rPr>
              <a:t>the Unemployment Rate by Neural Networks Using Search Engine Query </a:t>
            </a:r>
            <a:r>
              <a:rPr lang="en-US" sz="2800" dirty="0" smtClean="0">
                <a:latin typeface="Times New Roman" panose="02020603050405020304" pitchFamily="18" charset="0"/>
                <a:cs typeface="Times New Roman" panose="02020603050405020304" pitchFamily="18" charset="0"/>
              </a:rPr>
              <a:t>Data.</a:t>
            </a:r>
          </a:p>
          <a:p>
            <a:r>
              <a:rPr lang="en-US" sz="2800" dirty="0">
                <a:latin typeface="Times New Roman" panose="02020603050405020304" pitchFamily="18" charset="0"/>
                <a:cs typeface="Times New Roman" panose="02020603050405020304" pitchFamily="18" charset="0"/>
              </a:rPr>
              <a:t>I</a:t>
            </a:r>
            <a:r>
              <a:rPr lang="en-US" sz="2800" dirty="0" smtClean="0">
                <a:latin typeface="Times New Roman" panose="02020603050405020304" pitchFamily="18" charset="0"/>
                <a:cs typeface="Times New Roman" panose="02020603050405020304" pitchFamily="18" charset="0"/>
              </a:rPr>
              <a:t>f </a:t>
            </a:r>
            <a:r>
              <a:rPr lang="en-US" sz="2800" dirty="0">
                <a:latin typeface="Times New Roman" panose="02020603050405020304" pitchFamily="18" charset="0"/>
                <a:cs typeface="Times New Roman" panose="02020603050405020304" pitchFamily="18" charset="0"/>
              </a:rPr>
              <a:t>we were given more </a:t>
            </a:r>
            <a:r>
              <a:rPr lang="en-US" sz="2800" dirty="0" smtClean="0">
                <a:latin typeface="Times New Roman" panose="02020603050405020304" pitchFamily="18" charset="0"/>
                <a:cs typeface="Times New Roman" panose="02020603050405020304" pitchFamily="18" charset="0"/>
              </a:rPr>
              <a:t>time for the </a:t>
            </a:r>
            <a:r>
              <a:rPr lang="en-US" sz="2800" dirty="0">
                <a:latin typeface="Times New Roman" panose="02020603050405020304" pitchFamily="18" charset="0"/>
                <a:cs typeface="Times New Roman" panose="02020603050405020304" pitchFamily="18" charset="0"/>
              </a:rPr>
              <a:t>project we could go to the field to collect the data on our </a:t>
            </a:r>
            <a:r>
              <a:rPr lang="en-US" sz="2800" dirty="0" smtClean="0">
                <a:latin typeface="Times New Roman" panose="02020603050405020304" pitchFamily="18" charset="0"/>
                <a:cs typeface="Times New Roman" panose="02020603050405020304" pitchFamily="18" charset="0"/>
              </a:rPr>
              <a:t>own additional variables and parameters</a:t>
            </a:r>
          </a:p>
          <a:p>
            <a:r>
              <a:rPr lang="en-US" sz="2800" dirty="0" smtClean="0">
                <a:latin typeface="Times New Roman" panose="02020603050405020304" pitchFamily="18" charset="0"/>
                <a:cs typeface="Times New Roman" panose="02020603050405020304" pitchFamily="18" charset="0"/>
              </a:rPr>
              <a:t>Applying advanced data mining techniques, we could generate set of rules to analyze factors contributing to the job opportunity success in the industry.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28167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2">
                    <a:lumMod val="50000"/>
                  </a:schemeClr>
                </a:solidFill>
              </a:rPr>
              <a:t>References and P</a:t>
            </a:r>
            <a:r>
              <a:rPr lang="en-US" dirty="0" smtClean="0">
                <a:solidFill>
                  <a:schemeClr val="accent2">
                    <a:lumMod val="50000"/>
                  </a:schemeClr>
                </a:solidFill>
              </a:rPr>
              <a:t>ublications</a:t>
            </a:r>
            <a:endParaRPr lang="en-US" dirty="0">
              <a:solidFill>
                <a:schemeClr val="accent2">
                  <a:lumMod val="50000"/>
                </a:schemeClr>
              </a:solidFill>
            </a:endParaRPr>
          </a:p>
        </p:txBody>
      </p:sp>
      <p:sp>
        <p:nvSpPr>
          <p:cNvPr id="3" name="Content Placeholder 2"/>
          <p:cNvSpPr>
            <a:spLocks noGrp="1"/>
          </p:cNvSpPr>
          <p:nvPr>
            <p:ph idx="1"/>
          </p:nvPr>
        </p:nvSpPr>
        <p:spPr>
          <a:xfrm>
            <a:off x="677334" y="1468582"/>
            <a:ext cx="8596668" cy="5283199"/>
          </a:xfrm>
        </p:spPr>
        <p:txBody>
          <a:bodyPr>
            <a:normAutofit fontScale="92500"/>
          </a:bodyPr>
          <a:lstStyle/>
          <a:p>
            <a:r>
              <a:rPr lang="en-US" sz="2800" dirty="0" smtClean="0">
                <a:latin typeface="Times New Roman" panose="02020603050405020304" pitchFamily="18" charset="0"/>
                <a:cs typeface="Times New Roman" panose="02020603050405020304" pitchFamily="18" charset="0"/>
              </a:rPr>
              <a:t>Databases, Tables &amp; Calculators by Subject.(2017)</a:t>
            </a:r>
            <a:r>
              <a:rPr lang="en-US" sz="2600" dirty="0" smtClean="0">
                <a:latin typeface="Times New Roman" panose="02020603050405020304" pitchFamily="18" charset="0"/>
                <a:cs typeface="Times New Roman" panose="02020603050405020304" pitchFamily="18" charset="0"/>
              </a:rPr>
              <a:t>Bls.gov.:</a:t>
            </a:r>
          </a:p>
          <a:p>
            <a:pPr lvl="1"/>
            <a:r>
              <a:rPr lang="en-US" sz="2200" dirty="0" smtClean="0">
                <a:latin typeface="Times New Roman" panose="02020603050405020304" pitchFamily="18" charset="0"/>
                <a:cs typeface="Times New Roman" panose="02020603050405020304" pitchFamily="18" charset="0"/>
              </a:rPr>
              <a:t> Retrieved from https://www.bls.gov/data/#unemployment</a:t>
            </a:r>
          </a:p>
          <a:p>
            <a:r>
              <a:rPr lang="en-US" sz="2800" dirty="0" smtClean="0">
                <a:latin typeface="Times New Roman" panose="02020603050405020304" pitchFamily="18" charset="0"/>
                <a:cs typeface="Times New Roman" panose="02020603050405020304" pitchFamily="18" charset="0"/>
              </a:rPr>
              <a:t>IBM Data Science Experience - Watson Data Platform Learning:</a:t>
            </a:r>
          </a:p>
          <a:p>
            <a:pPr lvl="1"/>
            <a:r>
              <a:rPr lang="en-US" sz="2200" dirty="0" smtClean="0">
                <a:latin typeface="Times New Roman" panose="02020603050405020304" pitchFamily="18" charset="0"/>
                <a:cs typeface="Times New Roman" panose="02020603050405020304" pitchFamily="18" charset="0"/>
                <a:hlinkClick r:id="rId2"/>
              </a:rPr>
              <a:t>https://developer.ibm.com/clouddataservices/docs/ibm-data-science-experience/</a:t>
            </a:r>
            <a:endParaRPr lang="en-US" sz="2200" dirty="0" smtClean="0">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“Forecasting the Unemployment Rate by Neural Networks Using Search Engine Query Data”</a:t>
            </a:r>
            <a:r>
              <a:rPr lang="en-US" sz="2200" dirty="0">
                <a:latin typeface="Calibri" panose="020F0502020204030204" pitchFamily="34" charset="0"/>
                <a:ea typeface="Calibri" panose="020F0502020204030204" pitchFamily="34" charset="0"/>
                <a:cs typeface="Times New Roman" panose="02020603050405020304" pitchFamily="18" charset="0"/>
              </a:rPr>
              <a:t>- 2012 45th Hawaii International Conference on System </a:t>
            </a:r>
            <a:r>
              <a:rPr lang="en-US" sz="2200" dirty="0" smtClean="0">
                <a:latin typeface="Calibri" panose="020F0502020204030204" pitchFamily="34" charset="0"/>
                <a:ea typeface="Calibri" panose="020F0502020204030204" pitchFamily="34" charset="0"/>
                <a:cs typeface="Times New Roman" panose="02020603050405020304" pitchFamily="18" charset="0"/>
              </a:rPr>
              <a:t>Sciences</a:t>
            </a:r>
            <a:endParaRPr lang="en-US" sz="22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Job Opportunity Factors using decision trees:</a:t>
            </a:r>
          </a:p>
          <a:p>
            <a:pPr lvl="1"/>
            <a:r>
              <a:rPr lang="en-US" sz="2200" dirty="0" smtClean="0">
                <a:latin typeface="Times New Roman" panose="02020603050405020304" pitchFamily="18" charset="0"/>
                <a:cs typeface="Times New Roman" panose="02020603050405020304" pitchFamily="18" charset="0"/>
                <a:hlinkClick r:id="rId3"/>
              </a:rPr>
              <a:t>https://static.secure.website/wscfus/8466857/3078480/v6n4p8-cisdiar-journal-job-opportunity-factors-analysis-using-decision-tree-algorithms.pdf</a:t>
            </a:r>
            <a:endParaRPr lang="en-US" sz="2200" dirty="0" smtClean="0">
              <a:latin typeface="Times New Roman" panose="02020603050405020304" pitchFamily="18" charset="0"/>
              <a:cs typeface="Times New Roman" panose="02020603050405020304" pitchFamily="18" charset="0"/>
            </a:endParaRPr>
          </a:p>
          <a:p>
            <a:pPr lvl="1"/>
            <a:endParaRPr lang="en-US" sz="2200" dirty="0" smtClean="0">
              <a:latin typeface="Times New Roman" panose="02020603050405020304" pitchFamily="18" charset="0"/>
              <a:cs typeface="Times New Roman" panose="02020603050405020304" pitchFamily="18" charset="0"/>
            </a:endParaRPr>
          </a:p>
          <a:p>
            <a:pPr lvl="1"/>
            <a:endParaRPr lang="en-US" sz="2200"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44715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2">
                    <a:lumMod val="50000"/>
                  </a:schemeClr>
                </a:solidFill>
              </a:rPr>
              <a:t>Why do we care?</a:t>
            </a:r>
            <a:endParaRPr lang="en-US" dirty="0">
              <a:solidFill>
                <a:schemeClr val="accent2">
                  <a:lumMod val="50000"/>
                </a:schemeClr>
              </a:solidFill>
            </a:endParaRPr>
          </a:p>
        </p:txBody>
      </p:sp>
      <p:sp>
        <p:nvSpPr>
          <p:cNvPr id="3" name="Content Placeholder 2"/>
          <p:cNvSpPr>
            <a:spLocks noGrp="1"/>
          </p:cNvSpPr>
          <p:nvPr>
            <p:ph idx="1"/>
          </p:nvPr>
        </p:nvSpPr>
        <p:spPr/>
        <p:txBody>
          <a:bodyPr/>
          <a:lstStyle/>
          <a:p>
            <a:r>
              <a:rPr lang="en-US" dirty="0" smtClean="0"/>
              <a:t>Firstly we need to know why the government collect statistics on the unemployed..</a:t>
            </a:r>
          </a:p>
          <a:p>
            <a:r>
              <a:rPr lang="en-US" dirty="0" smtClean="0"/>
              <a:t>It does this for many reasons. Some areas to look at are:</a:t>
            </a:r>
          </a:p>
          <a:p>
            <a:pPr lvl="1"/>
            <a:r>
              <a:rPr lang="en-US" dirty="0" smtClean="0"/>
              <a:t>Is the unemployment rate increasing or decreasing?</a:t>
            </a:r>
          </a:p>
          <a:p>
            <a:pPr lvl="1"/>
            <a:r>
              <a:rPr lang="en-US" dirty="0" smtClean="0"/>
              <a:t>Is it in just one area or nation wide?</a:t>
            </a:r>
          </a:p>
          <a:p>
            <a:pPr lvl="1"/>
            <a:r>
              <a:rPr lang="en-US" dirty="0" smtClean="0"/>
              <a:t>Who is losing their jobs?</a:t>
            </a:r>
          </a:p>
          <a:p>
            <a:pPr marL="457200" lvl="1" indent="0">
              <a:buNone/>
            </a:pPr>
            <a:endParaRPr lang="en-US" dirty="0" smtClean="0"/>
          </a:p>
          <a:p>
            <a:pPr lvl="1"/>
            <a:endParaRPr lang="en-US" dirty="0"/>
          </a:p>
        </p:txBody>
      </p:sp>
    </p:spTree>
    <p:extLst>
      <p:ext uri="{BB962C8B-B14F-4D97-AF65-F5344CB8AC3E}">
        <p14:creationId xmlns:p14="http://schemas.microsoft.com/office/powerpoint/2010/main" val="3241287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2">
                    <a:lumMod val="50000"/>
                  </a:schemeClr>
                </a:solidFill>
              </a:rPr>
              <a:t>Effects of Unemployment</a:t>
            </a:r>
            <a:endParaRPr lang="en-US" dirty="0">
              <a:solidFill>
                <a:schemeClr val="accent2">
                  <a:lumMod val="50000"/>
                </a:schemeClr>
              </a:solidFill>
            </a:endParaRPr>
          </a:p>
        </p:txBody>
      </p:sp>
      <p:sp>
        <p:nvSpPr>
          <p:cNvPr id="3" name="Content Placeholder 2"/>
          <p:cNvSpPr>
            <a:spLocks noGrp="1"/>
          </p:cNvSpPr>
          <p:nvPr>
            <p:ph idx="1"/>
          </p:nvPr>
        </p:nvSpPr>
        <p:spPr>
          <a:xfrm>
            <a:off x="677334" y="2179061"/>
            <a:ext cx="8596668" cy="3880773"/>
          </a:xfrm>
        </p:spPr>
        <p:txBody>
          <a:bodyPr>
            <a:normAutofit/>
          </a:bodyPr>
          <a:lstStyle/>
          <a:p>
            <a:r>
              <a:rPr lang="en-US" dirty="0" smtClean="0"/>
              <a:t>Social Impacts</a:t>
            </a:r>
          </a:p>
          <a:p>
            <a:pPr lvl="1"/>
            <a:r>
              <a:rPr lang="en-US" dirty="0" smtClean="0"/>
              <a:t>People tend to communicate less which means not developing your social abilities as a result of not having a job.</a:t>
            </a:r>
          </a:p>
          <a:p>
            <a:pPr marL="457200" lvl="1" indent="0">
              <a:buNone/>
            </a:pPr>
            <a:endParaRPr lang="en-US" dirty="0" smtClean="0"/>
          </a:p>
          <a:p>
            <a:r>
              <a:rPr lang="en-US" dirty="0" smtClean="0"/>
              <a:t>Economic Impacts</a:t>
            </a:r>
          </a:p>
          <a:p>
            <a:pPr lvl="1"/>
            <a:r>
              <a:rPr lang="en-US" dirty="0" smtClean="0"/>
              <a:t>Unemployed people do not produce goods and services which could contribute millions of dollars of economy.</a:t>
            </a:r>
          </a:p>
          <a:p>
            <a:pPr lvl="1"/>
            <a:r>
              <a:rPr lang="en-US" dirty="0" smtClean="0"/>
              <a:t>Example of General Motors company.</a:t>
            </a:r>
          </a:p>
          <a:p>
            <a:pPr marL="457200" lvl="1" indent="0">
              <a:buNone/>
            </a:pPr>
            <a:endParaRPr lang="en-US" dirty="0" smtClean="0"/>
          </a:p>
          <a:p>
            <a:pPr marL="457200" lvl="1" indent="0">
              <a:buNone/>
            </a:pPr>
            <a:endParaRPr lang="en-US" dirty="0" smtClean="0"/>
          </a:p>
        </p:txBody>
      </p:sp>
    </p:spTree>
    <p:extLst>
      <p:ext uri="{BB962C8B-B14F-4D97-AF65-F5344CB8AC3E}">
        <p14:creationId xmlns:p14="http://schemas.microsoft.com/office/powerpoint/2010/main" val="2333953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Continued…</a:t>
            </a:r>
            <a:endParaRPr lang="en-US" dirty="0">
              <a:solidFill>
                <a:schemeClr val="accent2">
                  <a:lumMod val="50000"/>
                </a:schemeClr>
              </a:solidFill>
            </a:endParaRPr>
          </a:p>
        </p:txBody>
      </p:sp>
      <p:sp>
        <p:nvSpPr>
          <p:cNvPr id="3" name="Content Placeholder 2"/>
          <p:cNvSpPr>
            <a:spLocks noGrp="1"/>
          </p:cNvSpPr>
          <p:nvPr>
            <p:ph idx="1"/>
          </p:nvPr>
        </p:nvSpPr>
        <p:spPr/>
        <p:txBody>
          <a:bodyPr/>
          <a:lstStyle/>
          <a:p>
            <a:r>
              <a:rPr lang="en-US" dirty="0"/>
              <a:t>Political </a:t>
            </a:r>
            <a:r>
              <a:rPr lang="en-US" dirty="0" smtClean="0"/>
              <a:t>Impacts</a:t>
            </a:r>
          </a:p>
          <a:p>
            <a:pPr lvl="1"/>
            <a:r>
              <a:rPr lang="en-US" dirty="0" smtClean="0"/>
              <a:t>Unemployment angers people who eventually blame the government for it and the presidential elections might get affected.</a:t>
            </a:r>
          </a:p>
          <a:p>
            <a:pPr marL="457200" lvl="1" indent="0">
              <a:buNone/>
            </a:pPr>
            <a:endParaRPr lang="en-US" dirty="0"/>
          </a:p>
          <a:p>
            <a:r>
              <a:rPr lang="en-US" dirty="0"/>
              <a:t>Other </a:t>
            </a:r>
            <a:r>
              <a:rPr lang="en-US" dirty="0" smtClean="0"/>
              <a:t>Impacts</a:t>
            </a:r>
          </a:p>
          <a:p>
            <a:pPr lvl="1"/>
            <a:r>
              <a:rPr lang="en-US" dirty="0" smtClean="0"/>
              <a:t>A high unemployment rate also means that more people will be below the poverty line and more people will be at a risk from infectious diseases.</a:t>
            </a:r>
            <a:endParaRPr lang="en-US" dirty="0"/>
          </a:p>
        </p:txBody>
      </p:sp>
    </p:spTree>
    <p:extLst>
      <p:ext uri="{BB962C8B-B14F-4D97-AF65-F5344CB8AC3E}">
        <p14:creationId xmlns:p14="http://schemas.microsoft.com/office/powerpoint/2010/main" val="3208244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chemeClr val="accent2">
                    <a:lumMod val="50000"/>
                  </a:schemeClr>
                </a:solidFill>
                <a:latin typeface="Times New Roman" panose="02020603050405020304" pitchFamily="18" charset="0"/>
                <a:cs typeface="Times New Roman" panose="02020603050405020304" pitchFamily="18" charset="0"/>
              </a:rPr>
              <a:t>Project Sponsor </a:t>
            </a:r>
            <a:endParaRPr lang="en-US" sz="44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We ourselves we are going to sponsor by utilizing the resource we have. </a:t>
            </a:r>
          </a:p>
          <a:p>
            <a:pPr marL="0" indent="0">
              <a:buNone/>
            </a:pP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The school will sponsor us.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5439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2">
                    <a:lumMod val="50000"/>
                  </a:schemeClr>
                </a:solidFill>
              </a:rPr>
              <a:t>Problem </a:t>
            </a:r>
            <a:r>
              <a:rPr lang="en-US" dirty="0" smtClean="0">
                <a:solidFill>
                  <a:schemeClr val="accent2">
                    <a:lumMod val="50000"/>
                  </a:schemeClr>
                </a:solidFill>
              </a:rPr>
              <a:t>statement &amp; Hypothesis </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Analyzing the unemployment rates in various years in USA.</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Which area needs what kind of empowerment to decrease the unemployment rates.</a:t>
            </a:r>
          </a:p>
          <a:p>
            <a:pPr marL="0" indent="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What are the states, age groups, races of people and gender of the people affected by unemployment.</a:t>
            </a:r>
          </a:p>
          <a:p>
            <a:pPr marL="0" indent="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Comparing and analyzing the unemployment rates in 50 different states of US.</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0976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accent2">
                    <a:lumMod val="50000"/>
                  </a:schemeClr>
                </a:solidFill>
                <a:latin typeface="Times New Roman" panose="02020603050405020304" pitchFamily="18" charset="0"/>
                <a:cs typeface="Times New Roman" panose="02020603050405020304" pitchFamily="18" charset="0"/>
              </a:rPr>
              <a:t>Hypothesis</a:t>
            </a:r>
            <a:r>
              <a:rPr lang="en-US" sz="4400" dirty="0" smtClean="0">
                <a:latin typeface="Times New Roman" panose="02020603050405020304" pitchFamily="18" charset="0"/>
                <a:cs typeface="Times New Roman" panose="02020603050405020304" pitchFamily="18" charset="0"/>
              </a:rPr>
              <a:t> </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sz="1900" dirty="0" smtClean="0">
                <a:latin typeface="Times New Roman" panose="02020603050405020304" pitchFamily="18" charset="0"/>
                <a:cs typeface="Times New Roman" panose="02020603050405020304" pitchFamily="18" charset="0"/>
              </a:rPr>
              <a:t>Initially </a:t>
            </a:r>
            <a:r>
              <a:rPr lang="en-US" sz="1900" dirty="0">
                <a:latin typeface="Times New Roman" panose="02020603050405020304" pitchFamily="18" charset="0"/>
                <a:cs typeface="Times New Roman" panose="02020603050405020304" pitchFamily="18" charset="0"/>
              </a:rPr>
              <a:t>we all know that unemployment in the United States has been increasing across racial groups</a:t>
            </a:r>
            <a:r>
              <a:rPr lang="en-US" sz="1900" dirty="0" smtClean="0">
                <a:latin typeface="Times New Roman" panose="02020603050405020304" pitchFamily="18" charset="0"/>
                <a:cs typeface="Times New Roman" panose="02020603050405020304" pitchFamily="18" charset="0"/>
              </a:rPr>
              <a:t>.</a:t>
            </a:r>
          </a:p>
          <a:p>
            <a:pPr marL="0" indent="0">
              <a:buNone/>
            </a:pPr>
            <a:endParaRPr lang="en-US" sz="1900" dirty="0" smtClean="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After considering all the variables in our dataset we have found out the ones that have more significantly affecting the Unemployment rate of year 2016 by applying regression algorithm.</a:t>
            </a:r>
          </a:p>
          <a:p>
            <a:pPr marL="0" indent="0">
              <a:buNone/>
            </a:pPr>
            <a:endParaRPr lang="en-US" sz="1900" dirty="0" smtClean="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These variables are Unemployment rate of the years 2012, 2014, 2015.</a:t>
            </a:r>
          </a:p>
          <a:p>
            <a:pPr marL="0" indent="0">
              <a:buNone/>
            </a:pPr>
            <a:endParaRPr lang="en-US" sz="1900" dirty="0" smtClean="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Using this information we can eliminate those variables and improve the Unemployment rate.</a:t>
            </a: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564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Listed Hypothesis:</a:t>
            </a:r>
            <a:endParaRPr lang="en-US" dirty="0">
              <a:solidFill>
                <a:schemeClr val="accent2">
                  <a:lumMod val="50000"/>
                </a:schemeClr>
              </a:solidFill>
            </a:endParaRPr>
          </a:p>
        </p:txBody>
      </p:sp>
      <p:sp>
        <p:nvSpPr>
          <p:cNvPr id="3" name="Content Placeholder 2"/>
          <p:cNvSpPr>
            <a:spLocks noGrp="1"/>
          </p:cNvSpPr>
          <p:nvPr>
            <p:ph idx="1"/>
          </p:nvPr>
        </p:nvSpPr>
        <p:spPr/>
        <p:txBody>
          <a:bodyPr/>
          <a:lstStyle/>
          <a:p>
            <a:r>
              <a:rPr lang="en-US" dirty="0"/>
              <a:t>1. On different age </a:t>
            </a:r>
            <a:r>
              <a:rPr lang="en-US" dirty="0" smtClean="0"/>
              <a:t>groups.</a:t>
            </a:r>
          </a:p>
          <a:p>
            <a:endParaRPr lang="en-US" dirty="0" smtClean="0"/>
          </a:p>
          <a:p>
            <a:r>
              <a:rPr lang="en-US" dirty="0"/>
              <a:t>2. On different </a:t>
            </a:r>
            <a:r>
              <a:rPr lang="en-US" dirty="0" smtClean="0"/>
              <a:t>Races.</a:t>
            </a:r>
          </a:p>
          <a:p>
            <a:endParaRPr lang="en-US" dirty="0" smtClean="0"/>
          </a:p>
          <a:p>
            <a:r>
              <a:rPr lang="en-US" dirty="0" smtClean="0"/>
              <a:t>3</a:t>
            </a:r>
            <a:r>
              <a:rPr lang="en-US" dirty="0"/>
              <a:t>. On different States in the </a:t>
            </a:r>
            <a:r>
              <a:rPr lang="en-US" dirty="0" smtClean="0"/>
              <a:t>USA.</a:t>
            </a:r>
            <a:endParaRPr lang="en-US" dirty="0"/>
          </a:p>
          <a:p>
            <a:endParaRPr lang="en-US" dirty="0" smtClean="0"/>
          </a:p>
          <a:p>
            <a:r>
              <a:rPr lang="en-US" dirty="0" smtClean="0"/>
              <a:t>4</a:t>
            </a:r>
            <a:r>
              <a:rPr lang="en-US" dirty="0"/>
              <a:t>.  On number of Men and Women</a:t>
            </a:r>
            <a:r>
              <a:rPr lang="en-US" dirty="0" smtClean="0"/>
              <a:t>:</a:t>
            </a:r>
            <a:endParaRPr lang="en-US" dirty="0"/>
          </a:p>
        </p:txBody>
      </p:sp>
    </p:spTree>
    <p:extLst>
      <p:ext uri="{BB962C8B-B14F-4D97-AF65-F5344CB8AC3E}">
        <p14:creationId xmlns:p14="http://schemas.microsoft.com/office/powerpoint/2010/main" val="4045151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2">
                    <a:lumMod val="50000"/>
                  </a:schemeClr>
                </a:solidFill>
              </a:rPr>
              <a:t>Data source &amp; Data Processing</a:t>
            </a:r>
            <a:endParaRPr lang="en-US" dirty="0">
              <a:solidFill>
                <a:schemeClr val="accent2">
                  <a:lumMod val="50000"/>
                </a:schemeClr>
              </a:solidFill>
            </a:endParaRPr>
          </a:p>
        </p:txBody>
      </p:sp>
      <p:sp>
        <p:nvSpPr>
          <p:cNvPr id="3" name="Content Placeholder 2"/>
          <p:cNvSpPr>
            <a:spLocks noGrp="1"/>
          </p:cNvSpPr>
          <p:nvPr>
            <p:ph idx="1"/>
          </p:nvPr>
        </p:nvSpPr>
        <p:spPr>
          <a:xfrm>
            <a:off x="677334" y="2160589"/>
            <a:ext cx="8596668" cy="4059737"/>
          </a:xfrm>
        </p:spPr>
        <p:txBody>
          <a:bodyPr/>
          <a:lstStyle/>
          <a:p>
            <a:r>
              <a:rPr lang="en-US" sz="2800" dirty="0" smtClean="0">
                <a:latin typeface="Times New Roman" panose="02020603050405020304" pitchFamily="18" charset="0"/>
                <a:cs typeface="Times New Roman" panose="02020603050405020304" pitchFamily="18" charset="0"/>
              </a:rPr>
              <a:t>Will have obtained the Dataset from the </a:t>
            </a:r>
            <a:r>
              <a:rPr lang="en-US" sz="2800" dirty="0">
                <a:latin typeface="Times New Roman" panose="02020603050405020304" pitchFamily="18" charset="0"/>
                <a:cs typeface="Times New Roman" panose="02020603050405020304" pitchFamily="18" charset="0"/>
              </a:rPr>
              <a:t>United States Department of the Bureau of labor </a:t>
            </a:r>
            <a:r>
              <a:rPr lang="en-US" sz="2800" dirty="0" smtClean="0">
                <a:latin typeface="Times New Roman" panose="02020603050405020304" pitchFamily="18" charset="0"/>
                <a:cs typeface="Times New Roman" panose="02020603050405020304" pitchFamily="18" charset="0"/>
              </a:rPr>
              <a:t>website which is significant and reliable.</a:t>
            </a:r>
          </a:p>
          <a:p>
            <a:pPr marL="457200" lvl="1" indent="0">
              <a:buNone/>
            </a:pPr>
            <a:endParaRPr lang="en-US" sz="26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5959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681</TotalTime>
  <Words>636</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Times New Roman</vt:lpstr>
      <vt:lpstr>Trebuchet MS</vt:lpstr>
      <vt:lpstr>Wingdings 3</vt:lpstr>
      <vt:lpstr>Facet</vt:lpstr>
      <vt:lpstr>Unemployment In The USA</vt:lpstr>
      <vt:lpstr>Why do we care?</vt:lpstr>
      <vt:lpstr>Effects of Unemployment</vt:lpstr>
      <vt:lpstr>Continued…</vt:lpstr>
      <vt:lpstr>Project Sponsor </vt:lpstr>
      <vt:lpstr>Problem statement &amp; Hypothesis </vt:lpstr>
      <vt:lpstr>Hypothesis </vt:lpstr>
      <vt:lpstr>Listed Hypothesis:</vt:lpstr>
      <vt:lpstr>Data source &amp; Data Processing</vt:lpstr>
      <vt:lpstr>Output Screenshots and Gained Analysis   Histogram of unemployment rate in 2012 after performing regression </vt:lpstr>
      <vt:lpstr>Histogram of unemployment rate 2014</vt:lpstr>
      <vt:lpstr>Unemployment rate of 2015</vt:lpstr>
      <vt:lpstr>Scattered plot of unemployment rate in 2012 vs 2014</vt:lpstr>
      <vt:lpstr>Scattered plot of unemployment rate in 2016 vs 2012</vt:lpstr>
      <vt:lpstr>The below graph represents the employment rates in various States across USA. This helps us to understand which states (AK, AZ, PR) are facing more unemployment issues every year and accordingly can be provided more facilities.</vt:lpstr>
      <vt:lpstr>Also the analysis of unemployment amongst people of different races is performed using another dataset that helps us to understand the  impact of people of various races on unemployment amongst native American people:</vt:lpstr>
      <vt:lpstr>If given more Time and Resources</vt:lpstr>
      <vt:lpstr>References and Publications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jonathan kamau</dc:creator>
  <cp:lastModifiedBy>rucha sonawane</cp:lastModifiedBy>
  <cp:revision>58</cp:revision>
  <dcterms:created xsi:type="dcterms:W3CDTF">2017-12-06T04:49:50Z</dcterms:created>
  <dcterms:modified xsi:type="dcterms:W3CDTF">2017-12-23T03:01:23Z</dcterms:modified>
</cp:coreProperties>
</file>