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1.jpeg" ContentType="image/jpeg"/>
  <Override PartName="/ppt/media/image3.png" ContentType="image/png"/>
  <Override PartName="/ppt/media/image2.jpeg" ContentType="image/jpeg"/>
  <Override PartName="/ppt/media/image8.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2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2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2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2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6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6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6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6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9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0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0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1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1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3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3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4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4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4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5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5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5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5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6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7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7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8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8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9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9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9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9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0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3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320000"/>
            <a:ext cx="1978200" cy="134820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 name=""/>
          <p:cNvSpPr/>
          <p:nvPr/>
        </p:nvSpPr>
        <p:spPr>
          <a:xfrm>
            <a:off x="0" y="0"/>
            <a:ext cx="1078200" cy="341820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 name=""/>
          <p:cNvSpPr/>
          <p:nvPr/>
        </p:nvSpPr>
        <p:spPr>
          <a:xfrm>
            <a:off x="7740000" y="0"/>
            <a:ext cx="2338200" cy="161820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 name=""/>
          <p:cNvSpPr/>
          <p:nvPr/>
        </p:nvSpPr>
        <p:spPr>
          <a:xfrm>
            <a:off x="9000000" y="2520000"/>
            <a:ext cx="1078200" cy="314820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4320000"/>
            <a:ext cx="1978200" cy="134820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43" name=""/>
          <p:cNvSpPr/>
          <p:nvPr/>
        </p:nvSpPr>
        <p:spPr>
          <a:xfrm>
            <a:off x="0" y="0"/>
            <a:ext cx="1078200" cy="341820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44" name=""/>
          <p:cNvSpPr/>
          <p:nvPr/>
        </p:nvSpPr>
        <p:spPr>
          <a:xfrm>
            <a:off x="7740000" y="0"/>
            <a:ext cx="2338200" cy="161820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45" name=""/>
          <p:cNvSpPr/>
          <p:nvPr/>
        </p:nvSpPr>
        <p:spPr>
          <a:xfrm>
            <a:off x="9000000" y="2520000"/>
            <a:ext cx="1078200" cy="314820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6"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7"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8"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4320000"/>
            <a:ext cx="1978200" cy="134820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86" name=""/>
          <p:cNvSpPr/>
          <p:nvPr/>
        </p:nvSpPr>
        <p:spPr>
          <a:xfrm>
            <a:off x="0" y="0"/>
            <a:ext cx="1078200" cy="341820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87" name=""/>
          <p:cNvSpPr/>
          <p:nvPr/>
        </p:nvSpPr>
        <p:spPr>
          <a:xfrm>
            <a:off x="7740000" y="0"/>
            <a:ext cx="2338200" cy="161820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88" name=""/>
          <p:cNvSpPr/>
          <p:nvPr/>
        </p:nvSpPr>
        <p:spPr>
          <a:xfrm>
            <a:off x="9000000" y="2520000"/>
            <a:ext cx="1078200" cy="314820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89"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0"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1"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4320000"/>
            <a:ext cx="1978200" cy="134820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29" name=""/>
          <p:cNvSpPr/>
          <p:nvPr/>
        </p:nvSpPr>
        <p:spPr>
          <a:xfrm>
            <a:off x="0" y="0"/>
            <a:ext cx="1078200" cy="341820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30" name=""/>
          <p:cNvSpPr/>
          <p:nvPr/>
        </p:nvSpPr>
        <p:spPr>
          <a:xfrm>
            <a:off x="7740000" y="0"/>
            <a:ext cx="2338200" cy="161820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31" name=""/>
          <p:cNvSpPr/>
          <p:nvPr/>
        </p:nvSpPr>
        <p:spPr>
          <a:xfrm>
            <a:off x="9000000" y="2520000"/>
            <a:ext cx="1078200" cy="314820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3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p:nvPr/>
        </p:nvSpPr>
        <p:spPr>
          <a:xfrm>
            <a:off x="0" y="4320000"/>
            <a:ext cx="1978200" cy="134820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71" name=""/>
          <p:cNvSpPr/>
          <p:nvPr/>
        </p:nvSpPr>
        <p:spPr>
          <a:xfrm>
            <a:off x="0" y="0"/>
            <a:ext cx="1078200" cy="341820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72" name=""/>
          <p:cNvSpPr/>
          <p:nvPr/>
        </p:nvSpPr>
        <p:spPr>
          <a:xfrm>
            <a:off x="7740000" y="0"/>
            <a:ext cx="2338200" cy="161820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73" name=""/>
          <p:cNvSpPr/>
          <p:nvPr/>
        </p:nvSpPr>
        <p:spPr>
          <a:xfrm>
            <a:off x="9000000" y="2520000"/>
            <a:ext cx="1078200" cy="314820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7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7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4320000"/>
            <a:ext cx="1978200" cy="134820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13" name=""/>
          <p:cNvSpPr/>
          <p:nvPr/>
        </p:nvSpPr>
        <p:spPr>
          <a:xfrm>
            <a:off x="0" y="0"/>
            <a:ext cx="1078200" cy="341820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14" name=""/>
          <p:cNvSpPr/>
          <p:nvPr/>
        </p:nvSpPr>
        <p:spPr>
          <a:xfrm>
            <a:off x="7740000" y="0"/>
            <a:ext cx="2338200" cy="161820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15" name=""/>
          <p:cNvSpPr/>
          <p:nvPr/>
        </p:nvSpPr>
        <p:spPr>
          <a:xfrm>
            <a:off x="9000000" y="2520000"/>
            <a:ext cx="1078200" cy="314820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1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
          <p:cNvSpPr/>
          <p:nvPr/>
        </p:nvSpPr>
        <p:spPr>
          <a:xfrm>
            <a:off x="0" y="4320000"/>
            <a:ext cx="1978200" cy="134820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55" name=""/>
          <p:cNvSpPr/>
          <p:nvPr/>
        </p:nvSpPr>
        <p:spPr>
          <a:xfrm>
            <a:off x="0" y="0"/>
            <a:ext cx="1078200" cy="341820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56" name=""/>
          <p:cNvSpPr/>
          <p:nvPr/>
        </p:nvSpPr>
        <p:spPr>
          <a:xfrm>
            <a:off x="7740000" y="0"/>
            <a:ext cx="2338200" cy="161820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57" name=""/>
          <p:cNvSpPr/>
          <p:nvPr/>
        </p:nvSpPr>
        <p:spPr>
          <a:xfrm>
            <a:off x="9000000" y="2520000"/>
            <a:ext cx="1078200" cy="314820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5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
          <p:cNvSpPr/>
          <p:nvPr/>
        </p:nvSpPr>
        <p:spPr>
          <a:xfrm>
            <a:off x="0" y="4320000"/>
            <a:ext cx="1978200" cy="134820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97" name=""/>
          <p:cNvSpPr/>
          <p:nvPr/>
        </p:nvSpPr>
        <p:spPr>
          <a:xfrm>
            <a:off x="0" y="0"/>
            <a:ext cx="1078200" cy="341820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98" name=""/>
          <p:cNvSpPr/>
          <p:nvPr/>
        </p:nvSpPr>
        <p:spPr>
          <a:xfrm>
            <a:off x="7740000" y="0"/>
            <a:ext cx="2338200" cy="161820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99" name=""/>
          <p:cNvSpPr/>
          <p:nvPr/>
        </p:nvSpPr>
        <p:spPr>
          <a:xfrm>
            <a:off x="9000000" y="2520000"/>
            <a:ext cx="1078200" cy="314820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0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7.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77.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7.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7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0.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
          <p:cNvSpPr/>
          <p:nvPr/>
        </p:nvSpPr>
        <p:spPr>
          <a:xfrm>
            <a:off x="720000" y="360000"/>
            <a:ext cx="8637840" cy="4895640"/>
          </a:xfrm>
          <a:prstGeom prst="rect">
            <a:avLst/>
          </a:prstGeom>
          <a:noFill/>
          <a:ln w="0">
            <a:noFill/>
          </a:ln>
        </p:spPr>
        <p:style>
          <a:lnRef idx="0"/>
          <a:fillRef idx="0"/>
          <a:effectRef idx="0"/>
          <a:fontRef idx="minor"/>
        </p:style>
        <p:txBody>
          <a:bodyPr lIns="0" rIns="0" tIns="0" bIns="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800" spc="-1" strike="noStrike">
                <a:solidFill>
                  <a:srgbClr val="666666"/>
                </a:solidFill>
                <a:latin typeface="DejaVu Sans"/>
                <a:ea typeface="DejaVu Sans"/>
              </a:rPr>
              <a:t>Network Programming Project</a:t>
            </a:r>
            <a:endParaRPr b="0" lang="en-US" sz="2800" spc="-1" strike="noStrike">
              <a:latin typeface="Arial"/>
            </a:endParaRPr>
          </a:p>
          <a:p>
            <a:pPr algn="ctr">
              <a:lnSpc>
                <a:spcPct val="100000"/>
              </a:lnSpc>
            </a:pPr>
            <a:r>
              <a:rPr b="0" lang="en-US" sz="3200" spc="-1" strike="noStrike">
                <a:solidFill>
                  <a:srgbClr val="c9211e"/>
                </a:solidFill>
                <a:latin typeface="DejaVu Sans"/>
                <a:ea typeface="DejaVu Sans"/>
              </a:rPr>
              <a:t>Battleship online game</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0" lang="en-US" sz="2400" spc="-1" strike="noStrike">
                <a:solidFill>
                  <a:srgbClr val="c9211e"/>
                </a:solidFill>
                <a:latin typeface="DejaVu Sans"/>
                <a:ea typeface="DejaVu Sans"/>
              </a:rPr>
              <a:t>Lê Thanh Sơn</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Trần Phi Hùng</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Đào Cao Duy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
          <p:cNvSpPr/>
          <p:nvPr/>
        </p:nvSpPr>
        <p:spPr>
          <a:xfrm>
            <a:off x="720000" y="360000"/>
            <a:ext cx="8637840" cy="897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375" name=""/>
          <p:cNvSpPr/>
          <p:nvPr/>
        </p:nvSpPr>
        <p:spPr>
          <a:xfrm>
            <a:off x="720000" y="1440000"/>
            <a:ext cx="9108720" cy="3597840"/>
          </a:xfrm>
          <a:prstGeom prst="rect">
            <a:avLst/>
          </a:prstGeom>
          <a:noFill/>
          <a:ln w="0">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Client logged in successfully and active in game lobby. In this state Client may: log out, challenge another user, accept/decline a challenge.</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logout</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challenge : [username]#[tag]</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accept : [username]#[tag]</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decline : [username]#[tag]</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Microsoft YaHei"/>
              </a:rPr>
              <a:t>Server sends the invitation to the challenged user:</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S:</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invite : [username]#[tag]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
          <p:cNvSpPr/>
          <p:nvPr/>
        </p:nvSpPr>
        <p:spPr>
          <a:xfrm>
            <a:off x="720000" y="360000"/>
            <a:ext cx="8637840" cy="897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377" name=""/>
          <p:cNvSpPr/>
          <p:nvPr/>
        </p:nvSpPr>
        <p:spPr>
          <a:xfrm>
            <a:off x="720000" y="1440000"/>
            <a:ext cx="8422920" cy="3597840"/>
          </a:xfrm>
          <a:prstGeom prst="rect">
            <a:avLst/>
          </a:prstGeom>
          <a:noFill/>
          <a:ln w="0">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When a challenge is accepted, Server sends a message to both clients to start a match:</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matchstart</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2 players set up ship formation and send to server, server then decide who go first and start the game:</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2 Clients → Server:</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setup : V-4-3-10 , H-3-5-2 ,</a:t>
            </a:r>
            <a:r>
              <a:rPr b="0" lang="en-US" sz="1800" spc="-1" strike="noStrike">
                <a:solidFill>
                  <a:srgbClr val="000000"/>
                </a:solidFill>
                <a:latin typeface="Arial"/>
                <a:ea typeface="DejaVu Sans"/>
              </a:rPr>
              <a:t> … </a:t>
            </a:r>
            <a:r>
              <a:rPr b="0" lang="en-US" sz="1800" spc="-1" strike="noStrike">
                <a:solidFill>
                  <a:srgbClr val="00a933"/>
                </a:solidFill>
                <a:latin typeface="Arial"/>
                <a:ea typeface="DejaVu Sans"/>
              </a:rPr>
              <a:t>, H-1-8-8 .</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pPr>
            <a:r>
              <a:rPr b="0" lang="en-US" sz="1800" spc="-1" strike="noStrike">
                <a:solidFill>
                  <a:srgbClr val="000000"/>
                </a:solidFill>
                <a:latin typeface="Arial"/>
                <a:ea typeface="DejaVu Sans"/>
              </a:rPr>
              <a:t>Ship info</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a933"/>
                </a:solidFill>
                <a:latin typeface="Arial"/>
                <a:ea typeface="DejaVu Sans"/>
              </a:rPr>
              <a:t> [Horizontal/Vertical]–[Ship length]–[Coordinate X]–[Coordinate Y] </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gamestart : 1</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( 1: go first, 2: go second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	</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
          <p:cNvSpPr/>
          <p:nvPr/>
        </p:nvSpPr>
        <p:spPr>
          <a:xfrm>
            <a:off x="720000" y="360000"/>
            <a:ext cx="8637840" cy="897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379" name=""/>
          <p:cNvSpPr/>
          <p:nvPr/>
        </p:nvSpPr>
        <p:spPr>
          <a:xfrm>
            <a:off x="720000" y="1440000"/>
            <a:ext cx="8422920" cy="3597840"/>
          </a:xfrm>
          <a:prstGeom prst="rect">
            <a:avLst/>
          </a:prstGeom>
          <a:noFill/>
          <a:ln w="0">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In-game: Players in their turn send coordinate information to shoot each other’s board to Server, Server process and send result to both players.</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fire : 4-4</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a933"/>
                </a:solidFill>
                <a:latin typeface="Arial"/>
                <a:ea typeface="DejaVu Sans"/>
              </a:rPr>
              <a:t> fire : [Coordinate X]-[Coordinate Y] </a:t>
            </a:r>
            <a:r>
              <a:rPr b="0" lang="en-US" sz="1800" spc="-1" strike="noStrike">
                <a:solidFill>
                  <a:srgbClr val="000000"/>
                </a:solidFill>
                <a:latin typeface="Arial"/>
                <a:ea typeface="DejaVu Sans"/>
              </a:rPr>
              <a:t>)</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miss</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2:</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fire : 4-4-miss</a:t>
            </a:r>
            <a:endParaRPr b="0" lang="en-US" sz="1800" spc="-1" strike="noStrike">
              <a:latin typeface="Arial"/>
            </a:endParaRPr>
          </a:p>
        </p:txBody>
      </p:sp>
      <p:pic>
        <p:nvPicPr>
          <p:cNvPr id="380" name="" descr=""/>
          <p:cNvPicPr/>
          <p:nvPr/>
        </p:nvPicPr>
        <p:blipFill>
          <a:blip r:embed="rId1"/>
          <a:stretch/>
        </p:blipFill>
        <p:spPr>
          <a:xfrm>
            <a:off x="5715000" y="2971800"/>
            <a:ext cx="2572920" cy="25729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
          <p:cNvSpPr/>
          <p:nvPr/>
        </p:nvSpPr>
        <p:spPr>
          <a:xfrm>
            <a:off x="720000" y="360000"/>
            <a:ext cx="8637840" cy="897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382" name=""/>
          <p:cNvSpPr/>
          <p:nvPr/>
        </p:nvSpPr>
        <p:spPr>
          <a:xfrm>
            <a:off x="720000" y="1440000"/>
            <a:ext cx="8422920" cy="3597840"/>
          </a:xfrm>
          <a:prstGeom prst="rect">
            <a:avLst/>
          </a:prstGeom>
          <a:noFill/>
          <a:ln w="0">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When all the ships of a player sunk, Server sends result message to 2 players.  Then both players return to lobby.</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matchend : win</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2:</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matchend : lose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
          <p:cNvSpPr txBox="1"/>
          <p:nvPr/>
        </p:nvSpPr>
        <p:spPr>
          <a:xfrm>
            <a:off x="504000" y="226080"/>
            <a:ext cx="9072000" cy="946440"/>
          </a:xfrm>
          <a:prstGeom prst="rect">
            <a:avLst/>
          </a:prstGeom>
          <a:noFill/>
          <a:ln w="0">
            <a:noFill/>
          </a:ln>
        </p:spPr>
        <p:txBody>
          <a:bodyPr lIns="0" rIns="0" tIns="0" bIns="0" anchor="ctr">
            <a:noAutofit/>
          </a:bodyPr>
          <a:p>
            <a:pPr algn="ctr"/>
            <a:r>
              <a:rPr b="0" lang="en-US" sz="4400" spc="-1" strike="noStrike">
                <a:latin typeface="Arial"/>
              </a:rPr>
              <a:t>GUI</a:t>
            </a:r>
            <a:endParaRPr b="0" lang="en-US" sz="4400" spc="-1" strike="noStrike">
              <a:latin typeface="Arial"/>
            </a:endParaRPr>
          </a:p>
        </p:txBody>
      </p:sp>
      <p:pic>
        <p:nvPicPr>
          <p:cNvPr id="384" name="" descr=""/>
          <p:cNvPicPr/>
          <p:nvPr/>
        </p:nvPicPr>
        <p:blipFill>
          <a:blip r:embed="rId1"/>
          <a:stretch/>
        </p:blipFill>
        <p:spPr>
          <a:xfrm>
            <a:off x="2743200" y="1143000"/>
            <a:ext cx="4900320" cy="3879360"/>
          </a:xfrm>
          <a:prstGeom prst="rect">
            <a:avLst/>
          </a:prstGeom>
          <a:ln w="0">
            <a:noFill/>
          </a:ln>
        </p:spPr>
      </p:pic>
      <p:sp>
        <p:nvSpPr>
          <p:cNvPr id="385" name=""/>
          <p:cNvSpPr/>
          <p:nvPr/>
        </p:nvSpPr>
        <p:spPr>
          <a:xfrm>
            <a:off x="2743200" y="5055120"/>
            <a:ext cx="5029200" cy="431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latin typeface="Arial"/>
              </a:rPr>
              <a:t>(The picture is taken from the application developing process,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
          <p:cNvSpPr txBox="1"/>
          <p:nvPr/>
        </p:nvSpPr>
        <p:spPr>
          <a:xfrm>
            <a:off x="504000" y="226080"/>
            <a:ext cx="9072000" cy="946440"/>
          </a:xfrm>
          <a:prstGeom prst="rect">
            <a:avLst/>
          </a:prstGeom>
          <a:noFill/>
          <a:ln w="0">
            <a:noFill/>
          </a:ln>
        </p:spPr>
        <p:txBody>
          <a:bodyPr lIns="0" rIns="0" tIns="0" bIns="0" anchor="ctr">
            <a:noAutofit/>
          </a:bodyPr>
          <a:p>
            <a:pPr algn="ctr"/>
            <a:r>
              <a:rPr b="0" lang="en-US" sz="4400" spc="-1" strike="noStrike">
                <a:latin typeface="Arial"/>
              </a:rPr>
              <a:t>GUI</a:t>
            </a:r>
            <a:endParaRPr b="0" lang="en-US" sz="4400" spc="-1" strike="noStrike">
              <a:latin typeface="Arial"/>
            </a:endParaRPr>
          </a:p>
        </p:txBody>
      </p:sp>
      <p:sp>
        <p:nvSpPr>
          <p:cNvPr id="387" name=""/>
          <p:cNvSpPr/>
          <p:nvPr/>
        </p:nvSpPr>
        <p:spPr>
          <a:xfrm>
            <a:off x="2743200" y="5055120"/>
            <a:ext cx="5029200" cy="431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latin typeface="Arial"/>
              </a:rPr>
              <a:t>(The pictures is taken from the application developing process, not presented for the final product)</a:t>
            </a:r>
            <a:endParaRPr b="0" lang="en-US" sz="1200" spc="-1" strike="noStrike">
              <a:latin typeface="Arial"/>
            </a:endParaRPr>
          </a:p>
        </p:txBody>
      </p:sp>
      <p:pic>
        <p:nvPicPr>
          <p:cNvPr id="388" name="" descr=""/>
          <p:cNvPicPr/>
          <p:nvPr/>
        </p:nvPicPr>
        <p:blipFill>
          <a:blip r:embed="rId1"/>
          <a:stretch/>
        </p:blipFill>
        <p:spPr>
          <a:xfrm>
            <a:off x="1143000" y="1371600"/>
            <a:ext cx="4103280" cy="3562920"/>
          </a:xfrm>
          <a:prstGeom prst="rect">
            <a:avLst/>
          </a:prstGeom>
          <a:ln w="0">
            <a:noFill/>
          </a:ln>
        </p:spPr>
      </p:pic>
      <p:pic>
        <p:nvPicPr>
          <p:cNvPr id="389" name="" descr=""/>
          <p:cNvPicPr/>
          <p:nvPr/>
        </p:nvPicPr>
        <p:blipFill>
          <a:blip r:embed="rId2"/>
          <a:stretch/>
        </p:blipFill>
        <p:spPr>
          <a:xfrm>
            <a:off x="5308560" y="1371600"/>
            <a:ext cx="3835440" cy="33505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
          <p:cNvSpPr txBox="1"/>
          <p:nvPr/>
        </p:nvSpPr>
        <p:spPr>
          <a:xfrm>
            <a:off x="504000" y="226080"/>
            <a:ext cx="9072000" cy="946440"/>
          </a:xfrm>
          <a:prstGeom prst="rect">
            <a:avLst/>
          </a:prstGeom>
          <a:noFill/>
          <a:ln w="0">
            <a:noFill/>
          </a:ln>
        </p:spPr>
        <p:txBody>
          <a:bodyPr lIns="0" rIns="0" tIns="0" bIns="0" anchor="ctr">
            <a:noAutofit/>
          </a:bodyPr>
          <a:p>
            <a:pPr algn="ctr"/>
            <a:r>
              <a:rPr b="0" lang="en-US" sz="4400" spc="-1" strike="noStrike">
                <a:latin typeface="Arial"/>
              </a:rPr>
              <a:t>GUI</a:t>
            </a:r>
            <a:endParaRPr b="0" lang="en-US" sz="4400" spc="-1" strike="noStrike">
              <a:latin typeface="Arial"/>
            </a:endParaRPr>
          </a:p>
        </p:txBody>
      </p:sp>
      <p:sp>
        <p:nvSpPr>
          <p:cNvPr id="391" name=""/>
          <p:cNvSpPr/>
          <p:nvPr/>
        </p:nvSpPr>
        <p:spPr>
          <a:xfrm>
            <a:off x="5943600" y="4572000"/>
            <a:ext cx="2286000" cy="888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latin typeface="Arial"/>
              </a:rPr>
              <a:t>(The picture is taken from the application developing process, not presented for the final product)</a:t>
            </a:r>
            <a:endParaRPr b="0" lang="en-US" sz="1200" spc="-1" strike="noStrike">
              <a:latin typeface="Arial"/>
            </a:endParaRPr>
          </a:p>
        </p:txBody>
      </p:sp>
      <p:pic>
        <p:nvPicPr>
          <p:cNvPr id="392" name="" descr=""/>
          <p:cNvPicPr/>
          <p:nvPr/>
        </p:nvPicPr>
        <p:blipFill>
          <a:blip r:embed="rId1"/>
          <a:stretch/>
        </p:blipFill>
        <p:spPr>
          <a:xfrm>
            <a:off x="2057400" y="1172520"/>
            <a:ext cx="3657600" cy="42051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
          <p:cNvSpPr txBox="1"/>
          <p:nvPr/>
        </p:nvSpPr>
        <p:spPr>
          <a:xfrm>
            <a:off x="504000" y="226080"/>
            <a:ext cx="9072000" cy="946440"/>
          </a:xfrm>
          <a:prstGeom prst="rect">
            <a:avLst/>
          </a:prstGeom>
          <a:noFill/>
          <a:ln w="0">
            <a:noFill/>
          </a:ln>
        </p:spPr>
        <p:txBody>
          <a:bodyPr lIns="0" rIns="0" tIns="0" bIns="0" anchor="ctr">
            <a:noAutofit/>
          </a:bodyPr>
          <a:p>
            <a:pPr algn="ctr"/>
            <a:r>
              <a:rPr b="0" lang="en-US" sz="4400" spc="-1" strike="noStrike">
                <a:latin typeface="Arial"/>
              </a:rPr>
              <a:t>GUI</a:t>
            </a:r>
            <a:endParaRPr b="0" lang="en-US" sz="4400" spc="-1" strike="noStrike">
              <a:latin typeface="Arial"/>
            </a:endParaRPr>
          </a:p>
        </p:txBody>
      </p:sp>
      <p:sp>
        <p:nvSpPr>
          <p:cNvPr id="394" name=""/>
          <p:cNvSpPr/>
          <p:nvPr/>
        </p:nvSpPr>
        <p:spPr>
          <a:xfrm>
            <a:off x="2743200" y="5055120"/>
            <a:ext cx="5029200" cy="431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latin typeface="Arial"/>
              </a:rPr>
              <a:t>(The pictures is taken from the application developing process, not presented for the final product)</a:t>
            </a:r>
            <a:endParaRPr b="0" lang="en-US" sz="1200" spc="-1" strike="noStrike">
              <a:latin typeface="Arial"/>
            </a:endParaRPr>
          </a:p>
        </p:txBody>
      </p:sp>
      <p:pic>
        <p:nvPicPr>
          <p:cNvPr id="395" name="" descr=""/>
          <p:cNvPicPr/>
          <p:nvPr/>
        </p:nvPicPr>
        <p:blipFill>
          <a:blip r:embed="rId1"/>
          <a:stretch/>
        </p:blipFill>
        <p:spPr>
          <a:xfrm>
            <a:off x="1723320" y="1134720"/>
            <a:ext cx="7064640" cy="38649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
          <p:cNvSpPr/>
          <p:nvPr/>
        </p:nvSpPr>
        <p:spPr>
          <a:xfrm>
            <a:off x="733320" y="685800"/>
            <a:ext cx="8637840" cy="41684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5400" spc="-1" strike="noStrike">
                <a:solidFill>
                  <a:srgbClr val="000000"/>
                </a:solidFill>
                <a:latin typeface="Arial"/>
                <a:ea typeface="DejaVu Sans"/>
              </a:rPr>
              <a:t>Thanks for listening :3</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
          <p:cNvSpPr/>
          <p:nvPr/>
        </p:nvSpPr>
        <p:spPr>
          <a:xfrm>
            <a:off x="720000" y="360000"/>
            <a:ext cx="8637840" cy="897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game project</a:t>
            </a:r>
            <a:endParaRPr b="0" lang="en-US" sz="3000" spc="-1" strike="noStrike">
              <a:latin typeface="Arial"/>
            </a:endParaRPr>
          </a:p>
        </p:txBody>
      </p:sp>
      <p:sp>
        <p:nvSpPr>
          <p:cNvPr id="340" name=""/>
          <p:cNvSpPr/>
          <p:nvPr/>
        </p:nvSpPr>
        <p:spPr>
          <a:xfrm>
            <a:off x="720000" y="1440000"/>
            <a:ext cx="4213800" cy="3597840"/>
          </a:xfrm>
          <a:prstGeom prst="rect">
            <a:avLst/>
          </a:prstGeom>
          <a:noFill/>
          <a:ln w="0">
            <a:noFill/>
          </a:ln>
        </p:spPr>
        <p:style>
          <a:lnRef idx="0"/>
          <a:fillRef idx="0"/>
          <a:effectRef idx="0"/>
          <a:fontRef idx="minor"/>
        </p:style>
      </p:sp>
      <p:pic>
        <p:nvPicPr>
          <p:cNvPr id="341" name="" descr=""/>
          <p:cNvPicPr/>
          <p:nvPr/>
        </p:nvPicPr>
        <p:blipFill>
          <a:blip r:embed="rId1"/>
          <a:stretch/>
        </p:blipFill>
        <p:spPr>
          <a:xfrm>
            <a:off x="5146920" y="1751040"/>
            <a:ext cx="4213800" cy="2975760"/>
          </a:xfrm>
          <a:prstGeom prst="rect">
            <a:avLst/>
          </a:prstGeom>
          <a:ln w="18000">
            <a:noFill/>
          </a:ln>
        </p:spPr>
      </p:pic>
      <p:sp>
        <p:nvSpPr>
          <p:cNvPr id="342" name=""/>
          <p:cNvSpPr/>
          <p:nvPr/>
        </p:nvSpPr>
        <p:spPr>
          <a:xfrm>
            <a:off x="720000" y="1600200"/>
            <a:ext cx="4078800" cy="29041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An user </a:t>
            </a:r>
            <a:r>
              <a:rPr b="0" lang="en-US" sz="1800" spc="-1" strike="noStrike">
                <a:solidFill>
                  <a:srgbClr val="ff0000"/>
                </a:solidFill>
                <a:latin typeface="Arial"/>
                <a:ea typeface="DejaVu Sans"/>
              </a:rPr>
              <a:t>login the game</a:t>
            </a:r>
            <a:r>
              <a:rPr b="0" lang="en-US" sz="1800" spc="-1" strike="noStrike">
                <a:solidFill>
                  <a:srgbClr val="000000"/>
                </a:solidFill>
                <a:latin typeface="Arial"/>
                <a:ea typeface="DejaVu Sans"/>
              </a:rPr>
              <a:t> and </a:t>
            </a:r>
            <a:r>
              <a:rPr b="0" lang="en-US" sz="1800" spc="-1" strike="noStrike">
                <a:solidFill>
                  <a:srgbClr val="ff0000"/>
                </a:solidFill>
                <a:latin typeface="Arial"/>
                <a:ea typeface="DejaVu Sans"/>
              </a:rPr>
              <a:t>find another online user</a:t>
            </a:r>
            <a:r>
              <a:rPr b="0" lang="en-US" sz="1800" spc="-1" strike="noStrike">
                <a:solidFill>
                  <a:srgbClr val="000000"/>
                </a:solidFill>
                <a:latin typeface="Arial"/>
                <a:ea typeface="DejaVu Sans"/>
              </a:rPr>
              <a:t> to challenge.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Game server matches two players playing against each other.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two players are connected through the game’s network and get in a battleship match.</a:t>
            </a:r>
            <a:endParaRPr b="0" lang="en-US" sz="1800" spc="-1" strike="noStrike">
              <a:latin typeface="Arial"/>
            </a:endParaRPr>
          </a:p>
        </p:txBody>
      </p:sp>
      <p:sp>
        <p:nvSpPr>
          <p:cNvPr id="343" name=""/>
          <p:cNvSpPr/>
          <p:nvPr/>
        </p:nvSpPr>
        <p:spPr>
          <a:xfrm>
            <a:off x="5257800" y="5029200"/>
            <a:ext cx="3657240" cy="431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latin typeface="Arial"/>
              </a:rPr>
              <a:t>(The image is for illustration,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
          <p:cNvSpPr/>
          <p:nvPr/>
        </p:nvSpPr>
        <p:spPr>
          <a:xfrm>
            <a:off x="720000" y="360000"/>
            <a:ext cx="8637840" cy="897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game project</a:t>
            </a:r>
            <a:endParaRPr b="0" lang="en-US" sz="3000" spc="-1" strike="noStrike">
              <a:latin typeface="Arial"/>
            </a:endParaRPr>
          </a:p>
        </p:txBody>
      </p:sp>
      <p:sp>
        <p:nvSpPr>
          <p:cNvPr id="345" name=""/>
          <p:cNvSpPr/>
          <p:nvPr/>
        </p:nvSpPr>
        <p:spPr>
          <a:xfrm>
            <a:off x="720000" y="1440000"/>
            <a:ext cx="4213800" cy="3597840"/>
          </a:xfrm>
          <a:prstGeom prst="rect">
            <a:avLst/>
          </a:prstGeom>
          <a:noFill/>
          <a:ln w="0">
            <a:noFill/>
          </a:ln>
        </p:spPr>
        <p:style>
          <a:lnRef idx="0"/>
          <a:fillRef idx="0"/>
          <a:effectRef idx="0"/>
          <a:fontRef idx="minor"/>
        </p:style>
      </p:sp>
      <p:pic>
        <p:nvPicPr>
          <p:cNvPr id="346" name="" descr=""/>
          <p:cNvPicPr/>
          <p:nvPr/>
        </p:nvPicPr>
        <p:blipFill>
          <a:blip r:embed="rId1"/>
          <a:stretch/>
        </p:blipFill>
        <p:spPr>
          <a:xfrm>
            <a:off x="5146920" y="1751040"/>
            <a:ext cx="4213800" cy="2975760"/>
          </a:xfrm>
          <a:prstGeom prst="rect">
            <a:avLst/>
          </a:prstGeom>
          <a:ln w="18000">
            <a:noFill/>
          </a:ln>
        </p:spPr>
      </p:pic>
      <p:sp>
        <p:nvSpPr>
          <p:cNvPr id="347" name=""/>
          <p:cNvSpPr/>
          <p:nvPr/>
        </p:nvSpPr>
        <p:spPr>
          <a:xfrm>
            <a:off x="720000" y="1600200"/>
            <a:ext cx="4078800" cy="29041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the start of the match, each player </a:t>
            </a:r>
            <a:r>
              <a:rPr b="0" lang="en-US" sz="1800" spc="-1" strike="noStrike">
                <a:solidFill>
                  <a:srgbClr val="ff0000"/>
                </a:solidFill>
                <a:latin typeface="Arial"/>
                <a:ea typeface="DejaVu Sans"/>
              </a:rPr>
              <a:t>set up their own ship formation</a:t>
            </a:r>
            <a:r>
              <a:rPr b="0" lang="en-US" sz="1800" spc="-1" strike="noStrike">
                <a:solidFill>
                  <a:srgbClr val="000000"/>
                </a:solidFill>
                <a:latin typeface="Arial"/>
                <a:ea typeface="DejaVu Sans"/>
              </a:rPr>
              <a:t> on a 10x10 board. (Hidden to the opponent)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game begins and the two players will </a:t>
            </a:r>
            <a:r>
              <a:rPr b="0" lang="en-US" sz="1800" spc="-1" strike="noStrike">
                <a:solidFill>
                  <a:srgbClr val="ff0000"/>
                </a:solidFill>
                <a:latin typeface="Arial"/>
                <a:ea typeface="DejaVu Sans"/>
              </a:rPr>
              <a:t>take turn to shoot</a:t>
            </a:r>
            <a:r>
              <a:rPr b="0" lang="en-US" sz="1800" spc="-1" strike="noStrike">
                <a:solidFill>
                  <a:srgbClr val="000000"/>
                </a:solidFill>
                <a:latin typeface="Arial"/>
                <a:ea typeface="DejaVu Sans"/>
              </a:rPr>
              <a:t> cell by cell to each other’s board until all of one player’s ships are sunk.</a:t>
            </a:r>
            <a:endParaRPr b="0" lang="en-US" sz="1800" spc="-1" strike="noStrike">
              <a:latin typeface="Arial"/>
            </a:endParaRPr>
          </a:p>
        </p:txBody>
      </p:sp>
      <p:sp>
        <p:nvSpPr>
          <p:cNvPr id="348" name=""/>
          <p:cNvSpPr/>
          <p:nvPr/>
        </p:nvSpPr>
        <p:spPr>
          <a:xfrm>
            <a:off x="5257800" y="5029560"/>
            <a:ext cx="3657240" cy="431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latin typeface="Arial"/>
              </a:rPr>
              <a:t>(The image is for illustration,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
          <p:cNvSpPr/>
          <p:nvPr/>
        </p:nvSpPr>
        <p:spPr>
          <a:xfrm>
            <a:off x="720000" y="360000"/>
            <a:ext cx="8637840" cy="897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Detailed game rule</a:t>
            </a:r>
            <a:endParaRPr b="0" lang="en-US" sz="4400" spc="-1" strike="noStrike">
              <a:latin typeface="Arial"/>
            </a:endParaRPr>
          </a:p>
        </p:txBody>
      </p:sp>
      <p:sp>
        <p:nvSpPr>
          <p:cNvPr id="350" name=""/>
          <p:cNvSpPr/>
          <p:nvPr/>
        </p:nvSpPr>
        <p:spPr>
          <a:xfrm>
            <a:off x="720000" y="1440000"/>
            <a:ext cx="8651160" cy="3597840"/>
          </a:xfrm>
          <a:prstGeom prst="rect">
            <a:avLst/>
          </a:prstGeom>
          <a:noFill/>
          <a:ln w="0">
            <a:noFill/>
          </a:ln>
        </p:spPr>
        <p:style>
          <a:lnRef idx="0"/>
          <a:fillRef idx="0"/>
          <a:effectRef idx="0"/>
          <a:fontRef idx="minor"/>
        </p:style>
        <p:txBody>
          <a:bodyPr lIns="0" rIns="0" tIns="0" bIns="0">
            <a:normAutofit fontScale="14000"/>
          </a:bodyPr>
          <a:p>
            <a:pPr marL="432000" indent="-32256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Starting a New Game</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Each player places the a same set of ships somewhere on their 10 x 10 board.  The ships can only be placed vertically or horizontally. Diagonal placement is not allowed. No part of a ship may hang off the edge of the board.  Ships may not overlap each other.  No ships may be placed on another ship or adjacent to each other.</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Once the guessing begins, the players may not move the ships. </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Playing the Game</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Player's take turns guessing by calling out the coordinates. The opponent responds with "hit" or "miss" as appropriate.  Both players should mark their board with pegs:  red for hit, white for miss. For example, if you call out F6 and your opponent does not have any ship located at F6, your opponent would respond with "miss".  You record the miss F6 by placing a white peg on the lower part of your board at F6.  Your opponent records the miss by placing.</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When all of the squares that one your ships occupies have been hit, the ship will be sunk.  You should announce "hit and sunk".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
          <p:cNvSpPr/>
          <p:nvPr/>
        </p:nvSpPr>
        <p:spPr>
          <a:xfrm>
            <a:off x="720000" y="360000"/>
            <a:ext cx="8637840" cy="897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Application protocol</a:t>
            </a:r>
            <a:endParaRPr b="0" lang="en-US" sz="4400" spc="-1" strike="noStrike">
              <a:latin typeface="Arial"/>
            </a:endParaRPr>
          </a:p>
        </p:txBody>
      </p:sp>
      <p:sp>
        <p:nvSpPr>
          <p:cNvPr id="352" name=""/>
          <p:cNvSpPr/>
          <p:nvPr/>
        </p:nvSpPr>
        <p:spPr>
          <a:xfrm>
            <a:off x="720000" y="1440000"/>
            <a:ext cx="8194320" cy="3597840"/>
          </a:xfrm>
          <a:prstGeom prst="rect">
            <a:avLst/>
          </a:prstGeom>
          <a:noFill/>
          <a:ln w="0">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Architecture: Client / Server</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Message type: string</a:t>
            </a:r>
            <a:endParaRPr b="0" lang="en-US" sz="32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US" sz="2400" spc="-1" strike="noStrike">
                <a:solidFill>
                  <a:srgbClr val="c9211e"/>
                </a:solidFill>
                <a:latin typeface="Arial"/>
                <a:ea typeface="DejaVu Sans"/>
              </a:rPr>
              <a:t>fire : </a:t>
            </a:r>
            <a:r>
              <a:rPr b="0" lang="en-US" sz="2400" spc="-1" strike="noStrike">
                <a:solidFill>
                  <a:srgbClr val="2a6099"/>
                </a:solidFill>
                <a:latin typeface="Arial"/>
                <a:ea typeface="DejaVu Sans"/>
              </a:rPr>
              <a:t>5-5-miss</a:t>
            </a:r>
            <a:endParaRPr b="0" lang="en-US" sz="2400" spc="-1" strike="noStrike">
              <a:latin typeface="Arial"/>
            </a:endParaRPr>
          </a:p>
          <a:p>
            <a:pPr>
              <a:lnSpc>
                <a:spcPct val="100000"/>
              </a:lnSpc>
              <a:spcBef>
                <a:spcPts val="850"/>
              </a:spcBef>
            </a:pPr>
            <a:endParaRPr b="0" lang="en-US" sz="24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US" sz="2400" spc="-1" strike="noStrike">
                <a:solidFill>
                  <a:srgbClr val="ff0000"/>
                </a:solidFill>
                <a:latin typeface="Arial"/>
                <a:ea typeface="DejaVu Sans"/>
              </a:rPr>
              <a:t>(header)</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(data)</a:t>
            </a:r>
            <a:endParaRPr b="0" lang="en-US" sz="2400" spc="-1" strike="noStrike">
              <a:latin typeface="Arial"/>
            </a:endParaRPr>
          </a:p>
        </p:txBody>
      </p:sp>
      <p:sp>
        <p:nvSpPr>
          <p:cNvPr id="353" name=""/>
          <p:cNvSpPr/>
          <p:nvPr/>
        </p:nvSpPr>
        <p:spPr>
          <a:xfrm>
            <a:off x="2286000" y="2971800"/>
            <a:ext cx="0" cy="457200"/>
          </a:xfrm>
          <a:prstGeom prst="line">
            <a:avLst/>
          </a:prstGeom>
          <a:ln w="0">
            <a:solidFill>
              <a:srgbClr val="ff0000"/>
            </a:solidFill>
            <a:tailEnd len="med" type="triangle" w="med"/>
          </a:ln>
        </p:spPr>
        <p:style>
          <a:lnRef idx="0"/>
          <a:fillRef idx="0"/>
          <a:effectRef idx="0"/>
          <a:fontRef idx="minor"/>
        </p:style>
      </p:sp>
      <p:sp>
        <p:nvSpPr>
          <p:cNvPr id="354" name=""/>
          <p:cNvSpPr/>
          <p:nvPr/>
        </p:nvSpPr>
        <p:spPr>
          <a:xfrm>
            <a:off x="3200400" y="2971800"/>
            <a:ext cx="1600200" cy="457200"/>
          </a:xfrm>
          <a:prstGeom prst="line">
            <a:avLst/>
          </a:prstGeom>
          <a:ln w="0">
            <a:solidFill>
              <a:srgbClr val="3465a4"/>
            </a:solidFill>
            <a:tailEnd len="med" type="triangle" w="med"/>
          </a:ln>
        </p:spPr>
        <p:style>
          <a:lnRef idx="0"/>
          <a:fillRef idx="0"/>
          <a:effectRef idx="0"/>
          <a:fontRef idx="minor"/>
        </p:style>
      </p:sp>
      <p:pic>
        <p:nvPicPr>
          <p:cNvPr id="355" name="" descr=""/>
          <p:cNvPicPr/>
          <p:nvPr/>
        </p:nvPicPr>
        <p:blipFill>
          <a:blip r:embed="rId1"/>
          <a:stretch/>
        </p:blipFill>
        <p:spPr>
          <a:xfrm>
            <a:off x="7101000" y="1440000"/>
            <a:ext cx="817920" cy="845280"/>
          </a:xfrm>
          <a:prstGeom prst="rect">
            <a:avLst/>
          </a:prstGeom>
          <a:ln w="0">
            <a:noFill/>
          </a:ln>
        </p:spPr>
      </p:pic>
      <p:pic>
        <p:nvPicPr>
          <p:cNvPr id="356" name="" descr=""/>
          <p:cNvPicPr/>
          <p:nvPr/>
        </p:nvPicPr>
        <p:blipFill>
          <a:blip r:embed="rId2"/>
          <a:stretch/>
        </p:blipFill>
        <p:spPr>
          <a:xfrm>
            <a:off x="6039360" y="2811600"/>
            <a:ext cx="817920" cy="845280"/>
          </a:xfrm>
          <a:prstGeom prst="rect">
            <a:avLst/>
          </a:prstGeom>
          <a:ln w="0">
            <a:noFill/>
          </a:ln>
        </p:spPr>
      </p:pic>
      <p:pic>
        <p:nvPicPr>
          <p:cNvPr id="357" name="" descr=""/>
          <p:cNvPicPr/>
          <p:nvPr/>
        </p:nvPicPr>
        <p:blipFill>
          <a:blip r:embed="rId3"/>
          <a:stretch/>
        </p:blipFill>
        <p:spPr>
          <a:xfrm>
            <a:off x="7182360" y="2811600"/>
            <a:ext cx="817920" cy="845280"/>
          </a:xfrm>
          <a:prstGeom prst="rect">
            <a:avLst/>
          </a:prstGeom>
          <a:ln w="0">
            <a:noFill/>
          </a:ln>
        </p:spPr>
      </p:pic>
      <p:pic>
        <p:nvPicPr>
          <p:cNvPr id="358" name="" descr=""/>
          <p:cNvPicPr/>
          <p:nvPr/>
        </p:nvPicPr>
        <p:blipFill>
          <a:blip r:embed="rId4"/>
          <a:stretch/>
        </p:blipFill>
        <p:spPr>
          <a:xfrm>
            <a:off x="8325360" y="2811600"/>
            <a:ext cx="817920" cy="845280"/>
          </a:xfrm>
          <a:prstGeom prst="rect">
            <a:avLst/>
          </a:prstGeom>
          <a:ln w="0">
            <a:noFill/>
          </a:ln>
        </p:spPr>
      </p:pic>
      <p:sp>
        <p:nvSpPr>
          <p:cNvPr id="359" name=""/>
          <p:cNvSpPr/>
          <p:nvPr/>
        </p:nvSpPr>
        <p:spPr>
          <a:xfrm flipH="1">
            <a:off x="6858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360" name=""/>
          <p:cNvSpPr/>
          <p:nvPr/>
        </p:nvSpPr>
        <p:spPr>
          <a:xfrm>
            <a:off x="7543800" y="2286000"/>
            <a:ext cx="0" cy="525600"/>
          </a:xfrm>
          <a:prstGeom prst="line">
            <a:avLst/>
          </a:prstGeom>
          <a:ln w="0">
            <a:solidFill>
              <a:srgbClr val="3465a4"/>
            </a:solidFill>
            <a:headEnd len="med" type="triangle" w="med"/>
            <a:tailEnd len="med" type="triangle" w="med"/>
          </a:ln>
        </p:spPr>
        <p:style>
          <a:lnRef idx="0"/>
          <a:fillRef idx="0"/>
          <a:effectRef idx="0"/>
          <a:fontRef idx="minor"/>
        </p:style>
      </p:sp>
      <p:sp>
        <p:nvSpPr>
          <p:cNvPr id="361" name=""/>
          <p:cNvSpPr/>
          <p:nvPr/>
        </p:nvSpPr>
        <p:spPr>
          <a:xfrm>
            <a:off x="8001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362" name=""/>
          <p:cNvSpPr/>
          <p:nvPr/>
        </p:nvSpPr>
        <p:spPr>
          <a:xfrm>
            <a:off x="8001000" y="1687320"/>
            <a:ext cx="1599480" cy="369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Server</a:t>
            </a:r>
            <a:endParaRPr b="0" lang="en-US" sz="1800" spc="-1" strike="noStrike">
              <a:latin typeface="Arial"/>
            </a:endParaRPr>
          </a:p>
        </p:txBody>
      </p:sp>
      <p:sp>
        <p:nvSpPr>
          <p:cNvPr id="363" name=""/>
          <p:cNvSpPr/>
          <p:nvPr/>
        </p:nvSpPr>
        <p:spPr>
          <a:xfrm>
            <a:off x="5715000" y="3744720"/>
            <a:ext cx="913680" cy="369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
        <p:nvSpPr>
          <p:cNvPr id="364" name=""/>
          <p:cNvSpPr/>
          <p:nvPr/>
        </p:nvSpPr>
        <p:spPr>
          <a:xfrm>
            <a:off x="7086600" y="3744720"/>
            <a:ext cx="913680" cy="369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
        <p:nvSpPr>
          <p:cNvPr id="365" name=""/>
          <p:cNvSpPr/>
          <p:nvPr/>
        </p:nvSpPr>
        <p:spPr>
          <a:xfrm>
            <a:off x="8458200" y="3744720"/>
            <a:ext cx="913680" cy="369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
          <p:cNvSpPr txBox="1"/>
          <p:nvPr/>
        </p:nvSpPr>
        <p:spPr>
          <a:xfrm>
            <a:off x="504000" y="226080"/>
            <a:ext cx="9072000" cy="946440"/>
          </a:xfrm>
          <a:prstGeom prst="rect">
            <a:avLst/>
          </a:prstGeom>
          <a:noFill/>
          <a:ln w="0">
            <a:noFill/>
          </a:ln>
        </p:spPr>
        <p:txBody>
          <a:bodyPr lIns="0" rIns="0" tIns="0" bIns="0" anchor="ctr">
            <a:noAutofit/>
          </a:bodyPr>
          <a:p>
            <a:pPr algn="ctr"/>
            <a:r>
              <a:rPr b="0" lang="en-US" sz="3200" spc="-1" strike="noStrike">
                <a:latin typeface="Arial"/>
              </a:rPr>
              <a:t>Usecase diagram</a:t>
            </a:r>
            <a:endParaRPr b="0" lang="en-US" sz="3200" spc="-1" strike="noStrike">
              <a:latin typeface="Arial"/>
            </a:endParaRPr>
          </a:p>
        </p:txBody>
      </p:sp>
      <p:pic>
        <p:nvPicPr>
          <p:cNvPr id="367" name="" descr=""/>
          <p:cNvPicPr/>
          <p:nvPr/>
        </p:nvPicPr>
        <p:blipFill>
          <a:blip r:embed="rId1"/>
          <a:stretch/>
        </p:blipFill>
        <p:spPr>
          <a:xfrm>
            <a:off x="3429000" y="1371600"/>
            <a:ext cx="3190680" cy="30571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
          <p:cNvSpPr/>
          <p:nvPr/>
        </p:nvSpPr>
        <p:spPr>
          <a:xfrm>
            <a:off x="720000" y="15840"/>
            <a:ext cx="8637840" cy="897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State Diagram</a:t>
            </a:r>
            <a:endParaRPr b="0" lang="en-US" sz="3200" spc="-1" strike="noStrike">
              <a:latin typeface="Arial"/>
            </a:endParaRPr>
          </a:p>
        </p:txBody>
      </p:sp>
      <p:pic>
        <p:nvPicPr>
          <p:cNvPr id="369" name="" descr=""/>
          <p:cNvPicPr/>
          <p:nvPr/>
        </p:nvPicPr>
        <p:blipFill>
          <a:blip r:embed="rId1"/>
          <a:stretch/>
        </p:blipFill>
        <p:spPr>
          <a:xfrm>
            <a:off x="1600200" y="914040"/>
            <a:ext cx="7086240" cy="4484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
          <p:cNvSpPr/>
          <p:nvPr/>
        </p:nvSpPr>
        <p:spPr>
          <a:xfrm>
            <a:off x="720000" y="360000"/>
            <a:ext cx="8637840" cy="897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371" name=""/>
          <p:cNvSpPr/>
          <p:nvPr/>
        </p:nvSpPr>
        <p:spPr>
          <a:xfrm>
            <a:off x="720000" y="1430280"/>
            <a:ext cx="8422920" cy="3597840"/>
          </a:xfrm>
          <a:prstGeom prst="rect">
            <a:avLst/>
          </a:prstGeom>
          <a:noFill/>
          <a:ln w="0">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Client connects to Server and input an username and sends to Server</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 [username]</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Server receives and check [username] (which only included alphabet characters and digits)</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(valid username)    →</a:t>
            </a:r>
            <a:r>
              <a:rPr b="0" lang="en-US" sz="1800" spc="-1" strike="noStrike">
                <a:solidFill>
                  <a:srgbClr val="00a933"/>
                </a:solidFill>
                <a:latin typeface="Arial"/>
                <a:ea typeface="DejaVu Sans"/>
              </a:rPr>
              <a:t> </a:t>
            </a:r>
            <a:r>
              <a:rPr b="0" lang="en-US" sz="1800" spc="-1" strike="noStrike">
                <a:solidFill>
                  <a:srgbClr val="ff0000"/>
                </a:solidFill>
                <a:latin typeface="Arial"/>
                <a:ea typeface="DejaVu Sans"/>
              </a:rPr>
              <a:t>S: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 1</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(invalid username) →</a:t>
            </a:r>
            <a:r>
              <a:rPr b="0" lang="en-US" sz="1800" spc="-1" strike="noStrike">
                <a:solidFill>
                  <a:srgbClr val="00a933"/>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 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
          <p:cNvSpPr/>
          <p:nvPr/>
        </p:nvSpPr>
        <p:spPr>
          <a:xfrm>
            <a:off x="720000" y="360000"/>
            <a:ext cx="8637840" cy="897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373" name=""/>
          <p:cNvSpPr/>
          <p:nvPr/>
        </p:nvSpPr>
        <p:spPr>
          <a:xfrm>
            <a:off x="720000" y="1440000"/>
            <a:ext cx="8422920" cy="3597840"/>
          </a:xfrm>
          <a:prstGeom prst="rect">
            <a:avLst/>
          </a:prstGeom>
          <a:noFill/>
          <a:ln w="0">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Server will send the list of online users to Clients so they can invite each others.</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The Server will add a nametag after usernames to distinguish between similar ones.</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userlist : [username1]#[tag]/[state] , [username2]#[tag]/[state] .</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(example:</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userlist : Josh#20/A, Paimon#33/P, Josh#69/A, Steve#20/P. </a:t>
            </a:r>
            <a:r>
              <a:rPr b="0" lang="en-US" sz="1800" spc="-1" strike="noStrike">
                <a:solidFill>
                  <a:srgbClr val="000000"/>
                </a:solidFill>
                <a:latin typeface="Arial"/>
                <a:ea typeface="DejaVu Sans"/>
              </a:rPr>
              <a:t>)</a:t>
            </a:r>
            <a:endParaRPr b="0" lang="en-U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(User state: Active (A), Playing (P)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547</TotalTime>
  <Application>LibreOffice/7.1.2.2$Windows_X86_64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2021-04-10T16:39:05Z</dcterms:created>
  <dc:creator/>
  <dc:description/>
  <dc:language>en-US</dc:language>
  <cp:lastModifiedBy/>
  <dcterms:modified xsi:type="dcterms:W3CDTF">2021-05-17T16:46:47Z</dcterms:modified>
  <cp:revision>35</cp:revision>
  <dc:subject/>
  <dc:title>Focus</dc:title>
</cp:coreProperties>
</file>

<file path=docProps/custom.xml><?xml version="1.0" encoding="utf-8"?>
<Properties xmlns="http://schemas.openxmlformats.org/officeDocument/2006/custom-properties" xmlns:vt="http://schemas.openxmlformats.org/officeDocument/2006/docPropsVTypes"/>
</file>