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5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6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7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7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7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1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1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41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41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1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2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2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2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3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3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44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4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4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4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4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4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5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5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5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5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45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46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6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6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6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7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7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7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7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8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8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48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8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8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8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9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9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9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9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9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9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50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50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50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50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50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5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5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5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81"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82"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83"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8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23"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24"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25"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65"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66"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67"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3"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4"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5"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8"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86"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87"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88"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89"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1"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29"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30"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31"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71"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72"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73"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13"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14"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15"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1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55"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56"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57"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97"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98"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99"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0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0" y="4320000"/>
            <a:ext cx="1977120" cy="13471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39" name=""/>
          <p:cNvSpPr/>
          <p:nvPr/>
        </p:nvSpPr>
        <p:spPr>
          <a:xfrm>
            <a:off x="0" y="0"/>
            <a:ext cx="1077120" cy="34171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40" name=""/>
          <p:cNvSpPr/>
          <p:nvPr/>
        </p:nvSpPr>
        <p:spPr>
          <a:xfrm>
            <a:off x="7740000" y="0"/>
            <a:ext cx="2337120" cy="16171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41" name=""/>
          <p:cNvSpPr/>
          <p:nvPr/>
        </p:nvSpPr>
        <p:spPr>
          <a:xfrm>
            <a:off x="9000000" y="2520000"/>
            <a:ext cx="1077120" cy="31471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42"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4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0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0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8.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
          <p:cNvSpPr/>
          <p:nvPr/>
        </p:nvSpPr>
        <p:spPr>
          <a:xfrm>
            <a:off x="720000" y="360000"/>
            <a:ext cx="8636760" cy="489456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800" spc="-1" strike="noStrike">
                <a:solidFill>
                  <a:srgbClr val="666666"/>
                </a:solidFill>
                <a:latin typeface="DejaVu Sans"/>
                <a:ea typeface="DejaVu Sans"/>
              </a:rPr>
              <a:t>Network Programming Project</a:t>
            </a:r>
            <a:endParaRPr b="0" lang="en-US" sz="2800" spc="-1" strike="noStrike">
              <a:latin typeface="Arial"/>
            </a:endParaRPr>
          </a:p>
          <a:p>
            <a:pPr algn="ctr">
              <a:lnSpc>
                <a:spcPct val="100000"/>
              </a:lnSpc>
            </a:pPr>
            <a:r>
              <a:rPr b="0" lang="en-US" sz="3200" spc="-1" strike="noStrike">
                <a:solidFill>
                  <a:srgbClr val="c9211e"/>
                </a:solidFill>
                <a:latin typeface="DejaVu Sans"/>
                <a:ea typeface="DejaVu Sans"/>
              </a:rPr>
              <a:t>Battleship online game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c9211e"/>
                </a:solidFill>
                <a:latin typeface="DejaVu Sans"/>
                <a:ea typeface="DejaVu Sans"/>
              </a:rPr>
              <a:t>Lê Thanh Sơn</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Trần Phi Hùng</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Đào Cao Duy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42" name=""/>
          <p:cNvSpPr/>
          <p:nvPr/>
        </p:nvSpPr>
        <p:spPr>
          <a:xfrm>
            <a:off x="720000" y="1440000"/>
            <a:ext cx="91076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logged in successfully and active in game lobby. In this state Client may: log out, challenge another user, accept/decline a challenge, randomly matching.</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logout</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challenge: [username]#[tag]</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accept: [username]#[tag]</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decline: [username]#[tag]</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Microsoft YaHei"/>
              </a:rPr>
              <a:t>Server sends the invitation to the challenged user:</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S:</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invite : [username]#[tag]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44" name=""/>
          <p:cNvSpPr/>
          <p:nvPr/>
        </p:nvSpPr>
        <p:spPr>
          <a:xfrm>
            <a:off x="720000" y="1440000"/>
            <a:ext cx="84218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 challenge is accepted, Server sends a message to both clients to start a match:</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matchstart: [opponent]</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2 players set up ship formation and send to server, server then decide who go first and start the game:</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2 Clients → Server:</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setup : V-4-3-10 , H-3-5-2 ,</a:t>
            </a:r>
            <a:r>
              <a:rPr b="0" lang="en-US" sz="1800" spc="-1" strike="noStrike">
                <a:solidFill>
                  <a:srgbClr val="000000"/>
                </a:solidFill>
                <a:latin typeface="Arial"/>
                <a:ea typeface="DejaVu Sans"/>
              </a:rPr>
              <a:t> … </a:t>
            </a:r>
            <a:r>
              <a:rPr b="0" lang="en-US" sz="1800" spc="-1" strike="noStrike">
                <a:solidFill>
                  <a:srgbClr val="00a933"/>
                </a:solidFill>
                <a:latin typeface="Arial"/>
                <a:ea typeface="DejaVu Sans"/>
              </a:rPr>
              <a:t>, H-1-8-8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Ship info</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[Horizontal/Vertical]–[Ship length]–[Coordinate X]–[Coordinate Y]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gamestart : 1</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( 1: go first, 2: go second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46" name=""/>
          <p:cNvSpPr/>
          <p:nvPr/>
        </p:nvSpPr>
        <p:spPr>
          <a:xfrm>
            <a:off x="720000" y="1440000"/>
            <a:ext cx="84218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In-game: Players in their turn send coordinate information to shoot each other’s board to Server, Server process and send result to both players.</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fire : [Coordinate X]-[Coordinate Y] </a:t>
            </a:r>
            <a:r>
              <a:rPr b="0" lang="en-US" sz="1800" spc="-1" strike="noStrike">
                <a:solidFill>
                  <a:srgbClr val="000000"/>
                </a:solidFill>
                <a:latin typeface="Arial"/>
                <a:ea typeface="DejaVu Sans"/>
              </a:rPr>
              <a:t>)</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miss</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4-4-miss</a:t>
            </a:r>
            <a:endParaRPr b="0" lang="en-US" sz="1800" spc="-1" strike="noStrike">
              <a:latin typeface="Arial"/>
            </a:endParaRPr>
          </a:p>
        </p:txBody>
      </p:sp>
      <p:pic>
        <p:nvPicPr>
          <p:cNvPr id="547" name="" descr=""/>
          <p:cNvPicPr/>
          <p:nvPr/>
        </p:nvPicPr>
        <p:blipFill>
          <a:blip r:embed="rId1"/>
          <a:stretch/>
        </p:blipFill>
        <p:spPr>
          <a:xfrm>
            <a:off x="5715000" y="2971800"/>
            <a:ext cx="2571840" cy="2571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49" name=""/>
          <p:cNvSpPr/>
          <p:nvPr/>
        </p:nvSpPr>
        <p:spPr>
          <a:xfrm>
            <a:off x="720000" y="1440000"/>
            <a:ext cx="84218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all the ships of a player sunk, Server sends result message to 2 players.  Then both players return to lobby.</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win</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lose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
          <p:cNvSpPr/>
          <p:nvPr/>
        </p:nvSpPr>
        <p:spPr>
          <a:xfrm>
            <a:off x="504000" y="226080"/>
            <a:ext cx="9070920" cy="94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pic>
        <p:nvPicPr>
          <p:cNvPr id="551" name="" descr=""/>
          <p:cNvPicPr/>
          <p:nvPr/>
        </p:nvPicPr>
        <p:blipFill>
          <a:blip r:embed="rId1"/>
          <a:stretch/>
        </p:blipFill>
        <p:spPr>
          <a:xfrm>
            <a:off x="2743200" y="1143000"/>
            <a:ext cx="4899240" cy="3878280"/>
          </a:xfrm>
          <a:prstGeom prst="rect">
            <a:avLst/>
          </a:prstGeom>
          <a:ln w="0">
            <a:noFill/>
          </a:ln>
        </p:spPr>
      </p:pic>
      <p:sp>
        <p:nvSpPr>
          <p:cNvPr id="552" name=""/>
          <p:cNvSpPr/>
          <p:nvPr/>
        </p:nvSpPr>
        <p:spPr>
          <a:xfrm>
            <a:off x="2743200" y="5055120"/>
            <a:ext cx="5028120" cy="430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 is taken from the application developing process,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
          <p:cNvSpPr/>
          <p:nvPr/>
        </p:nvSpPr>
        <p:spPr>
          <a:xfrm>
            <a:off x="504000" y="226080"/>
            <a:ext cx="9070920" cy="94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sp>
        <p:nvSpPr>
          <p:cNvPr id="554" name=""/>
          <p:cNvSpPr/>
          <p:nvPr/>
        </p:nvSpPr>
        <p:spPr>
          <a:xfrm>
            <a:off x="2743200" y="5055120"/>
            <a:ext cx="5028120" cy="430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pictures is taken from the application developing process, not presented for the final product)</a:t>
            </a:r>
            <a:endParaRPr b="0" lang="en-US" sz="1200" spc="-1" strike="noStrike">
              <a:latin typeface="Arial"/>
            </a:endParaRPr>
          </a:p>
        </p:txBody>
      </p:sp>
      <p:pic>
        <p:nvPicPr>
          <p:cNvPr id="555" name="" descr=""/>
          <p:cNvPicPr/>
          <p:nvPr/>
        </p:nvPicPr>
        <p:blipFill>
          <a:blip r:embed="rId1"/>
          <a:stretch/>
        </p:blipFill>
        <p:spPr>
          <a:xfrm>
            <a:off x="1143000" y="1371600"/>
            <a:ext cx="4102200" cy="3561840"/>
          </a:xfrm>
          <a:prstGeom prst="rect">
            <a:avLst/>
          </a:prstGeom>
          <a:ln w="0">
            <a:noFill/>
          </a:ln>
        </p:spPr>
      </p:pic>
      <p:pic>
        <p:nvPicPr>
          <p:cNvPr id="556" name="" descr=""/>
          <p:cNvPicPr/>
          <p:nvPr/>
        </p:nvPicPr>
        <p:blipFill>
          <a:blip r:embed="rId2"/>
          <a:stretch/>
        </p:blipFill>
        <p:spPr>
          <a:xfrm>
            <a:off x="5308560" y="1371600"/>
            <a:ext cx="3834360" cy="33494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
          <p:cNvSpPr/>
          <p:nvPr/>
        </p:nvSpPr>
        <p:spPr>
          <a:xfrm>
            <a:off x="504000" y="226080"/>
            <a:ext cx="9070920" cy="94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sp>
        <p:nvSpPr>
          <p:cNvPr id="558" name=""/>
          <p:cNvSpPr/>
          <p:nvPr/>
        </p:nvSpPr>
        <p:spPr>
          <a:xfrm>
            <a:off x="5943600" y="4572000"/>
            <a:ext cx="2284920" cy="887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 is taken from the application developing process, not presented for the final product)</a:t>
            </a:r>
            <a:endParaRPr b="0" lang="en-US" sz="1200" spc="-1" strike="noStrike">
              <a:latin typeface="Arial"/>
            </a:endParaRPr>
          </a:p>
        </p:txBody>
      </p:sp>
      <p:pic>
        <p:nvPicPr>
          <p:cNvPr id="559" name="" descr=""/>
          <p:cNvPicPr/>
          <p:nvPr/>
        </p:nvPicPr>
        <p:blipFill>
          <a:blip r:embed="rId1"/>
          <a:stretch/>
        </p:blipFill>
        <p:spPr>
          <a:xfrm>
            <a:off x="2057400" y="1172520"/>
            <a:ext cx="3656520" cy="4204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
          <p:cNvSpPr/>
          <p:nvPr/>
        </p:nvSpPr>
        <p:spPr>
          <a:xfrm>
            <a:off x="504000" y="226080"/>
            <a:ext cx="9070920" cy="94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sp>
        <p:nvSpPr>
          <p:cNvPr id="561" name=""/>
          <p:cNvSpPr/>
          <p:nvPr/>
        </p:nvSpPr>
        <p:spPr>
          <a:xfrm>
            <a:off x="2743200" y="5055120"/>
            <a:ext cx="5028120" cy="430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pictures is taken from the application developing process, not presented for the final product)</a:t>
            </a:r>
            <a:endParaRPr b="0" lang="en-US" sz="1200" spc="-1" strike="noStrike">
              <a:latin typeface="Arial"/>
            </a:endParaRPr>
          </a:p>
        </p:txBody>
      </p:sp>
      <p:pic>
        <p:nvPicPr>
          <p:cNvPr id="562" name="" descr=""/>
          <p:cNvPicPr/>
          <p:nvPr/>
        </p:nvPicPr>
        <p:blipFill>
          <a:blip r:embed="rId1"/>
          <a:stretch/>
        </p:blipFill>
        <p:spPr>
          <a:xfrm>
            <a:off x="1723320" y="1134720"/>
            <a:ext cx="7063560" cy="38638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Functions implemented so far</a:t>
            </a:r>
            <a:endParaRPr b="0" lang="en-US" sz="3200" spc="-1" strike="noStrike">
              <a:latin typeface="Arial"/>
            </a:endParaRPr>
          </a:p>
        </p:txBody>
      </p:sp>
      <p:sp>
        <p:nvSpPr>
          <p:cNvPr id="564" name=""/>
          <p:cNvSpPr/>
          <p:nvPr/>
        </p:nvSpPr>
        <p:spPr>
          <a:xfrm>
            <a:off x="720000" y="1430280"/>
            <a:ext cx="84218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Log in with a valid username</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Show / update the list of current online players</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Match 2 random players together</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Gameplay (including set up phase and battle phase) implemented, but in offline mode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Remaining work</a:t>
            </a:r>
            <a:endParaRPr b="0" lang="en-US" sz="3200" spc="-1" strike="noStrike">
              <a:latin typeface="Arial"/>
            </a:endParaRPr>
          </a:p>
        </p:txBody>
      </p:sp>
      <p:sp>
        <p:nvSpPr>
          <p:cNvPr id="566" name=""/>
          <p:cNvSpPr/>
          <p:nvPr/>
        </p:nvSpPr>
        <p:spPr>
          <a:xfrm>
            <a:off x="720000" y="1430280"/>
            <a:ext cx="84218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Enable users to directly challenge each others</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Play the game online</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Handle as many potential errors as possible</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(Optional) Advanced Game mode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a:t>
            </a:r>
            <a:endParaRPr b="0" lang="en-US" sz="3000" spc="-1" strike="noStrike">
              <a:latin typeface="Arial"/>
            </a:endParaRPr>
          </a:p>
        </p:txBody>
      </p:sp>
      <p:sp>
        <p:nvSpPr>
          <p:cNvPr id="508" name=""/>
          <p:cNvSpPr/>
          <p:nvPr/>
        </p:nvSpPr>
        <p:spPr>
          <a:xfrm>
            <a:off x="720000" y="1440000"/>
            <a:ext cx="4212720" cy="3596760"/>
          </a:xfrm>
          <a:prstGeom prst="rect">
            <a:avLst/>
          </a:prstGeom>
          <a:noFill/>
          <a:ln w="0">
            <a:noFill/>
          </a:ln>
        </p:spPr>
        <p:style>
          <a:lnRef idx="0"/>
          <a:fillRef idx="0"/>
          <a:effectRef idx="0"/>
          <a:fontRef idx="minor"/>
        </p:style>
      </p:sp>
      <p:pic>
        <p:nvPicPr>
          <p:cNvPr id="509" name="" descr=""/>
          <p:cNvPicPr/>
          <p:nvPr/>
        </p:nvPicPr>
        <p:blipFill>
          <a:blip r:embed="rId1"/>
          <a:stretch/>
        </p:blipFill>
        <p:spPr>
          <a:xfrm>
            <a:off x="5146920" y="1751040"/>
            <a:ext cx="4212720" cy="2974680"/>
          </a:xfrm>
          <a:prstGeom prst="rect">
            <a:avLst/>
          </a:prstGeom>
          <a:ln w="18000">
            <a:noFill/>
          </a:ln>
        </p:spPr>
      </p:pic>
      <p:sp>
        <p:nvSpPr>
          <p:cNvPr id="510" name=""/>
          <p:cNvSpPr/>
          <p:nvPr/>
        </p:nvSpPr>
        <p:spPr>
          <a:xfrm>
            <a:off x="720000" y="1600200"/>
            <a:ext cx="4077720" cy="2903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the start of the match, each player </a:t>
            </a:r>
            <a:r>
              <a:rPr b="0" lang="en-US" sz="1800" spc="-1" strike="noStrike">
                <a:solidFill>
                  <a:srgbClr val="ff0000"/>
                </a:solidFill>
                <a:latin typeface="Arial"/>
                <a:ea typeface="DejaVu Sans"/>
              </a:rPr>
              <a:t>set up their own ship formation</a:t>
            </a:r>
            <a:r>
              <a:rPr b="0" lang="en-US" sz="1800" spc="-1" strike="noStrike">
                <a:solidFill>
                  <a:srgbClr val="000000"/>
                </a:solidFill>
                <a:latin typeface="Arial"/>
                <a:ea typeface="DejaVu Sans"/>
              </a:rPr>
              <a:t> on a 10x10 board. (Hidden to the opponent)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game begins and the two players will </a:t>
            </a:r>
            <a:r>
              <a:rPr b="0" lang="en-US" sz="1800" spc="-1" strike="noStrike">
                <a:solidFill>
                  <a:srgbClr val="ff0000"/>
                </a:solidFill>
                <a:latin typeface="Arial"/>
                <a:ea typeface="DejaVu Sans"/>
              </a:rPr>
              <a:t>take turn to shoot</a:t>
            </a:r>
            <a:r>
              <a:rPr b="0" lang="en-US" sz="1800" spc="-1" strike="noStrike">
                <a:solidFill>
                  <a:srgbClr val="000000"/>
                </a:solidFill>
                <a:latin typeface="Arial"/>
                <a:ea typeface="DejaVu Sans"/>
              </a:rPr>
              <a:t> cell by cell to each other’s board until all of one player’s ships are sunk.</a:t>
            </a:r>
            <a:endParaRPr b="0" lang="en-US" sz="1800" spc="-1" strike="noStrike">
              <a:latin typeface="Arial"/>
            </a:endParaRPr>
          </a:p>
        </p:txBody>
      </p:sp>
      <p:sp>
        <p:nvSpPr>
          <p:cNvPr id="511" name=""/>
          <p:cNvSpPr/>
          <p:nvPr/>
        </p:nvSpPr>
        <p:spPr>
          <a:xfrm>
            <a:off x="5257800" y="5029560"/>
            <a:ext cx="3656160" cy="430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
          <p:cNvSpPr/>
          <p:nvPr/>
        </p:nvSpPr>
        <p:spPr>
          <a:xfrm>
            <a:off x="733320" y="685800"/>
            <a:ext cx="8636760" cy="4167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5400" spc="-1" strike="noStrike">
                <a:solidFill>
                  <a:srgbClr val="000000"/>
                </a:solidFill>
                <a:latin typeface="Arial"/>
                <a:ea typeface="DejaVu Sans"/>
              </a:rPr>
              <a:t>Thanks for listening :3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Detailed game rule</a:t>
            </a:r>
            <a:endParaRPr b="0" lang="en-US" sz="4400" spc="-1" strike="noStrike">
              <a:latin typeface="Arial"/>
            </a:endParaRPr>
          </a:p>
        </p:txBody>
      </p:sp>
      <p:sp>
        <p:nvSpPr>
          <p:cNvPr id="513" name=""/>
          <p:cNvSpPr/>
          <p:nvPr/>
        </p:nvSpPr>
        <p:spPr>
          <a:xfrm>
            <a:off x="720000" y="1440000"/>
            <a:ext cx="8650080" cy="3596760"/>
          </a:xfrm>
          <a:prstGeom prst="rect">
            <a:avLst/>
          </a:prstGeom>
          <a:noFill/>
          <a:ln w="0">
            <a:noFill/>
          </a:ln>
        </p:spPr>
        <p:style>
          <a:lnRef idx="0"/>
          <a:fillRef idx="0"/>
          <a:effectRef idx="0"/>
          <a:fontRef idx="minor"/>
        </p:style>
        <p:txBody>
          <a:bodyPr lIns="0" rIns="0" tIns="0" bIns="0">
            <a:normAutofit fontScale="15000"/>
          </a:bodyPr>
          <a:p>
            <a:pPr marL="432000" indent="-32148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Starting a New Game</a:t>
            </a:r>
            <a:endParaRPr b="0" lang="en-US" sz="32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Each player places the a same set of ships somewhere on their 10 x 10 board.  The ships can only be placed vertically or horizontally. Diagonal placement is not allowed. No part of a ship may hang off the edge of the board.  Ships may not overlap each other.  No ships may be placed on another ship or adjacent to each other.</a:t>
            </a:r>
            <a:endParaRPr b="0" lang="en-US" sz="32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the guessing begins, the players may not move the ships. </a:t>
            </a:r>
            <a:endParaRPr b="0" lang="en-US" sz="3200" spc="-1" strike="noStrike">
              <a:latin typeface="Arial"/>
            </a:endParaRPr>
          </a:p>
          <a:p>
            <a:pPr marL="432000" indent="-32148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Playing the Game</a:t>
            </a:r>
            <a:endParaRPr b="0" lang="en-US" sz="3200" spc="-1" strike="noStrike">
              <a:latin typeface="Arial"/>
            </a:endParaRPr>
          </a:p>
          <a:p>
            <a:pPr>
              <a:lnSpc>
                <a:spcPct val="100000"/>
              </a:lnSpc>
              <a:spcBef>
                <a:spcPts val="1417"/>
              </a:spcBef>
            </a:pPr>
            <a:r>
              <a:rPr b="0" lang="en-US" sz="3200" spc="-1" strike="noStrike">
                <a:solidFill>
                  <a:srgbClr val="000000"/>
                </a:solidFill>
                <a:latin typeface="Arial"/>
                <a:ea typeface="DejaVu Sans"/>
              </a:rPr>
              <a:t>Player's take turns guessing by calling out the coordinates. The opponent responds with "hit" or "miss" as appropriate.  Both players should mark their board with pegs:  red for hit, white for miss. For example, if you call out F6 and your opponent does not have any ship located at F6, your opponent would respond with "miss".  You record the miss F6 by placing a white peg on the lower part of your board at F6.  Your opponent records the miss by placing.</a:t>
            </a:r>
            <a:endParaRPr b="0" lang="en-US" sz="32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all of the squares that one your ships occupies have been hit, the ship will be sunk.  You should announce "hit and sunk".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online game project</a:t>
            </a:r>
            <a:endParaRPr b="0" lang="en-US" sz="3000" spc="-1" strike="noStrike">
              <a:latin typeface="Arial"/>
            </a:endParaRPr>
          </a:p>
        </p:txBody>
      </p:sp>
      <p:sp>
        <p:nvSpPr>
          <p:cNvPr id="515" name=""/>
          <p:cNvSpPr/>
          <p:nvPr/>
        </p:nvSpPr>
        <p:spPr>
          <a:xfrm>
            <a:off x="720000" y="1440000"/>
            <a:ext cx="4212720" cy="3596760"/>
          </a:xfrm>
          <a:prstGeom prst="rect">
            <a:avLst/>
          </a:prstGeom>
          <a:noFill/>
          <a:ln w="0">
            <a:noFill/>
          </a:ln>
        </p:spPr>
        <p:style>
          <a:lnRef idx="0"/>
          <a:fillRef idx="0"/>
          <a:effectRef idx="0"/>
          <a:fontRef idx="minor"/>
        </p:style>
      </p:sp>
      <p:sp>
        <p:nvSpPr>
          <p:cNvPr id="516" name=""/>
          <p:cNvSpPr/>
          <p:nvPr/>
        </p:nvSpPr>
        <p:spPr>
          <a:xfrm>
            <a:off x="720000" y="1600200"/>
            <a:ext cx="4077720" cy="2903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online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An user </a:t>
            </a:r>
            <a:r>
              <a:rPr b="0" lang="en-US" sz="1800" spc="-1" strike="noStrike">
                <a:solidFill>
                  <a:srgbClr val="ff0000"/>
                </a:solidFill>
                <a:latin typeface="Arial"/>
                <a:ea typeface="DejaVu Sans"/>
              </a:rPr>
              <a:t>login the game</a:t>
            </a:r>
            <a:r>
              <a:rPr b="0" lang="en-US" sz="1800" spc="-1" strike="noStrike">
                <a:solidFill>
                  <a:srgbClr val="000000"/>
                </a:solidFill>
                <a:latin typeface="Arial"/>
                <a:ea typeface="DejaVu Sans"/>
              </a:rPr>
              <a:t> and </a:t>
            </a:r>
            <a:r>
              <a:rPr b="0" lang="en-US" sz="1800" spc="-1" strike="noStrike">
                <a:solidFill>
                  <a:srgbClr val="ff0000"/>
                </a:solidFill>
                <a:latin typeface="Arial"/>
                <a:ea typeface="DejaVu Sans"/>
              </a:rPr>
              <a:t>find another online user</a:t>
            </a:r>
            <a:r>
              <a:rPr b="0" lang="en-US" sz="1800" spc="-1" strike="noStrike">
                <a:solidFill>
                  <a:srgbClr val="000000"/>
                </a:solidFill>
                <a:latin typeface="Arial"/>
                <a:ea typeface="DejaVu Sans"/>
              </a:rPr>
              <a:t> to challenge (could be an invitation or random matching).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two players are connected through the game’s network and get in a battleship match.</a:t>
            </a:r>
            <a:endParaRPr b="0" lang="en-US" sz="1800" spc="-1" strike="noStrike">
              <a:latin typeface="Arial"/>
            </a:endParaRPr>
          </a:p>
        </p:txBody>
      </p:sp>
      <p:pic>
        <p:nvPicPr>
          <p:cNvPr id="517" name="" descr=""/>
          <p:cNvPicPr/>
          <p:nvPr/>
        </p:nvPicPr>
        <p:blipFill>
          <a:blip r:embed="rId1"/>
          <a:stretch/>
        </p:blipFill>
        <p:spPr>
          <a:xfrm>
            <a:off x="5496120" y="1457640"/>
            <a:ext cx="3190680" cy="3342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
          <p:cNvSpPr/>
          <p:nvPr/>
        </p:nvSpPr>
        <p:spPr>
          <a:xfrm>
            <a:off x="720000" y="1584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Client’s State Diagram</a:t>
            </a:r>
            <a:endParaRPr b="0" lang="en-US" sz="3200" spc="-1" strike="noStrike">
              <a:latin typeface="Arial"/>
            </a:endParaRPr>
          </a:p>
        </p:txBody>
      </p:sp>
      <p:pic>
        <p:nvPicPr>
          <p:cNvPr id="519" name="" descr=""/>
          <p:cNvPicPr/>
          <p:nvPr/>
        </p:nvPicPr>
        <p:blipFill>
          <a:blip r:embed="rId1"/>
          <a:stretch/>
        </p:blipFill>
        <p:spPr>
          <a:xfrm>
            <a:off x="2057400" y="1143000"/>
            <a:ext cx="5760360" cy="3847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
          <p:cNvSpPr/>
          <p:nvPr/>
        </p:nvSpPr>
        <p:spPr>
          <a:xfrm>
            <a:off x="720000" y="1584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Online match processed on Server</a:t>
            </a:r>
            <a:endParaRPr b="0" lang="en-US" sz="3200" spc="-1" strike="noStrike">
              <a:latin typeface="Arial"/>
            </a:endParaRPr>
          </a:p>
        </p:txBody>
      </p:sp>
      <p:pic>
        <p:nvPicPr>
          <p:cNvPr id="521" name="" descr=""/>
          <p:cNvPicPr/>
          <p:nvPr/>
        </p:nvPicPr>
        <p:blipFill>
          <a:blip r:embed="rId1"/>
          <a:stretch/>
        </p:blipFill>
        <p:spPr>
          <a:xfrm>
            <a:off x="914400" y="1828800"/>
            <a:ext cx="8386560" cy="2286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Application protocol</a:t>
            </a:r>
            <a:endParaRPr b="0" lang="en-US" sz="4400" spc="-1" strike="noStrike">
              <a:latin typeface="Arial"/>
            </a:endParaRPr>
          </a:p>
        </p:txBody>
      </p:sp>
      <p:sp>
        <p:nvSpPr>
          <p:cNvPr id="523" name=""/>
          <p:cNvSpPr/>
          <p:nvPr/>
        </p:nvSpPr>
        <p:spPr>
          <a:xfrm>
            <a:off x="720000" y="1440000"/>
            <a:ext cx="81932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Architecture: Client / Server</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Message type: string</a:t>
            </a:r>
            <a:endParaRPr b="0" lang="en-US" sz="3200" spc="-1" strike="noStrike">
              <a:latin typeface="Arial"/>
            </a:endParaRPr>
          </a:p>
          <a:p>
            <a:pPr lvl="2" marL="1296000" indent="-285840">
              <a:lnSpc>
                <a:spcPct val="100000"/>
              </a:lnSpc>
              <a:spcBef>
                <a:spcPts val="850"/>
              </a:spcBef>
              <a:buClr>
                <a:srgbClr val="000000"/>
              </a:buClr>
              <a:buSzPct val="45000"/>
              <a:buFont typeface="Wingdings" charset="2"/>
              <a:buChar char=""/>
            </a:pPr>
            <a:r>
              <a:rPr b="0" lang="en-US" sz="2400" spc="-1" strike="noStrike">
                <a:solidFill>
                  <a:srgbClr val="c9211e"/>
                </a:solidFill>
                <a:latin typeface="Arial"/>
                <a:ea typeface="DejaVu Sans"/>
              </a:rPr>
              <a:t>fire: </a:t>
            </a:r>
            <a:r>
              <a:rPr b="0" lang="en-US" sz="2400" spc="-1" strike="noStrike">
                <a:solidFill>
                  <a:srgbClr val="2a6099"/>
                </a:solidFill>
                <a:latin typeface="Arial"/>
                <a:ea typeface="DejaVu Sans"/>
              </a:rPr>
              <a:t>5-5-miss</a:t>
            </a:r>
            <a:endParaRPr b="0" lang="en-US" sz="2400" spc="-1" strike="noStrike">
              <a:latin typeface="Arial"/>
            </a:endParaRPr>
          </a:p>
          <a:p>
            <a:pPr>
              <a:lnSpc>
                <a:spcPct val="100000"/>
              </a:lnSpc>
              <a:spcBef>
                <a:spcPts val="850"/>
              </a:spcBef>
            </a:pPr>
            <a:endParaRPr b="0" lang="en-US" sz="2400" spc="-1" strike="noStrike">
              <a:latin typeface="Arial"/>
            </a:endParaRPr>
          </a:p>
          <a:p>
            <a:pPr lvl="2" marL="1296000" indent="-285840">
              <a:lnSpc>
                <a:spcPct val="100000"/>
              </a:lnSpc>
              <a:spcBef>
                <a:spcPts val="850"/>
              </a:spcBef>
              <a:buClr>
                <a:srgbClr val="000000"/>
              </a:buClr>
              <a:buSzPct val="45000"/>
              <a:buFont typeface="Wingdings" charset="2"/>
              <a:buChar char=""/>
            </a:pPr>
            <a:r>
              <a:rPr b="0" lang="en-US" sz="2400" spc="-1" strike="noStrike">
                <a:solidFill>
                  <a:srgbClr val="ff0000"/>
                </a:solidFill>
                <a:latin typeface="Arial"/>
                <a:ea typeface="DejaVu Sans"/>
              </a:rPr>
              <a:t>(header)</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(data)</a:t>
            </a:r>
            <a:endParaRPr b="0" lang="en-US" sz="2400" spc="-1" strike="noStrike">
              <a:latin typeface="Arial"/>
            </a:endParaRPr>
          </a:p>
        </p:txBody>
      </p:sp>
      <p:sp>
        <p:nvSpPr>
          <p:cNvPr id="524" name=""/>
          <p:cNvSpPr/>
          <p:nvPr/>
        </p:nvSpPr>
        <p:spPr>
          <a:xfrm>
            <a:off x="2286000" y="2971800"/>
            <a:ext cx="0" cy="457200"/>
          </a:xfrm>
          <a:prstGeom prst="line">
            <a:avLst/>
          </a:prstGeom>
          <a:ln w="0">
            <a:solidFill>
              <a:srgbClr val="ff0000"/>
            </a:solidFill>
            <a:tailEnd len="med" type="triangle" w="med"/>
          </a:ln>
        </p:spPr>
        <p:style>
          <a:lnRef idx="0"/>
          <a:fillRef idx="0"/>
          <a:effectRef idx="0"/>
          <a:fontRef idx="minor"/>
        </p:style>
      </p:sp>
      <p:sp>
        <p:nvSpPr>
          <p:cNvPr id="525" name=""/>
          <p:cNvSpPr/>
          <p:nvPr/>
        </p:nvSpPr>
        <p:spPr>
          <a:xfrm>
            <a:off x="3200400" y="2971800"/>
            <a:ext cx="1600200" cy="457200"/>
          </a:xfrm>
          <a:prstGeom prst="line">
            <a:avLst/>
          </a:prstGeom>
          <a:ln w="0">
            <a:solidFill>
              <a:srgbClr val="3465a4"/>
            </a:solidFill>
            <a:tailEnd len="med" type="triangle" w="med"/>
          </a:ln>
        </p:spPr>
        <p:style>
          <a:lnRef idx="0"/>
          <a:fillRef idx="0"/>
          <a:effectRef idx="0"/>
          <a:fontRef idx="minor"/>
        </p:style>
      </p:sp>
      <p:pic>
        <p:nvPicPr>
          <p:cNvPr id="526" name="" descr=""/>
          <p:cNvPicPr/>
          <p:nvPr/>
        </p:nvPicPr>
        <p:blipFill>
          <a:blip r:embed="rId1"/>
          <a:stretch/>
        </p:blipFill>
        <p:spPr>
          <a:xfrm>
            <a:off x="7101000" y="1440000"/>
            <a:ext cx="816840" cy="844200"/>
          </a:xfrm>
          <a:prstGeom prst="rect">
            <a:avLst/>
          </a:prstGeom>
          <a:ln w="0">
            <a:noFill/>
          </a:ln>
        </p:spPr>
      </p:pic>
      <p:pic>
        <p:nvPicPr>
          <p:cNvPr id="527" name="" descr=""/>
          <p:cNvPicPr/>
          <p:nvPr/>
        </p:nvPicPr>
        <p:blipFill>
          <a:blip r:embed="rId2"/>
          <a:stretch/>
        </p:blipFill>
        <p:spPr>
          <a:xfrm>
            <a:off x="6039360" y="2811600"/>
            <a:ext cx="816840" cy="844200"/>
          </a:xfrm>
          <a:prstGeom prst="rect">
            <a:avLst/>
          </a:prstGeom>
          <a:ln w="0">
            <a:noFill/>
          </a:ln>
        </p:spPr>
      </p:pic>
      <p:pic>
        <p:nvPicPr>
          <p:cNvPr id="528" name="" descr=""/>
          <p:cNvPicPr/>
          <p:nvPr/>
        </p:nvPicPr>
        <p:blipFill>
          <a:blip r:embed="rId3"/>
          <a:stretch/>
        </p:blipFill>
        <p:spPr>
          <a:xfrm>
            <a:off x="7182360" y="2811600"/>
            <a:ext cx="816840" cy="844200"/>
          </a:xfrm>
          <a:prstGeom prst="rect">
            <a:avLst/>
          </a:prstGeom>
          <a:ln w="0">
            <a:noFill/>
          </a:ln>
        </p:spPr>
      </p:pic>
      <p:pic>
        <p:nvPicPr>
          <p:cNvPr id="529" name="" descr=""/>
          <p:cNvPicPr/>
          <p:nvPr/>
        </p:nvPicPr>
        <p:blipFill>
          <a:blip r:embed="rId4"/>
          <a:stretch/>
        </p:blipFill>
        <p:spPr>
          <a:xfrm>
            <a:off x="8325360" y="2811600"/>
            <a:ext cx="816840" cy="844200"/>
          </a:xfrm>
          <a:prstGeom prst="rect">
            <a:avLst/>
          </a:prstGeom>
          <a:ln w="0">
            <a:noFill/>
          </a:ln>
        </p:spPr>
      </p:pic>
      <p:sp>
        <p:nvSpPr>
          <p:cNvPr id="530" name=""/>
          <p:cNvSpPr/>
          <p:nvPr/>
        </p:nvSpPr>
        <p:spPr>
          <a:xfrm flipH="1">
            <a:off x="6858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531" name=""/>
          <p:cNvSpPr/>
          <p:nvPr/>
        </p:nvSpPr>
        <p:spPr>
          <a:xfrm>
            <a:off x="7543800" y="2286000"/>
            <a:ext cx="0" cy="525600"/>
          </a:xfrm>
          <a:prstGeom prst="line">
            <a:avLst/>
          </a:prstGeom>
          <a:ln w="0">
            <a:solidFill>
              <a:srgbClr val="3465a4"/>
            </a:solidFill>
            <a:headEnd len="med" type="triangle" w="med"/>
            <a:tailEnd len="med" type="triangle" w="med"/>
          </a:ln>
        </p:spPr>
        <p:style>
          <a:lnRef idx="0"/>
          <a:fillRef idx="0"/>
          <a:effectRef idx="0"/>
          <a:fontRef idx="minor"/>
        </p:style>
      </p:sp>
      <p:sp>
        <p:nvSpPr>
          <p:cNvPr id="532" name=""/>
          <p:cNvSpPr/>
          <p:nvPr/>
        </p:nvSpPr>
        <p:spPr>
          <a:xfrm>
            <a:off x="8001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533" name=""/>
          <p:cNvSpPr/>
          <p:nvPr/>
        </p:nvSpPr>
        <p:spPr>
          <a:xfrm>
            <a:off x="8001000" y="1687320"/>
            <a:ext cx="1598400" cy="368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Server</a:t>
            </a:r>
            <a:endParaRPr b="0" lang="en-US" sz="1800" spc="-1" strike="noStrike">
              <a:latin typeface="Arial"/>
            </a:endParaRPr>
          </a:p>
        </p:txBody>
      </p:sp>
      <p:sp>
        <p:nvSpPr>
          <p:cNvPr id="534" name=""/>
          <p:cNvSpPr/>
          <p:nvPr/>
        </p:nvSpPr>
        <p:spPr>
          <a:xfrm>
            <a:off x="5715000" y="3744720"/>
            <a:ext cx="912600" cy="368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535" name=""/>
          <p:cNvSpPr/>
          <p:nvPr/>
        </p:nvSpPr>
        <p:spPr>
          <a:xfrm>
            <a:off x="7086600" y="3744720"/>
            <a:ext cx="912600" cy="368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536" name=""/>
          <p:cNvSpPr/>
          <p:nvPr/>
        </p:nvSpPr>
        <p:spPr>
          <a:xfrm>
            <a:off x="8458200" y="3744720"/>
            <a:ext cx="912600" cy="368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38" name=""/>
          <p:cNvSpPr/>
          <p:nvPr/>
        </p:nvSpPr>
        <p:spPr>
          <a:xfrm>
            <a:off x="720000" y="1430280"/>
            <a:ext cx="84218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connects to Server and logins with a valid username (contains only digits and alphabet characters)</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[username]</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receives the username, adds a tag and send back the full username to the Client</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login-1: [username]#[tag]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
          <p:cNvSpPr/>
          <p:nvPr/>
        </p:nvSpPr>
        <p:spPr>
          <a:xfrm>
            <a:off x="720000" y="360000"/>
            <a:ext cx="8636760" cy="8967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40" name=""/>
          <p:cNvSpPr/>
          <p:nvPr/>
        </p:nvSpPr>
        <p:spPr>
          <a:xfrm>
            <a:off x="720000" y="1440000"/>
            <a:ext cx="8421840" cy="3596760"/>
          </a:xfrm>
          <a:prstGeom prst="rect">
            <a:avLst/>
          </a:prstGeom>
          <a:noFill/>
          <a:ln w="0">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will send the list of online users to Clients so they can invite each others.</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The Server will add a nametag after usernames to distinguish between similar ones.</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userlist: [username1]#[tag]/[state],[username2]#[tag]/[state],</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(example:</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00a933"/>
                </a:solidFill>
                <a:latin typeface="Arial"/>
                <a:ea typeface="DejaVu Sans"/>
              </a:rPr>
              <a:t>userlist: Spiderman#0/idle,Paimon#2/playing,Spiderman#6/playing,</a:t>
            </a:r>
            <a:r>
              <a:rPr b="0" lang="en-US" sz="1800" spc="-1" strike="noStrike">
                <a:solidFill>
                  <a:srgbClr val="000000"/>
                </a:solidFill>
                <a:latin typeface="Arial"/>
                <a:ea typeface="DejaVu Sans"/>
              </a:rPr>
              <a:t>)</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676</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2021-04-10T16:39:05Z</dcterms:created>
  <dc:creator/>
  <dc:description/>
  <dc:language>en-US</dc:language>
  <cp:lastModifiedBy/>
  <dcterms:modified xsi:type="dcterms:W3CDTF">2021-06-28T11:13:37Z</dcterms:modified>
  <cp:revision>54</cp:revision>
  <dc:subject/>
  <dc:title>Focus</dc:title>
</cp:coreProperties>
</file>

<file path=docProps/custom.xml><?xml version="1.0" encoding="utf-8"?>
<Properties xmlns="http://schemas.openxmlformats.org/officeDocument/2006/custom-properties" xmlns:vt="http://schemas.openxmlformats.org/officeDocument/2006/docPropsVTypes"/>
</file>