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81"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82"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83"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1"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9"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30"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1"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1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0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0" y="4320000"/>
            <a:ext cx="1977840" cy="134784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39" name=""/>
          <p:cNvSpPr/>
          <p:nvPr/>
        </p:nvSpPr>
        <p:spPr>
          <a:xfrm>
            <a:off x="0" y="0"/>
            <a:ext cx="1077840" cy="341784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40" name=""/>
          <p:cNvSpPr/>
          <p:nvPr/>
        </p:nvSpPr>
        <p:spPr>
          <a:xfrm>
            <a:off x="7740000" y="0"/>
            <a:ext cx="2337840" cy="161784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41" name=""/>
          <p:cNvSpPr/>
          <p:nvPr/>
        </p:nvSpPr>
        <p:spPr>
          <a:xfrm>
            <a:off x="9000000" y="2520000"/>
            <a:ext cx="1077840" cy="314784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42"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4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0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0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
          <p:cNvSpPr/>
          <p:nvPr/>
        </p:nvSpPr>
        <p:spPr>
          <a:xfrm>
            <a:off x="720000" y="360000"/>
            <a:ext cx="8637480" cy="489528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59" name=""/>
          <p:cNvSpPr/>
          <p:nvPr/>
        </p:nvSpPr>
        <p:spPr>
          <a:xfrm>
            <a:off x="720000" y="1440000"/>
            <a:ext cx="91083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logged in successfully and active in game lobby. In this state Client may: log out, challenge another user, accept/decline a challenge, randomly matching.</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logout</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challenge : [username]#[tag]</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 [username]#[tag]</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 [username]#[tag]</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invitation to the challenged user:</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invite : [username]#[tag]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61" name=""/>
          <p:cNvSpPr/>
          <p:nvPr/>
        </p:nvSpPr>
        <p:spPr>
          <a:xfrm>
            <a:off x="720000" y="1440000"/>
            <a:ext cx="84225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 challenge is accepted, Server sends a message to both clients to start a match:</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matchstart: [opponent]</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2 players set up ship formation and send to server, server then decide who go first and start the game:</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2 Clients → Server: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setup : V-4-3-10 , H-3-5-2 ,</a:t>
            </a:r>
            <a:r>
              <a:rPr b="0" lang="en-US" sz="1800" spc="-1" strike="noStrike">
                <a:solidFill>
                  <a:srgbClr val="000000"/>
                </a:solidFill>
                <a:latin typeface="Arial"/>
                <a:ea typeface="DejaVu Sans"/>
              </a:rPr>
              <a:t> … </a:t>
            </a:r>
            <a:r>
              <a:rPr b="0" lang="en-US" sz="1800" spc="-1" strike="noStrike">
                <a:solidFill>
                  <a:srgbClr val="00a933"/>
                </a:solidFill>
                <a:latin typeface="Arial"/>
                <a:ea typeface="DejaVu Sans"/>
              </a:rPr>
              <a:t>, H-1-8-8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Ship info</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[Horizontal/Vertical]–[Ship length]–[Coordinate X]–[Coordinate Y]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gamestart : 1</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( 1: go first, 2: go second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63" name=""/>
          <p:cNvSpPr/>
          <p:nvPr/>
        </p:nvSpPr>
        <p:spPr>
          <a:xfrm>
            <a:off x="720000" y="1440000"/>
            <a:ext cx="84225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In-game: Players in their turn send coordinate information to shoot each other’s board to Server, Server process and send result to both players.</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fire : [Coordinate X]-[Coordinate Y] </a:t>
            </a:r>
            <a:r>
              <a:rPr b="0" lang="en-US" sz="1800" spc="-1" strike="noStrike">
                <a:solidFill>
                  <a:srgbClr val="000000"/>
                </a:solidFill>
                <a:latin typeface="Arial"/>
                <a:ea typeface="DejaVu Sans"/>
              </a:rPr>
              <a:t>)</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miss</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4-4-miss</a:t>
            </a:r>
            <a:endParaRPr b="0" lang="en-US" sz="1800" spc="-1" strike="noStrike">
              <a:latin typeface="Arial"/>
            </a:endParaRPr>
          </a:p>
        </p:txBody>
      </p:sp>
      <p:pic>
        <p:nvPicPr>
          <p:cNvPr id="464" name="" descr=""/>
          <p:cNvPicPr/>
          <p:nvPr/>
        </p:nvPicPr>
        <p:blipFill>
          <a:blip r:embed="rId1"/>
          <a:stretch/>
        </p:blipFill>
        <p:spPr>
          <a:xfrm>
            <a:off x="5715000" y="2971800"/>
            <a:ext cx="2572560" cy="2572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66" name=""/>
          <p:cNvSpPr/>
          <p:nvPr/>
        </p:nvSpPr>
        <p:spPr>
          <a:xfrm>
            <a:off x="720000" y="1440000"/>
            <a:ext cx="84225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all the ships of a player sunk, Server sends result message to 2 players.  Then both players return to lobby.</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win</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lose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
          <p:cNvSpPr/>
          <p:nvPr/>
        </p:nvSpPr>
        <p:spPr>
          <a:xfrm>
            <a:off x="504000" y="226080"/>
            <a:ext cx="907164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GUI</a:t>
            </a:r>
            <a:endParaRPr b="0" lang="en-US" sz="4400" spc="-1" strike="noStrike">
              <a:latin typeface="Arial"/>
            </a:endParaRPr>
          </a:p>
        </p:txBody>
      </p:sp>
      <p:pic>
        <p:nvPicPr>
          <p:cNvPr id="468" name="" descr=""/>
          <p:cNvPicPr/>
          <p:nvPr/>
        </p:nvPicPr>
        <p:blipFill>
          <a:blip r:embed="rId1"/>
          <a:stretch/>
        </p:blipFill>
        <p:spPr>
          <a:xfrm>
            <a:off x="2743200" y="1143000"/>
            <a:ext cx="4899960" cy="3879000"/>
          </a:xfrm>
          <a:prstGeom prst="rect">
            <a:avLst/>
          </a:prstGeom>
          <a:ln w="0">
            <a:noFill/>
          </a:ln>
        </p:spPr>
      </p:pic>
      <p:sp>
        <p:nvSpPr>
          <p:cNvPr id="469" name=""/>
          <p:cNvSpPr/>
          <p:nvPr/>
        </p:nvSpPr>
        <p:spPr>
          <a:xfrm>
            <a:off x="2743200" y="5055120"/>
            <a:ext cx="5028840" cy="430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 is taken from the application developing process,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
          <p:cNvSpPr/>
          <p:nvPr/>
        </p:nvSpPr>
        <p:spPr>
          <a:xfrm>
            <a:off x="504000" y="226080"/>
            <a:ext cx="907164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GUI</a:t>
            </a:r>
            <a:endParaRPr b="0" lang="en-US" sz="4400" spc="-1" strike="noStrike">
              <a:latin typeface="Arial"/>
            </a:endParaRPr>
          </a:p>
        </p:txBody>
      </p:sp>
      <p:sp>
        <p:nvSpPr>
          <p:cNvPr id="471" name=""/>
          <p:cNvSpPr/>
          <p:nvPr/>
        </p:nvSpPr>
        <p:spPr>
          <a:xfrm>
            <a:off x="2743200" y="5055120"/>
            <a:ext cx="5028840" cy="430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pictures is taken from the application developing process, not presented for the final product)</a:t>
            </a:r>
            <a:endParaRPr b="0" lang="en-US" sz="1200" spc="-1" strike="noStrike">
              <a:latin typeface="Arial"/>
            </a:endParaRPr>
          </a:p>
        </p:txBody>
      </p:sp>
      <p:pic>
        <p:nvPicPr>
          <p:cNvPr id="472" name="" descr=""/>
          <p:cNvPicPr/>
          <p:nvPr/>
        </p:nvPicPr>
        <p:blipFill>
          <a:blip r:embed="rId1"/>
          <a:stretch/>
        </p:blipFill>
        <p:spPr>
          <a:xfrm>
            <a:off x="1143000" y="1371600"/>
            <a:ext cx="4102920" cy="3562560"/>
          </a:xfrm>
          <a:prstGeom prst="rect">
            <a:avLst/>
          </a:prstGeom>
          <a:ln w="0">
            <a:noFill/>
          </a:ln>
        </p:spPr>
      </p:pic>
      <p:pic>
        <p:nvPicPr>
          <p:cNvPr id="473" name="" descr=""/>
          <p:cNvPicPr/>
          <p:nvPr/>
        </p:nvPicPr>
        <p:blipFill>
          <a:blip r:embed="rId2"/>
          <a:stretch/>
        </p:blipFill>
        <p:spPr>
          <a:xfrm>
            <a:off x="5308560" y="1371600"/>
            <a:ext cx="3835080" cy="3350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
          <p:cNvSpPr/>
          <p:nvPr/>
        </p:nvSpPr>
        <p:spPr>
          <a:xfrm>
            <a:off x="504000" y="226080"/>
            <a:ext cx="907164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GUI</a:t>
            </a:r>
            <a:endParaRPr b="0" lang="en-US" sz="4400" spc="-1" strike="noStrike">
              <a:latin typeface="Arial"/>
            </a:endParaRPr>
          </a:p>
        </p:txBody>
      </p:sp>
      <p:sp>
        <p:nvSpPr>
          <p:cNvPr id="475" name=""/>
          <p:cNvSpPr/>
          <p:nvPr/>
        </p:nvSpPr>
        <p:spPr>
          <a:xfrm>
            <a:off x="5943600" y="4572000"/>
            <a:ext cx="2285640" cy="8881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 is taken from the application developing process, not presented for the final product)</a:t>
            </a:r>
            <a:endParaRPr b="0" lang="en-US" sz="1200" spc="-1" strike="noStrike">
              <a:latin typeface="Arial"/>
            </a:endParaRPr>
          </a:p>
        </p:txBody>
      </p:sp>
      <p:pic>
        <p:nvPicPr>
          <p:cNvPr id="476" name="" descr=""/>
          <p:cNvPicPr/>
          <p:nvPr/>
        </p:nvPicPr>
        <p:blipFill>
          <a:blip r:embed="rId1"/>
          <a:stretch/>
        </p:blipFill>
        <p:spPr>
          <a:xfrm>
            <a:off x="2057400" y="1172520"/>
            <a:ext cx="3657240" cy="4204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504000" y="226080"/>
            <a:ext cx="907164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GUI</a:t>
            </a:r>
            <a:endParaRPr b="0" lang="en-US" sz="4400" spc="-1" strike="noStrike">
              <a:latin typeface="Arial"/>
            </a:endParaRPr>
          </a:p>
        </p:txBody>
      </p:sp>
      <p:sp>
        <p:nvSpPr>
          <p:cNvPr id="478" name=""/>
          <p:cNvSpPr/>
          <p:nvPr/>
        </p:nvSpPr>
        <p:spPr>
          <a:xfrm>
            <a:off x="2743200" y="5055120"/>
            <a:ext cx="5028840" cy="430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pictures is taken from the application developing process, not presented for the final product)</a:t>
            </a:r>
            <a:endParaRPr b="0" lang="en-US" sz="1200" spc="-1" strike="noStrike">
              <a:latin typeface="Arial"/>
            </a:endParaRPr>
          </a:p>
        </p:txBody>
      </p:sp>
      <p:pic>
        <p:nvPicPr>
          <p:cNvPr id="479" name="" descr=""/>
          <p:cNvPicPr/>
          <p:nvPr/>
        </p:nvPicPr>
        <p:blipFill>
          <a:blip r:embed="rId1"/>
          <a:stretch/>
        </p:blipFill>
        <p:spPr>
          <a:xfrm>
            <a:off x="1723320" y="1134720"/>
            <a:ext cx="7064280" cy="3864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
          <p:cNvSpPr/>
          <p:nvPr/>
        </p:nvSpPr>
        <p:spPr>
          <a:xfrm>
            <a:off x="733320" y="685800"/>
            <a:ext cx="8637480" cy="4168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424" name=""/>
          <p:cNvSpPr/>
          <p:nvPr/>
        </p:nvSpPr>
        <p:spPr>
          <a:xfrm>
            <a:off x="720000" y="1440000"/>
            <a:ext cx="4213440" cy="3597480"/>
          </a:xfrm>
          <a:prstGeom prst="rect">
            <a:avLst/>
          </a:prstGeom>
          <a:noFill/>
          <a:ln w="0">
            <a:noFill/>
          </a:ln>
        </p:spPr>
        <p:style>
          <a:lnRef idx="0"/>
          <a:fillRef idx="0"/>
          <a:effectRef idx="0"/>
          <a:fontRef idx="minor"/>
        </p:style>
      </p:sp>
      <p:pic>
        <p:nvPicPr>
          <p:cNvPr id="425" name="" descr=""/>
          <p:cNvPicPr/>
          <p:nvPr/>
        </p:nvPicPr>
        <p:blipFill>
          <a:blip r:embed="rId1"/>
          <a:stretch/>
        </p:blipFill>
        <p:spPr>
          <a:xfrm>
            <a:off x="5146920" y="1751040"/>
            <a:ext cx="4213440" cy="2975400"/>
          </a:xfrm>
          <a:prstGeom prst="rect">
            <a:avLst/>
          </a:prstGeom>
          <a:ln w="18000">
            <a:noFill/>
          </a:ln>
        </p:spPr>
      </p:pic>
      <p:sp>
        <p:nvSpPr>
          <p:cNvPr id="426" name=""/>
          <p:cNvSpPr/>
          <p:nvPr/>
        </p:nvSpPr>
        <p:spPr>
          <a:xfrm>
            <a:off x="720000" y="1600200"/>
            <a:ext cx="4078440" cy="2903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Game server matches two players playing against each other.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sp>
        <p:nvSpPr>
          <p:cNvPr id="427" name=""/>
          <p:cNvSpPr/>
          <p:nvPr/>
        </p:nvSpPr>
        <p:spPr>
          <a:xfrm>
            <a:off x="5257800" y="5029200"/>
            <a:ext cx="3656880" cy="430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429" name=""/>
          <p:cNvSpPr/>
          <p:nvPr/>
        </p:nvSpPr>
        <p:spPr>
          <a:xfrm>
            <a:off x="720000" y="1440000"/>
            <a:ext cx="4213440" cy="3597480"/>
          </a:xfrm>
          <a:prstGeom prst="rect">
            <a:avLst/>
          </a:prstGeom>
          <a:noFill/>
          <a:ln w="0">
            <a:noFill/>
          </a:ln>
        </p:spPr>
        <p:style>
          <a:lnRef idx="0"/>
          <a:fillRef idx="0"/>
          <a:effectRef idx="0"/>
          <a:fontRef idx="minor"/>
        </p:style>
      </p:sp>
      <p:pic>
        <p:nvPicPr>
          <p:cNvPr id="430" name="" descr=""/>
          <p:cNvPicPr/>
          <p:nvPr/>
        </p:nvPicPr>
        <p:blipFill>
          <a:blip r:embed="rId1"/>
          <a:stretch/>
        </p:blipFill>
        <p:spPr>
          <a:xfrm>
            <a:off x="5146920" y="1751040"/>
            <a:ext cx="4213440" cy="2975400"/>
          </a:xfrm>
          <a:prstGeom prst="rect">
            <a:avLst/>
          </a:prstGeom>
          <a:ln w="18000">
            <a:noFill/>
          </a:ln>
        </p:spPr>
      </p:pic>
      <p:sp>
        <p:nvSpPr>
          <p:cNvPr id="431" name=""/>
          <p:cNvSpPr/>
          <p:nvPr/>
        </p:nvSpPr>
        <p:spPr>
          <a:xfrm>
            <a:off x="720000" y="1600200"/>
            <a:ext cx="4078440" cy="2903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
        <p:nvSpPr>
          <p:cNvPr id="432" name=""/>
          <p:cNvSpPr/>
          <p:nvPr/>
        </p:nvSpPr>
        <p:spPr>
          <a:xfrm>
            <a:off x="5257800" y="5029560"/>
            <a:ext cx="3656880" cy="430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434" name=""/>
          <p:cNvSpPr/>
          <p:nvPr/>
        </p:nvSpPr>
        <p:spPr>
          <a:xfrm>
            <a:off x="720000" y="1440000"/>
            <a:ext cx="8650800" cy="3597480"/>
          </a:xfrm>
          <a:prstGeom prst="rect">
            <a:avLst/>
          </a:prstGeom>
          <a:noFill/>
          <a:ln w="0">
            <a:noFill/>
          </a:ln>
        </p:spPr>
        <p:style>
          <a:lnRef idx="0"/>
          <a:fillRef idx="0"/>
          <a:effectRef idx="0"/>
          <a:fontRef idx="minor"/>
        </p:style>
        <p:txBody>
          <a:bodyPr lIns="0" rIns="0" tIns="0" bIns="0">
            <a:normAutofit fontScale="14000"/>
          </a:bodyPr>
          <a:p>
            <a:pPr marL="432000" indent="-3222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Application protocol</a:t>
            </a:r>
            <a:endParaRPr b="0" lang="en-US" sz="4400" spc="-1" strike="noStrike">
              <a:latin typeface="Arial"/>
            </a:endParaRPr>
          </a:p>
        </p:txBody>
      </p:sp>
      <p:sp>
        <p:nvSpPr>
          <p:cNvPr id="436" name=""/>
          <p:cNvSpPr/>
          <p:nvPr/>
        </p:nvSpPr>
        <p:spPr>
          <a:xfrm>
            <a:off x="720000" y="1440000"/>
            <a:ext cx="81939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Architecture: Client / Server</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Message type: string</a:t>
            </a:r>
            <a:endParaRPr b="0" lang="en-US" sz="3200" spc="-1" strike="noStrike">
              <a:latin typeface="Arial"/>
            </a:endParaRPr>
          </a:p>
          <a:p>
            <a:pPr lvl="2" marL="1296000" indent="-286560">
              <a:lnSpc>
                <a:spcPct val="100000"/>
              </a:lnSpc>
              <a:spcBef>
                <a:spcPts val="850"/>
              </a:spcBef>
              <a:buClr>
                <a:srgbClr val="000000"/>
              </a:buClr>
              <a:buSzPct val="45000"/>
              <a:buFont typeface="Wingdings" charset="2"/>
              <a:buChar char=""/>
            </a:pPr>
            <a:r>
              <a:rPr b="0" lang="en-US" sz="2400" spc="-1" strike="noStrike">
                <a:solidFill>
                  <a:srgbClr val="c9211e"/>
                </a:solidFill>
                <a:latin typeface="Arial"/>
                <a:ea typeface="DejaVu Sans"/>
              </a:rPr>
              <a:t>fire : </a:t>
            </a:r>
            <a:r>
              <a:rPr b="0" lang="en-US" sz="2400" spc="-1" strike="noStrike">
                <a:solidFill>
                  <a:srgbClr val="2a6099"/>
                </a:solidFill>
                <a:latin typeface="Arial"/>
                <a:ea typeface="DejaVu Sans"/>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6560">
              <a:lnSpc>
                <a:spcPct val="100000"/>
              </a:lnSpc>
              <a:spcBef>
                <a:spcPts val="850"/>
              </a:spcBef>
              <a:buClr>
                <a:srgbClr val="000000"/>
              </a:buClr>
              <a:buSzPct val="45000"/>
              <a:buFont typeface="Wingdings" charset="2"/>
              <a:buChar char=""/>
            </a:pPr>
            <a:r>
              <a:rPr b="0" lang="en-US" sz="2400" spc="-1" strike="noStrike">
                <a:solidFill>
                  <a:srgbClr val="ff0000"/>
                </a:solidFill>
                <a:latin typeface="Arial"/>
                <a:ea typeface="DejaVu Sans"/>
              </a:rPr>
              <a:t>(header)</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(data)</a:t>
            </a:r>
            <a:endParaRPr b="0" lang="en-US" sz="2400" spc="-1" strike="noStrike">
              <a:latin typeface="Arial"/>
            </a:endParaRPr>
          </a:p>
        </p:txBody>
      </p:sp>
      <p:sp>
        <p:nvSpPr>
          <p:cNvPr id="437"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438"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439" name="" descr=""/>
          <p:cNvPicPr/>
          <p:nvPr/>
        </p:nvPicPr>
        <p:blipFill>
          <a:blip r:embed="rId1"/>
          <a:stretch/>
        </p:blipFill>
        <p:spPr>
          <a:xfrm>
            <a:off x="7101000" y="1440000"/>
            <a:ext cx="817560" cy="844920"/>
          </a:xfrm>
          <a:prstGeom prst="rect">
            <a:avLst/>
          </a:prstGeom>
          <a:ln w="0">
            <a:noFill/>
          </a:ln>
        </p:spPr>
      </p:pic>
      <p:pic>
        <p:nvPicPr>
          <p:cNvPr id="440" name="" descr=""/>
          <p:cNvPicPr/>
          <p:nvPr/>
        </p:nvPicPr>
        <p:blipFill>
          <a:blip r:embed="rId2"/>
          <a:stretch/>
        </p:blipFill>
        <p:spPr>
          <a:xfrm>
            <a:off x="6039360" y="2811600"/>
            <a:ext cx="817560" cy="844920"/>
          </a:xfrm>
          <a:prstGeom prst="rect">
            <a:avLst/>
          </a:prstGeom>
          <a:ln w="0">
            <a:noFill/>
          </a:ln>
        </p:spPr>
      </p:pic>
      <p:pic>
        <p:nvPicPr>
          <p:cNvPr id="441" name="" descr=""/>
          <p:cNvPicPr/>
          <p:nvPr/>
        </p:nvPicPr>
        <p:blipFill>
          <a:blip r:embed="rId3"/>
          <a:stretch/>
        </p:blipFill>
        <p:spPr>
          <a:xfrm>
            <a:off x="7182360" y="2811600"/>
            <a:ext cx="817560" cy="844920"/>
          </a:xfrm>
          <a:prstGeom prst="rect">
            <a:avLst/>
          </a:prstGeom>
          <a:ln w="0">
            <a:noFill/>
          </a:ln>
        </p:spPr>
      </p:pic>
      <p:pic>
        <p:nvPicPr>
          <p:cNvPr id="442" name="" descr=""/>
          <p:cNvPicPr/>
          <p:nvPr/>
        </p:nvPicPr>
        <p:blipFill>
          <a:blip r:embed="rId4"/>
          <a:stretch/>
        </p:blipFill>
        <p:spPr>
          <a:xfrm>
            <a:off x="8325360" y="2811600"/>
            <a:ext cx="817560" cy="844920"/>
          </a:xfrm>
          <a:prstGeom prst="rect">
            <a:avLst/>
          </a:prstGeom>
          <a:ln w="0">
            <a:noFill/>
          </a:ln>
        </p:spPr>
      </p:pic>
      <p:sp>
        <p:nvSpPr>
          <p:cNvPr id="443"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444"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445"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446" name=""/>
          <p:cNvSpPr/>
          <p:nvPr/>
        </p:nvSpPr>
        <p:spPr>
          <a:xfrm>
            <a:off x="8001000" y="1687320"/>
            <a:ext cx="1599120" cy="369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Server</a:t>
            </a:r>
            <a:endParaRPr b="0" lang="en-US" sz="1800" spc="-1" strike="noStrike">
              <a:latin typeface="Arial"/>
            </a:endParaRPr>
          </a:p>
        </p:txBody>
      </p:sp>
      <p:sp>
        <p:nvSpPr>
          <p:cNvPr id="447" name=""/>
          <p:cNvSpPr/>
          <p:nvPr/>
        </p:nvSpPr>
        <p:spPr>
          <a:xfrm>
            <a:off x="5715000" y="3744720"/>
            <a:ext cx="913320" cy="369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448" name=""/>
          <p:cNvSpPr/>
          <p:nvPr/>
        </p:nvSpPr>
        <p:spPr>
          <a:xfrm>
            <a:off x="7086600" y="3744720"/>
            <a:ext cx="913320" cy="369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449" name=""/>
          <p:cNvSpPr/>
          <p:nvPr/>
        </p:nvSpPr>
        <p:spPr>
          <a:xfrm>
            <a:off x="8458200" y="3744720"/>
            <a:ext cx="913320" cy="369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
          <p:cNvSpPr/>
          <p:nvPr/>
        </p:nvSpPr>
        <p:spPr>
          <a:xfrm>
            <a:off x="504000" y="226080"/>
            <a:ext cx="907164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Usecase diagram</a:t>
            </a:r>
            <a:endParaRPr b="0" lang="en-US" sz="3200" spc="-1" strike="noStrike">
              <a:latin typeface="Arial"/>
            </a:endParaRPr>
          </a:p>
        </p:txBody>
      </p:sp>
      <p:pic>
        <p:nvPicPr>
          <p:cNvPr id="451" name="" descr=""/>
          <p:cNvPicPr/>
          <p:nvPr/>
        </p:nvPicPr>
        <p:blipFill>
          <a:blip r:embed="rId1"/>
          <a:stretch/>
        </p:blipFill>
        <p:spPr>
          <a:xfrm>
            <a:off x="3429000" y="1371600"/>
            <a:ext cx="3190320" cy="3056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
          <p:cNvSpPr/>
          <p:nvPr/>
        </p:nvSpPr>
        <p:spPr>
          <a:xfrm>
            <a:off x="720000" y="1584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State Diagram</a:t>
            </a:r>
            <a:endParaRPr b="0" lang="en-US" sz="3200" spc="-1" strike="noStrike">
              <a:latin typeface="Arial"/>
            </a:endParaRPr>
          </a:p>
        </p:txBody>
      </p:sp>
      <p:pic>
        <p:nvPicPr>
          <p:cNvPr id="453" name="" descr=""/>
          <p:cNvPicPr/>
          <p:nvPr/>
        </p:nvPicPr>
        <p:blipFill>
          <a:blip r:embed="rId1"/>
          <a:stretch/>
        </p:blipFill>
        <p:spPr>
          <a:xfrm>
            <a:off x="1600200" y="914040"/>
            <a:ext cx="7085880" cy="4483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55" name=""/>
          <p:cNvSpPr/>
          <p:nvPr/>
        </p:nvSpPr>
        <p:spPr>
          <a:xfrm>
            <a:off x="720000" y="1430280"/>
            <a:ext cx="84225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connects to Server and input an username and sends to Server</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[username]</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receives and check [username] (which only included alphabet characters and digits)</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1</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
          <p:cNvSpPr/>
          <p:nvPr/>
        </p:nvSpPr>
        <p:spPr>
          <a:xfrm>
            <a:off x="720000" y="360000"/>
            <a:ext cx="8637480" cy="89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57" name=""/>
          <p:cNvSpPr/>
          <p:nvPr/>
        </p:nvSpPr>
        <p:spPr>
          <a:xfrm>
            <a:off x="720000" y="1440000"/>
            <a:ext cx="8422560" cy="3597480"/>
          </a:xfrm>
          <a:prstGeom prst="rect">
            <a:avLst/>
          </a:prstGeom>
          <a:noFill/>
          <a:ln w="0">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will send the list of online users to Clients so they can invite each others.</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The Server will add a nametag after usernames to distinguish between similar ones.</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userlist : [username1]#[tag]/[state] , [username2]#[tag]/[state] .</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(example:</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userlist : Josh#20/A, Paimon#33/P, Josh#69/A, Steve#20/P. </a:t>
            </a:r>
            <a:r>
              <a:rPr b="0" lang="en-US" sz="1800" spc="-1" strike="noStrike">
                <a:solidFill>
                  <a:srgbClr val="000000"/>
                </a:solidFill>
                <a:latin typeface="Arial"/>
                <a:ea typeface="DejaVu Sans"/>
              </a:rPr>
              <a:t>)</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(User state: Active (A), Playing (P)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565</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2021-05-31T14:27:20Z</dcterms:modified>
  <cp:revision>39</cp:revision>
  <dc:subject/>
  <dc:title>Focus</dc:title>
</cp:coreProperties>
</file>

<file path=docProps/custom.xml><?xml version="1.0" encoding="utf-8"?>
<Properties xmlns="http://schemas.openxmlformats.org/officeDocument/2006/custom-properties" xmlns:vt="http://schemas.openxmlformats.org/officeDocument/2006/docPropsVTypes"/>
</file>