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1"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9"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30"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1"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75"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17"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8920" cy="134892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8920" cy="341892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8920" cy="161892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8920" cy="314892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0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720000" y="360000"/>
            <a:ext cx="8638560" cy="489636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Message Protocol</a:t>
            </a:r>
            <a:endParaRPr b="0" lang="en-US" sz="3200" spc="-1" strike="noStrike">
              <a:latin typeface="Arial"/>
            </a:endParaRPr>
          </a:p>
        </p:txBody>
      </p:sp>
      <p:sp>
        <p:nvSpPr>
          <p:cNvPr id="373" name=""/>
          <p:cNvSpPr/>
          <p:nvPr/>
        </p:nvSpPr>
        <p:spPr>
          <a:xfrm>
            <a:off x="720000" y="1440000"/>
            <a:ext cx="84236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When a challenge is accepted, Server sends a message to both clients to start a match:</a:t>
            </a:r>
            <a:r>
              <a:rPr b="0" lang="en-US" sz="1800" spc="-1" strike="noStrike">
                <a:latin typeface="Arial"/>
              </a:rPr>
              <a:t>	</a:t>
            </a:r>
            <a:r>
              <a:rPr b="0" lang="en-US" sz="1800" spc="-1" strike="noStrike">
                <a:latin typeface="Arial"/>
              </a:rPr>
              <a:t>	</a:t>
            </a:r>
            <a:r>
              <a:rPr b="0" lang="en-US" sz="1800" spc="-1" strike="noStrike">
                <a:solidFill>
                  <a:srgbClr val="ff0000"/>
                </a:solidFill>
                <a:latin typeface="Arial"/>
              </a:rPr>
              <a:t>S:</a:t>
            </a:r>
            <a:r>
              <a:rPr b="0" lang="en-US" sz="1800" spc="-1" strike="noStrike">
                <a:solidFill>
                  <a:srgbClr val="ff0000"/>
                </a:solidFill>
                <a:latin typeface="Arial"/>
              </a:rPr>
              <a:t>	</a:t>
            </a:r>
            <a:r>
              <a:rPr b="0" lang="en-US" sz="1800" spc="-1" strike="noStrike">
                <a:solidFill>
                  <a:srgbClr val="00a933"/>
                </a:solidFill>
                <a:latin typeface="Arial"/>
              </a:rPr>
              <a:t>matchstart</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rPr>
              <a:t>2 players set up ship formation and send to server, server then decide who go first and start the game:</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2 Clients → Server:</a:t>
            </a:r>
            <a:r>
              <a:rPr b="0" lang="en-US" sz="1800" spc="-1" strike="noStrike">
                <a:solidFill>
                  <a:srgbClr val="000000"/>
                </a:solidFill>
                <a:latin typeface="Arial"/>
              </a:rPr>
              <a:t> </a:t>
            </a:r>
            <a:r>
              <a:rPr b="0" lang="en-US" sz="1800" spc="-1" strike="noStrike">
                <a:solidFill>
                  <a:srgbClr val="000000"/>
                </a:solidFill>
                <a:latin typeface="Arial"/>
              </a:rPr>
              <a:t>	</a:t>
            </a:r>
            <a:r>
              <a:rPr b="0" lang="en-US" sz="1800" spc="-1" strike="noStrike">
                <a:solidFill>
                  <a:srgbClr val="00a933"/>
                </a:solidFill>
                <a:latin typeface="Arial"/>
              </a:rPr>
              <a:t>setup : V-4-3-10 , H-3-5-2 ,</a:t>
            </a:r>
            <a:r>
              <a:rPr b="0" lang="en-US" sz="1800" spc="-1" strike="noStrike">
                <a:solidFill>
                  <a:srgbClr val="000000"/>
                </a:solidFill>
                <a:latin typeface="Arial"/>
              </a:rPr>
              <a:t> … </a:t>
            </a:r>
            <a:r>
              <a:rPr b="0" lang="en-US" sz="1800" spc="-1" strike="noStrike">
                <a:solidFill>
                  <a:srgbClr val="00a933"/>
                </a:solidFill>
                <a:latin typeface="Arial"/>
              </a:rPr>
              <a:t>, H-1-8-8 .</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US" sz="1800" spc="-1" strike="noStrike">
              <a:latin typeface="Arial"/>
            </a:endParaRPr>
          </a:p>
          <a:p>
            <a:pPr>
              <a:lnSpc>
                <a:spcPct val="100000"/>
              </a:lnSpc>
            </a:pPr>
            <a:r>
              <a:rPr b="0" lang="en-US" sz="1800" spc="-1" strike="noStrike">
                <a:solidFill>
                  <a:srgbClr val="000000"/>
                </a:solidFill>
                <a:latin typeface="Arial"/>
              </a:rPr>
              <a:t>Ship info</a:t>
            </a:r>
            <a:r>
              <a:rPr b="0" lang="en-US" sz="1800" spc="-1" strike="noStrike">
                <a:solidFill>
                  <a:srgbClr val="00a933"/>
                </a:solidFill>
                <a:latin typeface="Arial"/>
              </a:rPr>
              <a:t> </a:t>
            </a:r>
            <a:r>
              <a:rPr b="0" lang="en-US" sz="1800" spc="-1" strike="noStrike">
                <a:solidFill>
                  <a:srgbClr val="000000"/>
                </a:solidFill>
                <a:latin typeface="Arial"/>
              </a:rPr>
              <a:t>(</a:t>
            </a:r>
            <a:r>
              <a:rPr b="0" lang="en-US" sz="1800" spc="-1" strike="noStrike">
                <a:solidFill>
                  <a:srgbClr val="00a933"/>
                </a:solidFill>
                <a:latin typeface="Arial"/>
              </a:rPr>
              <a:t> [Horizontal/Vertical]–[Ship length]–[Coordinate X]–[Coordinate Y] </a:t>
            </a:r>
            <a:r>
              <a:rPr b="0" lang="en-US" sz="1800" spc="-1" strike="noStrike">
                <a:solidFill>
                  <a:srgbClr val="000000"/>
                </a:solidFill>
                <a:latin typeface="Arial"/>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ff0000"/>
                </a:solidFill>
                <a:latin typeface="Arial"/>
              </a:rPr>
              <a:t>S:</a:t>
            </a:r>
            <a:r>
              <a:rPr b="0" lang="en-US" sz="1800" spc="-1" strike="noStrike">
                <a:solidFill>
                  <a:srgbClr val="000000"/>
                </a:solidFill>
                <a:latin typeface="Arial"/>
              </a:rPr>
              <a:t>	</a:t>
            </a:r>
            <a:r>
              <a:rPr b="0" lang="en-US" sz="1800" spc="-1" strike="noStrike">
                <a:solidFill>
                  <a:srgbClr val="00a933"/>
                </a:solidFill>
                <a:latin typeface="Arial"/>
              </a:rPr>
              <a:t>gamestart : 1</a:t>
            </a:r>
            <a:r>
              <a:rPr b="0" lang="en-US" sz="1800" spc="-1" strike="noStrike">
                <a:solidFill>
                  <a:srgbClr val="00a933"/>
                </a:solidFill>
                <a:latin typeface="Arial"/>
              </a:rPr>
              <a:t>	</a:t>
            </a:r>
            <a:r>
              <a:rPr b="0" lang="en-US" sz="1800" spc="-1" strike="noStrike">
                <a:solidFill>
                  <a:srgbClr val="00a933"/>
                </a:solidFill>
                <a:latin typeface="Arial"/>
              </a:rPr>
              <a:t>	</a:t>
            </a:r>
            <a:r>
              <a:rPr b="0" lang="en-US" sz="1800" spc="-1" strike="noStrike">
                <a:solidFill>
                  <a:srgbClr val="00a933"/>
                </a:solidFill>
                <a:latin typeface="Arial"/>
              </a:rPr>
              <a:t>	</a:t>
            </a:r>
            <a:r>
              <a:rPr b="0" lang="en-US" sz="1800" spc="-1" strike="noStrike">
                <a:solidFill>
                  <a:srgbClr val="00a933"/>
                </a:solidFill>
                <a:latin typeface="Arial"/>
              </a:rPr>
              <a:t>	</a:t>
            </a:r>
            <a:r>
              <a:rPr b="0" lang="en-US" sz="1800" spc="-1" strike="noStrike">
                <a:solidFill>
                  <a:srgbClr val="000000"/>
                </a:solidFill>
                <a:latin typeface="Arial"/>
              </a:rPr>
              <a:t>( 1: go first, 2: go second )</a:t>
            </a:r>
            <a:r>
              <a:rPr b="0" lang="en-US" sz="1800" spc="-1" strike="noStrike">
                <a:solidFill>
                  <a:srgbClr val="000000"/>
                </a:solidFill>
                <a:latin typeface="Arial"/>
              </a:rPr>
              <a:t>	</a:t>
            </a:r>
            <a:r>
              <a:rPr b="0" lang="en-US" sz="1800" spc="-1" strike="noStrike">
                <a:solidFill>
                  <a:srgbClr val="00a933"/>
                </a:solidFill>
                <a:latin typeface="Arial"/>
              </a:rPr>
              <a:t>	</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Message Protocol</a:t>
            </a:r>
            <a:endParaRPr b="0" lang="en-US" sz="3200" spc="-1" strike="noStrike">
              <a:latin typeface="Arial"/>
            </a:endParaRPr>
          </a:p>
        </p:txBody>
      </p:sp>
      <p:sp>
        <p:nvSpPr>
          <p:cNvPr id="375" name=""/>
          <p:cNvSpPr/>
          <p:nvPr/>
        </p:nvSpPr>
        <p:spPr>
          <a:xfrm>
            <a:off x="720000" y="1440000"/>
            <a:ext cx="84236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In-game: Players in their turn send coordinate information to shoot each other’s board to Server, Server process and send result to both players.</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Client 1:</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solidFill>
                  <a:srgbClr val="00a933"/>
                </a:solidFill>
                <a:latin typeface="Arial"/>
              </a:rPr>
              <a:t>fire : 4-4</a:t>
            </a:r>
            <a:r>
              <a:rPr b="0" lang="en-US" sz="1800" spc="-1" strike="noStrike">
                <a:solidFill>
                  <a:srgbClr val="00a933"/>
                </a:solidFill>
                <a:latin typeface="Arial"/>
              </a:rPr>
              <a:t>	</a:t>
            </a:r>
            <a:r>
              <a:rPr b="0" lang="en-US" sz="1800" spc="-1" strike="noStrike">
                <a:solidFill>
                  <a:srgbClr val="00a933"/>
                </a:solidFill>
                <a:latin typeface="Arial"/>
              </a:rPr>
              <a:t>	</a:t>
            </a:r>
            <a:r>
              <a:rPr b="0" lang="en-US" sz="1800" spc="-1" strike="noStrike">
                <a:solidFill>
                  <a:srgbClr val="00a933"/>
                </a:solidFill>
                <a:latin typeface="Arial"/>
              </a:rPr>
              <a:t>	</a:t>
            </a:r>
            <a:r>
              <a:rPr b="0" lang="en-US" sz="1800" spc="-1" strike="noStrike">
                <a:solidFill>
                  <a:srgbClr val="000000"/>
                </a:solidFill>
                <a:latin typeface="Arial"/>
              </a:rPr>
              <a:t>(</a:t>
            </a:r>
            <a:r>
              <a:rPr b="0" lang="en-US" sz="1800" spc="-1" strike="noStrike">
                <a:solidFill>
                  <a:srgbClr val="00a933"/>
                </a:solidFill>
                <a:latin typeface="Arial"/>
              </a:rPr>
              <a:t> fire : [Coordinate X]-[Coordinate Y] </a:t>
            </a:r>
            <a:r>
              <a:rPr b="0" lang="en-US" sz="1800" spc="-1" strike="noStrike">
                <a:solidFill>
                  <a:srgbClr val="000000"/>
                </a:solidFill>
                <a:latin typeface="Arial"/>
              </a:rPr>
              <a:t>)</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Server → Client 1:</a:t>
            </a:r>
            <a:r>
              <a:rPr b="0" lang="en-US" sz="1800" spc="-1" strike="noStrike">
                <a:latin typeface="Arial"/>
              </a:rPr>
              <a:t> </a:t>
            </a:r>
            <a:r>
              <a:rPr b="0" lang="en-US" sz="1800" spc="-1" strike="noStrike">
                <a:latin typeface="Arial"/>
              </a:rPr>
              <a:t>	</a:t>
            </a:r>
            <a:r>
              <a:rPr b="0" lang="en-US" sz="1800" spc="-1" strike="noStrike">
                <a:solidFill>
                  <a:srgbClr val="00a933"/>
                </a:solidFill>
                <a:latin typeface="Arial"/>
              </a:rPr>
              <a:t>miss</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Server → Client 2:</a:t>
            </a:r>
            <a:r>
              <a:rPr b="0" lang="en-US" sz="1800" spc="-1" strike="noStrike">
                <a:latin typeface="Arial"/>
              </a:rPr>
              <a:t> </a:t>
            </a:r>
            <a:r>
              <a:rPr b="0" lang="en-US" sz="1800" spc="-1" strike="noStrike">
                <a:latin typeface="Arial"/>
              </a:rPr>
              <a:t>	</a:t>
            </a:r>
            <a:r>
              <a:rPr b="0" lang="en-US" sz="1800" spc="-1" strike="noStrike">
                <a:solidFill>
                  <a:srgbClr val="00a933"/>
                </a:solidFill>
                <a:latin typeface="Arial"/>
              </a:rPr>
              <a:t>fire : 4-4-miss</a:t>
            </a:r>
            <a:endParaRPr b="0" lang="en-US" sz="1800" spc="-1" strike="noStrike">
              <a:latin typeface="Arial"/>
            </a:endParaRPr>
          </a:p>
        </p:txBody>
      </p:sp>
      <p:pic>
        <p:nvPicPr>
          <p:cNvPr id="376" name="" descr=""/>
          <p:cNvPicPr/>
          <p:nvPr/>
        </p:nvPicPr>
        <p:blipFill>
          <a:blip r:embed="rId1"/>
          <a:stretch/>
        </p:blipFill>
        <p:spPr>
          <a:xfrm>
            <a:off x="5715000" y="2971800"/>
            <a:ext cx="2573640" cy="2573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Message Protocol</a:t>
            </a:r>
            <a:endParaRPr b="0" lang="en-US" sz="3200" spc="-1" strike="noStrike">
              <a:latin typeface="Arial"/>
            </a:endParaRPr>
          </a:p>
        </p:txBody>
      </p:sp>
      <p:sp>
        <p:nvSpPr>
          <p:cNvPr id="378" name=""/>
          <p:cNvSpPr/>
          <p:nvPr/>
        </p:nvSpPr>
        <p:spPr>
          <a:xfrm>
            <a:off x="720000" y="1440000"/>
            <a:ext cx="84236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When all the ships of a player sunk, Server sends result message to 2 players.  Then both players return to lobby.</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Server → Client 1:</a:t>
            </a:r>
            <a:r>
              <a:rPr b="0" lang="en-US" sz="1800" spc="-1" strike="noStrike">
                <a:latin typeface="Arial"/>
              </a:rPr>
              <a:t> </a:t>
            </a:r>
            <a:r>
              <a:rPr b="0" lang="en-US" sz="1800" spc="-1" strike="noStrike">
                <a:latin typeface="Arial"/>
              </a:rPr>
              <a:t>	</a:t>
            </a:r>
            <a:r>
              <a:rPr b="0" lang="en-US" sz="1800" spc="-1" strike="noStrike">
                <a:solidFill>
                  <a:srgbClr val="00a933"/>
                </a:solidFill>
                <a:latin typeface="Arial"/>
              </a:rPr>
              <a:t>matchend : win</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Server → Client 2:</a:t>
            </a:r>
            <a:r>
              <a:rPr b="0" lang="en-US" sz="1800" spc="-1" strike="noStrike">
                <a:latin typeface="Arial"/>
              </a:rPr>
              <a:t> </a:t>
            </a:r>
            <a:r>
              <a:rPr b="0" lang="en-US" sz="1800" spc="-1" strike="noStrike">
                <a:latin typeface="Arial"/>
              </a:rPr>
              <a:t>	</a:t>
            </a:r>
            <a:r>
              <a:rPr b="0" lang="en-US" sz="1800" spc="-1" strike="noStrike">
                <a:solidFill>
                  <a:srgbClr val="00a933"/>
                </a:solidFill>
                <a:latin typeface="Arial"/>
              </a:rPr>
              <a:t>matchend : lose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
          <p:cNvSpPr/>
          <p:nvPr/>
        </p:nvSpPr>
        <p:spPr>
          <a:xfrm>
            <a:off x="733320" y="685800"/>
            <a:ext cx="8638560" cy="4169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340" name=""/>
          <p:cNvSpPr/>
          <p:nvPr/>
        </p:nvSpPr>
        <p:spPr>
          <a:xfrm>
            <a:off x="720000" y="1440000"/>
            <a:ext cx="4214520" cy="3598560"/>
          </a:xfrm>
          <a:prstGeom prst="rect">
            <a:avLst/>
          </a:prstGeom>
          <a:noFill/>
          <a:ln w="0">
            <a:noFill/>
          </a:ln>
        </p:spPr>
        <p:style>
          <a:lnRef idx="0"/>
          <a:fillRef idx="0"/>
          <a:effectRef idx="0"/>
          <a:fontRef idx="minor"/>
        </p:style>
      </p:sp>
      <p:pic>
        <p:nvPicPr>
          <p:cNvPr id="341" name="" descr=""/>
          <p:cNvPicPr/>
          <p:nvPr/>
        </p:nvPicPr>
        <p:blipFill>
          <a:blip r:embed="rId1"/>
          <a:stretch/>
        </p:blipFill>
        <p:spPr>
          <a:xfrm>
            <a:off x="5146920" y="1751040"/>
            <a:ext cx="4214520" cy="2976480"/>
          </a:xfrm>
          <a:prstGeom prst="rect">
            <a:avLst/>
          </a:prstGeom>
          <a:ln w="18000">
            <a:noFill/>
          </a:ln>
        </p:spPr>
      </p:pic>
      <p:sp>
        <p:nvSpPr>
          <p:cNvPr id="342" name=""/>
          <p:cNvSpPr/>
          <p:nvPr/>
        </p:nvSpPr>
        <p:spPr>
          <a:xfrm>
            <a:off x="720000" y="1600200"/>
            <a:ext cx="4079520" cy="2904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Game server matches two players playing against each other.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344" name=""/>
          <p:cNvSpPr/>
          <p:nvPr/>
        </p:nvSpPr>
        <p:spPr>
          <a:xfrm>
            <a:off x="720000" y="1440000"/>
            <a:ext cx="4214520" cy="3598560"/>
          </a:xfrm>
          <a:prstGeom prst="rect">
            <a:avLst/>
          </a:prstGeom>
          <a:noFill/>
          <a:ln w="0">
            <a:noFill/>
          </a:ln>
        </p:spPr>
        <p:style>
          <a:lnRef idx="0"/>
          <a:fillRef idx="0"/>
          <a:effectRef idx="0"/>
          <a:fontRef idx="minor"/>
        </p:style>
      </p:sp>
      <p:pic>
        <p:nvPicPr>
          <p:cNvPr id="345" name="" descr=""/>
          <p:cNvPicPr/>
          <p:nvPr/>
        </p:nvPicPr>
        <p:blipFill>
          <a:blip r:embed="rId1"/>
          <a:stretch/>
        </p:blipFill>
        <p:spPr>
          <a:xfrm>
            <a:off x="5146920" y="1751040"/>
            <a:ext cx="4214520" cy="2976480"/>
          </a:xfrm>
          <a:prstGeom prst="rect">
            <a:avLst/>
          </a:prstGeom>
          <a:ln w="18000">
            <a:noFill/>
          </a:ln>
        </p:spPr>
      </p:pic>
      <p:sp>
        <p:nvSpPr>
          <p:cNvPr id="346" name=""/>
          <p:cNvSpPr/>
          <p:nvPr/>
        </p:nvSpPr>
        <p:spPr>
          <a:xfrm>
            <a:off x="720000" y="1600200"/>
            <a:ext cx="4079520" cy="2904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348" name=""/>
          <p:cNvSpPr/>
          <p:nvPr/>
        </p:nvSpPr>
        <p:spPr>
          <a:xfrm>
            <a:off x="720000" y="1440000"/>
            <a:ext cx="8651880" cy="3598560"/>
          </a:xfrm>
          <a:prstGeom prst="rect">
            <a:avLst/>
          </a:prstGeom>
          <a:noFill/>
          <a:ln w="0">
            <a:noFill/>
          </a:ln>
        </p:spPr>
        <p:style>
          <a:lnRef idx="0"/>
          <a:fillRef idx="0"/>
          <a:effectRef idx="0"/>
          <a:fontRef idx="minor"/>
        </p:style>
        <p:txBody>
          <a:bodyPr lIns="0" rIns="0" tIns="0" bIns="0">
            <a:normAutofit fontScale="14000"/>
          </a:bodyPr>
          <a:p>
            <a:pPr marL="432000" indent="-32328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Application protocol</a:t>
            </a:r>
            <a:endParaRPr b="0" lang="en-US" sz="4400" spc="-1" strike="noStrike">
              <a:latin typeface="Arial"/>
            </a:endParaRPr>
          </a:p>
        </p:txBody>
      </p:sp>
      <p:sp>
        <p:nvSpPr>
          <p:cNvPr id="350" name=""/>
          <p:cNvSpPr/>
          <p:nvPr/>
        </p:nvSpPr>
        <p:spPr>
          <a:xfrm>
            <a:off x="720000" y="1440000"/>
            <a:ext cx="81950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Architecture: Client / Server</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Message type: string</a:t>
            </a:r>
            <a:endParaRPr b="0" lang="en-US" sz="32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2400" spc="-1" strike="noStrike">
                <a:solidFill>
                  <a:srgbClr val="c9211e"/>
                </a:solidFill>
                <a:latin typeface="Arial"/>
              </a:rPr>
              <a:t>fire : </a:t>
            </a:r>
            <a:r>
              <a:rPr b="0" lang="en-US" sz="2400" spc="-1" strike="noStrike">
                <a:solidFill>
                  <a:srgbClr val="2a6099"/>
                </a:solidFill>
                <a:latin typeface="Arial"/>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7640">
              <a:lnSpc>
                <a:spcPct val="100000"/>
              </a:lnSpc>
              <a:spcBef>
                <a:spcPts val="850"/>
              </a:spcBef>
              <a:buClr>
                <a:srgbClr val="000000"/>
              </a:buClr>
              <a:buSzPct val="45000"/>
              <a:buFont typeface="Wingdings" charset="2"/>
              <a:buChar char=""/>
            </a:pPr>
            <a:r>
              <a:rPr b="0" lang="en-US" sz="2400" spc="-1" strike="noStrike">
                <a:solidFill>
                  <a:srgbClr val="ff0000"/>
                </a:solidFill>
                <a:latin typeface="Arial"/>
              </a:rPr>
              <a:t>(header)</a:t>
            </a:r>
            <a:r>
              <a:rPr b="0" lang="en-US" sz="2400" spc="-1" strike="noStrike">
                <a:solidFill>
                  <a:srgbClr val="2a6099"/>
                </a:solidFill>
                <a:latin typeface="Arial"/>
              </a:rPr>
              <a:t>        </a:t>
            </a:r>
            <a:r>
              <a:rPr b="0" lang="en-US" sz="2400" spc="-1" strike="noStrike">
                <a:solidFill>
                  <a:srgbClr val="2a6099"/>
                </a:solidFill>
                <a:latin typeface="Arial"/>
              </a:rPr>
              <a:t>	</a:t>
            </a:r>
            <a:r>
              <a:rPr b="0" lang="en-US" sz="2400" spc="-1" strike="noStrike">
                <a:solidFill>
                  <a:srgbClr val="2a6099"/>
                </a:solidFill>
                <a:latin typeface="Arial"/>
              </a:rPr>
              <a:t>	</a:t>
            </a:r>
            <a:r>
              <a:rPr b="0" lang="en-US" sz="2400" spc="-1" strike="noStrike">
                <a:solidFill>
                  <a:srgbClr val="2a6099"/>
                </a:solidFill>
                <a:latin typeface="Arial"/>
              </a:rPr>
              <a:t>(data)</a:t>
            </a:r>
            <a:endParaRPr b="0" lang="en-US" sz="2400" spc="-1" strike="noStrike">
              <a:latin typeface="Arial"/>
            </a:endParaRPr>
          </a:p>
        </p:txBody>
      </p:sp>
      <p:sp>
        <p:nvSpPr>
          <p:cNvPr id="351"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352"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353" name="" descr=""/>
          <p:cNvPicPr/>
          <p:nvPr/>
        </p:nvPicPr>
        <p:blipFill>
          <a:blip r:embed="rId1"/>
          <a:stretch/>
        </p:blipFill>
        <p:spPr>
          <a:xfrm>
            <a:off x="7101000" y="1440000"/>
            <a:ext cx="818640" cy="846000"/>
          </a:xfrm>
          <a:prstGeom prst="rect">
            <a:avLst/>
          </a:prstGeom>
          <a:ln w="0">
            <a:noFill/>
          </a:ln>
        </p:spPr>
      </p:pic>
      <p:pic>
        <p:nvPicPr>
          <p:cNvPr id="354" name="" descr=""/>
          <p:cNvPicPr/>
          <p:nvPr/>
        </p:nvPicPr>
        <p:blipFill>
          <a:blip r:embed="rId2"/>
          <a:stretch/>
        </p:blipFill>
        <p:spPr>
          <a:xfrm>
            <a:off x="6039360" y="2811600"/>
            <a:ext cx="818640" cy="846000"/>
          </a:xfrm>
          <a:prstGeom prst="rect">
            <a:avLst/>
          </a:prstGeom>
          <a:ln w="0">
            <a:noFill/>
          </a:ln>
        </p:spPr>
      </p:pic>
      <p:pic>
        <p:nvPicPr>
          <p:cNvPr id="355" name="" descr=""/>
          <p:cNvPicPr/>
          <p:nvPr/>
        </p:nvPicPr>
        <p:blipFill>
          <a:blip r:embed="rId3"/>
          <a:stretch/>
        </p:blipFill>
        <p:spPr>
          <a:xfrm>
            <a:off x="7182360" y="2811600"/>
            <a:ext cx="818640" cy="846000"/>
          </a:xfrm>
          <a:prstGeom prst="rect">
            <a:avLst/>
          </a:prstGeom>
          <a:ln w="0">
            <a:noFill/>
          </a:ln>
        </p:spPr>
      </p:pic>
      <p:pic>
        <p:nvPicPr>
          <p:cNvPr id="356" name="" descr=""/>
          <p:cNvPicPr/>
          <p:nvPr/>
        </p:nvPicPr>
        <p:blipFill>
          <a:blip r:embed="rId4"/>
          <a:stretch/>
        </p:blipFill>
        <p:spPr>
          <a:xfrm>
            <a:off x="8325360" y="2811600"/>
            <a:ext cx="818640" cy="846000"/>
          </a:xfrm>
          <a:prstGeom prst="rect">
            <a:avLst/>
          </a:prstGeom>
          <a:ln w="0">
            <a:noFill/>
          </a:ln>
        </p:spPr>
      </p:pic>
      <p:sp>
        <p:nvSpPr>
          <p:cNvPr id="357"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358"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359"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360" name=""/>
          <p:cNvSpPr txBox="1"/>
          <p:nvPr/>
        </p:nvSpPr>
        <p:spPr>
          <a:xfrm>
            <a:off x="8001000" y="1687320"/>
            <a:ext cx="1600200" cy="370080"/>
          </a:xfrm>
          <a:prstGeom prst="rect">
            <a:avLst/>
          </a:prstGeom>
          <a:noFill/>
          <a:ln w="0">
            <a:noFill/>
          </a:ln>
        </p:spPr>
        <p:txBody>
          <a:bodyPr lIns="90000" rIns="90000" tIns="45000" bIns="45000">
            <a:noAutofit/>
          </a:bodyPr>
          <a:p>
            <a:r>
              <a:rPr b="0" lang="en-US" sz="1800" spc="-1" strike="noStrike">
                <a:latin typeface="Arial"/>
              </a:rPr>
              <a:t>Server</a:t>
            </a:r>
            <a:endParaRPr b="0" lang="en-US" sz="1800" spc="-1" strike="noStrike">
              <a:latin typeface="Arial"/>
            </a:endParaRPr>
          </a:p>
        </p:txBody>
      </p:sp>
      <p:sp>
        <p:nvSpPr>
          <p:cNvPr id="361" name=""/>
          <p:cNvSpPr txBox="1"/>
          <p:nvPr/>
        </p:nvSpPr>
        <p:spPr>
          <a:xfrm>
            <a:off x="5715000" y="3744720"/>
            <a:ext cx="914400" cy="370080"/>
          </a:xfrm>
          <a:prstGeom prst="rect">
            <a:avLst/>
          </a:prstGeom>
          <a:noFill/>
          <a:ln w="0">
            <a:noFill/>
          </a:ln>
        </p:spPr>
        <p:txBody>
          <a:bodyPr lIns="90000" rIns="90000" tIns="45000" bIns="45000">
            <a:noAutofit/>
          </a:bodyPr>
          <a:p>
            <a:r>
              <a:rPr b="0" lang="en-US" sz="1800" spc="-1" strike="noStrike">
                <a:latin typeface="Arial"/>
              </a:rPr>
              <a:t>Client</a:t>
            </a:r>
            <a:endParaRPr b="0" lang="en-US" sz="1800" spc="-1" strike="noStrike">
              <a:latin typeface="Arial"/>
            </a:endParaRPr>
          </a:p>
        </p:txBody>
      </p:sp>
      <p:sp>
        <p:nvSpPr>
          <p:cNvPr id="362" name=""/>
          <p:cNvSpPr txBox="1"/>
          <p:nvPr/>
        </p:nvSpPr>
        <p:spPr>
          <a:xfrm>
            <a:off x="7086600" y="3744720"/>
            <a:ext cx="914400" cy="370080"/>
          </a:xfrm>
          <a:prstGeom prst="rect">
            <a:avLst/>
          </a:prstGeom>
          <a:noFill/>
          <a:ln w="0">
            <a:noFill/>
          </a:ln>
        </p:spPr>
        <p:txBody>
          <a:bodyPr lIns="90000" rIns="90000" tIns="45000" bIns="45000">
            <a:noAutofit/>
          </a:bodyPr>
          <a:p>
            <a:r>
              <a:rPr b="0" lang="en-US" sz="1800" spc="-1" strike="noStrike">
                <a:latin typeface="Arial"/>
              </a:rPr>
              <a:t>Client</a:t>
            </a:r>
            <a:endParaRPr b="0" lang="en-US" sz="1800" spc="-1" strike="noStrike">
              <a:latin typeface="Arial"/>
            </a:endParaRPr>
          </a:p>
        </p:txBody>
      </p:sp>
      <p:sp>
        <p:nvSpPr>
          <p:cNvPr id="363" name=""/>
          <p:cNvSpPr txBox="1"/>
          <p:nvPr/>
        </p:nvSpPr>
        <p:spPr>
          <a:xfrm>
            <a:off x="8458200" y="3744720"/>
            <a:ext cx="914400" cy="370080"/>
          </a:xfrm>
          <a:prstGeom prst="rect">
            <a:avLst/>
          </a:prstGeom>
          <a:noFill/>
          <a:ln w="0">
            <a:noFill/>
          </a:ln>
        </p:spPr>
        <p:txBody>
          <a:bodyPr lIns="90000" rIns="90000" tIns="45000" bIns="45000">
            <a:noAutofit/>
          </a:bodyPr>
          <a:p>
            <a:r>
              <a:rPr b="0" lang="en-US" sz="1800" spc="-1" strike="noStrike">
                <a:latin typeface="Arial"/>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
          <p:cNvSpPr/>
          <p:nvPr/>
        </p:nvSpPr>
        <p:spPr>
          <a:xfrm>
            <a:off x="720000" y="1584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State Diagram</a:t>
            </a:r>
            <a:endParaRPr b="0" lang="en-US" sz="3200" spc="-1" strike="noStrike">
              <a:latin typeface="Arial"/>
            </a:endParaRPr>
          </a:p>
        </p:txBody>
      </p:sp>
      <p:pic>
        <p:nvPicPr>
          <p:cNvPr id="365" name="" descr=""/>
          <p:cNvPicPr/>
          <p:nvPr/>
        </p:nvPicPr>
        <p:blipFill>
          <a:blip r:embed="rId1"/>
          <a:stretch/>
        </p:blipFill>
        <p:spPr>
          <a:xfrm>
            <a:off x="1828800" y="914400"/>
            <a:ext cx="7086240" cy="4555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Message Protocol</a:t>
            </a:r>
            <a:endParaRPr b="0" lang="en-US" sz="3200" spc="-1" strike="noStrike">
              <a:latin typeface="Arial"/>
            </a:endParaRPr>
          </a:p>
        </p:txBody>
      </p:sp>
      <p:sp>
        <p:nvSpPr>
          <p:cNvPr id="367" name=""/>
          <p:cNvSpPr/>
          <p:nvPr/>
        </p:nvSpPr>
        <p:spPr>
          <a:xfrm>
            <a:off x="720000" y="1430280"/>
            <a:ext cx="84236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Client connects to Server and input an username and sends to Server</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C: </a:t>
            </a:r>
            <a:r>
              <a:rPr b="0" lang="en-US" sz="1800" spc="-1" strike="noStrike">
                <a:solidFill>
                  <a:srgbClr val="ff0000"/>
                </a:solidFill>
                <a:latin typeface="Arial"/>
              </a:rPr>
              <a:t>	</a:t>
            </a:r>
            <a:r>
              <a:rPr b="0" lang="en-US" sz="1800" spc="-1" strike="noStrike">
                <a:solidFill>
                  <a:srgbClr val="00a933"/>
                </a:solidFill>
                <a:latin typeface="Arial"/>
              </a:rPr>
              <a:t>login : [username]</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rPr>
              <a:t>Server receives and check [username] (which only included alphabet characters and digits)</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rPr>
              <a:t>(valid username)    →</a:t>
            </a:r>
            <a:r>
              <a:rPr b="0" lang="en-US" sz="1800" spc="-1" strike="noStrike">
                <a:solidFill>
                  <a:srgbClr val="00a933"/>
                </a:solidFill>
                <a:latin typeface="Arial"/>
              </a:rPr>
              <a:t> </a:t>
            </a:r>
            <a:r>
              <a:rPr b="0" lang="en-US" sz="1800" spc="-1" strike="noStrike">
                <a:solidFill>
                  <a:srgbClr val="ff0000"/>
                </a:solidFill>
                <a:latin typeface="Arial"/>
              </a:rPr>
              <a:t>S: </a:t>
            </a:r>
            <a:r>
              <a:rPr b="0" lang="en-US" sz="1800" spc="-1" strike="noStrike">
                <a:solidFill>
                  <a:srgbClr val="ff0000"/>
                </a:solidFill>
                <a:latin typeface="Arial"/>
              </a:rPr>
              <a:t>	</a:t>
            </a:r>
            <a:r>
              <a:rPr b="0" lang="en-US" sz="1800" spc="-1" strike="noStrike">
                <a:solidFill>
                  <a:srgbClr val="00a933"/>
                </a:solidFill>
                <a:latin typeface="Arial"/>
              </a:rPr>
              <a:t>login : 1</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rPr>
              <a:t>(invalid username) →</a:t>
            </a:r>
            <a:r>
              <a:rPr b="0" lang="en-US" sz="1800" spc="-1" strike="noStrike">
                <a:solidFill>
                  <a:srgbClr val="00a933"/>
                </a:solidFill>
                <a:latin typeface="Arial"/>
              </a:rPr>
              <a:t> </a:t>
            </a:r>
            <a:r>
              <a:rPr b="0" lang="en-US" sz="1800" spc="-1" strike="noStrike">
                <a:solidFill>
                  <a:srgbClr val="ff0000"/>
                </a:solidFill>
                <a:latin typeface="Arial"/>
              </a:rPr>
              <a:t>S:</a:t>
            </a:r>
            <a:r>
              <a:rPr b="0" lang="en-US" sz="1800" spc="-1" strike="noStrike">
                <a:solidFill>
                  <a:srgbClr val="ff0000"/>
                </a:solidFill>
                <a:latin typeface="Arial"/>
              </a:rPr>
              <a:t>	</a:t>
            </a:r>
            <a:r>
              <a:rPr b="0" lang="en-US" sz="1800" spc="-1" strike="noStrike">
                <a:solidFill>
                  <a:srgbClr val="00a933"/>
                </a:solidFill>
                <a:latin typeface="Arial"/>
              </a:rPr>
              <a:t>login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Message Protocol</a:t>
            </a:r>
            <a:endParaRPr b="0" lang="en-US" sz="3200" spc="-1" strike="noStrike">
              <a:latin typeface="Arial"/>
            </a:endParaRPr>
          </a:p>
        </p:txBody>
      </p:sp>
      <p:sp>
        <p:nvSpPr>
          <p:cNvPr id="369" name=""/>
          <p:cNvSpPr/>
          <p:nvPr/>
        </p:nvSpPr>
        <p:spPr>
          <a:xfrm>
            <a:off x="720000" y="1440000"/>
            <a:ext cx="84236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Server will send the list of online users to Clients so they can invite each others.</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latin typeface="Arial"/>
              </a:rPr>
              <a:t>The Server will add a nametag after usernames to distinguish between similar ones.</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S: </a:t>
            </a:r>
            <a:r>
              <a:rPr b="0" lang="en-US" sz="1800" spc="-1" strike="noStrike">
                <a:solidFill>
                  <a:srgbClr val="ff0000"/>
                </a:solidFill>
                <a:latin typeface="Arial"/>
              </a:rPr>
              <a:t>	</a:t>
            </a:r>
            <a:r>
              <a:rPr b="0" lang="en-US" sz="1800" spc="-1" strike="noStrike">
                <a:solidFill>
                  <a:srgbClr val="00a933"/>
                </a:solidFill>
                <a:latin typeface="Arial"/>
              </a:rPr>
              <a:t>userlist : [username1]#[tag]/[state] , [username2]#[tag]/[state] .</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rPr>
              <a:t>(example:</a:t>
            </a:r>
            <a:r>
              <a:rPr b="0" lang="en-US" sz="1800" spc="-1" strike="noStrike">
                <a:solidFill>
                  <a:srgbClr val="00a933"/>
                </a:solidFill>
                <a:latin typeface="Arial"/>
              </a:rPr>
              <a:t> </a:t>
            </a:r>
            <a:r>
              <a:rPr b="0" lang="en-US" sz="1800" spc="-1" strike="noStrike">
                <a:solidFill>
                  <a:srgbClr val="00a933"/>
                </a:solidFill>
                <a:latin typeface="Arial"/>
              </a:rPr>
              <a:t>	</a:t>
            </a:r>
            <a:r>
              <a:rPr b="0" lang="en-US" sz="1800" spc="-1" strike="noStrike">
                <a:solidFill>
                  <a:srgbClr val="00a933"/>
                </a:solidFill>
                <a:latin typeface="Arial"/>
              </a:rPr>
              <a:t>userlist : Josh#20/A, Paimon#33/P, Josh#69/A, Steve#20/P. </a:t>
            </a:r>
            <a:r>
              <a:rPr b="0" lang="en-US" sz="1800" spc="-1" strike="noStrike">
                <a:solidFill>
                  <a:srgbClr val="000000"/>
                </a:solidFill>
                <a:latin typeface="Arial"/>
              </a:rPr>
              <a:t>)</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rPr>
              <a:t>(User state: Active (A), Playing (P)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
          <p:cNvSpPr/>
          <p:nvPr/>
        </p:nvSpPr>
        <p:spPr>
          <a:xfrm>
            <a:off x="720000" y="360000"/>
            <a:ext cx="8638560" cy="8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Message Protocol</a:t>
            </a:r>
            <a:endParaRPr b="0" lang="en-US" sz="3200" spc="-1" strike="noStrike">
              <a:latin typeface="Arial"/>
            </a:endParaRPr>
          </a:p>
        </p:txBody>
      </p:sp>
      <p:sp>
        <p:nvSpPr>
          <p:cNvPr id="371" name=""/>
          <p:cNvSpPr/>
          <p:nvPr/>
        </p:nvSpPr>
        <p:spPr>
          <a:xfrm>
            <a:off x="720000" y="1440000"/>
            <a:ext cx="9109440" cy="35985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Client logged in successfully and active in game lobby. In this state Client may: log out, challenge another user, accept/decline a challenge.</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C: </a:t>
            </a:r>
            <a:r>
              <a:rPr b="0" lang="en-US" sz="1800" spc="-1" strike="noStrike">
                <a:solidFill>
                  <a:srgbClr val="ff0000"/>
                </a:solidFill>
                <a:latin typeface="Arial"/>
              </a:rPr>
              <a:t>	</a:t>
            </a:r>
            <a:r>
              <a:rPr b="0" lang="en-US" sz="1800" spc="-1" strike="noStrike">
                <a:solidFill>
                  <a:srgbClr val="00a933"/>
                </a:solidFill>
                <a:latin typeface="Arial"/>
              </a:rPr>
              <a:t>logout</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rPr>
              <a:t>C: </a:t>
            </a:r>
            <a:r>
              <a:rPr b="0" lang="en-US" sz="1800" spc="-1" strike="noStrike">
                <a:solidFill>
                  <a:srgbClr val="ff0000"/>
                </a:solidFill>
                <a:latin typeface="Arial"/>
              </a:rPr>
              <a:t>	</a:t>
            </a:r>
            <a:r>
              <a:rPr b="0" lang="en-US" sz="1800" spc="-1" strike="noStrike">
                <a:solidFill>
                  <a:srgbClr val="00a933"/>
                </a:solidFill>
                <a:latin typeface="Arial"/>
              </a:rPr>
              <a:t>challenge : [username]#[tag]</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 [username]#[tag]</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 [username]#[tag]</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invitation to the challenged user:</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invite : [username]#[tag]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2021-04-26T15:15:15Z</dcterms:modified>
  <cp:revision>26</cp:revision>
  <dc:subject/>
  <dc:title>Focus</dc:title>
</cp:coreProperties>
</file>

<file path=docProps/custom.xml><?xml version="1.0" encoding="utf-8"?>
<Properties xmlns="http://schemas.openxmlformats.org/officeDocument/2006/custom-properties" xmlns:vt="http://schemas.openxmlformats.org/officeDocument/2006/docPropsVTypes"/>
</file>