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3"/>
  </p:sldMasterIdLst>
  <p:notesMasterIdLst>
    <p:notesMasterId r:id="rId26"/>
  </p:notesMasterIdLst>
  <p:handoutMasterIdLst>
    <p:handoutMasterId r:id="rId27"/>
  </p:handoutMasterIdLst>
  <p:sldIdLst>
    <p:sldId id="256" r:id="rId4"/>
    <p:sldId id="258" r:id="rId5"/>
    <p:sldId id="259" r:id="rId6"/>
    <p:sldId id="260" r:id="rId7"/>
    <p:sldId id="279" r:id="rId8"/>
    <p:sldId id="261" r:id="rId9"/>
    <p:sldId id="263" r:id="rId10"/>
    <p:sldId id="265" r:id="rId11"/>
    <p:sldId id="264" r:id="rId12"/>
    <p:sldId id="262" r:id="rId13"/>
    <p:sldId id="266" r:id="rId14"/>
    <p:sldId id="273" r:id="rId15"/>
    <p:sldId id="267" r:id="rId16"/>
    <p:sldId id="268" r:id="rId17"/>
    <p:sldId id="275" r:id="rId18"/>
    <p:sldId id="276" r:id="rId19"/>
    <p:sldId id="277" r:id="rId20"/>
    <p:sldId id="278" r:id="rId21"/>
    <p:sldId id="269" r:id="rId22"/>
    <p:sldId id="270" r:id="rId23"/>
    <p:sldId id="271" r:id="rId24"/>
    <p:sldId id="272" r:id="rId2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3"/>
    <p:restoredTop sz="83386" autoAdjust="0"/>
  </p:normalViewPr>
  <p:slideViewPr>
    <p:cSldViewPr>
      <p:cViewPr varScale="1">
        <p:scale>
          <a:sx n="56" d="100"/>
          <a:sy n="56" d="100"/>
        </p:scale>
        <p:origin x="1435"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C428C3-034C-4595-93DB-6089E147D32C}"/>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D974F393-3E8D-4A6F-AFDA-0EBA3FBDD9A7}"/>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atin typeface="Arial" charset="0"/>
              </a:defRPr>
            </a:lvl1pPr>
          </a:lstStyle>
          <a:p>
            <a:pPr>
              <a:defRPr/>
            </a:pPr>
            <a:fld id="{6CF61D78-6C74-462A-B815-3910A63B35A1}" type="datetimeFigureOut">
              <a:rPr lang="en-US"/>
              <a:pPr>
                <a:defRPr/>
              </a:pPr>
              <a:t>2/21/2021</a:t>
            </a:fld>
            <a:endParaRPr lang="en-US"/>
          </a:p>
        </p:txBody>
      </p:sp>
      <p:sp>
        <p:nvSpPr>
          <p:cNvPr id="4" name="Footer Placeholder 3">
            <a:extLst>
              <a:ext uri="{FF2B5EF4-FFF2-40B4-BE49-F238E27FC236}">
                <a16:creationId xmlns:a16="http://schemas.microsoft.com/office/drawing/2014/main" id="{C18B0A8F-5C1E-49E2-A3A5-7998302EF1BF}"/>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B618FBFD-6081-45CD-A1AF-E015C7DCC7F9}"/>
              </a:ext>
            </a:extLst>
          </p:cNvPr>
          <p:cNvSpPr>
            <a:spLocks noGrp="1"/>
          </p:cNvSpPr>
          <p:nvPr>
            <p:ph type="sldNum" sz="quarter" idx="3"/>
          </p:nvPr>
        </p:nvSpPr>
        <p:spPr>
          <a:xfrm>
            <a:off x="4143375" y="9120188"/>
            <a:ext cx="3170238" cy="481012"/>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FC5F3502-7A22-4EE7-AF67-A0BC7962B84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C6C2391-092A-47DC-BA3B-36208BD88794}"/>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pPr>
              <a:defRPr/>
            </a:pPr>
            <a:endParaRPr lang="en-US"/>
          </a:p>
        </p:txBody>
      </p:sp>
      <p:sp>
        <p:nvSpPr>
          <p:cNvPr id="9219" name="Rectangle 3">
            <a:extLst>
              <a:ext uri="{FF2B5EF4-FFF2-40B4-BE49-F238E27FC236}">
                <a16:creationId xmlns:a16="http://schemas.microsoft.com/office/drawing/2014/main" id="{5DFA413A-F4D3-45CE-9CC4-45D5499F2B23}"/>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pPr>
              <a:defRPr/>
            </a:pPr>
            <a:endParaRPr lang="en-US"/>
          </a:p>
        </p:txBody>
      </p:sp>
      <p:sp>
        <p:nvSpPr>
          <p:cNvPr id="3076" name="Rectangle 4">
            <a:extLst>
              <a:ext uri="{FF2B5EF4-FFF2-40B4-BE49-F238E27FC236}">
                <a16:creationId xmlns:a16="http://schemas.microsoft.com/office/drawing/2014/main" id="{92A3E08C-5F72-46C5-8E34-0DFF13EB77DC}"/>
              </a:ext>
            </a:extLst>
          </p:cNvPr>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a:extLst>
              <a:ext uri="{FF2B5EF4-FFF2-40B4-BE49-F238E27FC236}">
                <a16:creationId xmlns:a16="http://schemas.microsoft.com/office/drawing/2014/main" id="{4DE406B2-1E1C-4CCB-A7F1-158CBE2D4EA3}"/>
              </a:ext>
            </a:extLst>
          </p:cNvPr>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a:extLst>
              <a:ext uri="{FF2B5EF4-FFF2-40B4-BE49-F238E27FC236}">
                <a16:creationId xmlns:a16="http://schemas.microsoft.com/office/drawing/2014/main" id="{A31C46AE-E71B-4C3A-B94D-FB73DE990710}"/>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pPr>
              <a:defRPr/>
            </a:pPr>
            <a:endParaRPr lang="en-US"/>
          </a:p>
        </p:txBody>
      </p:sp>
      <p:sp>
        <p:nvSpPr>
          <p:cNvPr id="9223" name="Rectangle 7">
            <a:extLst>
              <a:ext uri="{FF2B5EF4-FFF2-40B4-BE49-F238E27FC236}">
                <a16:creationId xmlns:a16="http://schemas.microsoft.com/office/drawing/2014/main" id="{F40D5920-727F-4B96-A734-ED3ED3AFAF88}"/>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smtClean="0"/>
            </a:lvl1pPr>
          </a:lstStyle>
          <a:p>
            <a:pPr>
              <a:defRPr/>
            </a:pPr>
            <a:fld id="{E9F7394C-FC7D-482A-9D96-62E53306A0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EC57D845-8A08-42CE-BAF6-958107977A9A}"/>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id="{57136A1B-F9F9-4D22-AE88-DA98A89B1BE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Ổn định: thời gian không bị thay đổi nhiều với các dữ liệu khác nhau</a:t>
            </a:r>
          </a:p>
          <a:p>
            <a:r>
              <a:rPr lang="en-US" altLang="en-US">
                <a:latin typeface="Arial" panose="020B0604020202020204" pitchFamily="34" charset="0"/>
              </a:rPr>
              <a:t>Khóa: giá trị phân biệt, cấu trúc gồm nhiều trường</a:t>
            </a:r>
          </a:p>
          <a:p>
            <a:endParaRPr lang="en-US" altLang="en-US">
              <a:latin typeface="Arial" panose="020B0604020202020204" pitchFamily="34" charset="0"/>
            </a:endParaRPr>
          </a:p>
        </p:txBody>
      </p:sp>
      <p:sp>
        <p:nvSpPr>
          <p:cNvPr id="9220" name="Slide Number Placeholder 3">
            <a:extLst>
              <a:ext uri="{FF2B5EF4-FFF2-40B4-BE49-F238E27FC236}">
                <a16:creationId xmlns:a16="http://schemas.microsoft.com/office/drawing/2014/main" id="{08E1FCA8-4837-4787-A51F-7BFD6F1DD80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23E78B3-DD18-4EFE-BAC6-76560055DB0A}" type="slidenum">
              <a:rPr lang="en-US" altLang="en-US"/>
              <a:pPr/>
              <a:t>4</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DA6FDF6-CE5F-4C0A-8FD8-67103109D69A}"/>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15C260E7-9000-44FB-8F21-C9A5277ECB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in-place: giải thuật xử lý đầu vào với một số lượng nhỏ/cố định không gian lưu trữ. Đầu vào luôn bị ghi đè bởi đầu ra.</a:t>
            </a:r>
          </a:p>
          <a:p>
            <a:r>
              <a:rPr lang="en-US" altLang="en-US">
                <a:latin typeface="Arial" panose="020B0604020202020204" pitchFamily="34" charset="0"/>
              </a:rPr>
              <a:t>stable: ổn định thể hiện việc lưu trữ thứ tự sắp xếp có giống như ban đầu không</a:t>
            </a:r>
          </a:p>
          <a:p>
            <a:r>
              <a:rPr lang="en-US" altLang="en-US">
                <a:latin typeface="Arial" panose="020B0604020202020204" pitchFamily="34" charset="0"/>
              </a:rPr>
              <a:t>Ví dụ: peach straw apple spork =&gt; apple peach straw spork. Hai từ straw, spork vẫn đúng theo thứ tự ban đầu</a:t>
            </a:r>
          </a:p>
          <a:p>
            <a:endParaRPr lang="en-US" altLang="en-US">
              <a:latin typeface="Arial" panose="020B0604020202020204" pitchFamily="34" charset="0"/>
            </a:endParaRPr>
          </a:p>
        </p:txBody>
      </p:sp>
      <p:sp>
        <p:nvSpPr>
          <p:cNvPr id="11268" name="Slide Number Placeholder 3">
            <a:extLst>
              <a:ext uri="{FF2B5EF4-FFF2-40B4-BE49-F238E27FC236}">
                <a16:creationId xmlns:a16="http://schemas.microsoft.com/office/drawing/2014/main" id="{F2A7A8B3-F618-431C-B25B-E7A1F46E96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19AF113-97B1-4098-895B-BCF00A4AE21B}" type="slidenum">
              <a:rPr lang="en-US" altLang="en-US"/>
              <a:pPr/>
              <a:t>5</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87F31AE-1FA8-44B2-A2EA-D0B75C1BBDAA}"/>
              </a:ext>
            </a:extLst>
          </p:cNvPr>
          <p:cNvGrpSpPr>
            <a:grpSpLocks/>
          </p:cNvGrpSpPr>
          <p:nvPr/>
        </p:nvGrpSpPr>
        <p:grpSpPr bwMode="auto">
          <a:xfrm>
            <a:off x="0" y="927100"/>
            <a:ext cx="8991600" cy="4495800"/>
            <a:chOff x="0" y="584"/>
            <a:chExt cx="5664" cy="2832"/>
          </a:xfrm>
        </p:grpSpPr>
        <p:sp>
          <p:nvSpPr>
            <p:cNvPr id="5" name="AutoShape 3">
              <a:extLst>
                <a:ext uri="{FF2B5EF4-FFF2-40B4-BE49-F238E27FC236}">
                  <a16:creationId xmlns:a16="http://schemas.microsoft.com/office/drawing/2014/main" id="{A9B67D61-A567-430B-BE1D-C030AB90BB6C}"/>
                </a:ext>
              </a:extLst>
            </p:cNvPr>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1C296177-4588-4573-A008-1FB4C122E0FC}"/>
                </a:ext>
              </a:extLst>
            </p:cNvPr>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7" name="AutoShape 5">
              <a:extLst>
                <a:ext uri="{FF2B5EF4-FFF2-40B4-BE49-F238E27FC236}">
                  <a16:creationId xmlns:a16="http://schemas.microsoft.com/office/drawing/2014/main" id="{12234CDC-28F2-4B95-8795-7521EC36CC9C}"/>
                </a:ext>
              </a:extLst>
            </p:cNvPr>
            <p:cNvSpPr>
              <a:spLocks/>
            </p:cNvSpPr>
            <p:nvPr userDrawn="1"/>
          </p:nvSpPr>
          <p:spPr bwMode="blackWhite">
            <a:xfrm>
              <a:off x="0" y="872"/>
              <a:ext cx="5664" cy="1152"/>
            </a:xfrm>
            <a:custGeom>
              <a:avLst/>
              <a:gdLst>
                <a:gd name="T0" fmla="*/ 0 w 4917"/>
                <a:gd name="T1" fmla="*/ 0 h 1000"/>
                <a:gd name="T2" fmla="*/ 6750 w 4917"/>
                <a:gd name="T3" fmla="*/ 0 h 1000"/>
                <a:gd name="T4" fmla="*/ 7515 w 4917"/>
                <a:gd name="T5" fmla="*/ 765 h 1000"/>
                <a:gd name="T6" fmla="*/ 6751 w 4917"/>
                <a:gd name="T7" fmla="*/ 1529 h 1000"/>
                <a:gd name="T8" fmla="*/ 0 w 4917"/>
                <a:gd name="T9" fmla="*/ 1529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Line 6">
              <a:extLst>
                <a:ext uri="{FF2B5EF4-FFF2-40B4-BE49-F238E27FC236}">
                  <a16:creationId xmlns:a16="http://schemas.microsoft.com/office/drawing/2014/main" id="{9602791D-A3DC-42DA-B7F1-8C785EF2FE60}"/>
                </a:ext>
              </a:extLst>
            </p:cNvPr>
            <p:cNvSpPr>
              <a:spLocks noChangeShapeType="1"/>
            </p:cNvSpPr>
            <p:nvPr userDrawn="1"/>
          </p:nvSpPr>
          <p:spPr bwMode="auto">
            <a:xfrm>
              <a:off x="0" y="1928"/>
              <a:ext cx="5232" cy="0"/>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887" name="Rectangle 7"/>
          <p:cNvSpPr>
            <a:spLocks noGrp="1" noChangeArrowheads="1"/>
          </p:cNvSpPr>
          <p:nvPr>
            <p:ph type="ctrTitle"/>
          </p:nvPr>
        </p:nvSpPr>
        <p:spPr>
          <a:xfrm>
            <a:off x="228600" y="1427163"/>
            <a:ext cx="8077200" cy="1609725"/>
          </a:xfrm>
        </p:spPr>
        <p:txBody>
          <a:bodyPr/>
          <a:lstStyle>
            <a:lvl1pPr>
              <a:defRPr sz="3800"/>
            </a:lvl1pPr>
          </a:lstStyle>
          <a:p>
            <a:r>
              <a:rPr lang="en-US"/>
              <a:t>Click to edit Master title style</a:t>
            </a:r>
          </a:p>
        </p:txBody>
      </p:sp>
      <p:sp>
        <p:nvSpPr>
          <p:cNvPr id="122888"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r>
              <a:rPr lang="en-US"/>
              <a:t>Click to edit Master subtitle style</a:t>
            </a:r>
          </a:p>
        </p:txBody>
      </p:sp>
      <p:sp>
        <p:nvSpPr>
          <p:cNvPr id="9" name="Rectangle 9">
            <a:extLst>
              <a:ext uri="{FF2B5EF4-FFF2-40B4-BE49-F238E27FC236}">
                <a16:creationId xmlns:a16="http://schemas.microsoft.com/office/drawing/2014/main" id="{B273827E-EF44-4693-8B5A-2268065B0AED}"/>
              </a:ext>
            </a:extLst>
          </p:cNvPr>
          <p:cNvSpPr>
            <a:spLocks noGrp="1" noChangeArrowheads="1"/>
          </p:cNvSpPr>
          <p:nvPr>
            <p:ph type="dt" sz="half" idx="10"/>
          </p:nvPr>
        </p:nvSpPr>
        <p:spPr>
          <a:xfrm>
            <a:off x="457200" y="6248400"/>
            <a:ext cx="2133600" cy="471488"/>
          </a:xfrm>
        </p:spPr>
        <p:txBody>
          <a:bodyPr/>
          <a:lstStyle>
            <a:lvl1pPr>
              <a:defRPr/>
            </a:lvl1pPr>
          </a:lstStyle>
          <a:p>
            <a:pPr>
              <a:defRPr/>
            </a:pPr>
            <a:endParaRPr lang="en-US"/>
          </a:p>
        </p:txBody>
      </p:sp>
      <p:sp>
        <p:nvSpPr>
          <p:cNvPr id="10" name="Rectangle 10">
            <a:extLst>
              <a:ext uri="{FF2B5EF4-FFF2-40B4-BE49-F238E27FC236}">
                <a16:creationId xmlns:a16="http://schemas.microsoft.com/office/drawing/2014/main" id="{BE6AADA1-B002-49F6-9192-5F566DFEA8B8}"/>
              </a:ext>
            </a:extLst>
          </p:cNvPr>
          <p:cNvSpPr>
            <a:spLocks noGrp="1" noChangeArrowheads="1"/>
          </p:cNvSpPr>
          <p:nvPr>
            <p:ph type="ftr" sz="quarter" idx="11"/>
          </p:nvPr>
        </p:nvSpPr>
        <p:spPr>
          <a:xfrm>
            <a:off x="3124200" y="6253163"/>
            <a:ext cx="2895600" cy="457200"/>
          </a:xfrm>
        </p:spPr>
        <p:txBody>
          <a:bodyPr/>
          <a:lstStyle>
            <a:lvl1pPr>
              <a:defRPr/>
            </a:lvl1pPr>
          </a:lstStyle>
          <a:p>
            <a:pPr>
              <a:defRPr/>
            </a:pPr>
            <a:endParaRPr lang="en-US"/>
          </a:p>
        </p:txBody>
      </p:sp>
      <p:sp>
        <p:nvSpPr>
          <p:cNvPr id="11" name="Rectangle 11">
            <a:extLst>
              <a:ext uri="{FF2B5EF4-FFF2-40B4-BE49-F238E27FC236}">
                <a16:creationId xmlns:a16="http://schemas.microsoft.com/office/drawing/2014/main" id="{24F21B4A-33EB-4D42-A21F-51E08912AFFC}"/>
              </a:ext>
            </a:extLst>
          </p:cNvPr>
          <p:cNvSpPr>
            <a:spLocks noGrp="1" noChangeArrowheads="1"/>
          </p:cNvSpPr>
          <p:nvPr>
            <p:ph type="sldNum" sz="quarter" idx="12"/>
          </p:nvPr>
        </p:nvSpPr>
        <p:spPr>
          <a:xfrm>
            <a:off x="6553200" y="6248400"/>
            <a:ext cx="2133600" cy="471488"/>
          </a:xfrm>
        </p:spPr>
        <p:txBody>
          <a:bodyPr/>
          <a:lstStyle>
            <a:lvl1pPr>
              <a:defRPr smtClean="0"/>
            </a:lvl1pPr>
          </a:lstStyle>
          <a:p>
            <a:pPr>
              <a:defRPr/>
            </a:pPr>
            <a:fld id="{7E7799E7-D015-4352-85E5-18EE49C1580F}" type="slidenum">
              <a:rPr lang="en-US" altLang="en-US"/>
              <a:pPr>
                <a:defRPr/>
              </a:pPr>
              <a:t>‹#›</a:t>
            </a:fld>
            <a:endParaRPr lang="en-US" altLang="en-US"/>
          </a:p>
        </p:txBody>
      </p:sp>
    </p:spTree>
    <p:extLst>
      <p:ext uri="{BB962C8B-B14F-4D97-AF65-F5344CB8AC3E}">
        <p14:creationId xmlns:p14="http://schemas.microsoft.com/office/powerpoint/2010/main" val="137964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F84E3849-0D1D-414A-8639-93B74C2BC83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098E94FC-DCC0-4B98-8754-5248A36E90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12880367-70F8-4B68-91A7-5BBEE78830CC}"/>
              </a:ext>
            </a:extLst>
          </p:cNvPr>
          <p:cNvSpPr>
            <a:spLocks noGrp="1" noChangeArrowheads="1"/>
          </p:cNvSpPr>
          <p:nvPr>
            <p:ph type="sldNum" sz="quarter" idx="12"/>
          </p:nvPr>
        </p:nvSpPr>
        <p:spPr>
          <a:ln/>
        </p:spPr>
        <p:txBody>
          <a:bodyPr/>
          <a:lstStyle>
            <a:lvl1pPr>
              <a:defRPr/>
            </a:lvl1pPr>
          </a:lstStyle>
          <a:p>
            <a:pPr>
              <a:defRPr/>
            </a:pPr>
            <a:fld id="{541ECDEF-6B0A-47AC-AF4A-A01E1866F1FD}" type="slidenum">
              <a:rPr lang="en-US" altLang="en-US"/>
              <a:pPr>
                <a:defRPr/>
              </a:pPr>
              <a:t>‹#›</a:t>
            </a:fld>
            <a:endParaRPr lang="en-US" altLang="en-US"/>
          </a:p>
        </p:txBody>
      </p:sp>
    </p:spTree>
    <p:extLst>
      <p:ext uri="{BB962C8B-B14F-4D97-AF65-F5344CB8AC3E}">
        <p14:creationId xmlns:p14="http://schemas.microsoft.com/office/powerpoint/2010/main" val="116531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0013" y="228600"/>
            <a:ext cx="2084387"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5263" y="228600"/>
            <a:ext cx="610235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A6B979AD-019A-4E41-AC64-F9A42740DAB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EB7F7CDE-A46E-486D-A09C-DEB3BF924A6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49EA50B5-46B6-4482-9BBE-CD4F6BCC1A7F}"/>
              </a:ext>
            </a:extLst>
          </p:cNvPr>
          <p:cNvSpPr>
            <a:spLocks noGrp="1" noChangeArrowheads="1"/>
          </p:cNvSpPr>
          <p:nvPr>
            <p:ph type="sldNum" sz="quarter" idx="12"/>
          </p:nvPr>
        </p:nvSpPr>
        <p:spPr>
          <a:ln/>
        </p:spPr>
        <p:txBody>
          <a:bodyPr/>
          <a:lstStyle>
            <a:lvl1pPr>
              <a:defRPr/>
            </a:lvl1pPr>
          </a:lstStyle>
          <a:p>
            <a:pPr>
              <a:defRPr/>
            </a:pPr>
            <a:fld id="{8663E30E-C0BC-4E36-8997-BE7C45EE8A40}" type="slidenum">
              <a:rPr lang="en-US" altLang="en-US"/>
              <a:pPr>
                <a:defRPr/>
              </a:pPr>
              <a:t>‹#›</a:t>
            </a:fld>
            <a:endParaRPr lang="en-US" altLang="en-US"/>
          </a:p>
        </p:txBody>
      </p:sp>
    </p:spTree>
    <p:extLst>
      <p:ext uri="{BB962C8B-B14F-4D97-AF65-F5344CB8AC3E}">
        <p14:creationId xmlns:p14="http://schemas.microsoft.com/office/powerpoint/2010/main" val="167366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8671B515-0242-44A5-A23B-A9D663FDF70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D3D24F38-521B-452E-B853-EFACF6A8500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934D97A4-A5B0-418F-80A4-1372D4DC8260}"/>
              </a:ext>
            </a:extLst>
          </p:cNvPr>
          <p:cNvSpPr>
            <a:spLocks noGrp="1" noChangeArrowheads="1"/>
          </p:cNvSpPr>
          <p:nvPr>
            <p:ph type="sldNum" sz="quarter" idx="12"/>
          </p:nvPr>
        </p:nvSpPr>
        <p:spPr>
          <a:ln/>
        </p:spPr>
        <p:txBody>
          <a:bodyPr/>
          <a:lstStyle>
            <a:lvl1pPr>
              <a:defRPr/>
            </a:lvl1pPr>
          </a:lstStyle>
          <a:p>
            <a:pPr>
              <a:defRPr/>
            </a:pPr>
            <a:fld id="{65BBAD2D-03EE-4CFA-B3E9-019EAA72C3B0}" type="slidenum">
              <a:rPr lang="en-US" altLang="en-US"/>
              <a:pPr>
                <a:defRPr/>
              </a:pPr>
              <a:t>‹#›</a:t>
            </a:fld>
            <a:endParaRPr lang="en-US" altLang="en-US"/>
          </a:p>
        </p:txBody>
      </p:sp>
    </p:spTree>
    <p:extLst>
      <p:ext uri="{BB962C8B-B14F-4D97-AF65-F5344CB8AC3E}">
        <p14:creationId xmlns:p14="http://schemas.microsoft.com/office/powerpoint/2010/main" val="2275882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6223A3AC-6047-4973-9964-D9D0215841D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41F07C05-F42C-462B-9062-4244C463657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852A6CD4-DB7A-4173-A11B-459E1301B8AC}"/>
              </a:ext>
            </a:extLst>
          </p:cNvPr>
          <p:cNvSpPr>
            <a:spLocks noGrp="1" noChangeArrowheads="1"/>
          </p:cNvSpPr>
          <p:nvPr>
            <p:ph type="sldNum" sz="quarter" idx="12"/>
          </p:nvPr>
        </p:nvSpPr>
        <p:spPr>
          <a:ln/>
        </p:spPr>
        <p:txBody>
          <a:bodyPr/>
          <a:lstStyle>
            <a:lvl1pPr>
              <a:defRPr/>
            </a:lvl1pPr>
          </a:lstStyle>
          <a:p>
            <a:pPr>
              <a:defRPr/>
            </a:pPr>
            <a:fld id="{E0917DD8-7A16-418F-BAAB-AB611C74C47F}" type="slidenum">
              <a:rPr lang="en-US" altLang="en-US"/>
              <a:pPr>
                <a:defRPr/>
              </a:pPr>
              <a:t>‹#›</a:t>
            </a:fld>
            <a:endParaRPr lang="en-US" altLang="en-US"/>
          </a:p>
        </p:txBody>
      </p:sp>
    </p:spTree>
    <p:extLst>
      <p:ext uri="{BB962C8B-B14F-4D97-AF65-F5344CB8AC3E}">
        <p14:creationId xmlns:p14="http://schemas.microsoft.com/office/powerpoint/2010/main" val="288863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066800"/>
            <a:ext cx="3886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3886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8567CDDA-0F6A-4331-85CC-FB9BA967C48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9226EE3F-BF09-45BC-83E3-F976D04C23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3AC1C07B-6EE7-416E-8E15-B63AC196FD05}"/>
              </a:ext>
            </a:extLst>
          </p:cNvPr>
          <p:cNvSpPr>
            <a:spLocks noGrp="1" noChangeArrowheads="1"/>
          </p:cNvSpPr>
          <p:nvPr>
            <p:ph type="sldNum" sz="quarter" idx="12"/>
          </p:nvPr>
        </p:nvSpPr>
        <p:spPr>
          <a:ln/>
        </p:spPr>
        <p:txBody>
          <a:bodyPr/>
          <a:lstStyle>
            <a:lvl1pPr>
              <a:defRPr/>
            </a:lvl1pPr>
          </a:lstStyle>
          <a:p>
            <a:pPr>
              <a:defRPr/>
            </a:pPr>
            <a:fld id="{AED8E011-0846-4525-AE7C-1C0008BB8E80}" type="slidenum">
              <a:rPr lang="en-US" altLang="en-US"/>
              <a:pPr>
                <a:defRPr/>
              </a:pPr>
              <a:t>‹#›</a:t>
            </a:fld>
            <a:endParaRPr lang="en-US" altLang="en-US"/>
          </a:p>
        </p:txBody>
      </p:sp>
    </p:spTree>
    <p:extLst>
      <p:ext uri="{BB962C8B-B14F-4D97-AF65-F5344CB8AC3E}">
        <p14:creationId xmlns:p14="http://schemas.microsoft.com/office/powerpoint/2010/main" val="17563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4E4C5A12-F00A-4D52-80AB-125E60A5BF3F}"/>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9">
            <a:extLst>
              <a:ext uri="{FF2B5EF4-FFF2-40B4-BE49-F238E27FC236}">
                <a16:creationId xmlns:a16="http://schemas.microsoft.com/office/drawing/2014/main" id="{DF8ED453-15DF-49E4-B82B-D86E7A7CBCC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0">
            <a:extLst>
              <a:ext uri="{FF2B5EF4-FFF2-40B4-BE49-F238E27FC236}">
                <a16:creationId xmlns:a16="http://schemas.microsoft.com/office/drawing/2014/main" id="{55184E7E-BA01-43ED-84F0-8178FA29FA89}"/>
              </a:ext>
            </a:extLst>
          </p:cNvPr>
          <p:cNvSpPr>
            <a:spLocks noGrp="1" noChangeArrowheads="1"/>
          </p:cNvSpPr>
          <p:nvPr>
            <p:ph type="sldNum" sz="quarter" idx="12"/>
          </p:nvPr>
        </p:nvSpPr>
        <p:spPr>
          <a:ln/>
        </p:spPr>
        <p:txBody>
          <a:bodyPr/>
          <a:lstStyle>
            <a:lvl1pPr>
              <a:defRPr/>
            </a:lvl1pPr>
          </a:lstStyle>
          <a:p>
            <a:pPr>
              <a:defRPr/>
            </a:pPr>
            <a:fld id="{1153FC15-DC04-48B8-A2D0-299F36CDDF7A}" type="slidenum">
              <a:rPr lang="en-US" altLang="en-US"/>
              <a:pPr>
                <a:defRPr/>
              </a:pPr>
              <a:t>‹#›</a:t>
            </a:fld>
            <a:endParaRPr lang="en-US" altLang="en-US"/>
          </a:p>
        </p:txBody>
      </p:sp>
    </p:spTree>
    <p:extLst>
      <p:ext uri="{BB962C8B-B14F-4D97-AF65-F5344CB8AC3E}">
        <p14:creationId xmlns:p14="http://schemas.microsoft.com/office/powerpoint/2010/main" val="11510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5D3D3EF1-3DD7-413A-B993-2FAAF2D6271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9">
            <a:extLst>
              <a:ext uri="{FF2B5EF4-FFF2-40B4-BE49-F238E27FC236}">
                <a16:creationId xmlns:a16="http://schemas.microsoft.com/office/drawing/2014/main" id="{7F87627D-FFF3-4623-805F-E254769EF0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0">
            <a:extLst>
              <a:ext uri="{FF2B5EF4-FFF2-40B4-BE49-F238E27FC236}">
                <a16:creationId xmlns:a16="http://schemas.microsoft.com/office/drawing/2014/main" id="{FCD36C3E-7104-44C5-B41F-73FB1C9E8832}"/>
              </a:ext>
            </a:extLst>
          </p:cNvPr>
          <p:cNvSpPr>
            <a:spLocks noGrp="1" noChangeArrowheads="1"/>
          </p:cNvSpPr>
          <p:nvPr>
            <p:ph type="sldNum" sz="quarter" idx="12"/>
          </p:nvPr>
        </p:nvSpPr>
        <p:spPr>
          <a:ln/>
        </p:spPr>
        <p:txBody>
          <a:bodyPr/>
          <a:lstStyle>
            <a:lvl1pPr>
              <a:defRPr/>
            </a:lvl1pPr>
          </a:lstStyle>
          <a:p>
            <a:pPr>
              <a:defRPr/>
            </a:pPr>
            <a:fld id="{55E5AC89-E2D6-455A-A47E-2078E333D637}" type="slidenum">
              <a:rPr lang="en-US" altLang="en-US"/>
              <a:pPr>
                <a:defRPr/>
              </a:pPr>
              <a:t>‹#›</a:t>
            </a:fld>
            <a:endParaRPr lang="en-US" altLang="en-US"/>
          </a:p>
        </p:txBody>
      </p:sp>
    </p:spTree>
    <p:extLst>
      <p:ext uri="{BB962C8B-B14F-4D97-AF65-F5344CB8AC3E}">
        <p14:creationId xmlns:p14="http://schemas.microsoft.com/office/powerpoint/2010/main" val="1815559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15EEAD28-5D18-48F7-9D7D-18E952C5781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9">
            <a:extLst>
              <a:ext uri="{FF2B5EF4-FFF2-40B4-BE49-F238E27FC236}">
                <a16:creationId xmlns:a16="http://schemas.microsoft.com/office/drawing/2014/main" id="{62583C56-29A6-478A-BF77-DBB8EE75965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0">
            <a:extLst>
              <a:ext uri="{FF2B5EF4-FFF2-40B4-BE49-F238E27FC236}">
                <a16:creationId xmlns:a16="http://schemas.microsoft.com/office/drawing/2014/main" id="{DA4B236E-BFAA-4DD5-9651-79957154733C}"/>
              </a:ext>
            </a:extLst>
          </p:cNvPr>
          <p:cNvSpPr>
            <a:spLocks noGrp="1" noChangeArrowheads="1"/>
          </p:cNvSpPr>
          <p:nvPr>
            <p:ph type="sldNum" sz="quarter" idx="12"/>
          </p:nvPr>
        </p:nvSpPr>
        <p:spPr>
          <a:ln/>
        </p:spPr>
        <p:txBody>
          <a:bodyPr/>
          <a:lstStyle>
            <a:lvl1pPr>
              <a:defRPr/>
            </a:lvl1pPr>
          </a:lstStyle>
          <a:p>
            <a:pPr>
              <a:defRPr/>
            </a:pPr>
            <a:fld id="{99E6D120-263F-4A0C-9E84-7A13BDF17357}" type="slidenum">
              <a:rPr lang="en-US" altLang="en-US"/>
              <a:pPr>
                <a:defRPr/>
              </a:pPr>
              <a:t>‹#›</a:t>
            </a:fld>
            <a:endParaRPr lang="en-US" altLang="en-US"/>
          </a:p>
        </p:txBody>
      </p:sp>
    </p:spTree>
    <p:extLst>
      <p:ext uri="{BB962C8B-B14F-4D97-AF65-F5344CB8AC3E}">
        <p14:creationId xmlns:p14="http://schemas.microsoft.com/office/powerpoint/2010/main" val="200865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16CBD3B4-6F2F-4E0C-94CD-EDFB37B767A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BF92CB44-F817-4AEC-B829-294C086923F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41877505-9F67-435E-8A99-9759F5358151}"/>
              </a:ext>
            </a:extLst>
          </p:cNvPr>
          <p:cNvSpPr>
            <a:spLocks noGrp="1" noChangeArrowheads="1"/>
          </p:cNvSpPr>
          <p:nvPr>
            <p:ph type="sldNum" sz="quarter" idx="12"/>
          </p:nvPr>
        </p:nvSpPr>
        <p:spPr>
          <a:ln/>
        </p:spPr>
        <p:txBody>
          <a:bodyPr/>
          <a:lstStyle>
            <a:lvl1pPr>
              <a:defRPr/>
            </a:lvl1pPr>
          </a:lstStyle>
          <a:p>
            <a:pPr>
              <a:defRPr/>
            </a:pPr>
            <a:fld id="{BC751294-5B8A-48AA-9A57-B2F3D2B161F1}" type="slidenum">
              <a:rPr lang="en-US" altLang="en-US"/>
              <a:pPr>
                <a:defRPr/>
              </a:pPr>
              <a:t>‹#›</a:t>
            </a:fld>
            <a:endParaRPr lang="en-US" altLang="en-US"/>
          </a:p>
        </p:txBody>
      </p:sp>
    </p:spTree>
    <p:extLst>
      <p:ext uri="{BB962C8B-B14F-4D97-AF65-F5344CB8AC3E}">
        <p14:creationId xmlns:p14="http://schemas.microsoft.com/office/powerpoint/2010/main" val="380906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99BCB08E-2C1F-42A3-94D0-BF0BB5D8BB1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78D89178-C269-490C-9E17-AD0D9DE9AF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580BCDDB-F780-46E8-BB41-70A38453D6B1}"/>
              </a:ext>
            </a:extLst>
          </p:cNvPr>
          <p:cNvSpPr>
            <a:spLocks noGrp="1" noChangeArrowheads="1"/>
          </p:cNvSpPr>
          <p:nvPr>
            <p:ph type="sldNum" sz="quarter" idx="12"/>
          </p:nvPr>
        </p:nvSpPr>
        <p:spPr>
          <a:ln/>
        </p:spPr>
        <p:txBody>
          <a:bodyPr/>
          <a:lstStyle>
            <a:lvl1pPr>
              <a:defRPr/>
            </a:lvl1pPr>
          </a:lstStyle>
          <a:p>
            <a:pPr>
              <a:defRPr/>
            </a:pPr>
            <a:fld id="{8A9C55C6-C410-44CA-8741-116951F26188}" type="slidenum">
              <a:rPr lang="en-US" altLang="en-US"/>
              <a:pPr>
                <a:defRPr/>
              </a:pPr>
              <a:t>‹#›</a:t>
            </a:fld>
            <a:endParaRPr lang="en-US" altLang="en-US"/>
          </a:p>
        </p:txBody>
      </p:sp>
    </p:spTree>
    <p:extLst>
      <p:ext uri="{BB962C8B-B14F-4D97-AF65-F5344CB8AC3E}">
        <p14:creationId xmlns:p14="http://schemas.microsoft.com/office/powerpoint/2010/main" val="2347584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3">
            <a:extLst>
              <a:ext uri="{FF2B5EF4-FFF2-40B4-BE49-F238E27FC236}">
                <a16:creationId xmlns:a16="http://schemas.microsoft.com/office/drawing/2014/main" id="{0783389B-2E6A-4150-8E29-E2964CDEF220}"/>
              </a:ext>
            </a:extLst>
          </p:cNvPr>
          <p:cNvSpPr>
            <a:spLocks noChangeArrowheads="1"/>
          </p:cNvSpPr>
          <p:nvPr/>
        </p:nvSpPr>
        <p:spPr bwMode="auto">
          <a:xfrm>
            <a:off x="381000" y="304800"/>
            <a:ext cx="8305800" cy="6172200"/>
          </a:xfrm>
          <a:prstGeom prst="roundRect">
            <a:avLst>
              <a:gd name="adj" fmla="val 13727"/>
            </a:avLst>
          </a:prstGeom>
          <a:noFill/>
          <a:ln w="50800">
            <a:solidFill>
              <a:schemeClr val="bg2"/>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027" name="AutoShape 4">
            <a:extLst>
              <a:ext uri="{FF2B5EF4-FFF2-40B4-BE49-F238E27FC236}">
                <a16:creationId xmlns:a16="http://schemas.microsoft.com/office/drawing/2014/main" id="{34E1F30D-4339-423E-BCBA-B1DB09ABEF43}"/>
              </a:ext>
            </a:extLst>
          </p:cNvPr>
          <p:cNvSpPr>
            <a:spLocks/>
          </p:cNvSpPr>
          <p:nvPr/>
        </p:nvSpPr>
        <p:spPr bwMode="blackWhite">
          <a:xfrm>
            <a:off x="0" y="152400"/>
            <a:ext cx="8534400" cy="838200"/>
          </a:xfrm>
          <a:custGeom>
            <a:avLst/>
            <a:gdLst>
              <a:gd name="T0" fmla="*/ 0 w 10182"/>
              <a:gd name="T1" fmla="*/ 0 h 1000"/>
              <a:gd name="T2" fmla="*/ 2147483646 w 10182"/>
              <a:gd name="T3" fmla="*/ 0 h 1000"/>
              <a:gd name="T4" fmla="*/ 2147483646 w 10182"/>
              <a:gd name="T5" fmla="*/ 2147483646 h 1000"/>
              <a:gd name="T6" fmla="*/ 2147483646 w 10182"/>
              <a:gd name="T7" fmla="*/ 2147483646 h 1000"/>
              <a:gd name="T8" fmla="*/ 0 w 10182"/>
              <a:gd name="T9" fmla="*/ 2147483646 h 1000"/>
              <a:gd name="T10" fmla="*/ 0 60000 65536"/>
              <a:gd name="T11" fmla="*/ 0 60000 65536"/>
              <a:gd name="T12" fmla="*/ 0 60000 65536"/>
              <a:gd name="T13" fmla="*/ 0 60000 65536"/>
              <a:gd name="T14" fmla="*/ 0 60000 65536"/>
              <a:gd name="T15" fmla="*/ 0 w 10182"/>
              <a:gd name="T16" fmla="*/ 0 h 1000"/>
              <a:gd name="T17" fmla="*/ 5091 w 10182"/>
              <a:gd name="T18" fmla="*/ 1000 h 1000"/>
            </a:gdLst>
            <a:ahLst/>
            <a:cxnLst>
              <a:cxn ang="T10">
                <a:pos x="T0" y="T1"/>
              </a:cxn>
              <a:cxn ang="T11">
                <a:pos x="T2" y="T3"/>
              </a:cxn>
              <a:cxn ang="T12">
                <a:pos x="T4" y="T5"/>
              </a:cxn>
              <a:cxn ang="T13">
                <a:pos x="T6" y="T7"/>
              </a:cxn>
              <a:cxn ang="T14">
                <a:pos x="T8" y="T9"/>
              </a:cxn>
            </a:cxnLst>
            <a:rect l="T15" t="T16" r="T17" b="T18"/>
            <a:pathLst>
              <a:path w="10182" h="1000">
                <a:moveTo>
                  <a:pt x="0" y="0"/>
                </a:moveTo>
                <a:lnTo>
                  <a:pt x="9681" y="0"/>
                </a:lnTo>
                <a:cubicBezTo>
                  <a:pt x="9958" y="0"/>
                  <a:pt x="10182" y="223"/>
                  <a:pt x="10182" y="500"/>
                </a:cubicBezTo>
                <a:cubicBezTo>
                  <a:pt x="10182" y="776"/>
                  <a:pt x="9958" y="999"/>
                  <a:pt x="9682"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8" name="Line 5">
            <a:extLst>
              <a:ext uri="{FF2B5EF4-FFF2-40B4-BE49-F238E27FC236}">
                <a16:creationId xmlns:a16="http://schemas.microsoft.com/office/drawing/2014/main" id="{00B478CC-3AFA-4984-96A5-BE58C774219F}"/>
              </a:ext>
            </a:extLst>
          </p:cNvPr>
          <p:cNvSpPr>
            <a:spLocks noChangeShapeType="1"/>
          </p:cNvSpPr>
          <p:nvPr/>
        </p:nvSpPr>
        <p:spPr bwMode="auto">
          <a:xfrm>
            <a:off x="0" y="838200"/>
            <a:ext cx="807720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 name="Rectangle 6">
            <a:extLst>
              <a:ext uri="{FF2B5EF4-FFF2-40B4-BE49-F238E27FC236}">
                <a16:creationId xmlns:a16="http://schemas.microsoft.com/office/drawing/2014/main" id="{EEB620C9-9AAE-49BB-AD29-B1F4CE3D166A}"/>
              </a:ext>
            </a:extLst>
          </p:cNvPr>
          <p:cNvSpPr>
            <a:spLocks noGrp="1" noChangeArrowheads="1"/>
          </p:cNvSpPr>
          <p:nvPr>
            <p:ph type="title"/>
          </p:nvPr>
        </p:nvSpPr>
        <p:spPr bwMode="auto">
          <a:xfrm>
            <a:off x="195263" y="228600"/>
            <a:ext cx="80152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7">
            <a:extLst>
              <a:ext uri="{FF2B5EF4-FFF2-40B4-BE49-F238E27FC236}">
                <a16:creationId xmlns:a16="http://schemas.microsoft.com/office/drawing/2014/main" id="{8763C9E5-372B-4EFC-9276-FEF66F7CA400}"/>
              </a:ext>
            </a:extLst>
          </p:cNvPr>
          <p:cNvSpPr>
            <a:spLocks noGrp="1" noChangeArrowheads="1"/>
          </p:cNvSpPr>
          <p:nvPr>
            <p:ph type="body" idx="1"/>
          </p:nvPr>
        </p:nvSpPr>
        <p:spPr bwMode="auto">
          <a:xfrm>
            <a:off x="609600" y="1066800"/>
            <a:ext cx="7924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1864" name="Rectangle 8">
            <a:extLst>
              <a:ext uri="{FF2B5EF4-FFF2-40B4-BE49-F238E27FC236}">
                <a16:creationId xmlns:a16="http://schemas.microsoft.com/office/drawing/2014/main" id="{A77D395E-F6F6-4143-A326-41C7B878A96F}"/>
              </a:ext>
            </a:extLst>
          </p:cNvPr>
          <p:cNvSpPr>
            <a:spLocks noGrp="1" noChangeArrowheads="1"/>
          </p:cNvSpPr>
          <p:nvPr>
            <p:ph type="dt" sz="half" idx="2"/>
          </p:nvPr>
        </p:nvSpPr>
        <p:spPr bwMode="auto">
          <a:xfrm>
            <a:off x="457200" y="6400800"/>
            <a:ext cx="2133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1865" name="Rectangle 9">
            <a:extLst>
              <a:ext uri="{FF2B5EF4-FFF2-40B4-BE49-F238E27FC236}">
                <a16:creationId xmlns:a16="http://schemas.microsoft.com/office/drawing/2014/main" id="{3471D62B-F935-42B3-AA38-E48A867E534B}"/>
              </a:ext>
            </a:extLst>
          </p:cNvPr>
          <p:cNvSpPr>
            <a:spLocks noGrp="1" noChangeArrowheads="1"/>
          </p:cNvSpPr>
          <p:nvPr>
            <p:ph type="ftr" sz="quarter" idx="3"/>
          </p:nvPr>
        </p:nvSpPr>
        <p:spPr bwMode="auto">
          <a:xfrm>
            <a:off x="3124200" y="6477000"/>
            <a:ext cx="28956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121866" name="Rectangle 10">
            <a:extLst>
              <a:ext uri="{FF2B5EF4-FFF2-40B4-BE49-F238E27FC236}">
                <a16:creationId xmlns:a16="http://schemas.microsoft.com/office/drawing/2014/main" id="{696968D6-7B02-4FCC-8BE6-F7EE1BF7E730}"/>
              </a:ext>
            </a:extLst>
          </p:cNvPr>
          <p:cNvSpPr>
            <a:spLocks noGrp="1" noChangeArrowheads="1"/>
          </p:cNvSpPr>
          <p:nvPr>
            <p:ph type="sldNum" sz="quarter" idx="4"/>
          </p:nvPr>
        </p:nvSpPr>
        <p:spPr bwMode="auto">
          <a:xfrm>
            <a:off x="6553200" y="6400800"/>
            <a:ext cx="2133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3859411A-CE6C-491E-AB5C-26FFC2DAF31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08"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bg2"/>
        </a:buClr>
        <a:buSzPct val="40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bg2"/>
        </a:buClr>
        <a:buSzPct val="40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bg2"/>
        </a:buClr>
        <a:buSzPct val="40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bg2"/>
        </a:buClr>
        <a:buSzPct val="40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demo-partition3.pp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59CC7001-A179-4704-8F88-ECD586BA933E}"/>
              </a:ext>
            </a:extLst>
          </p:cNvPr>
          <p:cNvSpPr>
            <a:spLocks noGrp="1" noChangeArrowheads="1"/>
          </p:cNvSpPr>
          <p:nvPr>
            <p:ph type="ctrTitle"/>
          </p:nvPr>
        </p:nvSpPr>
        <p:spPr/>
        <p:txBody>
          <a:bodyPr/>
          <a:lstStyle/>
          <a:p>
            <a:pPr eaLnBrk="1" hangingPunct="1"/>
            <a:r>
              <a:rPr lang="en-US" altLang="en-US" b="1"/>
              <a:t>Các chủ đề nâng cao về sắp xếp</a:t>
            </a:r>
            <a:endParaRPr lang="en-US" altLang="en-US"/>
          </a:p>
        </p:txBody>
      </p:sp>
      <p:sp>
        <p:nvSpPr>
          <p:cNvPr id="5123" name="Rectangle 9">
            <a:extLst>
              <a:ext uri="{FF2B5EF4-FFF2-40B4-BE49-F238E27FC236}">
                <a16:creationId xmlns:a16="http://schemas.microsoft.com/office/drawing/2014/main" id="{A5414F1A-81FC-4F72-8ED3-E34B8887422B}"/>
              </a:ext>
            </a:extLst>
          </p:cNvPr>
          <p:cNvSpPr>
            <a:spLocks noGrp="1" noChangeArrowheads="1"/>
          </p:cNvSpPr>
          <p:nvPr>
            <p:ph type="subTitle" idx="1"/>
          </p:nvPr>
        </p:nvSpPr>
        <p:spPr/>
        <p:txBody>
          <a:bodyPr/>
          <a:lstStyle/>
          <a:p>
            <a:pPr eaLnBrk="1" hangingPunct="1"/>
            <a:r>
              <a:rPr lang="en-US" altLang="en-US"/>
              <a:t>huydq@soict.hust.edu.vn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F4BAA52-8959-4C94-A724-A597B9A68F5B}"/>
              </a:ext>
            </a:extLst>
          </p:cNvPr>
          <p:cNvSpPr>
            <a:spLocks noGrp="1" noChangeArrowheads="1"/>
          </p:cNvSpPr>
          <p:nvPr>
            <p:ph type="title"/>
          </p:nvPr>
        </p:nvSpPr>
        <p:spPr/>
        <p:txBody>
          <a:bodyPr/>
          <a:lstStyle/>
          <a:p>
            <a:pPr eaLnBrk="1" hangingPunct="1"/>
            <a:r>
              <a:rPr lang="en-US" altLang="en-US"/>
              <a:t>3-Way Partitioning – Phân chia 3 phần</a:t>
            </a:r>
          </a:p>
        </p:txBody>
      </p:sp>
      <p:sp>
        <p:nvSpPr>
          <p:cNvPr id="16387" name="Rectangle 3">
            <a:extLst>
              <a:ext uri="{FF2B5EF4-FFF2-40B4-BE49-F238E27FC236}">
                <a16:creationId xmlns:a16="http://schemas.microsoft.com/office/drawing/2014/main" id="{B93CEFA5-D73A-4F9D-B3FC-71F8D25736D9}"/>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Phân chia các phần tử làm 3 phần</a:t>
            </a:r>
          </a:p>
          <a:p>
            <a:pPr eaLnBrk="1" hangingPunct="1"/>
            <a:r>
              <a:rPr lang="en-US" altLang="en-US"/>
              <a:t>Các phần tử giữa i và j, bằng với phần tử phân chia v</a:t>
            </a:r>
          </a:p>
          <a:p>
            <a:pPr eaLnBrk="1" hangingPunct="1"/>
            <a:r>
              <a:rPr lang="en-US" altLang="en-US"/>
              <a:t>Không có phần tử nào &gt; v ở bên trái i</a:t>
            </a:r>
          </a:p>
          <a:p>
            <a:pPr eaLnBrk="1" hangingPunct="1"/>
            <a:r>
              <a:rPr lang="en-US" altLang="en-US"/>
              <a:t>Không có phần tử nào &lt; v ở bên phải j</a:t>
            </a:r>
          </a:p>
          <a:p>
            <a:pPr eaLnBrk="1" hangingPunct="1"/>
            <a:endParaRPr lang="en-US" altLang="en-US"/>
          </a:p>
        </p:txBody>
      </p:sp>
      <p:pic>
        <p:nvPicPr>
          <p:cNvPr id="16388" name="Picture 5">
            <a:extLst>
              <a:ext uri="{FF2B5EF4-FFF2-40B4-BE49-F238E27FC236}">
                <a16:creationId xmlns:a16="http://schemas.microsoft.com/office/drawing/2014/main" id="{87EF0D25-E30C-4834-8C45-58CB649E66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114800"/>
            <a:ext cx="4191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D321DAD-C1DE-42CB-B708-7B5E215976D2}"/>
              </a:ext>
            </a:extLst>
          </p:cNvPr>
          <p:cNvSpPr>
            <a:spLocks noGrp="1" noChangeArrowheads="1"/>
          </p:cNvSpPr>
          <p:nvPr>
            <p:ph type="title"/>
          </p:nvPr>
        </p:nvSpPr>
        <p:spPr/>
        <p:txBody>
          <a:bodyPr/>
          <a:lstStyle/>
          <a:p>
            <a:pPr eaLnBrk="1" hangingPunct="1"/>
            <a:r>
              <a:rPr lang="en-US" altLang="en-US"/>
              <a:t>Thực hiện</a:t>
            </a:r>
          </a:p>
        </p:txBody>
      </p:sp>
      <p:sp>
        <p:nvSpPr>
          <p:cNvPr id="17411" name="Rectangle 3">
            <a:extLst>
              <a:ext uri="{FF2B5EF4-FFF2-40B4-BE49-F238E27FC236}">
                <a16:creationId xmlns:a16="http://schemas.microsoft.com/office/drawing/2014/main" id="{D0FEE999-55F8-41DB-96FB-58A641420626}"/>
              </a:ext>
            </a:extLst>
          </p:cNvPr>
          <p:cNvSpPr>
            <a:spLocks noGrp="1" noChangeArrowheads="1"/>
          </p:cNvSpPr>
          <p:nvPr>
            <p:ph type="body" idx="1"/>
          </p:nvPr>
        </p:nvSpPr>
        <p:spPr>
          <a:xfrm>
            <a:off x="609600" y="1066800"/>
            <a:ext cx="4495800" cy="5181600"/>
          </a:xfrm>
        </p:spPr>
        <p:txBody>
          <a:bodyPr/>
          <a:lstStyle/>
          <a:p>
            <a:pPr eaLnBrk="1" hangingPunct="1">
              <a:buFont typeface="Wingdings" panose="05000000000000000000" pitchFamily="2" charset="2"/>
              <a:buNone/>
            </a:pPr>
            <a:r>
              <a:rPr lang="en-US" altLang="en-US" sz="2400"/>
              <a:t>3-way partitioning (Bentley-McIlroy): Phân chia thành 4 phần:</a:t>
            </a:r>
          </a:p>
          <a:p>
            <a:pPr eaLnBrk="1" hangingPunct="1"/>
            <a:r>
              <a:rPr lang="en-US" altLang="en-US" sz="2400"/>
              <a:t>Không có phần tử nào &gt; v ở bên trái của i</a:t>
            </a:r>
          </a:p>
          <a:p>
            <a:pPr eaLnBrk="1" hangingPunct="1"/>
            <a:r>
              <a:rPr lang="en-US" altLang="en-US" sz="2400"/>
              <a:t>Không có phần tử nào &lt; v ở bên phải của j</a:t>
            </a:r>
          </a:p>
          <a:p>
            <a:pPr eaLnBrk="1" hangingPunct="1"/>
            <a:r>
              <a:rPr lang="en-US" altLang="en-US" sz="2400"/>
              <a:t>Các phần tử = v ở bên trái của p</a:t>
            </a:r>
          </a:p>
          <a:p>
            <a:pPr eaLnBrk="1" hangingPunct="1"/>
            <a:r>
              <a:rPr lang="en-US" altLang="en-US" sz="2400"/>
              <a:t>Các phần tử = v ở bên phải của q</a:t>
            </a:r>
          </a:p>
          <a:p>
            <a:pPr eaLnBrk="1" hangingPunct="1">
              <a:buFont typeface="Wingdings" panose="05000000000000000000" pitchFamily="2" charset="2"/>
              <a:buNone/>
            </a:pPr>
            <a:r>
              <a:rPr lang="en-US" altLang="en-US" sz="2400"/>
              <a:t>Sau đó đổi chỗ để đưa phần tử = v vào giữa</a:t>
            </a:r>
          </a:p>
        </p:txBody>
      </p:sp>
      <p:pic>
        <p:nvPicPr>
          <p:cNvPr id="17412" name="Picture 4">
            <a:extLst>
              <a:ext uri="{FF2B5EF4-FFF2-40B4-BE49-F238E27FC236}">
                <a16:creationId xmlns:a16="http://schemas.microsoft.com/office/drawing/2014/main" id="{0A2FF51E-6DD7-4FED-A331-666D04D5E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524000"/>
            <a:ext cx="3581400"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6F7427A-A717-4247-B37E-F10DB2ADD117}"/>
              </a:ext>
            </a:extLst>
          </p:cNvPr>
          <p:cNvSpPr>
            <a:spLocks noGrp="1" noChangeArrowheads="1"/>
          </p:cNvSpPr>
          <p:nvPr>
            <p:ph type="title"/>
          </p:nvPr>
        </p:nvSpPr>
        <p:spPr/>
        <p:txBody>
          <a:bodyPr/>
          <a:lstStyle/>
          <a:p>
            <a:pPr eaLnBrk="1" hangingPunct="1"/>
            <a:r>
              <a:rPr lang="en-US" altLang="en-US"/>
              <a:t>Demo</a:t>
            </a:r>
          </a:p>
        </p:txBody>
      </p:sp>
      <p:sp>
        <p:nvSpPr>
          <p:cNvPr id="17411" name="Rectangle 3">
            <a:extLst>
              <a:ext uri="{FF2B5EF4-FFF2-40B4-BE49-F238E27FC236}">
                <a16:creationId xmlns:a16="http://schemas.microsoft.com/office/drawing/2014/main" id="{E0384427-41DC-40FF-9468-D8330E234A7A}"/>
              </a:ext>
            </a:extLst>
          </p:cNvPr>
          <p:cNvSpPr>
            <a:spLocks noGrp="1" noChangeArrowheads="1"/>
          </p:cNvSpPr>
          <p:nvPr>
            <p:ph type="body" idx="1"/>
          </p:nvPr>
        </p:nvSpPr>
        <p:spPr/>
        <p:txBody>
          <a:bodyPr/>
          <a:lstStyle/>
          <a:p>
            <a:pPr eaLnBrk="1" hangingPunct="1">
              <a:buFont typeface="Wingdings" charset="2"/>
              <a:buChar char="l"/>
              <a:defRPr/>
            </a:pPr>
            <a:r>
              <a:rPr lang="en-US" altLang="en-US" dirty="0">
                <a:hlinkClick r:id="rId2" action="ppaction://hlinkpres?slideindex=1&amp;slidetitle="/>
              </a:rPr>
              <a:t>demo-partition3.ppt</a:t>
            </a:r>
            <a:endParaRPr lang="en-US" altLang="en-US" dirty="0"/>
          </a:p>
          <a:p>
            <a:pPr eaLnBrk="1" hangingPunct="1">
              <a:buFont typeface="Wingdings" charset="2"/>
              <a:buChar char="l"/>
              <a:defRPr/>
            </a:pPr>
            <a:endParaRPr lang="en-US" altLang="en-US" dirty="0"/>
          </a:p>
          <a:p>
            <a:pPr eaLnBrk="1" hangingPunct="1">
              <a:buFont typeface="Wingdings" charset="2"/>
              <a:buChar char="l"/>
              <a:defRPr/>
            </a:pPr>
            <a:endParaRPr lang="en-US" altLang="en-US" dirty="0"/>
          </a:p>
          <a:p>
            <a:pPr eaLnBrk="1" hangingPunct="1">
              <a:buFont typeface="Wingdings" charset="2"/>
              <a:buChar char="l"/>
              <a:defRPr/>
            </a:pPr>
            <a:r>
              <a:rPr lang="en-US" altLang="en-US" dirty="0"/>
              <a:t>Link download:</a:t>
            </a:r>
          </a:p>
          <a:p>
            <a:pPr marL="0" indent="0" eaLnBrk="1" hangingPunct="1">
              <a:buFont typeface="Wingdings" charset="2"/>
              <a:buNone/>
              <a:defRPr/>
            </a:pPr>
            <a:r>
              <a:rPr lang="en-US" altLang="en-US" sz="3600" dirty="0" err="1"/>
              <a:t>shorturl.at</a:t>
            </a:r>
            <a:r>
              <a:rPr lang="en-US" altLang="en-US" sz="3600" dirty="0"/>
              <a:t>/qxG14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BADBD92-30EC-43C0-A2F1-F03252317F0D}"/>
              </a:ext>
            </a:extLst>
          </p:cNvPr>
          <p:cNvSpPr>
            <a:spLocks noGrp="1" noChangeArrowheads="1"/>
          </p:cNvSpPr>
          <p:nvPr>
            <p:ph type="title"/>
          </p:nvPr>
        </p:nvSpPr>
        <p:spPr/>
        <p:txBody>
          <a:bodyPr/>
          <a:lstStyle/>
          <a:p>
            <a:pPr eaLnBrk="1" hangingPunct="1"/>
            <a:r>
              <a:rPr lang="en-US" altLang="en-US"/>
              <a:t>Code</a:t>
            </a:r>
          </a:p>
        </p:txBody>
      </p:sp>
      <p:sp>
        <p:nvSpPr>
          <p:cNvPr id="19459" name="Rectangle 3">
            <a:extLst>
              <a:ext uri="{FF2B5EF4-FFF2-40B4-BE49-F238E27FC236}">
                <a16:creationId xmlns:a16="http://schemas.microsoft.com/office/drawing/2014/main" id="{697C85D6-B0D6-4303-8F15-F28FE9AC6AE2}"/>
              </a:ext>
            </a:extLst>
          </p:cNvPr>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600" b="1">
                <a:latin typeface="Courier New" panose="02070309020205020404" pitchFamily="49" charset="0"/>
              </a:rPr>
              <a:t>void sort(int a[], int l, int r) {</a:t>
            </a:r>
          </a:p>
          <a:p>
            <a:pPr eaLnBrk="1" hangingPunct="1">
              <a:lnSpc>
                <a:spcPct val="80000"/>
              </a:lnSpc>
              <a:buFont typeface="Wingdings" panose="05000000000000000000" pitchFamily="2" charset="2"/>
              <a:buNone/>
            </a:pPr>
            <a:r>
              <a:rPr lang="en-US" altLang="en-US" sz="1600" b="1">
                <a:latin typeface="Courier New" panose="02070309020205020404" pitchFamily="49" charset="0"/>
              </a:rPr>
              <a:t>	if (r &lt;= l) return;</a:t>
            </a:r>
          </a:p>
          <a:p>
            <a:pPr eaLnBrk="1" hangingPunct="1">
              <a:lnSpc>
                <a:spcPct val="80000"/>
              </a:lnSpc>
              <a:buFont typeface="Wingdings" panose="05000000000000000000" pitchFamily="2" charset="2"/>
              <a:buNone/>
            </a:pPr>
            <a:r>
              <a:rPr lang="en-US" altLang="en-US" sz="1600" b="1">
                <a:latin typeface="Courier New" panose="02070309020205020404" pitchFamily="49" charset="0"/>
              </a:rPr>
              <a:t>	int i = l-1, j = r;</a:t>
            </a:r>
          </a:p>
          <a:p>
            <a:pPr eaLnBrk="1" hangingPunct="1">
              <a:lnSpc>
                <a:spcPct val="80000"/>
              </a:lnSpc>
              <a:buFont typeface="Wingdings" panose="05000000000000000000" pitchFamily="2" charset="2"/>
              <a:buNone/>
            </a:pPr>
            <a:r>
              <a:rPr lang="en-US" altLang="en-US" sz="1600" b="1">
                <a:latin typeface="Courier New" panose="02070309020205020404" pitchFamily="49" charset="0"/>
              </a:rPr>
              <a:t>	int p = l-1, q = r;</a:t>
            </a:r>
          </a:p>
          <a:p>
            <a:pPr eaLnBrk="1" hangingPunct="1">
              <a:lnSpc>
                <a:spcPct val="80000"/>
              </a:lnSpc>
              <a:buFont typeface="Wingdings" panose="05000000000000000000" pitchFamily="2" charset="2"/>
              <a:buNone/>
            </a:pPr>
            <a:r>
              <a:rPr lang="en-US" altLang="en-US" sz="1600" b="1">
                <a:latin typeface="Courier New" panose="02070309020205020404" pitchFamily="49" charset="0"/>
              </a:rPr>
              <a:t>	while(1)	{</a:t>
            </a:r>
          </a:p>
          <a:p>
            <a:pPr eaLnBrk="1" hangingPunct="1">
              <a:lnSpc>
                <a:spcPct val="80000"/>
              </a:lnSpc>
              <a:buFont typeface="Wingdings" panose="05000000000000000000" pitchFamily="2" charset="2"/>
              <a:buNone/>
            </a:pPr>
            <a:r>
              <a:rPr lang="en-US" altLang="en-US" sz="1600" b="1">
                <a:latin typeface="Courier New" panose="02070309020205020404" pitchFamily="49" charset="0"/>
              </a:rPr>
              <a:t>		while (a[++i] &lt; a[r]);</a:t>
            </a:r>
          </a:p>
          <a:p>
            <a:pPr eaLnBrk="1" hangingPunct="1">
              <a:lnSpc>
                <a:spcPct val="80000"/>
              </a:lnSpc>
              <a:buFont typeface="Wingdings" panose="05000000000000000000" pitchFamily="2" charset="2"/>
              <a:buNone/>
            </a:pPr>
            <a:r>
              <a:rPr lang="en-US" altLang="en-US" sz="1600" b="1">
                <a:latin typeface="Courier New" panose="02070309020205020404" pitchFamily="49" charset="0"/>
              </a:rPr>
              <a:t>		while (a[r] &lt; a[--j])) if (j == l) break;</a:t>
            </a:r>
          </a:p>
          <a:p>
            <a:pPr eaLnBrk="1" hangingPunct="1">
              <a:lnSpc>
                <a:spcPct val="80000"/>
              </a:lnSpc>
              <a:buFont typeface="Wingdings" panose="05000000000000000000" pitchFamily="2" charset="2"/>
              <a:buNone/>
            </a:pPr>
            <a:r>
              <a:rPr lang="en-US" altLang="en-US" sz="1600" b="1">
                <a:latin typeface="Courier New" panose="02070309020205020404" pitchFamily="49" charset="0"/>
              </a:rPr>
              <a:t>		if (i &gt;= j) break;</a:t>
            </a:r>
          </a:p>
          <a:p>
            <a:pPr eaLnBrk="1" hangingPunct="1">
              <a:lnSpc>
                <a:spcPct val="80000"/>
              </a:lnSpc>
              <a:buFont typeface="Wingdings" panose="05000000000000000000" pitchFamily="2" charset="2"/>
              <a:buNone/>
            </a:pPr>
            <a:r>
              <a:rPr lang="en-US" altLang="en-US" sz="1600" b="1">
                <a:latin typeface="Courier New" panose="02070309020205020404" pitchFamily="49" charset="0"/>
              </a:rPr>
              <a:t>		exch(a, i, j);</a:t>
            </a:r>
          </a:p>
          <a:p>
            <a:pPr eaLnBrk="1" hangingPunct="1">
              <a:lnSpc>
                <a:spcPct val="80000"/>
              </a:lnSpc>
              <a:buFont typeface="Wingdings" panose="05000000000000000000" pitchFamily="2" charset="2"/>
              <a:buNone/>
            </a:pPr>
            <a:r>
              <a:rPr lang="en-US" altLang="en-US" sz="1600" b="1">
                <a:latin typeface="Courier New" panose="02070309020205020404" pitchFamily="49" charset="0"/>
              </a:rPr>
              <a:t>		if (a[i]==a[r]) exch(a, ++p, i);</a:t>
            </a:r>
          </a:p>
          <a:p>
            <a:pPr eaLnBrk="1" hangingPunct="1">
              <a:lnSpc>
                <a:spcPct val="80000"/>
              </a:lnSpc>
              <a:buFont typeface="Wingdings" panose="05000000000000000000" pitchFamily="2" charset="2"/>
              <a:buNone/>
            </a:pPr>
            <a:r>
              <a:rPr lang="en-US" altLang="en-US" sz="1600" b="1">
                <a:latin typeface="Courier New" panose="02070309020205020404" pitchFamily="49" charset="0"/>
              </a:rPr>
              <a:t>		if (a[j]==a[r]) exch(a, --q, j);</a:t>
            </a:r>
          </a:p>
          <a:p>
            <a:pPr eaLnBrk="1" hangingPunct="1">
              <a:lnSpc>
                <a:spcPct val="80000"/>
              </a:lnSpc>
              <a:buFont typeface="Wingdings" panose="05000000000000000000" pitchFamily="2" charset="2"/>
              <a:buNone/>
            </a:pPr>
            <a:r>
              <a:rPr lang="en-US" altLang="en-US" sz="1600" b="1">
                <a:latin typeface="Courier New" panose="02070309020205020404" pitchFamily="49" charset="0"/>
              </a:rPr>
              <a:t>	}</a:t>
            </a:r>
          </a:p>
          <a:p>
            <a:pPr eaLnBrk="1" hangingPunct="1">
              <a:lnSpc>
                <a:spcPct val="80000"/>
              </a:lnSpc>
              <a:buFont typeface="Wingdings" panose="05000000000000000000" pitchFamily="2" charset="2"/>
              <a:buNone/>
            </a:pPr>
            <a:r>
              <a:rPr lang="en-US" altLang="en-US" sz="1600" b="1">
                <a:latin typeface="Courier New" panose="02070309020205020404" pitchFamily="49" charset="0"/>
              </a:rPr>
              <a:t>	exch(a, i, r);</a:t>
            </a:r>
          </a:p>
          <a:p>
            <a:pPr eaLnBrk="1" hangingPunct="1">
              <a:lnSpc>
                <a:spcPct val="80000"/>
              </a:lnSpc>
              <a:buFont typeface="Wingdings" panose="05000000000000000000" pitchFamily="2" charset="2"/>
              <a:buNone/>
            </a:pPr>
            <a:r>
              <a:rPr lang="en-US" altLang="en-US" sz="1600" b="1">
                <a:latin typeface="Courier New" panose="02070309020205020404" pitchFamily="49" charset="0"/>
              </a:rPr>
              <a:t>	j = i - 1;</a:t>
            </a:r>
          </a:p>
          <a:p>
            <a:pPr eaLnBrk="1" hangingPunct="1">
              <a:lnSpc>
                <a:spcPct val="80000"/>
              </a:lnSpc>
              <a:buFont typeface="Wingdings" panose="05000000000000000000" pitchFamily="2" charset="2"/>
              <a:buNone/>
            </a:pPr>
            <a:r>
              <a:rPr lang="en-US" altLang="en-US" sz="1600" b="1">
                <a:latin typeface="Courier New" panose="02070309020205020404" pitchFamily="49" charset="0"/>
              </a:rPr>
              <a:t>	i = i + 1;</a:t>
            </a:r>
          </a:p>
          <a:p>
            <a:pPr eaLnBrk="1" hangingPunct="1">
              <a:lnSpc>
                <a:spcPct val="80000"/>
              </a:lnSpc>
              <a:buFont typeface="Wingdings" panose="05000000000000000000" pitchFamily="2" charset="2"/>
              <a:buNone/>
            </a:pPr>
            <a:r>
              <a:rPr lang="en-US" altLang="en-US" sz="1600" b="1">
                <a:latin typeface="Courier New" panose="02070309020205020404" pitchFamily="49" charset="0"/>
              </a:rPr>
              <a:t>	for (int k = l ; k &lt;= p; k++) exch(a, k, j--);</a:t>
            </a:r>
          </a:p>
          <a:p>
            <a:pPr eaLnBrk="1" hangingPunct="1">
              <a:lnSpc>
                <a:spcPct val="80000"/>
              </a:lnSpc>
              <a:buFont typeface="Wingdings" panose="05000000000000000000" pitchFamily="2" charset="2"/>
              <a:buNone/>
            </a:pPr>
            <a:r>
              <a:rPr lang="en-US" altLang="en-US" sz="1600" b="1">
                <a:latin typeface="Courier New" panose="02070309020205020404" pitchFamily="49" charset="0"/>
              </a:rPr>
              <a:t>	for (int k = r-1; k &gt;= q; k--) exch(a, k, i++);</a:t>
            </a:r>
          </a:p>
          <a:p>
            <a:pPr eaLnBrk="1" hangingPunct="1">
              <a:lnSpc>
                <a:spcPct val="80000"/>
              </a:lnSpc>
              <a:buFont typeface="Wingdings" panose="05000000000000000000" pitchFamily="2" charset="2"/>
              <a:buNone/>
            </a:pPr>
            <a:r>
              <a:rPr lang="en-US" altLang="en-US" sz="1600" b="1">
                <a:latin typeface="Courier New" panose="02070309020205020404" pitchFamily="49" charset="0"/>
              </a:rPr>
              <a:t>	sort(a, l, j);</a:t>
            </a:r>
          </a:p>
          <a:p>
            <a:pPr eaLnBrk="1" hangingPunct="1">
              <a:lnSpc>
                <a:spcPct val="80000"/>
              </a:lnSpc>
              <a:buFont typeface="Wingdings" panose="05000000000000000000" pitchFamily="2" charset="2"/>
              <a:buNone/>
            </a:pPr>
            <a:r>
              <a:rPr lang="en-US" altLang="en-US" sz="1600" b="1">
                <a:latin typeface="Courier New" panose="02070309020205020404" pitchFamily="49" charset="0"/>
              </a:rPr>
              <a:t>	sort(a, i, r);</a:t>
            </a:r>
          </a:p>
          <a:p>
            <a:pPr eaLnBrk="1" hangingPunct="1">
              <a:lnSpc>
                <a:spcPct val="80000"/>
              </a:lnSpc>
              <a:buFont typeface="Wingdings" panose="05000000000000000000" pitchFamily="2" charset="2"/>
              <a:buNone/>
            </a:pPr>
            <a:r>
              <a:rPr lang="en-US" altLang="en-US" sz="1600" b="1">
                <a:latin typeface="Courier New" panose="02070309020205020404" pitchFamily="49"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E0A21C8-10BD-4D22-BFFB-7B2E9760420C}"/>
              </a:ext>
            </a:extLst>
          </p:cNvPr>
          <p:cNvSpPr>
            <a:spLocks noGrp="1" noChangeArrowheads="1"/>
          </p:cNvSpPr>
          <p:nvPr>
            <p:ph type="title"/>
          </p:nvPr>
        </p:nvSpPr>
        <p:spPr/>
        <p:txBody>
          <a:bodyPr/>
          <a:lstStyle/>
          <a:p>
            <a:pPr eaLnBrk="1" hangingPunct="1"/>
            <a:r>
              <a:rPr lang="en-US" altLang="en-US"/>
              <a:t>Bài 1</a:t>
            </a:r>
          </a:p>
        </p:txBody>
      </p:sp>
      <p:sp>
        <p:nvSpPr>
          <p:cNvPr id="20483" name="Rectangle 3">
            <a:extLst>
              <a:ext uri="{FF2B5EF4-FFF2-40B4-BE49-F238E27FC236}">
                <a16:creationId xmlns:a16="http://schemas.microsoft.com/office/drawing/2014/main" id="{DF705C96-0153-4DE3-867B-19CDDF59483B}"/>
              </a:ext>
            </a:extLst>
          </p:cNvPr>
          <p:cNvSpPr>
            <a:spLocks noGrp="1" noChangeArrowheads="1"/>
          </p:cNvSpPr>
          <p:nvPr>
            <p:ph type="body" idx="1"/>
          </p:nvPr>
        </p:nvSpPr>
        <p:spPr/>
        <p:txBody>
          <a:bodyPr/>
          <a:lstStyle/>
          <a:p>
            <a:pPr eaLnBrk="1" hangingPunct="1"/>
            <a:r>
              <a:rPr lang="en-US" altLang="en-US"/>
              <a:t>Viết 2 hàm sắp xếp kiểu quick sort theo</a:t>
            </a:r>
          </a:p>
          <a:p>
            <a:pPr lvl="1" eaLnBrk="1" hangingPunct="1"/>
            <a:r>
              <a:rPr lang="en-US" altLang="en-US"/>
              <a:t>2-way partitioning</a:t>
            </a:r>
          </a:p>
          <a:p>
            <a:pPr lvl="1" eaLnBrk="1" hangingPunct="1"/>
            <a:r>
              <a:rPr lang="en-US" altLang="en-US"/>
              <a:t>3-way partitioning</a:t>
            </a:r>
          </a:p>
          <a:p>
            <a:pPr eaLnBrk="1" hangingPunct="1"/>
            <a:r>
              <a:rPr lang="en-US" altLang="en-US"/>
              <a:t>Tạo 2 mảng gồm 10 triệu số nguyên ngẫu nhiên từ 1-10</a:t>
            </a:r>
          </a:p>
          <a:p>
            <a:pPr eaLnBrk="1" hangingPunct="1"/>
            <a:r>
              <a:rPr lang="en-US" altLang="en-US"/>
              <a:t>So sánh thời gian sắp xếp của mỗi giải thuật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6184F35-8EA5-446E-9838-06987799D563}"/>
              </a:ext>
            </a:extLst>
          </p:cNvPr>
          <p:cNvSpPr>
            <a:spLocks noGrp="1" noChangeArrowheads="1"/>
          </p:cNvSpPr>
          <p:nvPr>
            <p:ph type="title"/>
          </p:nvPr>
        </p:nvSpPr>
        <p:spPr/>
        <p:txBody>
          <a:bodyPr/>
          <a:lstStyle/>
          <a:p>
            <a:pPr eaLnBrk="1" hangingPunct="1"/>
            <a:r>
              <a:rPr lang="en-US" altLang="en-US"/>
              <a:t>Gợi ý (1)</a:t>
            </a:r>
          </a:p>
        </p:txBody>
      </p:sp>
      <p:sp>
        <p:nvSpPr>
          <p:cNvPr id="21507" name="Rectangle 3">
            <a:extLst>
              <a:ext uri="{FF2B5EF4-FFF2-40B4-BE49-F238E27FC236}">
                <a16:creationId xmlns:a16="http://schemas.microsoft.com/office/drawing/2014/main" id="{09AEBBD2-56A5-4694-9C99-39F9AA6F4793}"/>
              </a:ext>
            </a:extLst>
          </p:cNvPr>
          <p:cNvSpPr>
            <a:spLocks noGrp="1" noChangeArrowheads="1"/>
          </p:cNvSpPr>
          <p:nvPr>
            <p:ph type="body" idx="1"/>
          </p:nvPr>
        </p:nvSpPr>
        <p:spPr/>
        <p:txBody>
          <a:bodyPr/>
          <a:lstStyle/>
          <a:p>
            <a:pPr eaLnBrk="1" hangingPunct="1"/>
            <a:r>
              <a:rPr lang="en-US" altLang="en-US"/>
              <a:t>Viết hàm tạo mảng dữ liệu lưu trữ trong bộ nhớ động, kích thước mảng được truyền qua tham số</a:t>
            </a:r>
          </a:p>
          <a:p>
            <a:pPr lvl="1" eaLnBrk="1" hangingPunct="1"/>
            <a:r>
              <a:rPr lang="en-US" altLang="en-US"/>
              <a:t>int * createArray(int size);</a:t>
            </a:r>
          </a:p>
          <a:p>
            <a:pPr eaLnBrk="1" hangingPunct="1"/>
            <a:r>
              <a:rPr lang="en-US" altLang="en-US"/>
              <a:t>Gọi hàm rand() để khởi tạo số ngẫu nhiên trong phạm vi từ 0 tới RAND_MAX </a:t>
            </a:r>
          </a:p>
          <a:p>
            <a:pPr lvl="1" eaLnBrk="1" hangingPunct="1"/>
            <a:r>
              <a:rPr lang="en-US" altLang="en-US"/>
              <a:t>#include &lt;stdlib.h&gt;</a:t>
            </a:r>
          </a:p>
          <a:p>
            <a:pPr lvl="1" eaLnBrk="1" hangingPunct="1"/>
            <a:r>
              <a:rPr lang="en-US" altLang="en-US"/>
              <a:t>i = rand(); </a:t>
            </a:r>
          </a:p>
          <a:p>
            <a:pPr eaLnBrk="1" hangingPunct="1"/>
            <a:r>
              <a:rPr lang="en-US" altLang="en-US"/>
              <a:t>Hàm cho phép sao chép 1 mảng số nguyên đã có</a:t>
            </a:r>
          </a:p>
          <a:p>
            <a:pPr lvl="1" eaLnBrk="1" hangingPunct="1"/>
            <a:r>
              <a:rPr lang="en-US" altLang="en-US"/>
              <a:t>int * dumpArray(int *p, int size);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4280240-446D-4243-A407-065AE0A12E29}"/>
              </a:ext>
            </a:extLst>
          </p:cNvPr>
          <p:cNvSpPr>
            <a:spLocks noGrp="1" noChangeArrowheads="1"/>
          </p:cNvSpPr>
          <p:nvPr>
            <p:ph type="title"/>
          </p:nvPr>
        </p:nvSpPr>
        <p:spPr/>
        <p:txBody>
          <a:bodyPr/>
          <a:lstStyle/>
          <a:p>
            <a:pPr eaLnBrk="1" hangingPunct="1"/>
            <a:r>
              <a:rPr lang="en-US" altLang="en-US"/>
              <a:t>Gợi ý (2)</a:t>
            </a:r>
          </a:p>
        </p:txBody>
      </p:sp>
      <p:sp>
        <p:nvSpPr>
          <p:cNvPr id="22531" name="Rectangle 3">
            <a:extLst>
              <a:ext uri="{FF2B5EF4-FFF2-40B4-BE49-F238E27FC236}">
                <a16:creationId xmlns:a16="http://schemas.microsoft.com/office/drawing/2014/main" id="{D398EB42-53D0-4645-A2B9-799F46FCF728}"/>
              </a:ext>
            </a:extLst>
          </p:cNvPr>
          <p:cNvSpPr>
            <a:spLocks noGrp="1" noChangeArrowheads="1"/>
          </p:cNvSpPr>
          <p:nvPr>
            <p:ph type="body" idx="1"/>
          </p:nvPr>
        </p:nvSpPr>
        <p:spPr/>
        <p:txBody>
          <a:bodyPr/>
          <a:lstStyle/>
          <a:p>
            <a:pPr eaLnBrk="1" hangingPunct="1"/>
            <a:r>
              <a:rPr lang="en-US" altLang="en-US"/>
              <a:t>Hàm memcpy() cho phép sao chép 2 vùng nhớ</a:t>
            </a:r>
          </a:p>
          <a:p>
            <a:pPr lvl="1" eaLnBrk="1" hangingPunct="1"/>
            <a:r>
              <a:rPr lang="en-US" altLang="en-US"/>
              <a:t>memcpy(void* dest, void* src, size_t size);</a:t>
            </a:r>
          </a:p>
          <a:p>
            <a:pPr eaLnBrk="1" hangingPunct="1"/>
            <a:r>
              <a:rPr lang="en-US" altLang="en-US"/>
              <a:t>Viết 2 hàm sắp xếp</a:t>
            </a:r>
          </a:p>
          <a:p>
            <a:pPr lvl="1" eaLnBrk="1" hangingPunct="1"/>
            <a:r>
              <a:rPr lang="en-US" altLang="en-US"/>
              <a:t>void sort2way(int a[], int l, int r);</a:t>
            </a:r>
          </a:p>
          <a:p>
            <a:pPr lvl="1" eaLnBrk="1" hangingPunct="1"/>
            <a:r>
              <a:rPr lang="en-US" altLang="en-US"/>
              <a:t>void sort3way(int a[], int l, int r);</a:t>
            </a:r>
          </a:p>
          <a:p>
            <a:pPr eaLnBrk="1" hangingPunct="1"/>
            <a:r>
              <a:rPr lang="en-US" altLang="en-US"/>
              <a:t>Trong hàm main(), đầu tiên kiểm tra việc sắp xếp đúng với số lượng phần tử nhỏ. Sau đó tiến hành so sánh thời gian với số lượng phần tử lớn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89296FF-C928-4F06-8227-02BC3CB5103B}"/>
              </a:ext>
            </a:extLst>
          </p:cNvPr>
          <p:cNvSpPr>
            <a:spLocks noGrp="1" noChangeArrowheads="1"/>
          </p:cNvSpPr>
          <p:nvPr>
            <p:ph type="title"/>
          </p:nvPr>
        </p:nvSpPr>
        <p:spPr/>
        <p:txBody>
          <a:bodyPr/>
          <a:lstStyle/>
          <a:p>
            <a:pPr eaLnBrk="1" hangingPunct="1"/>
            <a:r>
              <a:rPr lang="en-US" altLang="en-US"/>
              <a:t>Gợi ý (3)</a:t>
            </a:r>
          </a:p>
        </p:txBody>
      </p:sp>
      <p:sp>
        <p:nvSpPr>
          <p:cNvPr id="23555" name="Rectangle 3">
            <a:extLst>
              <a:ext uri="{FF2B5EF4-FFF2-40B4-BE49-F238E27FC236}">
                <a16:creationId xmlns:a16="http://schemas.microsoft.com/office/drawing/2014/main" id="{03F010EA-3611-4E99-9656-78A6A6BDB139}"/>
              </a:ext>
            </a:extLst>
          </p:cNvPr>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2000"/>
              <a:t>#define SMALL_NUMBER 20</a:t>
            </a:r>
          </a:p>
          <a:p>
            <a:pPr eaLnBrk="1" hangingPunct="1">
              <a:lnSpc>
                <a:spcPct val="80000"/>
              </a:lnSpc>
              <a:buFont typeface="Wingdings" panose="05000000000000000000" pitchFamily="2" charset="2"/>
              <a:buNone/>
            </a:pPr>
            <a:r>
              <a:rPr lang="en-US" altLang="en-US" sz="2000"/>
              <a:t>#define HUGE_NUMBER 10000000</a:t>
            </a:r>
          </a:p>
          <a:p>
            <a:pPr eaLnBrk="1" hangingPunct="1">
              <a:lnSpc>
                <a:spcPct val="80000"/>
              </a:lnSpc>
              <a:buFont typeface="Wingdings" panose="05000000000000000000" pitchFamily="2" charset="2"/>
              <a:buNone/>
            </a:pPr>
            <a:r>
              <a:rPr lang="en-US" altLang="en-US" sz="2000"/>
              <a:t>main() {</a:t>
            </a:r>
          </a:p>
          <a:p>
            <a:pPr eaLnBrk="1" hangingPunct="1">
              <a:lnSpc>
                <a:spcPct val="80000"/>
              </a:lnSpc>
              <a:buFont typeface="Wingdings" panose="05000000000000000000" pitchFamily="2" charset="2"/>
              <a:buNone/>
            </a:pPr>
            <a:r>
              <a:rPr lang="en-US" altLang="en-US" sz="2000"/>
              <a:t>	int * a1, *a2;</a:t>
            </a:r>
          </a:p>
          <a:p>
            <a:pPr eaLnBrk="1" hangingPunct="1">
              <a:lnSpc>
                <a:spcPct val="80000"/>
              </a:lnSpc>
              <a:buFont typeface="Wingdings" panose="05000000000000000000" pitchFamily="2" charset="2"/>
              <a:buNone/>
            </a:pPr>
            <a:r>
              <a:rPr lang="en-US" altLang="en-US" sz="2000"/>
              <a:t>	a1 = createArray(SMALL_NUMBER);</a:t>
            </a:r>
          </a:p>
          <a:p>
            <a:pPr eaLnBrk="1" hangingPunct="1">
              <a:lnSpc>
                <a:spcPct val="80000"/>
              </a:lnSpc>
              <a:buFont typeface="Wingdings" panose="05000000000000000000" pitchFamily="2" charset="2"/>
              <a:buNone/>
            </a:pPr>
            <a:r>
              <a:rPr lang="en-US" altLang="en-US" sz="2000"/>
              <a:t>	a2 = dumpArray(a1, SMALL_NUMBER);</a:t>
            </a:r>
          </a:p>
          <a:p>
            <a:pPr eaLnBrk="1" hangingPunct="1">
              <a:lnSpc>
                <a:spcPct val="80000"/>
              </a:lnSpc>
              <a:buFont typeface="Wingdings" panose="05000000000000000000" pitchFamily="2" charset="2"/>
              <a:buNone/>
            </a:pPr>
            <a:r>
              <a:rPr lang="en-US" altLang="en-US" sz="2000"/>
              <a:t>    sort2way(a1, 0, SMALL_NUMBER-1);</a:t>
            </a:r>
          </a:p>
          <a:p>
            <a:pPr eaLnBrk="1" hangingPunct="1">
              <a:lnSpc>
                <a:spcPct val="80000"/>
              </a:lnSpc>
              <a:buFont typeface="Wingdings" panose="05000000000000000000" pitchFamily="2" charset="2"/>
              <a:buNone/>
            </a:pPr>
            <a:r>
              <a:rPr lang="en-US" altLang="en-US" sz="2000"/>
              <a:t>	/* print data in a1 */</a:t>
            </a:r>
          </a:p>
          <a:p>
            <a:pPr eaLnBrk="1" hangingPunct="1">
              <a:lnSpc>
                <a:spcPct val="80000"/>
              </a:lnSpc>
              <a:buFont typeface="Wingdings" panose="05000000000000000000" pitchFamily="2" charset="2"/>
              <a:buNone/>
            </a:pPr>
            <a:r>
              <a:rPr lang="en-US" altLang="en-US" sz="2000"/>
              <a:t>	sort3way(a2, 0, SMALL_NUMBER-1);</a:t>
            </a:r>
          </a:p>
          <a:p>
            <a:pPr eaLnBrk="1" hangingPunct="1">
              <a:lnSpc>
                <a:spcPct val="80000"/>
              </a:lnSpc>
              <a:buFont typeface="Wingdings" panose="05000000000000000000" pitchFamily="2" charset="2"/>
              <a:buNone/>
            </a:pPr>
            <a:r>
              <a:rPr lang="en-US" altLang="en-US" sz="2000"/>
              <a:t>	/* print data in a2 */</a:t>
            </a:r>
          </a:p>
          <a:p>
            <a:pPr eaLnBrk="1" hangingPunct="1">
              <a:lnSpc>
                <a:spcPct val="80000"/>
              </a:lnSpc>
              <a:buFont typeface="Wingdings" panose="05000000000000000000" pitchFamily="2" charset="2"/>
              <a:buNone/>
            </a:pPr>
            <a:r>
              <a:rPr lang="en-US" altLang="en-US" sz="2000"/>
              <a:t>	free (a1);</a:t>
            </a:r>
          </a:p>
          <a:p>
            <a:pPr eaLnBrk="1" hangingPunct="1">
              <a:lnSpc>
                <a:spcPct val="80000"/>
              </a:lnSpc>
              <a:buFont typeface="Wingdings" panose="05000000000000000000" pitchFamily="2" charset="2"/>
              <a:buNone/>
            </a:pPr>
            <a:r>
              <a:rPr lang="en-US" altLang="en-US" sz="2000"/>
              <a:t>	free (a2);</a:t>
            </a:r>
          </a:p>
          <a:p>
            <a:pPr eaLnBrk="1" hangingPunct="1">
              <a:lnSpc>
                <a:spcPct val="80000"/>
              </a:lnSpc>
              <a:buFont typeface="Wingdings" panose="05000000000000000000" pitchFamily="2" charset="2"/>
              <a:buNone/>
            </a:pPr>
            <a:r>
              <a:rPr lang="en-US" altLang="en-US" sz="2000"/>
              <a:t>	a1 = createArray(HUGE_NUMBER);</a:t>
            </a:r>
          </a:p>
          <a:p>
            <a:pPr eaLnBrk="1" hangingPunct="1">
              <a:lnSpc>
                <a:spcPct val="80000"/>
              </a:lnSpc>
              <a:buFont typeface="Wingdings" panose="05000000000000000000" pitchFamily="2" charset="2"/>
              <a:buNone/>
            </a:pPr>
            <a:r>
              <a:rPr lang="en-US" altLang="en-US" sz="2000"/>
              <a:t>	a2 = dumpArray(a1, HUGE_NUMBER);</a:t>
            </a:r>
          </a:p>
          <a:p>
            <a:pPr eaLnBrk="1" hangingPunct="1">
              <a:lnSpc>
                <a:spcPct val="80000"/>
              </a:lnSpc>
              <a:buFont typeface="Wingdings" panose="05000000000000000000" pitchFamily="2" charset="2"/>
              <a:buNone/>
            </a:pPr>
            <a:r>
              <a:rPr lang="en-US" altLang="en-US" sz="2000"/>
              <a:t>	/* compare the time to execute sorting */</a:t>
            </a:r>
          </a:p>
          <a:p>
            <a:pPr eaLnBrk="1" hangingPunct="1">
              <a:lnSpc>
                <a:spcPct val="80000"/>
              </a:lnSpc>
              <a:buFont typeface="Wingdings" panose="05000000000000000000" pitchFamily="2" charset="2"/>
              <a:buNone/>
            </a:pPr>
            <a:r>
              <a:rPr lang="en-US" altLang="en-US" sz="200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1E6F04C-9998-4162-A720-B335E5465284}"/>
              </a:ext>
            </a:extLst>
          </p:cNvPr>
          <p:cNvSpPr>
            <a:spLocks noGrp="1" noChangeArrowheads="1"/>
          </p:cNvSpPr>
          <p:nvPr>
            <p:ph type="title"/>
          </p:nvPr>
        </p:nvSpPr>
        <p:spPr/>
        <p:txBody>
          <a:bodyPr/>
          <a:lstStyle/>
          <a:p>
            <a:pPr eaLnBrk="1" hangingPunct="1"/>
            <a:r>
              <a:rPr lang="en-US" altLang="en-US"/>
              <a:t>Gợi ý (4)</a:t>
            </a:r>
          </a:p>
        </p:txBody>
      </p:sp>
      <p:sp>
        <p:nvSpPr>
          <p:cNvPr id="24579" name="Rectangle 3">
            <a:extLst>
              <a:ext uri="{FF2B5EF4-FFF2-40B4-BE49-F238E27FC236}">
                <a16:creationId xmlns:a16="http://schemas.microsoft.com/office/drawing/2014/main" id="{20300170-EBFC-4ECA-95B4-8DD561A22FD7}"/>
              </a:ext>
            </a:extLst>
          </p:cNvPr>
          <p:cNvSpPr>
            <a:spLocks noGrp="1" noChangeArrowheads="1"/>
          </p:cNvSpPr>
          <p:nvPr>
            <p:ph type="body" idx="1"/>
          </p:nvPr>
        </p:nvSpPr>
        <p:spPr/>
        <p:txBody>
          <a:bodyPr/>
          <a:lstStyle/>
          <a:p>
            <a:pPr eaLnBrk="1" hangingPunct="1"/>
            <a:r>
              <a:rPr lang="en-US" altLang="en-US" sz="2400"/>
              <a:t>Kiểm tra thời gian chạy</a:t>
            </a:r>
          </a:p>
          <a:p>
            <a:pPr eaLnBrk="1" hangingPunct="1">
              <a:buFont typeface="Wingdings" panose="05000000000000000000" pitchFamily="2" charset="2"/>
              <a:buNone/>
            </a:pPr>
            <a:r>
              <a:rPr lang="en-US" altLang="en-US" sz="2400"/>
              <a:t>	#include &lt;time.h&gt;</a:t>
            </a:r>
            <a:br>
              <a:rPr lang="en-US" altLang="en-US" sz="2400"/>
            </a:br>
            <a:r>
              <a:rPr lang="en-US" altLang="en-US" sz="2400"/>
              <a:t>#include &lt;stdio.h&gt;</a:t>
            </a:r>
            <a:br>
              <a:rPr lang="en-US" altLang="en-US" sz="2400"/>
            </a:br>
            <a:r>
              <a:rPr lang="en-US" altLang="en-US" sz="2400"/>
              <a:t>time_t start,end;</a:t>
            </a:r>
            <a:br>
              <a:rPr lang="en-US" altLang="en-US" sz="2400"/>
            </a:br>
            <a:r>
              <a:rPr lang="en-US" altLang="en-US" sz="2400"/>
              <a:t>volatile long unsigned t;</a:t>
            </a:r>
            <a:br>
              <a:rPr lang="en-US" altLang="en-US" sz="2400"/>
            </a:br>
            <a:br>
              <a:rPr lang="en-US" altLang="en-US" sz="2400"/>
            </a:br>
            <a:r>
              <a:rPr lang="en-US" altLang="en-US" sz="2400"/>
              <a:t>start = time(NULL);</a:t>
            </a:r>
            <a:br>
              <a:rPr lang="en-US" altLang="en-US" sz="2400"/>
            </a:br>
            <a:endParaRPr lang="en-US" altLang="en-US" sz="2400"/>
          </a:p>
          <a:p>
            <a:pPr eaLnBrk="1" hangingPunct="1">
              <a:buFont typeface="Wingdings" panose="05000000000000000000" pitchFamily="2" charset="2"/>
              <a:buNone/>
            </a:pPr>
            <a:r>
              <a:rPr lang="en-US" altLang="en-US" sz="2400"/>
              <a:t>	/* your algorithm to check the performance */</a:t>
            </a:r>
            <a:br>
              <a:rPr lang="en-US" altLang="en-US" sz="2400"/>
            </a:br>
            <a:endParaRPr lang="en-US" altLang="en-US" sz="2400"/>
          </a:p>
          <a:p>
            <a:pPr eaLnBrk="1" hangingPunct="1">
              <a:buFont typeface="Wingdings" panose="05000000000000000000" pitchFamily="2" charset="2"/>
              <a:buNone/>
            </a:pPr>
            <a:r>
              <a:rPr lang="en-US" altLang="en-US" sz="2400"/>
              <a:t>	end = time(NULL);</a:t>
            </a:r>
            <a:br>
              <a:rPr lang="en-US" altLang="en-US" sz="2400"/>
            </a:br>
            <a:r>
              <a:rPr lang="en-US" altLang="en-US" sz="2400"/>
              <a:t>  </a:t>
            </a:r>
            <a:br>
              <a:rPr lang="en-US" altLang="en-US" sz="2400"/>
            </a:br>
            <a:r>
              <a:rPr lang="en-US" altLang="en-US" sz="2400"/>
              <a:t>printf(“Run in %f seconds.\n", difftime(end, start));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84B689F-991A-4308-832A-4560C7A8B681}"/>
              </a:ext>
            </a:extLst>
          </p:cNvPr>
          <p:cNvSpPr>
            <a:spLocks noGrp="1" noChangeArrowheads="1"/>
          </p:cNvSpPr>
          <p:nvPr>
            <p:ph type="title"/>
          </p:nvPr>
        </p:nvSpPr>
        <p:spPr/>
        <p:txBody>
          <a:bodyPr/>
          <a:lstStyle/>
          <a:p>
            <a:pPr eaLnBrk="1" hangingPunct="1"/>
            <a:r>
              <a:rPr lang="en-US" altLang="en-US"/>
              <a:t>Sắp xếp tổng quát</a:t>
            </a:r>
          </a:p>
        </p:txBody>
      </p:sp>
      <p:sp>
        <p:nvSpPr>
          <p:cNvPr id="25603" name="Rectangle 3">
            <a:extLst>
              <a:ext uri="{FF2B5EF4-FFF2-40B4-BE49-F238E27FC236}">
                <a16:creationId xmlns:a16="http://schemas.microsoft.com/office/drawing/2014/main" id="{E7DDE0A1-64A0-44ED-9AD9-2AE70E23517D}"/>
              </a:ext>
            </a:extLst>
          </p:cNvPr>
          <p:cNvSpPr>
            <a:spLocks noGrp="1" noChangeArrowheads="1"/>
          </p:cNvSpPr>
          <p:nvPr>
            <p:ph type="body" idx="1"/>
          </p:nvPr>
        </p:nvSpPr>
        <p:spPr>
          <a:xfrm>
            <a:off x="381000" y="1066800"/>
            <a:ext cx="8229600" cy="5181600"/>
          </a:xfrm>
        </p:spPr>
        <p:txBody>
          <a:bodyPr/>
          <a:lstStyle/>
          <a:p>
            <a:pPr eaLnBrk="1" hangingPunct="1">
              <a:lnSpc>
                <a:spcPct val="90000"/>
              </a:lnSpc>
            </a:pPr>
            <a:r>
              <a:rPr lang="en-US" altLang="en-US" sz="2400"/>
              <a:t>Hàm qsort</a:t>
            </a:r>
          </a:p>
          <a:p>
            <a:pPr eaLnBrk="1" hangingPunct="1">
              <a:lnSpc>
                <a:spcPct val="90000"/>
              </a:lnSpc>
              <a:buFont typeface="Wingdings" panose="05000000000000000000" pitchFamily="2" charset="2"/>
              <a:buNone/>
            </a:pPr>
            <a:r>
              <a:rPr lang="en-US" altLang="en-US" sz="2400" b="1">
                <a:latin typeface="Courier New" panose="02070309020205020404" pitchFamily="49" charset="0"/>
              </a:rPr>
              <a:t>void qsort(</a:t>
            </a:r>
          </a:p>
          <a:p>
            <a:pPr eaLnBrk="1" hangingPunct="1">
              <a:lnSpc>
                <a:spcPct val="90000"/>
              </a:lnSpc>
              <a:buFont typeface="Wingdings" panose="05000000000000000000" pitchFamily="2" charset="2"/>
              <a:buNone/>
            </a:pPr>
            <a:r>
              <a:rPr lang="en-US" altLang="en-US" sz="2400" b="1">
                <a:latin typeface="Courier New" panose="02070309020205020404" pitchFamily="49" charset="0"/>
              </a:rPr>
              <a:t>		void *buf,</a:t>
            </a:r>
          </a:p>
          <a:p>
            <a:pPr eaLnBrk="1" hangingPunct="1">
              <a:lnSpc>
                <a:spcPct val="90000"/>
              </a:lnSpc>
              <a:buFont typeface="Wingdings" panose="05000000000000000000" pitchFamily="2" charset="2"/>
              <a:buNone/>
            </a:pPr>
            <a:r>
              <a:rPr lang="en-US" altLang="en-US" sz="2400" b="1">
                <a:latin typeface="Courier New" panose="02070309020205020404" pitchFamily="49" charset="0"/>
              </a:rPr>
              <a:t>		size_t num,</a:t>
            </a:r>
          </a:p>
          <a:p>
            <a:pPr eaLnBrk="1" hangingPunct="1">
              <a:lnSpc>
                <a:spcPct val="90000"/>
              </a:lnSpc>
              <a:buFont typeface="Wingdings" panose="05000000000000000000" pitchFamily="2" charset="2"/>
              <a:buNone/>
            </a:pPr>
            <a:r>
              <a:rPr lang="en-US" altLang="en-US" sz="2400" b="1">
                <a:latin typeface="Courier New" panose="02070309020205020404" pitchFamily="49" charset="0"/>
              </a:rPr>
              <a:t>		size_t size,</a:t>
            </a:r>
          </a:p>
          <a:p>
            <a:pPr eaLnBrk="1" hangingPunct="1">
              <a:lnSpc>
                <a:spcPct val="90000"/>
              </a:lnSpc>
              <a:buFont typeface="Wingdings" panose="05000000000000000000" pitchFamily="2" charset="2"/>
              <a:buNone/>
            </a:pPr>
            <a:r>
              <a:rPr lang="en-US" altLang="en-US" sz="2400" b="1">
                <a:latin typeface="Courier New" panose="02070309020205020404" pitchFamily="49" charset="0"/>
              </a:rPr>
              <a:t> int (*compare)(void const *,void const *)</a:t>
            </a:r>
          </a:p>
          <a:p>
            <a:pPr eaLnBrk="1" hangingPunct="1">
              <a:lnSpc>
                <a:spcPct val="90000"/>
              </a:lnSpc>
              <a:buFont typeface="Wingdings" panose="05000000000000000000" pitchFamily="2" charset="2"/>
              <a:buNone/>
            </a:pPr>
            <a:r>
              <a:rPr lang="en-US" altLang="en-US" sz="2400" b="1">
                <a:latin typeface="Courier New" panose="02070309020205020404" pitchFamily="49" charset="0"/>
              </a:rPr>
              <a:t>);</a:t>
            </a:r>
          </a:p>
          <a:p>
            <a:pPr eaLnBrk="1" hangingPunct="1">
              <a:lnSpc>
                <a:spcPct val="90000"/>
              </a:lnSpc>
            </a:pPr>
            <a:r>
              <a:rPr lang="en-US" altLang="en-US" sz="2400"/>
              <a:t>Hàm qsort, sắp xếp </a:t>
            </a:r>
            <a:r>
              <a:rPr lang="en-US" altLang="en-US" sz="2400">
                <a:solidFill>
                  <a:srgbClr val="00B050"/>
                </a:solidFill>
              </a:rPr>
              <a:t>buf</a:t>
            </a:r>
            <a:r>
              <a:rPr lang="en-US" altLang="en-US" sz="2400"/>
              <a:t> (bao gồm </a:t>
            </a:r>
            <a:r>
              <a:rPr lang="en-US" altLang="en-US" sz="2400">
                <a:solidFill>
                  <a:srgbClr val="00B050"/>
                </a:solidFill>
              </a:rPr>
              <a:t>num</a:t>
            </a:r>
            <a:r>
              <a:rPr lang="en-US" altLang="en-US" sz="2400"/>
              <a:t> phần tử, mỗi phần tử có kích thước </a:t>
            </a:r>
            <a:r>
              <a:rPr lang="en-US" altLang="en-US" sz="2400">
                <a:solidFill>
                  <a:srgbClr val="00B050"/>
                </a:solidFill>
              </a:rPr>
              <a:t>size</a:t>
            </a:r>
            <a:r>
              <a:rPr lang="en-US" altLang="en-US" sz="2400"/>
              <a:t>)</a:t>
            </a:r>
          </a:p>
          <a:p>
            <a:pPr eaLnBrk="1" hangingPunct="1">
              <a:lnSpc>
                <a:spcPct val="90000"/>
              </a:lnSpc>
            </a:pPr>
            <a:r>
              <a:rPr lang="en-US" altLang="en-US" sz="2400"/>
              <a:t>Hàm compare được sử dụng để so sánh 2 phần tử trong </a:t>
            </a:r>
            <a:r>
              <a:rPr lang="en-US" altLang="en-US" sz="2400">
                <a:solidFill>
                  <a:srgbClr val="00B050"/>
                </a:solidFill>
              </a:rPr>
              <a:t>buf</a:t>
            </a:r>
            <a:r>
              <a:rPr lang="en-US" altLang="en-US" sz="2400"/>
              <a:t>. Hàm này nên trả về</a:t>
            </a:r>
          </a:p>
          <a:p>
            <a:pPr lvl="1" eaLnBrk="1" hangingPunct="1">
              <a:lnSpc>
                <a:spcPct val="90000"/>
              </a:lnSpc>
            </a:pPr>
            <a:r>
              <a:rPr lang="en-US" altLang="en-US"/>
              <a:t>0: giống nhau</a:t>
            </a:r>
          </a:p>
          <a:p>
            <a:pPr lvl="1" eaLnBrk="1" hangingPunct="1">
              <a:lnSpc>
                <a:spcPct val="90000"/>
              </a:lnSpc>
            </a:pPr>
            <a:r>
              <a:rPr lang="en-US" altLang="en-US"/>
              <a:t>&gt;0: tham số thứ nhất lớn hơn</a:t>
            </a:r>
          </a:p>
          <a:p>
            <a:pPr lvl="1" eaLnBrk="1" hangingPunct="1">
              <a:lnSpc>
                <a:spcPct val="90000"/>
              </a:lnSpc>
            </a:pPr>
            <a:r>
              <a:rPr lang="en-US" altLang="en-US"/>
              <a:t>&lt;0: tham số thứ nhất nhỏ hơn</a:t>
            </a:r>
            <a:r>
              <a:rPr lang="en-US" altLang="en-US" sz="200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ACC2175-0B0F-4CCE-BC1E-A802C0F2078F}"/>
              </a:ext>
            </a:extLst>
          </p:cNvPr>
          <p:cNvSpPr>
            <a:spLocks noGrp="1" noChangeArrowheads="1"/>
          </p:cNvSpPr>
          <p:nvPr>
            <p:ph type="title"/>
          </p:nvPr>
        </p:nvSpPr>
        <p:spPr/>
        <p:txBody>
          <a:bodyPr/>
          <a:lstStyle/>
          <a:p>
            <a:pPr eaLnBrk="1" hangingPunct="1"/>
            <a:r>
              <a:rPr lang="en-US" altLang="en-US"/>
              <a:t>Ứng dụng của sắp xếp</a:t>
            </a:r>
          </a:p>
        </p:txBody>
      </p:sp>
      <p:sp>
        <p:nvSpPr>
          <p:cNvPr id="6147" name="Rectangle 3">
            <a:extLst>
              <a:ext uri="{FF2B5EF4-FFF2-40B4-BE49-F238E27FC236}">
                <a16:creationId xmlns:a16="http://schemas.microsoft.com/office/drawing/2014/main" id="{D10A5BEB-DA36-4955-A9C5-8EFE8C5C5857}"/>
              </a:ext>
            </a:extLst>
          </p:cNvPr>
          <p:cNvSpPr>
            <a:spLocks noGrp="1" noChangeArrowheads="1"/>
          </p:cNvSpPr>
          <p:nvPr>
            <p:ph type="body" idx="1"/>
          </p:nvPr>
        </p:nvSpPr>
        <p:spPr>
          <a:xfrm>
            <a:off x="685800" y="1066800"/>
            <a:ext cx="8305800" cy="5181600"/>
          </a:xfrm>
        </p:spPr>
        <p:txBody>
          <a:bodyPr/>
          <a:lstStyle/>
          <a:p>
            <a:r>
              <a:rPr lang="vi-VN" altLang="en-US" sz="2400"/>
              <a:t>Tổ chức thư viện MP3</a:t>
            </a:r>
          </a:p>
          <a:p>
            <a:r>
              <a:rPr lang="en-US" altLang="en-US" sz="2400"/>
              <a:t>Hiển thị kết quả xếp hạng của Google</a:t>
            </a:r>
          </a:p>
          <a:p>
            <a:r>
              <a:rPr lang="en-US" altLang="en-US" sz="2400"/>
              <a:t>Liệt kê các mục thông tin theo trật tự thời gian</a:t>
            </a:r>
          </a:p>
          <a:p>
            <a:r>
              <a:rPr lang="en-US" altLang="en-US" sz="2400"/>
              <a:t>Tìm điểm ở giữa</a:t>
            </a:r>
          </a:p>
          <a:p>
            <a:r>
              <a:rPr lang="en-US" altLang="en-US" sz="2400"/>
              <a:t>TÌm các cặp giống nhau</a:t>
            </a:r>
          </a:p>
          <a:p>
            <a:r>
              <a:rPr lang="en-US" altLang="en-US" sz="2400"/>
              <a:t>Tìm kiếm nhị phân trong CSDL</a:t>
            </a:r>
          </a:p>
          <a:p>
            <a:r>
              <a:rPr lang="vi-VN" altLang="en-US" sz="2400"/>
              <a:t>Tìm các thư trùng lặp trong mailing list.</a:t>
            </a:r>
          </a:p>
          <a:p>
            <a:r>
              <a:rPr lang="en-US" altLang="en-US" sz="2400"/>
              <a:t>Nén dữ liệu</a:t>
            </a:r>
          </a:p>
          <a:p>
            <a:r>
              <a:rPr lang="en-US" altLang="en-US" sz="2400"/>
              <a:t>Đồ họa máy tính</a:t>
            </a:r>
          </a:p>
          <a:p>
            <a:r>
              <a:rPr lang="en-US" altLang="en-US" sz="2400"/>
              <a:t>Sinh tin học</a:t>
            </a:r>
          </a:p>
          <a:p>
            <a:r>
              <a:rPr lang="en-US" altLang="en-US" sz="2400"/>
              <a:t>Quản lý chuỗi</a:t>
            </a:r>
          </a:p>
          <a:p>
            <a:r>
              <a:rPr lang="en-US" altLang="en-US" sz="2400"/>
              <a:t>Cân bằng tải trong máy tính song song</a:t>
            </a:r>
          </a:p>
          <a:p>
            <a:pPr eaLnBrk="1" hangingPunct="1">
              <a:lnSpc>
                <a:spcPct val="90000"/>
              </a:lnSpc>
              <a:buFont typeface="Wingdings" panose="05000000000000000000" pitchFamily="2" charset="2"/>
              <a:buNone/>
            </a:pPr>
            <a:endParaRPr lang="en-US" altLang="en-US" sz="240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08BAB85-2B4C-4E63-9832-AD9CE92E25E5}"/>
              </a:ext>
            </a:extLst>
          </p:cNvPr>
          <p:cNvSpPr>
            <a:spLocks noGrp="1" noChangeArrowheads="1"/>
          </p:cNvSpPr>
          <p:nvPr>
            <p:ph type="title"/>
          </p:nvPr>
        </p:nvSpPr>
        <p:spPr/>
        <p:txBody>
          <a:bodyPr/>
          <a:lstStyle/>
          <a:p>
            <a:pPr eaLnBrk="1" hangingPunct="1"/>
            <a:r>
              <a:rPr lang="en-US" altLang="en-US"/>
              <a:t>Ví dụ</a:t>
            </a:r>
          </a:p>
        </p:txBody>
      </p:sp>
      <p:sp>
        <p:nvSpPr>
          <p:cNvPr id="26627" name="Rectangle 3">
            <a:extLst>
              <a:ext uri="{FF2B5EF4-FFF2-40B4-BE49-F238E27FC236}">
                <a16:creationId xmlns:a16="http://schemas.microsoft.com/office/drawing/2014/main" id="{36064649-E051-48CA-A313-3655FF43A7EC}"/>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000" b="1">
                <a:latin typeface="Courier New" panose="02070309020205020404" pitchFamily="49" charset="0"/>
              </a:rPr>
              <a:t>int int_compare(void const* x, void const *y) {</a:t>
            </a:r>
          </a:p>
          <a:p>
            <a:pPr eaLnBrk="1" hangingPunct="1">
              <a:lnSpc>
                <a:spcPct val="90000"/>
              </a:lnSpc>
              <a:buFont typeface="Wingdings" panose="05000000000000000000" pitchFamily="2" charset="2"/>
              <a:buNone/>
            </a:pPr>
            <a:r>
              <a:rPr lang="en-US" altLang="en-US" sz="2000" b="1">
                <a:latin typeface="Courier New" panose="02070309020205020404" pitchFamily="49" charset="0"/>
              </a:rPr>
              <a:t>	int m, n;</a:t>
            </a:r>
          </a:p>
          <a:p>
            <a:pPr eaLnBrk="1" hangingPunct="1">
              <a:lnSpc>
                <a:spcPct val="90000"/>
              </a:lnSpc>
              <a:buFont typeface="Wingdings" panose="05000000000000000000" pitchFamily="2" charset="2"/>
              <a:buNone/>
            </a:pPr>
            <a:r>
              <a:rPr lang="en-US" altLang="en-US" sz="2000" b="1">
                <a:latin typeface="Courier New" panose="02070309020205020404" pitchFamily="49" charset="0"/>
              </a:rPr>
              <a:t>	m = *((int*)x);</a:t>
            </a:r>
          </a:p>
          <a:p>
            <a:pPr eaLnBrk="1" hangingPunct="1">
              <a:lnSpc>
                <a:spcPct val="90000"/>
              </a:lnSpc>
              <a:buFont typeface="Wingdings" panose="05000000000000000000" pitchFamily="2" charset="2"/>
              <a:buNone/>
            </a:pPr>
            <a:r>
              <a:rPr lang="en-US" altLang="en-US" sz="2000" b="1">
                <a:latin typeface="Courier New" panose="02070309020205020404" pitchFamily="49" charset="0"/>
              </a:rPr>
              <a:t>	n = *((int*)y); </a:t>
            </a:r>
          </a:p>
          <a:p>
            <a:pPr eaLnBrk="1" hangingPunct="1">
              <a:lnSpc>
                <a:spcPct val="90000"/>
              </a:lnSpc>
              <a:buFont typeface="Wingdings" panose="05000000000000000000" pitchFamily="2" charset="2"/>
              <a:buNone/>
            </a:pPr>
            <a:r>
              <a:rPr lang="en-US" altLang="en-US" sz="2000" b="1">
                <a:latin typeface="Courier New" panose="02070309020205020404" pitchFamily="49" charset="0"/>
              </a:rPr>
              <a:t>	if ( m == n ) return 0;</a:t>
            </a:r>
          </a:p>
          <a:p>
            <a:pPr eaLnBrk="1" hangingPunct="1">
              <a:lnSpc>
                <a:spcPct val="90000"/>
              </a:lnSpc>
              <a:buFont typeface="Wingdings" panose="05000000000000000000" pitchFamily="2" charset="2"/>
              <a:buNone/>
            </a:pPr>
            <a:r>
              <a:rPr lang="en-US" altLang="en-US" sz="2000" b="1">
                <a:latin typeface="Courier New" panose="02070309020205020404" pitchFamily="49" charset="0"/>
              </a:rPr>
              <a:t>	return m &gt; n ? 1: -1;</a:t>
            </a:r>
          </a:p>
          <a:p>
            <a:pPr eaLnBrk="1" hangingPunct="1">
              <a:lnSpc>
                <a:spcPct val="90000"/>
              </a:lnSpc>
              <a:buFont typeface="Wingdings" panose="05000000000000000000" pitchFamily="2" charset="2"/>
              <a:buNone/>
            </a:pPr>
            <a:r>
              <a:rPr lang="en-US" altLang="en-US" sz="2000" b="1">
                <a:latin typeface="Courier New" panose="02070309020205020404" pitchFamily="49" charset="0"/>
              </a:rPr>
              <a:t>}</a:t>
            </a:r>
          </a:p>
          <a:p>
            <a:pPr eaLnBrk="1" hangingPunct="1">
              <a:lnSpc>
                <a:spcPct val="90000"/>
              </a:lnSpc>
              <a:buFont typeface="Wingdings" panose="05000000000000000000" pitchFamily="2" charset="2"/>
              <a:buNone/>
            </a:pPr>
            <a:r>
              <a:rPr lang="en-US" altLang="en-US" sz="2000" b="1">
                <a:latin typeface="Courier New" panose="02070309020205020404" pitchFamily="49" charset="0"/>
              </a:rPr>
              <a:t>void main()</a:t>
            </a:r>
          </a:p>
          <a:p>
            <a:pPr eaLnBrk="1" hangingPunct="1">
              <a:lnSpc>
                <a:spcPct val="90000"/>
              </a:lnSpc>
              <a:buFont typeface="Wingdings" panose="05000000000000000000" pitchFamily="2" charset="2"/>
              <a:buNone/>
            </a:pPr>
            <a:r>
              <a:rPr lang="en-US" altLang="en-US" sz="2000" b="1">
                <a:latin typeface="Courier New" panose="02070309020205020404" pitchFamily="49" charset="0"/>
              </a:rPr>
              <a:t>{</a:t>
            </a:r>
          </a:p>
          <a:p>
            <a:pPr eaLnBrk="1" hangingPunct="1">
              <a:lnSpc>
                <a:spcPct val="90000"/>
              </a:lnSpc>
              <a:buFont typeface="Wingdings" panose="05000000000000000000" pitchFamily="2" charset="2"/>
              <a:buNone/>
            </a:pPr>
            <a:r>
              <a:rPr lang="en-US" altLang="en-US" sz="2000" b="1">
                <a:latin typeface="Courier New" panose="02070309020205020404" pitchFamily="49" charset="0"/>
              </a:rPr>
              <a:t>	int a[20], n;</a:t>
            </a:r>
          </a:p>
          <a:p>
            <a:pPr eaLnBrk="1" hangingPunct="1">
              <a:lnSpc>
                <a:spcPct val="90000"/>
              </a:lnSpc>
              <a:buFont typeface="Wingdings" panose="05000000000000000000" pitchFamily="2" charset="2"/>
              <a:buNone/>
            </a:pPr>
            <a:r>
              <a:rPr lang="en-US" altLang="en-US" sz="2000" b="1">
                <a:latin typeface="Courier New" panose="02070309020205020404" pitchFamily="49" charset="0"/>
              </a:rPr>
              <a:t>	/* input an array of numbers */</a:t>
            </a:r>
          </a:p>
          <a:p>
            <a:pPr eaLnBrk="1" hangingPunct="1">
              <a:lnSpc>
                <a:spcPct val="90000"/>
              </a:lnSpc>
              <a:buFont typeface="Wingdings" panose="05000000000000000000" pitchFamily="2" charset="2"/>
              <a:buNone/>
            </a:pPr>
            <a:r>
              <a:rPr lang="en-US" altLang="en-US" sz="2000" b="1">
                <a:latin typeface="Courier New" panose="02070309020205020404" pitchFamily="49" charset="0"/>
              </a:rPr>
              <a:t>	/* call qsort */</a:t>
            </a:r>
          </a:p>
          <a:p>
            <a:pPr eaLnBrk="1" hangingPunct="1">
              <a:lnSpc>
                <a:spcPct val="90000"/>
              </a:lnSpc>
              <a:buFont typeface="Wingdings" panose="05000000000000000000" pitchFamily="2" charset="2"/>
              <a:buNone/>
            </a:pPr>
            <a:r>
              <a:rPr lang="en-US" altLang="en-US" sz="2000" b="1">
                <a:latin typeface="Courier New" panose="02070309020205020404" pitchFamily="49" charset="0"/>
              </a:rPr>
              <a:t>	qsort(a, n, sizeof(int), int_compare);</a:t>
            </a:r>
          </a:p>
          <a:p>
            <a:pPr eaLnBrk="1" hangingPunct="1">
              <a:lnSpc>
                <a:spcPct val="90000"/>
              </a:lnSpc>
              <a:buFont typeface="Wingdings" panose="05000000000000000000" pitchFamily="2" charset="2"/>
              <a:buNone/>
            </a:pPr>
            <a:r>
              <a:rPr lang="en-US" altLang="en-US" sz="2000" b="1">
                <a:latin typeface="Courier New" panose="02070309020205020404"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2081C6F-84BD-4020-AEE3-2E36349708EF}"/>
              </a:ext>
            </a:extLst>
          </p:cNvPr>
          <p:cNvSpPr>
            <a:spLocks noGrp="1" noChangeArrowheads="1"/>
          </p:cNvSpPr>
          <p:nvPr>
            <p:ph type="title"/>
          </p:nvPr>
        </p:nvSpPr>
        <p:spPr/>
        <p:txBody>
          <a:bodyPr/>
          <a:lstStyle/>
          <a:p>
            <a:pPr eaLnBrk="1" hangingPunct="1"/>
            <a:r>
              <a:rPr lang="en-US" altLang="en-US"/>
              <a:t>Con trỏ hàm</a:t>
            </a:r>
          </a:p>
        </p:txBody>
      </p:sp>
      <p:sp>
        <p:nvSpPr>
          <p:cNvPr id="27651" name="Rectangle 3">
            <a:extLst>
              <a:ext uri="{FF2B5EF4-FFF2-40B4-BE49-F238E27FC236}">
                <a16:creationId xmlns:a16="http://schemas.microsoft.com/office/drawing/2014/main" id="{F4C38B0A-4131-4DE5-A9F1-05CB432E5FBC}"/>
              </a:ext>
            </a:extLst>
          </p:cNvPr>
          <p:cNvSpPr>
            <a:spLocks noGrp="1" noChangeArrowheads="1"/>
          </p:cNvSpPr>
          <p:nvPr>
            <p:ph type="body" idx="1"/>
          </p:nvPr>
        </p:nvSpPr>
        <p:spPr/>
        <p:txBody>
          <a:bodyPr/>
          <a:lstStyle/>
          <a:p>
            <a:pPr eaLnBrk="1" hangingPunct="1">
              <a:lnSpc>
                <a:spcPct val="90000"/>
              </a:lnSpc>
            </a:pPr>
            <a:r>
              <a:rPr lang="en-US" altLang="en-US"/>
              <a:t>Khai báo một con trỏ hàm</a:t>
            </a:r>
          </a:p>
          <a:p>
            <a:pPr lvl="1" eaLnBrk="1" hangingPunct="1">
              <a:lnSpc>
                <a:spcPct val="90000"/>
              </a:lnSpc>
            </a:pPr>
            <a:r>
              <a:rPr lang="en-US" altLang="en-US"/>
              <a:t>int (*pf) (int); </a:t>
            </a:r>
          </a:p>
          <a:p>
            <a:pPr eaLnBrk="1" hangingPunct="1">
              <a:lnSpc>
                <a:spcPct val="90000"/>
              </a:lnSpc>
            </a:pPr>
            <a:r>
              <a:rPr lang="en-US" altLang="en-US"/>
              <a:t>Khai báo một hàm</a:t>
            </a:r>
          </a:p>
          <a:p>
            <a:pPr lvl="1" eaLnBrk="1" hangingPunct="1">
              <a:lnSpc>
                <a:spcPct val="90000"/>
              </a:lnSpc>
            </a:pPr>
            <a:r>
              <a:rPr lang="en-US" altLang="en-US"/>
              <a:t>int f(int); </a:t>
            </a:r>
          </a:p>
          <a:p>
            <a:pPr eaLnBrk="1" hangingPunct="1">
              <a:lnSpc>
                <a:spcPct val="90000"/>
              </a:lnSpc>
            </a:pPr>
            <a:r>
              <a:rPr lang="en-US" altLang="en-US"/>
              <a:t>Gán một con trỏ hàm tới hàm</a:t>
            </a:r>
          </a:p>
          <a:p>
            <a:pPr lvl="1" eaLnBrk="1" hangingPunct="1">
              <a:lnSpc>
                <a:spcPct val="90000"/>
              </a:lnSpc>
            </a:pPr>
            <a:r>
              <a:rPr lang="en-US" altLang="en-US"/>
              <a:t>pf = &amp;f;</a:t>
            </a:r>
          </a:p>
          <a:p>
            <a:pPr eaLnBrk="1" hangingPunct="1">
              <a:lnSpc>
                <a:spcPct val="90000"/>
              </a:lnSpc>
            </a:pPr>
            <a:r>
              <a:rPr lang="en-US" altLang="en-US"/>
              <a:t>Gọi hàm qua con trỏ</a:t>
            </a:r>
          </a:p>
          <a:p>
            <a:pPr lvl="1" eaLnBrk="1" hangingPunct="1">
              <a:lnSpc>
                <a:spcPct val="90000"/>
              </a:lnSpc>
            </a:pPr>
            <a:r>
              <a:rPr lang="en-US" altLang="en-US"/>
              <a:t>ans = pf(5); // which are equivalent with ans = f(5)</a:t>
            </a:r>
          </a:p>
          <a:p>
            <a:pPr eaLnBrk="1" hangingPunct="1">
              <a:lnSpc>
                <a:spcPct val="90000"/>
              </a:lnSpc>
            </a:pPr>
            <a:endParaRPr lang="en-US" altLang="en-US"/>
          </a:p>
          <a:p>
            <a:pPr eaLnBrk="1" hangingPunct="1">
              <a:lnSpc>
                <a:spcPct val="90000"/>
              </a:lnSpc>
            </a:pPr>
            <a:r>
              <a:rPr lang="en-US" altLang="en-US"/>
              <a:t>Trong hàm qsort, compare là con trỏ hàm, tham chiếu tới hàm sắp xếp 2 phần tử</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886FBA0-F540-4FED-96D9-E755FA9BAD98}"/>
              </a:ext>
            </a:extLst>
          </p:cNvPr>
          <p:cNvSpPr>
            <a:spLocks noGrp="1" noChangeArrowheads="1"/>
          </p:cNvSpPr>
          <p:nvPr>
            <p:ph type="title"/>
          </p:nvPr>
        </p:nvSpPr>
        <p:spPr/>
        <p:txBody>
          <a:bodyPr/>
          <a:lstStyle/>
          <a:p>
            <a:pPr eaLnBrk="1" hangingPunct="1"/>
            <a:r>
              <a:rPr lang="en-US" altLang="en-US"/>
              <a:t>Bài tập</a:t>
            </a:r>
          </a:p>
        </p:txBody>
      </p:sp>
      <p:sp>
        <p:nvSpPr>
          <p:cNvPr id="28675" name="Rectangle 3">
            <a:extLst>
              <a:ext uri="{FF2B5EF4-FFF2-40B4-BE49-F238E27FC236}">
                <a16:creationId xmlns:a16="http://schemas.microsoft.com/office/drawing/2014/main" id="{136E9EAB-1ECA-42EC-BB2B-6501F7DC9842}"/>
              </a:ext>
            </a:extLst>
          </p:cNvPr>
          <p:cNvSpPr>
            <a:spLocks noGrp="1" noChangeArrowheads="1"/>
          </p:cNvSpPr>
          <p:nvPr>
            <p:ph type="body" idx="1"/>
          </p:nvPr>
        </p:nvSpPr>
        <p:spPr/>
        <p:txBody>
          <a:bodyPr/>
          <a:lstStyle/>
          <a:p>
            <a:pPr eaLnBrk="1" hangingPunct="1"/>
            <a:r>
              <a:rPr lang="en-US" altLang="en-US"/>
              <a:t>Tạo mảng a ngẫu nhiên gồm 1.000.000 phần tử có giá trị khoảng 0-10</a:t>
            </a:r>
          </a:p>
          <a:p>
            <a:pPr eaLnBrk="1" hangingPunct="1"/>
            <a:r>
              <a:rPr lang="en-US" altLang="en-US"/>
              <a:t>Sao chép mảng a sang mảng b, c</a:t>
            </a:r>
          </a:p>
          <a:p>
            <a:pPr eaLnBrk="1" hangingPunct="1"/>
            <a:r>
              <a:rPr lang="en-US" altLang="en-US"/>
              <a:t>Tính thời gian sắp xếp mảng theo thứ tự </a:t>
            </a:r>
            <a:r>
              <a:rPr lang="en-US" altLang="en-US" u="sng">
                <a:solidFill>
                  <a:srgbClr val="FF0000"/>
                </a:solidFill>
              </a:rPr>
              <a:t>giảm dần</a:t>
            </a:r>
            <a:r>
              <a:rPr lang="en-US" altLang="en-US"/>
              <a:t> của các giải thuật</a:t>
            </a:r>
          </a:p>
          <a:p>
            <a:pPr lvl="1" eaLnBrk="1" hangingPunct="1"/>
            <a:r>
              <a:rPr lang="en-US" altLang="en-US"/>
              <a:t>3way partition trên mảng a</a:t>
            </a:r>
          </a:p>
          <a:p>
            <a:pPr lvl="1" eaLnBrk="1" hangingPunct="1"/>
            <a:r>
              <a:rPr lang="en-US" altLang="en-US"/>
              <a:t>qsort trên mảng b</a:t>
            </a:r>
          </a:p>
          <a:p>
            <a:pPr lvl="1" eaLnBrk="1" hangingPunct="1"/>
            <a:r>
              <a:rPr lang="en-US" altLang="en-US"/>
              <a:t>selection sort trên mảng c</a:t>
            </a:r>
          </a:p>
          <a:p>
            <a:pPr eaLnBrk="1" hangingPunct="1"/>
            <a:r>
              <a:rPr lang="en-US" altLang="en-US"/>
              <a:t>Hiển thị 3 thời gian này ra màn hình</a:t>
            </a:r>
          </a:p>
          <a:p>
            <a:pPr eaLnBrk="1" hangingPunct="1">
              <a:buFont typeface="Wingdings" panose="05000000000000000000" pitchFamily="2" charset="2"/>
              <a:buNone/>
            </a:pPr>
            <a:endParaRPr lang="en-US" altLang="en-US"/>
          </a:p>
          <a:p>
            <a:pPr eaLnBrk="1" hangingPunct="1"/>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ECC0BC2-3302-4F8F-AC1D-0D59C7FC906B}"/>
              </a:ext>
            </a:extLst>
          </p:cNvPr>
          <p:cNvSpPr>
            <a:spLocks noGrp="1" noChangeArrowheads="1"/>
          </p:cNvSpPr>
          <p:nvPr>
            <p:ph type="title"/>
          </p:nvPr>
        </p:nvSpPr>
        <p:spPr/>
        <p:txBody>
          <a:bodyPr/>
          <a:lstStyle/>
          <a:p>
            <a:pPr eaLnBrk="1" hangingPunct="1"/>
            <a:r>
              <a:rPr lang="en-US" altLang="en-US"/>
              <a:t>Các giải thuật sắp xếp</a:t>
            </a:r>
          </a:p>
        </p:txBody>
      </p:sp>
      <p:sp>
        <p:nvSpPr>
          <p:cNvPr id="7171" name="Rectangle 3">
            <a:extLst>
              <a:ext uri="{FF2B5EF4-FFF2-40B4-BE49-F238E27FC236}">
                <a16:creationId xmlns:a16="http://schemas.microsoft.com/office/drawing/2014/main" id="{2F2D46E0-024E-421C-AA6E-3267E87B9918}"/>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000"/>
              <a:t>Rất nhiều</a:t>
            </a:r>
          </a:p>
          <a:p>
            <a:pPr eaLnBrk="1" hangingPunct="1">
              <a:lnSpc>
                <a:spcPct val="90000"/>
              </a:lnSpc>
              <a:buFont typeface="Wingdings" panose="05000000000000000000" pitchFamily="2" charset="2"/>
              <a:buNone/>
            </a:pPr>
            <a:r>
              <a:rPr lang="en-US" altLang="en-US" sz="2000">
                <a:solidFill>
                  <a:schemeClr val="hlink"/>
                </a:solidFill>
              </a:rPr>
              <a:t>Internal sorts – sắp xếp trong</a:t>
            </a:r>
          </a:p>
          <a:p>
            <a:pPr eaLnBrk="1" hangingPunct="1">
              <a:lnSpc>
                <a:spcPct val="90000"/>
              </a:lnSpc>
            </a:pPr>
            <a:r>
              <a:rPr lang="en-US" altLang="en-US" sz="2000"/>
              <a:t>Sắp xếp chèn, sắp xếp lựa chọn, sắp xếp nổi bọt..</a:t>
            </a:r>
          </a:p>
          <a:p>
            <a:pPr eaLnBrk="1" hangingPunct="1">
              <a:lnSpc>
                <a:spcPct val="90000"/>
              </a:lnSpc>
            </a:pPr>
            <a:r>
              <a:rPr lang="en-US" altLang="en-US" sz="2000"/>
              <a:t>Sắp xếp nhanh, sắp xếp trộn, sắp xếp vun đống…</a:t>
            </a:r>
          </a:p>
          <a:p>
            <a:pPr eaLnBrk="1" hangingPunct="1">
              <a:lnSpc>
                <a:spcPct val="90000"/>
              </a:lnSpc>
              <a:buFont typeface="Wingdings" panose="05000000000000000000" pitchFamily="2" charset="2"/>
              <a:buNone/>
            </a:pPr>
            <a:r>
              <a:rPr lang="en-US" altLang="en-US" sz="2000">
                <a:solidFill>
                  <a:schemeClr val="hlink"/>
                </a:solidFill>
              </a:rPr>
              <a:t>External sorts – sắp xếp ngoài</a:t>
            </a:r>
          </a:p>
          <a:p>
            <a:pPr eaLnBrk="1" hangingPunct="1">
              <a:lnSpc>
                <a:spcPct val="90000"/>
              </a:lnSpc>
            </a:pPr>
            <a:r>
              <a:rPr lang="en-US" altLang="en-US" sz="2000"/>
              <a:t> Poly-phase mergesort, cascade-merge, oscillating sort.</a:t>
            </a:r>
          </a:p>
          <a:p>
            <a:pPr eaLnBrk="1" hangingPunct="1">
              <a:lnSpc>
                <a:spcPct val="90000"/>
              </a:lnSpc>
              <a:buFont typeface="Wingdings" panose="05000000000000000000" pitchFamily="2" charset="2"/>
              <a:buNone/>
            </a:pPr>
            <a:r>
              <a:rPr lang="en-US" altLang="en-US" sz="2000"/>
              <a:t>     (trộn nhiều đoạn, thác nước, dao động)</a:t>
            </a:r>
          </a:p>
          <a:p>
            <a:pPr eaLnBrk="1" hangingPunct="1">
              <a:lnSpc>
                <a:spcPct val="90000"/>
              </a:lnSpc>
              <a:buFont typeface="Wingdings" panose="05000000000000000000" pitchFamily="2" charset="2"/>
              <a:buNone/>
            </a:pPr>
            <a:r>
              <a:rPr lang="en-US" altLang="en-US" sz="2000">
                <a:solidFill>
                  <a:schemeClr val="hlink"/>
                </a:solidFill>
              </a:rPr>
              <a:t>Radix sorts – sắp xếp cơ số</a:t>
            </a:r>
          </a:p>
          <a:p>
            <a:pPr eaLnBrk="1" hangingPunct="1">
              <a:lnSpc>
                <a:spcPct val="90000"/>
              </a:lnSpc>
            </a:pPr>
            <a:r>
              <a:rPr lang="en-US" altLang="en-US" sz="2000"/>
              <a:t>Distribution, MSD, LSD.</a:t>
            </a:r>
          </a:p>
          <a:p>
            <a:pPr eaLnBrk="1" hangingPunct="1">
              <a:lnSpc>
                <a:spcPct val="90000"/>
              </a:lnSpc>
            </a:pPr>
            <a:r>
              <a:rPr lang="en-US" altLang="en-US" sz="2000"/>
              <a:t>3-way radix quicksort.</a:t>
            </a:r>
          </a:p>
          <a:p>
            <a:pPr eaLnBrk="1" hangingPunct="1">
              <a:lnSpc>
                <a:spcPct val="90000"/>
              </a:lnSpc>
              <a:buFont typeface="Wingdings" panose="05000000000000000000" pitchFamily="2" charset="2"/>
              <a:buNone/>
            </a:pPr>
            <a:r>
              <a:rPr lang="en-US" altLang="en-US" sz="2000">
                <a:solidFill>
                  <a:schemeClr val="hlink"/>
                </a:solidFill>
              </a:rPr>
              <a:t>Parallel sorts – sắp xếp song song</a:t>
            </a:r>
          </a:p>
          <a:p>
            <a:pPr eaLnBrk="1" hangingPunct="1">
              <a:lnSpc>
                <a:spcPct val="90000"/>
              </a:lnSpc>
            </a:pPr>
            <a:r>
              <a:rPr lang="en-US" altLang="en-US" sz="2000"/>
              <a:t>Bitonic sort, Batcher even-odd sort.</a:t>
            </a:r>
          </a:p>
          <a:p>
            <a:pPr eaLnBrk="1" hangingPunct="1">
              <a:lnSpc>
                <a:spcPct val="90000"/>
              </a:lnSpc>
            </a:pPr>
            <a:r>
              <a:rPr lang="en-US" altLang="en-US" sz="2000"/>
              <a:t>Smooth sort, cube sort, column sort.</a:t>
            </a:r>
          </a:p>
          <a:p>
            <a:pPr eaLnBrk="1" hangingPunct="1">
              <a:lnSpc>
                <a:spcPct val="90000"/>
              </a:lnSpc>
            </a:pPr>
            <a:r>
              <a:rPr lang="en-US" altLang="en-US" sz="2000"/>
              <a:t>GPUsort.</a:t>
            </a:r>
          </a:p>
          <a:p>
            <a:pPr eaLnBrk="1" hangingPunct="1">
              <a:lnSpc>
                <a:spcPct val="90000"/>
              </a:lnSpc>
            </a:pPr>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0A11961-8100-42DB-ADCC-F76004222F47}"/>
              </a:ext>
            </a:extLst>
          </p:cNvPr>
          <p:cNvSpPr>
            <a:spLocks noGrp="1" noChangeArrowheads="1"/>
          </p:cNvSpPr>
          <p:nvPr>
            <p:ph type="title"/>
          </p:nvPr>
        </p:nvSpPr>
        <p:spPr/>
        <p:txBody>
          <a:bodyPr/>
          <a:lstStyle/>
          <a:p>
            <a:pPr eaLnBrk="1" hangingPunct="1"/>
            <a:r>
              <a:rPr lang="en-US" altLang="en-US"/>
              <a:t>Tiêu chí lựa chọn giải thuật</a:t>
            </a:r>
          </a:p>
        </p:txBody>
      </p:sp>
      <p:sp>
        <p:nvSpPr>
          <p:cNvPr id="8195" name="Rectangle 3">
            <a:extLst>
              <a:ext uri="{FF2B5EF4-FFF2-40B4-BE49-F238E27FC236}">
                <a16:creationId xmlns:a16="http://schemas.microsoft.com/office/drawing/2014/main" id="{26CF8A35-F427-4768-B51F-BC75B1136D55}"/>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400"/>
              <a:t>Nhiều yếu tố ảnh hưởng:</a:t>
            </a:r>
          </a:p>
          <a:p>
            <a:pPr eaLnBrk="1" hangingPunct="1">
              <a:lnSpc>
                <a:spcPct val="90000"/>
              </a:lnSpc>
            </a:pPr>
            <a:r>
              <a:rPr lang="en-US" altLang="en-US" sz="2400"/>
              <a:t>Ổn định</a:t>
            </a:r>
          </a:p>
          <a:p>
            <a:pPr eaLnBrk="1" hangingPunct="1">
              <a:lnSpc>
                <a:spcPct val="90000"/>
              </a:lnSpc>
            </a:pPr>
            <a:r>
              <a:rPr lang="en-US" altLang="en-US" sz="2400"/>
              <a:t>Nhiều khóa</a:t>
            </a:r>
          </a:p>
          <a:p>
            <a:pPr eaLnBrk="1" hangingPunct="1">
              <a:lnSpc>
                <a:spcPct val="90000"/>
              </a:lnSpc>
            </a:pPr>
            <a:r>
              <a:rPr lang="en-US" altLang="en-US" sz="2400"/>
              <a:t>Các khóa là phân biệt</a:t>
            </a:r>
          </a:p>
          <a:p>
            <a:pPr eaLnBrk="1" hangingPunct="1">
              <a:lnSpc>
                <a:spcPct val="90000"/>
              </a:lnSpc>
            </a:pPr>
            <a:r>
              <a:rPr lang="en-US" altLang="en-US" sz="2400"/>
              <a:t>Nhiều dạng khóa</a:t>
            </a:r>
          </a:p>
          <a:p>
            <a:pPr eaLnBrk="1" hangingPunct="1">
              <a:lnSpc>
                <a:spcPct val="90000"/>
              </a:lnSpc>
            </a:pPr>
            <a:r>
              <a:rPr lang="en-US" altLang="en-US" sz="2400"/>
              <a:t>Danh sách liên kết hay mảng</a:t>
            </a:r>
          </a:p>
          <a:p>
            <a:pPr eaLnBrk="1" hangingPunct="1">
              <a:lnSpc>
                <a:spcPct val="90000"/>
              </a:lnSpc>
            </a:pPr>
            <a:r>
              <a:rPr lang="en-US" altLang="en-US" sz="2400"/>
              <a:t>Kích thước bản ghi lớn hay nhỏ</a:t>
            </a:r>
          </a:p>
          <a:p>
            <a:pPr eaLnBrk="1" hangingPunct="1">
              <a:lnSpc>
                <a:spcPct val="90000"/>
              </a:lnSpc>
            </a:pPr>
            <a:r>
              <a:rPr lang="en-US" altLang="en-US" sz="2400"/>
              <a:t>Dữ liệu được sắp xếp ngẫu nhiên?</a:t>
            </a:r>
          </a:p>
          <a:p>
            <a:pPr eaLnBrk="1" hangingPunct="1">
              <a:lnSpc>
                <a:spcPct val="90000"/>
              </a:lnSpc>
              <a:buFont typeface="Wingdings" panose="05000000000000000000" pitchFamily="2" charset="2"/>
              <a:buNone/>
            </a:pPr>
            <a:endParaRPr lang="en-US" altLang="en-US" sz="2400"/>
          </a:p>
          <a:p>
            <a:pPr eaLnBrk="1" hangingPunct="1">
              <a:lnSpc>
                <a:spcPct val="90000"/>
              </a:lnSpc>
              <a:buFont typeface="Wingdings" panose="05000000000000000000" pitchFamily="2" charset="2"/>
              <a:buNone/>
            </a:pPr>
            <a:r>
              <a:rPr lang="en-US" altLang="en-US" sz="2400"/>
              <a:t>Không thể bao phủ tất cả các yếu tố</a:t>
            </a:r>
          </a:p>
          <a:p>
            <a:pPr eaLnBrk="1" hangingPunct="1">
              <a:lnSpc>
                <a:spcPct val="90000"/>
              </a:lnSpc>
            </a:pPr>
            <a:endParaRPr lang="en-US" altLang="en-US" sz="2400"/>
          </a:p>
        </p:txBody>
      </p:sp>
      <p:pic>
        <p:nvPicPr>
          <p:cNvPr id="8196" name="Picture 4">
            <a:extLst>
              <a:ext uri="{FF2B5EF4-FFF2-40B4-BE49-F238E27FC236}">
                <a16:creationId xmlns:a16="http://schemas.microsoft.com/office/drawing/2014/main" id="{C54A5428-C2D9-4F5C-81BE-66EBF9D83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990600"/>
            <a:ext cx="32480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2F75932-09AE-41F9-94DC-E457EDA4E21D}"/>
              </a:ext>
            </a:extLst>
          </p:cNvPr>
          <p:cNvSpPr>
            <a:spLocks noGrp="1" noChangeArrowheads="1"/>
          </p:cNvSpPr>
          <p:nvPr>
            <p:ph type="title"/>
          </p:nvPr>
        </p:nvSpPr>
        <p:spPr/>
        <p:txBody>
          <a:bodyPr/>
          <a:lstStyle/>
          <a:p>
            <a:r>
              <a:rPr lang="en-US" altLang="en-US"/>
              <a:t>Tiêu chí lựa chọn giải thuật</a:t>
            </a:r>
          </a:p>
        </p:txBody>
      </p:sp>
      <p:pic>
        <p:nvPicPr>
          <p:cNvPr id="10243" name="Picture 2">
            <a:extLst>
              <a:ext uri="{FF2B5EF4-FFF2-40B4-BE49-F238E27FC236}">
                <a16:creationId xmlns:a16="http://schemas.microsoft.com/office/drawing/2014/main" id="{BB220661-A86F-41FE-B708-7AE14E9EB5D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500188"/>
            <a:ext cx="8334375" cy="4291012"/>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3AD77B9-8FAC-4FDD-AC54-A1A0B9EABC6F}"/>
              </a:ext>
            </a:extLst>
          </p:cNvPr>
          <p:cNvSpPr>
            <a:spLocks noGrp="1" noChangeArrowheads="1"/>
          </p:cNvSpPr>
          <p:nvPr>
            <p:ph type="title"/>
          </p:nvPr>
        </p:nvSpPr>
        <p:spPr/>
        <p:txBody>
          <a:bodyPr/>
          <a:lstStyle/>
          <a:p>
            <a:pPr eaLnBrk="1" hangingPunct="1"/>
            <a:r>
              <a:rPr lang="en-US" altLang="en-US"/>
              <a:t>Ví dụ 1</a:t>
            </a:r>
          </a:p>
        </p:txBody>
      </p:sp>
      <p:sp>
        <p:nvSpPr>
          <p:cNvPr id="12291" name="Rectangle 3">
            <a:extLst>
              <a:ext uri="{FF2B5EF4-FFF2-40B4-BE49-F238E27FC236}">
                <a16:creationId xmlns:a16="http://schemas.microsoft.com/office/drawing/2014/main" id="{21A44495-7001-499B-B163-F7BE1135DB0D}"/>
              </a:ext>
            </a:extLst>
          </p:cNvPr>
          <p:cNvSpPr>
            <a:spLocks noGrp="1" noChangeArrowheads="1"/>
          </p:cNvSpPr>
          <p:nvPr>
            <p:ph type="body" idx="1"/>
          </p:nvPr>
        </p:nvSpPr>
        <p:spPr/>
        <p:txBody>
          <a:bodyPr/>
          <a:lstStyle/>
          <a:p>
            <a:pPr marL="533400" indent="-533400" eaLnBrk="1" hangingPunct="1">
              <a:lnSpc>
                <a:spcPct val="90000"/>
              </a:lnSpc>
              <a:buFont typeface="Wingdings" panose="05000000000000000000" pitchFamily="2" charset="2"/>
              <a:buNone/>
            </a:pPr>
            <a:r>
              <a:rPr lang="en-US" altLang="en-US"/>
              <a:t>Bài toán</a:t>
            </a:r>
          </a:p>
          <a:p>
            <a:pPr marL="533400" indent="-533400" eaLnBrk="1" hangingPunct="1">
              <a:lnSpc>
                <a:spcPct val="90000"/>
              </a:lnSpc>
            </a:pPr>
            <a:r>
              <a:rPr lang="en-US" altLang="en-US"/>
              <a:t>Sắp xếp 1 file lớn có thứ tự ngẫu nhiên các bản ghi kích thước nhỏ</a:t>
            </a:r>
          </a:p>
          <a:p>
            <a:pPr marL="533400" indent="-533400" eaLnBrk="1" hangingPunct="1">
              <a:lnSpc>
                <a:spcPct val="90000"/>
              </a:lnSpc>
              <a:buFont typeface="Wingdings" panose="05000000000000000000" pitchFamily="2" charset="2"/>
              <a:buNone/>
            </a:pPr>
            <a:r>
              <a:rPr lang="en-US" altLang="en-US"/>
              <a:t>Ví dụ trong thực tế</a:t>
            </a:r>
          </a:p>
          <a:p>
            <a:pPr marL="533400" indent="-533400" eaLnBrk="1" hangingPunct="1">
              <a:lnSpc>
                <a:spcPct val="90000"/>
              </a:lnSpc>
            </a:pPr>
            <a:r>
              <a:rPr lang="en-US" altLang="en-US"/>
              <a:t>Xử lý các bản ghi giao dịch của công ty điện thoại</a:t>
            </a:r>
          </a:p>
          <a:p>
            <a:pPr marL="533400" indent="-533400" eaLnBrk="1" hangingPunct="1">
              <a:lnSpc>
                <a:spcPct val="90000"/>
              </a:lnSpc>
              <a:buFont typeface="Wingdings" panose="05000000000000000000" pitchFamily="2" charset="2"/>
              <a:buNone/>
            </a:pPr>
            <a:r>
              <a:rPr lang="en-US" altLang="en-US"/>
              <a:t>Giải thuật sắp xếp nào sử dụng:</a:t>
            </a:r>
          </a:p>
          <a:p>
            <a:pPr marL="533400" indent="-533400" eaLnBrk="1" hangingPunct="1">
              <a:lnSpc>
                <a:spcPct val="90000"/>
              </a:lnSpc>
              <a:buFont typeface="Wingdings" panose="05000000000000000000" pitchFamily="2" charset="2"/>
              <a:buAutoNum type="arabicPeriod"/>
            </a:pPr>
            <a:r>
              <a:rPr lang="en-US" altLang="en-US"/>
              <a:t>Quicksort: </a:t>
            </a:r>
            <a:r>
              <a:rPr lang="en-US" altLang="en-US" sz="2400"/>
              <a:t>YES, nó được thiết kế cho vấn đề này</a:t>
            </a:r>
          </a:p>
          <a:p>
            <a:pPr marL="533400" indent="-533400" eaLnBrk="1" hangingPunct="1">
              <a:lnSpc>
                <a:spcPct val="90000"/>
              </a:lnSpc>
              <a:buFont typeface="Wingdings" panose="05000000000000000000" pitchFamily="2" charset="2"/>
              <a:buAutoNum type="arabicPeriod"/>
            </a:pPr>
            <a:r>
              <a:rPr lang="en-US" altLang="en-US"/>
              <a:t>Insertion sort: </a:t>
            </a:r>
            <a:r>
              <a:rPr lang="en-US" altLang="en-US" sz="2400"/>
              <a:t>No, thời gian bậc 2 cho thứ tự ngẫu nhiên</a:t>
            </a:r>
          </a:p>
          <a:p>
            <a:pPr marL="533400" indent="-533400" eaLnBrk="1" hangingPunct="1">
              <a:lnSpc>
                <a:spcPct val="90000"/>
              </a:lnSpc>
              <a:buFont typeface="Wingdings" panose="05000000000000000000" pitchFamily="2" charset="2"/>
              <a:buAutoNum type="arabicPeriod"/>
            </a:pPr>
            <a:r>
              <a:rPr lang="en-US" altLang="en-US"/>
              <a:t>Selection sort: </a:t>
            </a:r>
            <a:r>
              <a:rPr lang="en-US" altLang="en-US" sz="2400"/>
              <a:t>No, thời gian luôn là bậc 2</a:t>
            </a:r>
          </a:p>
          <a:p>
            <a:pPr marL="533400" indent="-533400" eaLnBrk="1" hangingPunct="1">
              <a:lnSpc>
                <a:spcPct val="90000"/>
              </a:lnSpc>
            </a:pPr>
            <a:endParaRPr lang="en-US"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F5513AA-4B03-4423-B76F-A473CD01E550}"/>
              </a:ext>
            </a:extLst>
          </p:cNvPr>
          <p:cNvSpPr>
            <a:spLocks noGrp="1" noChangeArrowheads="1"/>
          </p:cNvSpPr>
          <p:nvPr>
            <p:ph type="title"/>
          </p:nvPr>
        </p:nvSpPr>
        <p:spPr/>
        <p:txBody>
          <a:bodyPr/>
          <a:lstStyle/>
          <a:p>
            <a:pPr eaLnBrk="1" hangingPunct="1"/>
            <a:r>
              <a:rPr lang="en-US" altLang="en-US"/>
              <a:t>Ví dụ 2</a:t>
            </a:r>
          </a:p>
        </p:txBody>
      </p:sp>
      <p:sp>
        <p:nvSpPr>
          <p:cNvPr id="13315" name="Rectangle 3">
            <a:extLst>
              <a:ext uri="{FF2B5EF4-FFF2-40B4-BE49-F238E27FC236}">
                <a16:creationId xmlns:a16="http://schemas.microsoft.com/office/drawing/2014/main" id="{B0E4A0D5-BA61-4B91-8313-29FDE48CC034}"/>
              </a:ext>
            </a:extLst>
          </p:cNvPr>
          <p:cNvSpPr>
            <a:spLocks noGrp="1" noChangeArrowheads="1"/>
          </p:cNvSpPr>
          <p:nvPr>
            <p:ph type="body" idx="1"/>
          </p:nvPr>
        </p:nvSpPr>
        <p:spPr/>
        <p:txBody>
          <a:bodyPr/>
          <a:lstStyle/>
          <a:p>
            <a:pPr marL="533400" indent="-533400" eaLnBrk="1" hangingPunct="1">
              <a:lnSpc>
                <a:spcPct val="90000"/>
              </a:lnSpc>
              <a:buFont typeface="Wingdings" panose="05000000000000000000" pitchFamily="2" charset="2"/>
              <a:buNone/>
            </a:pPr>
            <a:r>
              <a:rPr lang="en-US" altLang="en-US"/>
              <a:t>Bài toán</a:t>
            </a:r>
          </a:p>
          <a:p>
            <a:pPr marL="533400" indent="-533400" eaLnBrk="1" hangingPunct="1">
              <a:lnSpc>
                <a:spcPct val="90000"/>
              </a:lnSpc>
            </a:pPr>
            <a:r>
              <a:rPr lang="en-US" altLang="en-US"/>
              <a:t>Sắp xếp 1 file kích thước lớn, gần như đã theo trật tự</a:t>
            </a:r>
          </a:p>
          <a:p>
            <a:pPr marL="533400" indent="-533400" eaLnBrk="1" hangingPunct="1">
              <a:lnSpc>
                <a:spcPct val="90000"/>
              </a:lnSpc>
              <a:buFont typeface="Wingdings" panose="05000000000000000000" pitchFamily="2" charset="2"/>
              <a:buNone/>
            </a:pPr>
            <a:r>
              <a:rPr lang="en-US" altLang="en-US"/>
              <a:t>Ví dụ trong thực tế</a:t>
            </a:r>
          </a:p>
          <a:p>
            <a:pPr marL="533400" indent="-533400" eaLnBrk="1" hangingPunct="1">
              <a:lnSpc>
                <a:spcPct val="90000"/>
              </a:lnSpc>
            </a:pPr>
            <a:r>
              <a:rPr lang="en-US" altLang="en-US"/>
              <a:t>Sắp xếp lại CSDL lớn sau vài lần thay đổi</a:t>
            </a:r>
          </a:p>
          <a:p>
            <a:pPr marL="533400" indent="-533400" eaLnBrk="1" hangingPunct="1">
              <a:lnSpc>
                <a:spcPct val="90000"/>
              </a:lnSpc>
              <a:buFont typeface="Wingdings" panose="05000000000000000000" pitchFamily="2" charset="2"/>
              <a:buNone/>
            </a:pPr>
            <a:endParaRPr lang="en-US" altLang="en-US"/>
          </a:p>
          <a:p>
            <a:pPr marL="533400" indent="-533400" eaLnBrk="1" hangingPunct="1">
              <a:lnSpc>
                <a:spcPct val="90000"/>
              </a:lnSpc>
              <a:buFont typeface="Wingdings" panose="05000000000000000000" pitchFamily="2" charset="2"/>
              <a:buNone/>
            </a:pPr>
            <a:r>
              <a:rPr lang="en-US" altLang="en-US"/>
              <a:t>Giải thuật sắp xếp nào sử dụng:</a:t>
            </a:r>
          </a:p>
          <a:p>
            <a:pPr marL="533400" indent="-533400" eaLnBrk="1" hangingPunct="1">
              <a:lnSpc>
                <a:spcPct val="90000"/>
              </a:lnSpc>
              <a:buFont typeface="Wingdings" panose="05000000000000000000" pitchFamily="2" charset="2"/>
              <a:buAutoNum type="arabicPeriod"/>
            </a:pPr>
            <a:r>
              <a:rPr lang="en-US" altLang="en-US"/>
              <a:t>Quicksort: </a:t>
            </a:r>
            <a:r>
              <a:rPr lang="en-US" altLang="en-US" sz="2400"/>
              <a:t>No</a:t>
            </a:r>
            <a:endParaRPr lang="en-US" altLang="en-US" sz="2000"/>
          </a:p>
          <a:p>
            <a:pPr marL="533400" indent="-533400" eaLnBrk="1" hangingPunct="1">
              <a:lnSpc>
                <a:spcPct val="90000"/>
              </a:lnSpc>
              <a:buFont typeface="Wingdings" panose="05000000000000000000" pitchFamily="2" charset="2"/>
              <a:buAutoNum type="arabicPeriod"/>
            </a:pPr>
            <a:r>
              <a:rPr lang="en-US" altLang="en-US"/>
              <a:t>Insertion sort: </a:t>
            </a:r>
            <a:r>
              <a:rPr lang="en-US" altLang="en-US" sz="2400"/>
              <a:t>YES, thời gian là tuyến tính</a:t>
            </a:r>
          </a:p>
          <a:p>
            <a:pPr marL="533400" indent="-533400" eaLnBrk="1" hangingPunct="1">
              <a:lnSpc>
                <a:spcPct val="90000"/>
              </a:lnSpc>
              <a:buFont typeface="Wingdings" panose="05000000000000000000" pitchFamily="2" charset="2"/>
              <a:buAutoNum type="arabicPeriod"/>
            </a:pPr>
            <a:r>
              <a:rPr lang="en-US" altLang="en-US"/>
              <a:t>Selection sort: </a:t>
            </a:r>
            <a:r>
              <a:rPr lang="en-US" altLang="en-US" sz="2400"/>
              <a:t>No, thời gian luôn là bậc 2</a:t>
            </a:r>
          </a:p>
          <a:p>
            <a:pPr marL="533400" indent="-533400" eaLnBrk="1" hangingPunct="1">
              <a:lnSpc>
                <a:spcPct val="90000"/>
              </a:lnSpc>
            </a:pPr>
            <a:endParaRPr lang="en-US"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5E56812-193D-4A46-B431-65C56F969E04}"/>
              </a:ext>
            </a:extLst>
          </p:cNvPr>
          <p:cNvSpPr>
            <a:spLocks noGrp="1" noChangeArrowheads="1"/>
          </p:cNvSpPr>
          <p:nvPr>
            <p:ph type="title"/>
          </p:nvPr>
        </p:nvSpPr>
        <p:spPr/>
        <p:txBody>
          <a:bodyPr/>
          <a:lstStyle/>
          <a:p>
            <a:pPr eaLnBrk="1" hangingPunct="1"/>
            <a:r>
              <a:rPr lang="en-US" altLang="en-US"/>
              <a:t>Ví dụ 3</a:t>
            </a:r>
          </a:p>
        </p:txBody>
      </p:sp>
      <p:sp>
        <p:nvSpPr>
          <p:cNvPr id="14339" name="Rectangle 3">
            <a:extLst>
              <a:ext uri="{FF2B5EF4-FFF2-40B4-BE49-F238E27FC236}">
                <a16:creationId xmlns:a16="http://schemas.microsoft.com/office/drawing/2014/main" id="{2E8907A4-5594-454D-855C-0968D5DFF9E3}"/>
              </a:ext>
            </a:extLst>
          </p:cNvPr>
          <p:cNvSpPr>
            <a:spLocks noGrp="1" noChangeArrowheads="1"/>
          </p:cNvSpPr>
          <p:nvPr>
            <p:ph type="body" idx="1"/>
          </p:nvPr>
        </p:nvSpPr>
        <p:spPr/>
        <p:txBody>
          <a:bodyPr/>
          <a:lstStyle/>
          <a:p>
            <a:pPr marL="533400" indent="-533400" eaLnBrk="1" hangingPunct="1">
              <a:lnSpc>
                <a:spcPct val="90000"/>
              </a:lnSpc>
              <a:buFont typeface="Wingdings" panose="05000000000000000000" pitchFamily="2" charset="2"/>
              <a:buNone/>
            </a:pPr>
            <a:r>
              <a:rPr lang="en-US" altLang="en-US" sz="2400"/>
              <a:t>Bài toán: sắp xếp 1 file các bản ghi lớn, có các khóa nhỏ</a:t>
            </a:r>
          </a:p>
          <a:p>
            <a:pPr marL="533400" indent="-533400" eaLnBrk="1" hangingPunct="1">
              <a:lnSpc>
                <a:spcPct val="90000"/>
              </a:lnSpc>
              <a:buFont typeface="Wingdings" panose="05000000000000000000" pitchFamily="2" charset="2"/>
              <a:buNone/>
            </a:pPr>
            <a:r>
              <a:rPr lang="en-US" altLang="en-US" sz="2400"/>
              <a:t>Ví dụ: tổ chức lại các file MP3, bản ghi = kích thước file MP3, khóa có thể là tên file…</a:t>
            </a:r>
          </a:p>
          <a:p>
            <a:pPr marL="533400" indent="-533400" eaLnBrk="1" hangingPunct="1">
              <a:lnSpc>
                <a:spcPct val="90000"/>
              </a:lnSpc>
              <a:buFont typeface="Wingdings" panose="05000000000000000000" pitchFamily="2" charset="2"/>
              <a:buNone/>
            </a:pPr>
            <a:r>
              <a:rPr lang="en-US" altLang="en-US" sz="2400"/>
              <a:t>Giải thuật sắp xếp nào sử dụng?</a:t>
            </a:r>
          </a:p>
          <a:p>
            <a:pPr marL="533400" indent="-533400" eaLnBrk="1" hangingPunct="1">
              <a:lnSpc>
                <a:spcPct val="90000"/>
              </a:lnSpc>
              <a:buFont typeface="Wingdings" panose="05000000000000000000" pitchFamily="2" charset="2"/>
              <a:buAutoNum type="arabicPeriod"/>
            </a:pPr>
            <a:r>
              <a:rPr lang="en-US" altLang="en-US" sz="2400"/>
              <a:t>Mergesort: No</a:t>
            </a:r>
          </a:p>
          <a:p>
            <a:pPr marL="533400" indent="-533400" eaLnBrk="1" hangingPunct="1">
              <a:lnSpc>
                <a:spcPct val="90000"/>
              </a:lnSpc>
              <a:buFont typeface="Wingdings" panose="05000000000000000000" pitchFamily="2" charset="2"/>
              <a:buAutoNum type="arabicPeriod"/>
            </a:pPr>
            <a:r>
              <a:rPr lang="en-US" altLang="en-US" sz="2400"/>
              <a:t>Insertion sort: No</a:t>
            </a:r>
          </a:p>
          <a:p>
            <a:pPr marL="533400" indent="-533400" eaLnBrk="1" hangingPunct="1">
              <a:lnSpc>
                <a:spcPct val="90000"/>
              </a:lnSpc>
              <a:buFont typeface="Wingdings" panose="05000000000000000000" pitchFamily="2" charset="2"/>
              <a:buAutoNum type="arabicPeriod"/>
            </a:pPr>
            <a:r>
              <a:rPr lang="en-US" altLang="en-US" sz="2400"/>
              <a:t>Selection sort: YES, thời gian tuyến tính</a:t>
            </a:r>
          </a:p>
          <a:p>
            <a:pPr marL="533400" indent="-533400" eaLnBrk="1" hangingPunct="1">
              <a:lnSpc>
                <a:spcPct val="90000"/>
              </a:lnSpc>
              <a:buFont typeface="Wingdings" panose="05000000000000000000" pitchFamily="2" charset="2"/>
              <a:buNone/>
            </a:pPr>
            <a:r>
              <a:rPr lang="en-US" altLang="en-US" sz="2400"/>
              <a:t>Ex: 5,000 bản ghi, mỗi bản ghi 2 triệu bytes, với 100 byte khóa.</a:t>
            </a:r>
          </a:p>
          <a:p>
            <a:pPr marL="533400" indent="-533400" eaLnBrk="1" hangingPunct="1">
              <a:lnSpc>
                <a:spcPct val="90000"/>
              </a:lnSpc>
            </a:pPr>
            <a:r>
              <a:rPr lang="en-US" altLang="en-US" sz="2400"/>
              <a:t>Chi phí so sánh: 100 x 5000</a:t>
            </a:r>
            <a:r>
              <a:rPr lang="en-US" altLang="en-US" sz="2400" baseline="30000"/>
              <a:t>2</a:t>
            </a:r>
            <a:r>
              <a:rPr lang="en-US" altLang="en-US" sz="2400"/>
              <a:t> / 2 = 1.25 billion</a:t>
            </a:r>
          </a:p>
          <a:p>
            <a:pPr marL="533400" indent="-533400" eaLnBrk="1" hangingPunct="1">
              <a:lnSpc>
                <a:spcPct val="90000"/>
              </a:lnSpc>
            </a:pPr>
            <a:r>
              <a:rPr lang="en-US" altLang="en-US" sz="2400"/>
              <a:t>Chi phí đổi chỗ: 2,000,000 x 5,000 = 10 trillion</a:t>
            </a:r>
          </a:p>
          <a:p>
            <a:pPr marL="533400" indent="-533400" eaLnBrk="1" hangingPunct="1">
              <a:lnSpc>
                <a:spcPct val="90000"/>
              </a:lnSpc>
            </a:pPr>
            <a:r>
              <a:rPr lang="en-US" altLang="en-US" sz="2400"/>
              <a:t>Mergesort có thể chậm hơn log (5000) lần</a:t>
            </a:r>
            <a:endParaRPr lang="en-US"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F62209F-A6B2-4147-AEE6-51D5C6B9CA77}"/>
              </a:ext>
            </a:extLst>
          </p:cNvPr>
          <p:cNvSpPr>
            <a:spLocks noGrp="1" noChangeArrowheads="1"/>
          </p:cNvSpPr>
          <p:nvPr>
            <p:ph type="title"/>
          </p:nvPr>
        </p:nvSpPr>
        <p:spPr/>
        <p:txBody>
          <a:bodyPr/>
          <a:lstStyle/>
          <a:p>
            <a:pPr eaLnBrk="1" hangingPunct="1"/>
            <a:r>
              <a:rPr lang="en-US" altLang="en-US"/>
              <a:t>Các khóa lặp lại (Duplicate keys)</a:t>
            </a:r>
          </a:p>
        </p:txBody>
      </p:sp>
      <p:sp>
        <p:nvSpPr>
          <p:cNvPr id="11267" name="Rectangle 3">
            <a:extLst>
              <a:ext uri="{FF2B5EF4-FFF2-40B4-BE49-F238E27FC236}">
                <a16:creationId xmlns:a16="http://schemas.microsoft.com/office/drawing/2014/main" id="{1F543EDD-1015-4B4B-A4D9-758D97CDC125}"/>
              </a:ext>
            </a:extLst>
          </p:cNvPr>
          <p:cNvSpPr>
            <a:spLocks noGrp="1" noChangeArrowheads="1"/>
          </p:cNvSpPr>
          <p:nvPr>
            <p:ph type="body" idx="1"/>
          </p:nvPr>
        </p:nvSpPr>
        <p:spPr>
          <a:xfrm>
            <a:off x="533400" y="1066800"/>
            <a:ext cx="7924800" cy="5181600"/>
          </a:xfrm>
        </p:spPr>
        <p:txBody>
          <a:bodyPr/>
          <a:lstStyle/>
          <a:p>
            <a:pPr eaLnBrk="1" hangingPunct="1">
              <a:lnSpc>
                <a:spcPct val="90000"/>
              </a:lnSpc>
              <a:buFont typeface="Wingdings" panose="05000000000000000000" pitchFamily="2" charset="2"/>
              <a:buNone/>
              <a:defRPr/>
            </a:pPr>
            <a:r>
              <a:rPr lang="en-US" altLang="en-US" sz="2400" dirty="0" err="1"/>
              <a:t>Mục</a:t>
            </a:r>
            <a:r>
              <a:rPr lang="en-US" altLang="en-US" sz="2400" dirty="0"/>
              <a:t> </a:t>
            </a:r>
            <a:r>
              <a:rPr lang="en-US" altLang="en-US" sz="2400" dirty="0" err="1"/>
              <a:t>đích</a:t>
            </a:r>
            <a:r>
              <a:rPr lang="en-US" altLang="en-US" sz="2400" dirty="0"/>
              <a:t> </a:t>
            </a:r>
            <a:r>
              <a:rPr lang="en-US" altLang="en-US" sz="2400" dirty="0" err="1"/>
              <a:t>của</a:t>
            </a:r>
            <a:r>
              <a:rPr lang="en-US" altLang="en-US" sz="2400" dirty="0"/>
              <a:t> </a:t>
            </a:r>
            <a:r>
              <a:rPr lang="en-US" altLang="en-US" sz="2400" dirty="0" err="1"/>
              <a:t>việc</a:t>
            </a:r>
            <a:r>
              <a:rPr lang="en-US" altLang="en-US" sz="2400" dirty="0"/>
              <a:t> </a:t>
            </a:r>
            <a:r>
              <a:rPr lang="en-US" altLang="en-US" sz="2400" dirty="0" err="1"/>
              <a:t>sắp</a:t>
            </a:r>
            <a:r>
              <a:rPr lang="en-US" altLang="en-US" sz="2400" dirty="0"/>
              <a:t> </a:t>
            </a:r>
            <a:r>
              <a:rPr lang="en-US" altLang="en-US" sz="2400" dirty="0" err="1"/>
              <a:t>xếp</a:t>
            </a:r>
            <a:r>
              <a:rPr lang="en-US" altLang="en-US" sz="2400" dirty="0"/>
              <a:t> </a:t>
            </a:r>
            <a:r>
              <a:rPr lang="en-US" altLang="en-US" sz="2400" dirty="0" err="1"/>
              <a:t>sẽ</a:t>
            </a:r>
            <a:r>
              <a:rPr lang="en-US" altLang="en-US" sz="2400" dirty="0"/>
              <a:t> </a:t>
            </a:r>
            <a:r>
              <a:rPr lang="en-US" altLang="en-US" sz="2400" dirty="0" err="1"/>
              <a:t>mang</a:t>
            </a:r>
            <a:r>
              <a:rPr lang="en-US" altLang="en-US" sz="2400" dirty="0"/>
              <a:t> </a:t>
            </a:r>
            <a:r>
              <a:rPr lang="en-US" altLang="en-US" sz="2400" dirty="0" err="1"/>
              <a:t>các</a:t>
            </a:r>
            <a:r>
              <a:rPr lang="en-US" altLang="en-US" sz="2400" dirty="0"/>
              <a:t> </a:t>
            </a:r>
            <a:r>
              <a:rPr lang="en-US" altLang="en-US" sz="2400" dirty="0" err="1"/>
              <a:t>bản</a:t>
            </a:r>
            <a:r>
              <a:rPr lang="en-US" altLang="en-US" sz="2400" dirty="0"/>
              <a:t> </a:t>
            </a:r>
            <a:r>
              <a:rPr lang="en-US" altLang="en-US" sz="2400" dirty="0" err="1"/>
              <a:t>ghi</a:t>
            </a:r>
            <a:r>
              <a:rPr lang="en-US" altLang="en-US" sz="2400" dirty="0"/>
              <a:t> </a:t>
            </a:r>
            <a:r>
              <a:rPr lang="en-US" altLang="en-US" sz="2400" dirty="0" err="1"/>
              <a:t>có</a:t>
            </a:r>
            <a:r>
              <a:rPr lang="en-US" altLang="en-US" sz="2400" dirty="0"/>
              <a:t> </a:t>
            </a:r>
            <a:r>
              <a:rPr lang="en-US" altLang="en-US" sz="2400" dirty="0" err="1"/>
              <a:t>cùng</a:t>
            </a:r>
            <a:r>
              <a:rPr lang="en-US" altLang="en-US" sz="2400" dirty="0"/>
              <a:t> </a:t>
            </a:r>
            <a:r>
              <a:rPr lang="en-US" altLang="en-US" sz="2400" dirty="0" err="1"/>
              <a:t>khóa</a:t>
            </a:r>
            <a:r>
              <a:rPr lang="en-US" altLang="en-US" sz="2400" dirty="0"/>
              <a:t> </a:t>
            </a:r>
            <a:r>
              <a:rPr lang="en-US" altLang="en-US" sz="2400" dirty="0" err="1"/>
              <a:t>lại</a:t>
            </a:r>
            <a:r>
              <a:rPr lang="en-US" altLang="en-US" sz="2400" dirty="0"/>
              <a:t> </a:t>
            </a:r>
            <a:r>
              <a:rPr lang="en-US" altLang="en-US" sz="2400" dirty="0" err="1"/>
              <a:t>kề</a:t>
            </a:r>
            <a:r>
              <a:rPr lang="en-US" altLang="en-US" sz="2400" dirty="0"/>
              <a:t> </a:t>
            </a:r>
            <a:r>
              <a:rPr lang="en-US" altLang="en-US" sz="2400" dirty="0" err="1"/>
              <a:t>nhau</a:t>
            </a:r>
            <a:endParaRPr lang="en-US" altLang="en-US" sz="2400" dirty="0"/>
          </a:p>
          <a:p>
            <a:pPr eaLnBrk="1" hangingPunct="1">
              <a:lnSpc>
                <a:spcPct val="90000"/>
              </a:lnSpc>
              <a:defRPr/>
            </a:pPr>
            <a:r>
              <a:rPr lang="en-US" altLang="en-US" sz="2400" dirty="0" err="1"/>
              <a:t>Sắp</a:t>
            </a:r>
            <a:r>
              <a:rPr lang="en-US" altLang="en-US" sz="2400" dirty="0"/>
              <a:t> </a:t>
            </a:r>
            <a:r>
              <a:rPr lang="en-US" altLang="en-US" sz="2400" dirty="0" err="1"/>
              <a:t>xếp</a:t>
            </a:r>
            <a:r>
              <a:rPr lang="en-US" altLang="en-US" sz="2400" dirty="0"/>
              <a:t> </a:t>
            </a:r>
            <a:r>
              <a:rPr lang="en-US" altLang="en-US" sz="2400" dirty="0" err="1"/>
              <a:t>dân</a:t>
            </a:r>
            <a:r>
              <a:rPr lang="en-US" altLang="en-US" sz="2400" dirty="0"/>
              <a:t> </a:t>
            </a:r>
            <a:r>
              <a:rPr lang="en-US" altLang="en-US" sz="2400" dirty="0" err="1"/>
              <a:t>số</a:t>
            </a:r>
            <a:r>
              <a:rPr lang="en-US" altLang="en-US" sz="2400" dirty="0"/>
              <a:t> </a:t>
            </a:r>
            <a:r>
              <a:rPr lang="en-US" altLang="en-US" sz="2400" dirty="0" err="1"/>
              <a:t>theo</a:t>
            </a:r>
            <a:r>
              <a:rPr lang="en-US" altLang="en-US" sz="2400" dirty="0"/>
              <a:t> </a:t>
            </a:r>
            <a:r>
              <a:rPr lang="en-US" altLang="en-US" sz="2400" dirty="0" err="1"/>
              <a:t>tuổi</a:t>
            </a:r>
            <a:endParaRPr lang="en-US" altLang="en-US" sz="2400" dirty="0"/>
          </a:p>
          <a:p>
            <a:pPr eaLnBrk="1" hangingPunct="1">
              <a:lnSpc>
                <a:spcPct val="90000"/>
              </a:lnSpc>
              <a:defRPr/>
            </a:pPr>
            <a:r>
              <a:rPr lang="en-US" altLang="en-US" sz="2400" dirty="0" err="1"/>
              <a:t>Tìm</a:t>
            </a:r>
            <a:r>
              <a:rPr lang="en-US" altLang="en-US" sz="2400" dirty="0"/>
              <a:t> </a:t>
            </a:r>
            <a:r>
              <a:rPr lang="en-US" altLang="en-US" sz="2400" dirty="0" err="1"/>
              <a:t>các</a:t>
            </a:r>
            <a:r>
              <a:rPr lang="en-US" altLang="en-US" sz="2400" dirty="0"/>
              <a:t> </a:t>
            </a:r>
            <a:r>
              <a:rPr lang="en-US" altLang="en-US" sz="2400" dirty="0" err="1"/>
              <a:t>điểm</a:t>
            </a:r>
            <a:r>
              <a:rPr lang="en-US" altLang="en-US" sz="2400" dirty="0"/>
              <a:t> </a:t>
            </a:r>
            <a:r>
              <a:rPr lang="en-US" altLang="en-US" sz="2400" dirty="0" err="1"/>
              <a:t>thẳng</a:t>
            </a:r>
            <a:r>
              <a:rPr lang="en-US" altLang="en-US" sz="2400" dirty="0"/>
              <a:t> </a:t>
            </a:r>
            <a:r>
              <a:rPr lang="en-US" altLang="en-US" sz="2400" dirty="0" err="1"/>
              <a:t>hàng</a:t>
            </a:r>
            <a:endParaRPr lang="en-US" altLang="en-US" sz="2400" dirty="0"/>
          </a:p>
          <a:p>
            <a:pPr eaLnBrk="1" hangingPunct="1">
              <a:lnSpc>
                <a:spcPct val="90000"/>
              </a:lnSpc>
              <a:defRPr/>
            </a:pPr>
            <a:r>
              <a:rPr lang="en-US" altLang="en-US" sz="2400" dirty="0" err="1"/>
              <a:t>Loại</a:t>
            </a:r>
            <a:r>
              <a:rPr lang="en-US" altLang="en-US" sz="2400" dirty="0"/>
              <a:t> </a:t>
            </a:r>
            <a:r>
              <a:rPr lang="en-US" altLang="en-US" sz="2400" dirty="0" err="1"/>
              <a:t>bỏ</a:t>
            </a:r>
            <a:r>
              <a:rPr lang="en-US" altLang="en-US" sz="2400" dirty="0"/>
              <a:t> </a:t>
            </a:r>
            <a:r>
              <a:rPr lang="en-US" altLang="en-US" sz="2400" dirty="0" err="1"/>
              <a:t>các</a:t>
            </a:r>
            <a:r>
              <a:rPr lang="en-US" altLang="en-US" sz="2400" dirty="0"/>
              <a:t> </a:t>
            </a:r>
            <a:r>
              <a:rPr lang="en-US" altLang="en-US" sz="2400" dirty="0" err="1"/>
              <a:t>thư</a:t>
            </a:r>
            <a:r>
              <a:rPr lang="en-US" altLang="en-US" sz="2400" dirty="0"/>
              <a:t> </a:t>
            </a:r>
            <a:r>
              <a:rPr lang="en-US" altLang="en-US" sz="2400" dirty="0" err="1"/>
              <a:t>trùng</a:t>
            </a:r>
            <a:r>
              <a:rPr lang="en-US" altLang="en-US" sz="2400" dirty="0"/>
              <a:t> </a:t>
            </a:r>
            <a:r>
              <a:rPr lang="en-US" altLang="en-US" sz="2400" dirty="0" err="1"/>
              <a:t>lặp</a:t>
            </a:r>
            <a:r>
              <a:rPr lang="en-US" altLang="en-US" sz="2400" dirty="0"/>
              <a:t> </a:t>
            </a:r>
            <a:r>
              <a:rPr lang="en-US" sz="2400" dirty="0" err="1"/>
              <a:t>trong</a:t>
            </a:r>
            <a:r>
              <a:rPr lang="en-US" sz="2400" dirty="0"/>
              <a:t> mailing list.</a:t>
            </a:r>
            <a:endParaRPr lang="en-US" altLang="en-US" sz="2400" dirty="0"/>
          </a:p>
          <a:p>
            <a:pPr eaLnBrk="1" hangingPunct="1">
              <a:lnSpc>
                <a:spcPct val="90000"/>
              </a:lnSpc>
              <a:defRPr/>
            </a:pPr>
            <a:r>
              <a:rPr lang="en-US" altLang="en-US" sz="2400" dirty="0" err="1"/>
              <a:t>Sắp</a:t>
            </a:r>
            <a:r>
              <a:rPr lang="en-US" altLang="en-US" sz="2400" dirty="0"/>
              <a:t> </a:t>
            </a:r>
            <a:r>
              <a:rPr lang="en-US" altLang="en-US" sz="2400" dirty="0" err="1"/>
              <a:t>xếp</a:t>
            </a:r>
            <a:r>
              <a:rPr lang="en-US" altLang="en-US" sz="2400" dirty="0"/>
              <a:t> </a:t>
            </a:r>
            <a:r>
              <a:rPr lang="en-US" altLang="en-US" sz="2400" dirty="0" err="1"/>
              <a:t>hồ</a:t>
            </a:r>
            <a:r>
              <a:rPr lang="en-US" altLang="en-US" sz="2400" dirty="0"/>
              <a:t> </a:t>
            </a:r>
            <a:r>
              <a:rPr lang="en-US" altLang="en-US" sz="2400" dirty="0" err="1"/>
              <a:t>sơ</a:t>
            </a:r>
            <a:r>
              <a:rPr lang="en-US" altLang="en-US" sz="2400" dirty="0"/>
              <a:t> lao </a:t>
            </a:r>
            <a:r>
              <a:rPr lang="en-US" altLang="en-US" sz="2400" dirty="0" err="1"/>
              <a:t>động</a:t>
            </a:r>
            <a:r>
              <a:rPr lang="en-US" altLang="en-US" sz="2400" dirty="0"/>
              <a:t> </a:t>
            </a:r>
            <a:r>
              <a:rPr lang="en-US" altLang="en-US" sz="2400" dirty="0" err="1"/>
              <a:t>theo</a:t>
            </a:r>
            <a:r>
              <a:rPr lang="en-US" altLang="en-US" sz="2400" dirty="0"/>
              <a:t> </a:t>
            </a:r>
            <a:r>
              <a:rPr lang="en-US" altLang="en-US" sz="2400" dirty="0" err="1"/>
              <a:t>trường</a:t>
            </a:r>
            <a:r>
              <a:rPr lang="en-US" altLang="en-US" sz="2400" dirty="0"/>
              <a:t> </a:t>
            </a:r>
            <a:r>
              <a:rPr lang="en-US" altLang="en-US" sz="2400" dirty="0" err="1"/>
              <a:t>theo</a:t>
            </a:r>
            <a:r>
              <a:rPr lang="en-US" altLang="en-US" sz="2400" dirty="0"/>
              <a:t> </a:t>
            </a:r>
            <a:r>
              <a:rPr lang="en-US" altLang="en-US" sz="2400" dirty="0" err="1"/>
              <a:t>học</a:t>
            </a:r>
            <a:endParaRPr lang="en-US" altLang="en-US" sz="2400" dirty="0"/>
          </a:p>
          <a:p>
            <a:pPr eaLnBrk="1" hangingPunct="1">
              <a:lnSpc>
                <a:spcPct val="90000"/>
              </a:lnSpc>
              <a:buFont typeface="Wingdings" panose="05000000000000000000" pitchFamily="2" charset="2"/>
              <a:buNone/>
              <a:defRPr/>
            </a:pPr>
            <a:r>
              <a:rPr lang="en-US" altLang="en-US" sz="2400" dirty="0" err="1"/>
              <a:t>Đặc</a:t>
            </a:r>
            <a:r>
              <a:rPr lang="en-US" altLang="en-US" sz="2400" dirty="0"/>
              <a:t> </a:t>
            </a:r>
            <a:r>
              <a:rPr lang="en-US" altLang="en-US" sz="2400" dirty="0" err="1"/>
              <a:t>điểm</a:t>
            </a:r>
            <a:r>
              <a:rPr lang="en-US" altLang="en-US" sz="2400" dirty="0"/>
              <a:t> </a:t>
            </a:r>
            <a:r>
              <a:rPr lang="en-US" altLang="en-US" sz="2400" dirty="0" err="1"/>
              <a:t>của</a:t>
            </a:r>
            <a:r>
              <a:rPr lang="en-US" altLang="en-US" sz="2400" dirty="0"/>
              <a:t> </a:t>
            </a:r>
            <a:r>
              <a:rPr lang="en-US" altLang="en-US" sz="2400" dirty="0" err="1"/>
              <a:t>những</a:t>
            </a:r>
            <a:r>
              <a:rPr lang="en-US" altLang="en-US" sz="2400" dirty="0"/>
              <a:t> </a:t>
            </a:r>
            <a:r>
              <a:rPr lang="en-US" altLang="en-US" sz="2400" dirty="0" err="1"/>
              <a:t>ứng</a:t>
            </a:r>
            <a:r>
              <a:rPr lang="en-US" altLang="en-US" sz="2400" dirty="0"/>
              <a:t> </a:t>
            </a:r>
            <a:r>
              <a:rPr lang="en-US" altLang="en-US" sz="2400" dirty="0" err="1"/>
              <a:t>dụng</a:t>
            </a:r>
            <a:r>
              <a:rPr lang="en-US" altLang="en-US" sz="2400" dirty="0"/>
              <a:t> </a:t>
            </a:r>
            <a:r>
              <a:rPr lang="en-US" altLang="en-US" sz="2400" dirty="0" err="1"/>
              <a:t>này</a:t>
            </a:r>
            <a:r>
              <a:rPr lang="en-US" altLang="en-US" sz="2400" dirty="0"/>
              <a:t>:</a:t>
            </a:r>
          </a:p>
          <a:p>
            <a:pPr eaLnBrk="1" hangingPunct="1">
              <a:lnSpc>
                <a:spcPct val="90000"/>
              </a:lnSpc>
              <a:defRPr/>
            </a:pPr>
            <a:r>
              <a:rPr lang="en-US" altLang="en-US" sz="2400" dirty="0"/>
              <a:t>File </a:t>
            </a:r>
            <a:r>
              <a:rPr lang="en-US" altLang="en-US" sz="2400" dirty="0" err="1"/>
              <a:t>có</a:t>
            </a:r>
            <a:r>
              <a:rPr lang="en-US" altLang="en-US" sz="2400" dirty="0"/>
              <a:t> </a:t>
            </a:r>
            <a:r>
              <a:rPr lang="en-US" altLang="en-US" sz="2400" dirty="0" err="1"/>
              <a:t>kích</a:t>
            </a:r>
            <a:r>
              <a:rPr lang="en-US" altLang="en-US" sz="2400" dirty="0"/>
              <a:t> </a:t>
            </a:r>
            <a:r>
              <a:rPr lang="en-US" altLang="en-US" sz="2400" dirty="0" err="1"/>
              <a:t>th</a:t>
            </a:r>
            <a:r>
              <a:rPr lang="vi-VN" altLang="en-US" sz="2400" dirty="0"/>
              <a:t>ư</a:t>
            </a:r>
            <a:r>
              <a:rPr lang="en-US" altLang="en-US" sz="2400" dirty="0" err="1"/>
              <a:t>ớc</a:t>
            </a:r>
            <a:r>
              <a:rPr lang="en-US" altLang="en-US" sz="2400" dirty="0"/>
              <a:t> </a:t>
            </a:r>
            <a:r>
              <a:rPr lang="en-US" altLang="en-US" sz="2400" dirty="0" err="1"/>
              <a:t>rất</a:t>
            </a:r>
            <a:r>
              <a:rPr lang="en-US" altLang="en-US" sz="2400" dirty="0"/>
              <a:t> </a:t>
            </a:r>
            <a:r>
              <a:rPr lang="en-US" altLang="en-US" sz="2400" dirty="0" err="1"/>
              <a:t>lớn</a:t>
            </a:r>
            <a:endParaRPr lang="en-US" altLang="en-US" sz="2400" dirty="0"/>
          </a:p>
          <a:p>
            <a:pPr eaLnBrk="1" hangingPunct="1">
              <a:lnSpc>
                <a:spcPct val="90000"/>
              </a:lnSpc>
              <a:defRPr/>
            </a:pPr>
            <a:r>
              <a:rPr lang="en-US" altLang="en-US" sz="2400" dirty="0" err="1"/>
              <a:t>Số</a:t>
            </a:r>
            <a:r>
              <a:rPr lang="en-US" altLang="en-US" sz="2400" dirty="0"/>
              <a:t> </a:t>
            </a:r>
            <a:r>
              <a:rPr lang="en-US" altLang="en-US" sz="2400" dirty="0" err="1"/>
              <a:t>lượng</a:t>
            </a:r>
            <a:r>
              <a:rPr lang="en-US" altLang="en-US" sz="2400" dirty="0"/>
              <a:t> </a:t>
            </a:r>
            <a:r>
              <a:rPr lang="en-US" altLang="en-US" sz="2400" dirty="0" err="1"/>
              <a:t>các</a:t>
            </a:r>
            <a:r>
              <a:rPr lang="en-US" altLang="en-US" sz="2400" dirty="0"/>
              <a:t> </a:t>
            </a:r>
            <a:r>
              <a:rPr lang="en-US" altLang="en-US" sz="2400" dirty="0" err="1"/>
              <a:t>khóa</a:t>
            </a:r>
            <a:r>
              <a:rPr lang="en-US" altLang="en-US" sz="2400" dirty="0"/>
              <a:t> </a:t>
            </a:r>
            <a:r>
              <a:rPr lang="en-US" altLang="en-US" sz="2400" dirty="0" err="1"/>
              <a:t>nhỏ</a:t>
            </a:r>
            <a:endParaRPr lang="en-US" altLang="en-US" sz="2400" dirty="0"/>
          </a:p>
          <a:p>
            <a:pPr>
              <a:defRPr/>
            </a:pPr>
            <a:endParaRPr lang="en-US" sz="2400" dirty="0"/>
          </a:p>
          <a:p>
            <a:pPr marL="0" indent="0">
              <a:buFont typeface="Wingdings" panose="05000000000000000000" pitchFamily="2" charset="2"/>
              <a:buNone/>
              <a:defRPr/>
            </a:pPr>
            <a:r>
              <a:rPr lang="en-US" sz="2400" dirty="0" err="1"/>
              <a:t>Mergesort</a:t>
            </a:r>
            <a:r>
              <a:rPr lang="en-US" sz="2400" dirty="0"/>
              <a:t> </a:t>
            </a:r>
            <a:r>
              <a:rPr lang="en-US" sz="2400" dirty="0" err="1"/>
              <a:t>với</a:t>
            </a:r>
            <a:r>
              <a:rPr lang="en-US" sz="2400" dirty="0"/>
              <a:t> duplicate keys: ~O(N lg N)</a:t>
            </a:r>
          </a:p>
          <a:p>
            <a:pPr marL="0" indent="0">
              <a:buFont typeface="Wingdings" panose="05000000000000000000" pitchFamily="2" charset="2"/>
              <a:buNone/>
              <a:defRPr/>
            </a:pPr>
            <a:r>
              <a:rPr lang="en-US" sz="2400" dirty="0"/>
              <a:t>Quicksort </a:t>
            </a:r>
            <a:r>
              <a:rPr lang="en-US" sz="2400" dirty="0" err="1"/>
              <a:t>với</a:t>
            </a:r>
            <a:r>
              <a:rPr lang="en-US" sz="2400" dirty="0"/>
              <a:t> duplicate keys: O(N2) </a:t>
            </a:r>
            <a:r>
              <a:rPr lang="en-US" sz="2400" dirty="0" err="1"/>
              <a:t>trừ</a:t>
            </a:r>
            <a:r>
              <a:rPr lang="en-US" sz="2400" dirty="0"/>
              <a:t> </a:t>
            </a:r>
            <a:r>
              <a:rPr lang="en-US" sz="2400" dirty="0" err="1"/>
              <a:t>khi</a:t>
            </a:r>
            <a:r>
              <a:rPr lang="en-US" sz="2400" dirty="0"/>
              <a:t> </a:t>
            </a:r>
            <a:r>
              <a:rPr lang="en-US" sz="2400" dirty="0" err="1"/>
              <a:t>việc</a:t>
            </a:r>
            <a:r>
              <a:rPr lang="en-US" sz="2400" dirty="0"/>
              <a:t> </a:t>
            </a:r>
            <a:r>
              <a:rPr lang="en-US" sz="2400" dirty="0" err="1"/>
              <a:t>phân</a:t>
            </a:r>
            <a:r>
              <a:rPr lang="en-US" sz="2400" dirty="0"/>
              <a:t> chia </a:t>
            </a:r>
            <a:r>
              <a:rPr lang="en-US" sz="2400" dirty="0" err="1"/>
              <a:t>dừng</a:t>
            </a:r>
            <a:r>
              <a:rPr lang="en-US" sz="2400" dirty="0"/>
              <a:t> </a:t>
            </a:r>
            <a:r>
              <a:rPr lang="en-US" sz="2400" dirty="0" err="1"/>
              <a:t>khi</a:t>
            </a:r>
            <a:r>
              <a:rPr lang="en-US" sz="2400" dirty="0"/>
              <a:t> </a:t>
            </a:r>
            <a:r>
              <a:rPr lang="en-US" sz="2400" dirty="0" err="1"/>
              <a:t>các</a:t>
            </a:r>
            <a:r>
              <a:rPr lang="en-US" sz="2400" dirty="0"/>
              <a:t> </a:t>
            </a:r>
            <a:r>
              <a:rPr lang="en-US" sz="2400" dirty="0" err="1"/>
              <a:t>khóa</a:t>
            </a:r>
            <a:r>
              <a:rPr lang="en-US" sz="2400" dirty="0"/>
              <a:t> </a:t>
            </a:r>
            <a:r>
              <a:rPr lang="en-US" sz="2400" dirty="0" err="1"/>
              <a:t>giống</a:t>
            </a:r>
            <a:r>
              <a:rPr lang="en-US" sz="2400" dirty="0"/>
              <a:t> </a:t>
            </a:r>
            <a:r>
              <a:rPr lang="en-US" sz="2400" dirty="0" err="1"/>
              <a:t>nhau</a:t>
            </a:r>
            <a:r>
              <a:rPr lang="en-US" sz="2400" dirty="0"/>
              <a:t>.</a:t>
            </a:r>
            <a:endParaRPr lang="en-US" altLang="en-US" sz="2400" dirty="0"/>
          </a:p>
        </p:txBody>
      </p:sp>
    </p:spTree>
  </p:cSld>
  <p:clrMapOvr>
    <a:masterClrMapping/>
  </p:clrMapOvr>
</p:sld>
</file>

<file path=ppt/theme/theme1.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72283F28EC1DB449696E2F29AE54265" ma:contentTypeVersion="2" ma:contentTypeDescription="Create a new document." ma:contentTypeScope="" ma:versionID="8ded95c5785657ece3fd40964fe0e2aa">
  <xsd:schema xmlns:xsd="http://www.w3.org/2001/XMLSchema" xmlns:xs="http://www.w3.org/2001/XMLSchema" xmlns:p="http://schemas.microsoft.com/office/2006/metadata/properties" xmlns:ns2="049b0f24-08d8-4edb-bd43-4c9b8d234f39" targetNamespace="http://schemas.microsoft.com/office/2006/metadata/properties" ma:root="true" ma:fieldsID="8e0679a48523be2397a096709dadd1a6" ns2:_="">
    <xsd:import namespace="049b0f24-08d8-4edb-bd43-4c9b8d234f3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9b0f24-08d8-4edb-bd43-4c9b8d234f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293220-9DCA-4314-97C7-1C8664561271}">
  <ds:schemaRefs>
    <ds:schemaRef ds:uri="http://schemas.microsoft.com/sharepoint/v3/contenttype/forms"/>
  </ds:schemaRefs>
</ds:datastoreItem>
</file>

<file path=customXml/itemProps2.xml><?xml version="1.0" encoding="utf-8"?>
<ds:datastoreItem xmlns:ds="http://schemas.openxmlformats.org/officeDocument/2006/customXml" ds:itemID="{083065E8-9B0F-487A-BB35-754434DCC0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9b0f24-08d8-4edb-bd43-4c9b8d234f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Radial</Template>
  <TotalTime>1654</TotalTime>
  <Words>1883</Words>
  <Application>Microsoft Office PowerPoint</Application>
  <PresentationFormat>On-screen Show (4:3)</PresentationFormat>
  <Paragraphs>220</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Radial</vt:lpstr>
      <vt:lpstr>Các chủ đề nâng cao về sắp xếp</vt:lpstr>
      <vt:lpstr>Ứng dụng của sắp xếp</vt:lpstr>
      <vt:lpstr>Các giải thuật sắp xếp</vt:lpstr>
      <vt:lpstr>Tiêu chí lựa chọn giải thuật</vt:lpstr>
      <vt:lpstr>Tiêu chí lựa chọn giải thuật</vt:lpstr>
      <vt:lpstr>Ví dụ 1</vt:lpstr>
      <vt:lpstr>Ví dụ 2</vt:lpstr>
      <vt:lpstr>Ví dụ 3</vt:lpstr>
      <vt:lpstr>Các khóa lặp lại (Duplicate keys)</vt:lpstr>
      <vt:lpstr>3-Way Partitioning – Phân chia 3 phần</vt:lpstr>
      <vt:lpstr>Thực hiện</vt:lpstr>
      <vt:lpstr>Demo</vt:lpstr>
      <vt:lpstr>Code</vt:lpstr>
      <vt:lpstr>Bài 1</vt:lpstr>
      <vt:lpstr>Gợi ý (1)</vt:lpstr>
      <vt:lpstr>Gợi ý (2)</vt:lpstr>
      <vt:lpstr>Gợi ý (3)</vt:lpstr>
      <vt:lpstr>Gợi ý (4)</vt:lpstr>
      <vt:lpstr>Sắp xếp tổng quát</vt:lpstr>
      <vt:lpstr>Ví dụ</vt:lpstr>
      <vt:lpstr>Con trỏ hàm</vt:lpstr>
      <vt:lpstr>Bài tập</vt:lpstr>
    </vt:vector>
  </TitlesOfParts>
  <Company>526 Duong Buoi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Nguyên lí lập trình máy tính</dc:title>
  <dc:creator>HAVT</dc:creator>
  <cp:lastModifiedBy>Do Quoc Huy</cp:lastModifiedBy>
  <cp:revision>116</cp:revision>
  <dcterms:created xsi:type="dcterms:W3CDTF">2005-08-13T04:29:07Z</dcterms:created>
  <dcterms:modified xsi:type="dcterms:W3CDTF">2021-02-22T02:34:22Z</dcterms:modified>
</cp:coreProperties>
</file>