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60" r:id="rId6"/>
    <p:sldId id="279" r:id="rId7"/>
    <p:sldId id="259" r:id="rId8"/>
    <p:sldId id="278" r:id="rId9"/>
    <p:sldId id="262" r:id="rId10"/>
    <p:sldId id="261" r:id="rId11"/>
    <p:sldId id="281" r:id="rId12"/>
    <p:sldId id="263" r:id="rId13"/>
    <p:sldId id="266" r:id="rId14"/>
    <p:sldId id="269" r:id="rId15"/>
    <p:sldId id="276" r:id="rId16"/>
    <p:sldId id="270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1"/>
  </p:normalViewPr>
  <p:slideViewPr>
    <p:cSldViewPr>
      <p:cViewPr varScale="1">
        <p:scale>
          <a:sx n="64" d="100"/>
          <a:sy n="64" d="100"/>
        </p:scale>
        <p:origin x="108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1E788-C768-4D39-BA82-A27C0D4EE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EE517-5F7B-496B-B422-3B2B7CD98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803044-F216-472F-9D2B-76CAD7221870}" type="datetimeFigureOut">
              <a:rPr lang="en-US"/>
              <a:pPr>
                <a:defRPr/>
              </a:pPr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F5AA1-A07D-4BDD-9A89-0D070F325C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F27A2-DA9A-4058-8146-AE372C519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F10345-FE46-417A-A174-1EE50D408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5BC0DCC-B900-47B9-94FE-08D0095778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434714-CCA1-4759-BA54-48C132678F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F0B5F83-BA87-4C5A-84FC-DFDDDF4F48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75A0D5B-FC49-4EC4-9C59-A3716D7607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28FEB3D-B177-412C-85AB-53EA168B6E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EFE7A62-A70B-4E90-BD94-9855A7E0E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055E47-25E3-4D07-930F-D8784597C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5AB27F-78C2-413C-9724-A34664D91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13822A6-4C92-4F63-9DF4-F3B9E75F13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54C81B4F-486B-4C33-AC5D-2C76181E8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34851" name="Text Box 3">
            <a:extLst>
              <a:ext uri="{FF2B5EF4-FFF2-40B4-BE49-F238E27FC236}">
                <a16:creationId xmlns:a16="http://schemas.microsoft.com/office/drawing/2014/main" id="{610C6DF1-DD40-452E-B26F-E755C7722E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3AAE38-31FC-44D0-8C17-8F4C1C820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6E50F70-3092-4B40-8539-775764B33C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6332CE47-59D3-4682-8337-588C80AE8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39971" name="Text Box 3">
            <a:extLst>
              <a:ext uri="{FF2B5EF4-FFF2-40B4-BE49-F238E27FC236}">
                <a16:creationId xmlns:a16="http://schemas.microsoft.com/office/drawing/2014/main" id="{7FB060EC-6566-430E-9C4E-75E9297CBD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53E170-6ADA-4E2E-9246-3834692FA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3FC4DFC-0E4D-46CA-ACF2-54402D47543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1E704CDD-1C9F-4243-AF35-6C7BD5222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45091" name="Text Box 3">
            <a:extLst>
              <a:ext uri="{FF2B5EF4-FFF2-40B4-BE49-F238E27FC236}">
                <a16:creationId xmlns:a16="http://schemas.microsoft.com/office/drawing/2014/main" id="{7701C116-CE78-4020-A42B-87E53C9FED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67FB5D-D78A-4BB9-A3AC-7E125FC53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922D1FB-4029-466A-8230-456801E5D1F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48429917-A77D-4D72-99D4-53D557893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51235" name="Text Box 3">
            <a:extLst>
              <a:ext uri="{FF2B5EF4-FFF2-40B4-BE49-F238E27FC236}">
                <a16:creationId xmlns:a16="http://schemas.microsoft.com/office/drawing/2014/main" id="{4883C2CB-B93A-4981-9519-910CCDE0EE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8DDBD4-5384-4E04-A285-D8A31F441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D34C7D0-5A1B-4E9E-971C-F05C25FBFA0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9DB90FA1-1FBC-43EE-BFB3-A0FBE84BB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2A840340-3E66-4887-B1D9-5E005C09B0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EDC518-DA51-45C9-A79F-A7830680A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E82E50C-43B2-4B97-81F6-9575A7C5C32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79E8000F-779C-48E8-A31C-5EB316078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2D0F848E-66CC-4215-87A5-8BC0EF1B07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057C2A-237C-4955-BF6C-8C15A65B7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59A0E2F-80AA-40DD-B72C-95D3B330105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33E76C69-2F9F-43C4-AEF4-D5CDFAFD8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61475" name="Text Box 3">
            <a:extLst>
              <a:ext uri="{FF2B5EF4-FFF2-40B4-BE49-F238E27FC236}">
                <a16:creationId xmlns:a16="http://schemas.microsoft.com/office/drawing/2014/main" id="{0D1C2A3A-C992-40A1-AD41-58D0DCBDB1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2C28A0-78CF-4FD9-B255-668E781E1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C072DC2-9429-4B8E-BFBF-B8EA102C296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EA86EF09-1F22-4B49-943D-4A83FAB9C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933450"/>
            <a:ext cx="4486275" cy="3363913"/>
          </a:xfrm>
          <a:solidFill>
            <a:srgbClr val="FFFFFF"/>
          </a:solidFill>
          <a:ln/>
        </p:spPr>
      </p:sp>
      <p:sp>
        <p:nvSpPr>
          <p:cNvPr id="363523" name="Text Box 3">
            <a:extLst>
              <a:ext uri="{FF2B5EF4-FFF2-40B4-BE49-F238E27FC236}">
                <a16:creationId xmlns:a16="http://schemas.microsoft.com/office/drawing/2014/main" id="{66DC3D6D-6F7F-4189-912C-0224AB0F1A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31875" y="4624388"/>
            <a:ext cx="4608513" cy="3733800"/>
          </a:xfrm>
          <a:ln/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4B6BF06-A46C-49A3-91C4-A7E04FD838AE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6F6244C-2DB0-4CDB-9543-788637EFF9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1A62C62-0BA5-4576-9A7F-8341AF00906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3611508C-CEAE-408F-B9F1-1F3FCC9DF962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3D6E008-649B-470E-A0E2-2E34259789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en-US" altLang="x-none" noProof="0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7896797-036A-4E9F-91A8-725CEF228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3E720B4-2157-4206-A759-A7FE7DE3C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B52EDDF-18F0-4631-A886-F3AB939A8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C0DF59-B338-438F-B746-A63444283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4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002DC5B-82C9-4CDE-B630-019BE0D6E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020B46-9B0A-4112-A8CA-2C9D2A47A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144163-94BE-4CCC-A3F7-2A74381C4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0460-1C54-41CB-9989-DC3EEC7D8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CB1C4BC-2C32-48CE-90DC-BDC2DC83D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5DD25F2-6994-480E-AAFF-474F2AC18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6A2BD3-F396-4C18-A0B3-5703290AA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4CEA-D65E-49E8-A37C-7C01EDB06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9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7A9200C-D877-46CA-AD4A-474C45884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4A4247-77A5-47A9-BB35-408B18696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61BB4D5-D620-4965-9455-5759E321E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1AAAD-7ED8-45A5-B166-CFBD2D116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D6BEC2-6C82-45CF-80A0-FAB44A587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80DC62-4697-4769-9370-8C588A7C8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0186403-FBD5-438A-853C-D3B4AD628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AE20-26D9-408E-81FB-1C62F9C20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8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BADFD06-4FE6-4CC2-B474-935C86078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A3ABB8-0669-41F5-838C-E4AC0F972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EE791B0-22EF-4F1C-B280-67C9635E57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8BCA-7006-4F9A-A174-1AA5DEDA82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6F63498-8ABF-4C7D-9D0C-7883712B24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78345E5-6777-4F8B-803F-15C7532C4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7809E24-9BD2-4D84-8E76-3C6DA8D28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B75E2-80A7-482E-9A67-C07969D9B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3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B98FA0-9EDA-4BE4-9BAA-BD98F1830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0FAD9D2-8B10-4A83-9945-9567571A2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65AEE0D-A773-440A-AD05-B3C05DF0C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541DE-5E86-4C4D-B96B-884EAB602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9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0A23B4E-CC33-45E4-89C5-131407237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4381FE4-0A06-43A8-B413-137E395A7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0A43355-A2CF-4ECF-9D72-98CEC219E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AC804-3D22-4B21-876F-10DB1D746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02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BB85B64-BB0C-446C-99FD-F70E2913F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A8BF1D-E965-4DD3-9400-6903B734B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6FAA5B3-2E33-47AD-9DA2-EAE6A20A4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FF3DA-3AE7-416F-849E-42C6AFE23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369AAF2-3498-49DD-9D15-DA8034386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63F4C8-D850-46B4-971E-4D1F1C2D2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D6CEFAC-60E4-498F-9519-8567E85BC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3D19-DBC8-4C69-BCB1-05AF788E8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4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AutoShape 3">
            <a:extLst>
              <a:ext uri="{FF2B5EF4-FFF2-40B4-BE49-F238E27FC236}">
                <a16:creationId xmlns:a16="http://schemas.microsoft.com/office/drawing/2014/main" id="{27EA1253-9A8C-411D-9582-BAB61EE1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08384331-5517-4AB1-A6E9-975DFC8F50D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2147483646 w 10182"/>
              <a:gd name="T3" fmla="*/ -702412 h 1000"/>
              <a:gd name="T4" fmla="*/ 2147483646 w 10182"/>
              <a:gd name="T5" fmla="*/ 351289620 h 1000"/>
              <a:gd name="T6" fmla="*/ 2147483646 w 10182"/>
              <a:gd name="T7" fmla="*/ 702579240 h 1000"/>
              <a:gd name="T8" fmla="*/ 0 w 10182"/>
              <a:gd name="T9" fmla="*/ 70257924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2" y="-1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1000"/>
                  <a:pt x="968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1" name="Line 5">
            <a:extLst>
              <a:ext uri="{FF2B5EF4-FFF2-40B4-BE49-F238E27FC236}">
                <a16:creationId xmlns:a16="http://schemas.microsoft.com/office/drawing/2014/main" id="{C983C6B0-BD03-44A5-A755-1BB70EE08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A4044AD3-835A-4BEE-9009-EFC658157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26F1E59E-33B7-41A7-9988-8DF5B56D1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C9528C6-E0BA-4F69-98C1-5BD372130C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A5859516-B976-49B3-A50E-456E876F98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6A5004F4-04AF-451D-98A6-93F06D9638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788F8FC-4339-4449-A6BA-018D7D6FE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>
            <a:extLst>
              <a:ext uri="{FF2B5EF4-FFF2-40B4-BE49-F238E27FC236}">
                <a16:creationId xmlns:a16="http://schemas.microsoft.com/office/drawing/2014/main" id="{A9C9A782-70DE-4490-978D-371C93BE8E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b="1">
                <a:ea typeface="ＭＳ Ｐゴシック" charset="-128"/>
              </a:rPr>
              <a:t>State space search</a:t>
            </a:r>
            <a:endParaRPr lang="en-US" altLang="x-none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DC15E705-2C51-426F-A2DC-89D3991241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err="1"/>
              <a:t>huydq@soitct.hust.edu.vn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8E817F75-6401-409F-ADEB-529D51E3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 dirty="0" err="1"/>
              <a:t>Chiến</a:t>
            </a:r>
            <a:r>
              <a:rPr lang="en-GB" altLang="x-none" dirty="0"/>
              <a:t> </a:t>
            </a:r>
            <a:r>
              <a:rPr lang="en-GB" altLang="x-none" dirty="0" err="1"/>
              <a:t>lược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kiếm</a:t>
            </a:r>
            <a:endParaRPr lang="en-US" altLang="x-none" dirty="0"/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7F924117-B700-4B35-B6ED-1547A4ABC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GB" altLang="x-none" dirty="0" err="1"/>
              <a:t>Duyệt</a:t>
            </a:r>
            <a:r>
              <a:rPr lang="en-GB" altLang="x-none" dirty="0"/>
              <a:t> </a:t>
            </a:r>
            <a:r>
              <a:rPr lang="en-GB" altLang="x-none" dirty="0" err="1"/>
              <a:t>đồ</a:t>
            </a:r>
            <a:r>
              <a:rPr lang="en-GB" altLang="x-none" dirty="0"/>
              <a:t> </a:t>
            </a:r>
            <a:r>
              <a:rPr lang="en-GB" altLang="x-none" dirty="0" err="1"/>
              <a:t>thị</a:t>
            </a:r>
            <a:r>
              <a:rPr lang="en-GB" altLang="x-none" dirty="0"/>
              <a:t> </a:t>
            </a:r>
            <a:r>
              <a:rPr lang="en-GB" altLang="x-none" dirty="0" err="1"/>
              <a:t>từ</a:t>
            </a:r>
            <a:r>
              <a:rPr lang="en-GB" altLang="x-none" dirty="0"/>
              <a:t> 1 </a:t>
            </a:r>
            <a:r>
              <a:rPr lang="en-GB" altLang="x-none" dirty="0" err="1"/>
              <a:t>trạng</a:t>
            </a:r>
            <a:r>
              <a:rPr lang="en-GB" altLang="x-none" dirty="0"/>
              <a:t> </a:t>
            </a:r>
            <a:r>
              <a:rPr lang="en-GB" altLang="x-none" dirty="0" err="1"/>
              <a:t>thái</a:t>
            </a:r>
            <a:r>
              <a:rPr lang="en-GB" altLang="x-none" dirty="0"/>
              <a:t> ban </a:t>
            </a:r>
            <a:r>
              <a:rPr lang="en-GB" altLang="x-none" dirty="0" err="1"/>
              <a:t>đầu</a:t>
            </a:r>
            <a:r>
              <a:rPr lang="en-GB" altLang="x-none" dirty="0"/>
              <a:t> </a:t>
            </a:r>
            <a:r>
              <a:rPr lang="en-GB" altLang="x-none" dirty="0" err="1"/>
              <a:t>để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ra</a:t>
            </a:r>
            <a:r>
              <a:rPr lang="en-GB" altLang="x-none" dirty="0"/>
              <a:t> </a:t>
            </a:r>
            <a:r>
              <a:rPr lang="en-GB" altLang="x-none" dirty="0" err="1"/>
              <a:t>trạng</a:t>
            </a:r>
            <a:r>
              <a:rPr lang="en-GB" altLang="x-none" dirty="0"/>
              <a:t> </a:t>
            </a:r>
            <a:r>
              <a:rPr lang="en-GB" altLang="x-none" dirty="0" err="1"/>
              <a:t>thái</a:t>
            </a:r>
            <a:r>
              <a:rPr lang="en-GB" altLang="x-none" dirty="0"/>
              <a:t> </a:t>
            </a:r>
            <a:r>
              <a:rPr lang="en-GB" altLang="x-none" dirty="0" err="1"/>
              <a:t>đích</a:t>
            </a:r>
            <a:endParaRPr lang="en-GB" altLang="x-none" dirty="0"/>
          </a:p>
          <a:p>
            <a:pPr eaLnBrk="1" hangingPunct="1">
              <a:buFont typeface="Wingdings" charset="2"/>
              <a:buChar char="l"/>
              <a:defRPr/>
            </a:pPr>
            <a:r>
              <a:rPr lang="en-GB" altLang="x-none" dirty="0" err="1"/>
              <a:t>Các</a:t>
            </a:r>
            <a:r>
              <a:rPr lang="en-GB" altLang="x-none" dirty="0"/>
              <a:t> </a:t>
            </a:r>
            <a:r>
              <a:rPr lang="en-GB" altLang="x-none" dirty="0" err="1"/>
              <a:t>chiến</a:t>
            </a:r>
            <a:r>
              <a:rPr lang="en-GB" altLang="x-none" dirty="0"/>
              <a:t> </a:t>
            </a:r>
            <a:r>
              <a:rPr lang="en-GB" altLang="x-none" dirty="0" err="1"/>
              <a:t>thuật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khác</a:t>
            </a:r>
            <a:r>
              <a:rPr lang="en-GB" altLang="x-none" dirty="0"/>
              <a:t> </a:t>
            </a:r>
            <a:r>
              <a:rPr lang="en-GB" altLang="x-none" dirty="0" err="1"/>
              <a:t>nhau</a:t>
            </a:r>
            <a:r>
              <a:rPr lang="en-GB" altLang="x-none" dirty="0"/>
              <a:t>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GB" altLang="x-none" dirty="0"/>
              <a:t>Depth-first: </a:t>
            </a:r>
            <a:r>
              <a:rPr lang="en-GB" altLang="x-none" dirty="0" err="1"/>
              <a:t>thăm</a:t>
            </a:r>
            <a:r>
              <a:rPr lang="en-GB" altLang="x-none" dirty="0"/>
              <a:t> con (children) </a:t>
            </a:r>
            <a:r>
              <a:rPr lang="en-GB" altLang="x-none" dirty="0" err="1"/>
              <a:t>trước</a:t>
            </a:r>
            <a:r>
              <a:rPr lang="en-GB" altLang="x-none" dirty="0"/>
              <a:t> </a:t>
            </a:r>
            <a:r>
              <a:rPr lang="en-GB" altLang="x-none" dirty="0" err="1"/>
              <a:t>khi</a:t>
            </a:r>
            <a:r>
              <a:rPr lang="en-GB" altLang="x-none" dirty="0"/>
              <a:t> </a:t>
            </a:r>
            <a:r>
              <a:rPr lang="en-GB" altLang="x-none" dirty="0" err="1"/>
              <a:t>thăm</a:t>
            </a:r>
            <a:r>
              <a:rPr lang="en-GB" altLang="x-none" dirty="0"/>
              <a:t> </a:t>
            </a:r>
            <a:r>
              <a:rPr lang="en-GB" altLang="x-none" dirty="0" err="1"/>
              <a:t>anh</a:t>
            </a:r>
            <a:r>
              <a:rPr lang="en-GB" altLang="x-none" dirty="0"/>
              <a:t>/</a:t>
            </a:r>
            <a:r>
              <a:rPr lang="en-GB" altLang="x-none" dirty="0" err="1"/>
              <a:t>chị</a:t>
            </a:r>
            <a:r>
              <a:rPr lang="en-GB" altLang="x-none" dirty="0"/>
              <a:t> </a:t>
            </a:r>
            <a:r>
              <a:rPr lang="en-GB" altLang="x-none" dirty="0" err="1"/>
              <a:t>em</a:t>
            </a:r>
            <a:r>
              <a:rPr lang="en-GB" altLang="x-none" dirty="0"/>
              <a:t> (siblings) (= </a:t>
            </a:r>
            <a:r>
              <a:rPr lang="en-GB" altLang="x-none" dirty="0" err="1"/>
              <a:t>thuật</a:t>
            </a:r>
            <a:r>
              <a:rPr lang="en-GB" altLang="x-none" dirty="0"/>
              <a:t> </a:t>
            </a:r>
            <a:r>
              <a:rPr lang="en-GB" altLang="x-none" dirty="0" err="1"/>
              <a:t>toán</a:t>
            </a:r>
            <a:r>
              <a:rPr lang="en-GB" altLang="x-none" dirty="0"/>
              <a:t> </a:t>
            </a:r>
            <a:r>
              <a:rPr lang="en-GB" altLang="x-none" dirty="0" err="1"/>
              <a:t>truy</a:t>
            </a:r>
            <a:r>
              <a:rPr lang="en-GB" altLang="x-none" dirty="0"/>
              <a:t> </a:t>
            </a:r>
            <a:r>
              <a:rPr lang="en-GB" altLang="x-none" dirty="0" err="1"/>
              <a:t>vết</a:t>
            </a:r>
            <a:r>
              <a:rPr lang="en-GB" altLang="x-none" dirty="0"/>
              <a:t> </a:t>
            </a:r>
            <a:r>
              <a:rPr lang="en-GB" altLang="x-none" dirty="0" err="1"/>
              <a:t>ngược</a:t>
            </a:r>
            <a:r>
              <a:rPr lang="en-GB" altLang="x-none" dirty="0"/>
              <a:t>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GB" altLang="x-none" dirty="0"/>
              <a:t>Breadth-first: </a:t>
            </a:r>
            <a:r>
              <a:rPr lang="en-GB" altLang="x-none" dirty="0" err="1"/>
              <a:t>duyệt</a:t>
            </a:r>
            <a:r>
              <a:rPr lang="en-GB" altLang="x-none" dirty="0"/>
              <a:t> </a:t>
            </a:r>
            <a:r>
              <a:rPr lang="en-GB" altLang="x-none" dirty="0" err="1"/>
              <a:t>đồ</a:t>
            </a:r>
            <a:r>
              <a:rPr lang="en-GB" altLang="x-none" dirty="0"/>
              <a:t> </a:t>
            </a:r>
            <a:r>
              <a:rPr lang="en-GB" altLang="x-none" dirty="0" err="1"/>
              <a:t>thị</a:t>
            </a:r>
            <a:r>
              <a:rPr lang="en-GB" altLang="x-none" dirty="0"/>
              <a:t> </a:t>
            </a:r>
            <a:r>
              <a:rPr lang="en-GB" altLang="x-none" dirty="0" err="1"/>
              <a:t>theo</a:t>
            </a:r>
            <a:r>
              <a:rPr lang="en-GB" altLang="x-none" dirty="0"/>
              <a:t> </a:t>
            </a:r>
            <a:r>
              <a:rPr lang="en-GB" altLang="x-none" dirty="0" err="1"/>
              <a:t>từng</a:t>
            </a:r>
            <a:r>
              <a:rPr lang="en-GB" altLang="x-none" dirty="0"/>
              <a:t> </a:t>
            </a:r>
            <a:r>
              <a:rPr lang="en-GB" altLang="x-none" dirty="0" err="1"/>
              <a:t>mức</a:t>
            </a:r>
            <a:endParaRPr lang="en-GB" altLang="x-none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GB" altLang="x-none" dirty="0"/>
              <a:t>Best-first: </a:t>
            </a:r>
            <a:r>
              <a:rPr lang="en-GB" altLang="x-none" dirty="0" err="1"/>
              <a:t>sắp</a:t>
            </a:r>
            <a:r>
              <a:rPr lang="en-GB" altLang="x-none" dirty="0"/>
              <a:t> </a:t>
            </a:r>
            <a:r>
              <a:rPr lang="en-GB" altLang="x-none" dirty="0" err="1"/>
              <a:t>xếp</a:t>
            </a:r>
            <a:r>
              <a:rPr lang="en-GB" altLang="x-none" dirty="0"/>
              <a:t> </a:t>
            </a:r>
            <a:r>
              <a:rPr lang="en-GB" altLang="x-none" dirty="0" err="1"/>
              <a:t>các</a:t>
            </a:r>
            <a:r>
              <a:rPr lang="en-GB" altLang="x-none" dirty="0"/>
              <a:t> node </a:t>
            </a:r>
            <a:r>
              <a:rPr lang="en-GB" altLang="x-none" dirty="0" err="1"/>
              <a:t>chưa</a:t>
            </a:r>
            <a:r>
              <a:rPr lang="en-GB" altLang="x-none" dirty="0"/>
              <a:t> </a:t>
            </a:r>
            <a:r>
              <a:rPr lang="en-GB" altLang="x-none" dirty="0" err="1"/>
              <a:t>thăm</a:t>
            </a:r>
            <a:r>
              <a:rPr lang="en-GB" altLang="x-none" dirty="0"/>
              <a:t> </a:t>
            </a:r>
            <a:r>
              <a:rPr lang="en-GB" altLang="x-none" dirty="0" err="1"/>
              <a:t>theo</a:t>
            </a:r>
            <a:r>
              <a:rPr lang="en-GB" altLang="x-none" dirty="0"/>
              <a:t> 1 </a:t>
            </a:r>
            <a:r>
              <a:rPr lang="en-GB" altLang="x-none" dirty="0" err="1"/>
              <a:t>thuật</a:t>
            </a:r>
            <a:r>
              <a:rPr lang="en-GB" altLang="x-none" dirty="0"/>
              <a:t> </a:t>
            </a:r>
            <a:r>
              <a:rPr lang="en-GB" altLang="x-none" dirty="0" err="1"/>
              <a:t>toán</a:t>
            </a:r>
            <a:r>
              <a:rPr lang="en-GB" altLang="x-none" dirty="0"/>
              <a:t> heuristic,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ra</a:t>
            </a:r>
            <a:r>
              <a:rPr lang="en-GB" altLang="x-none" dirty="0"/>
              <a:t> </a:t>
            </a:r>
            <a:r>
              <a:rPr lang="en-GB" altLang="x-none" dirty="0" err="1"/>
              <a:t>ứng</a:t>
            </a:r>
            <a:r>
              <a:rPr lang="en-GB" altLang="x-none" dirty="0"/>
              <a:t> </a:t>
            </a:r>
            <a:r>
              <a:rPr lang="en-GB" altLang="x-none" dirty="0" err="1"/>
              <a:t>viên</a:t>
            </a:r>
            <a:r>
              <a:rPr lang="en-GB" altLang="x-none" dirty="0"/>
              <a:t> </a:t>
            </a:r>
            <a:r>
              <a:rPr lang="en-GB" altLang="x-none" dirty="0" err="1"/>
              <a:t>tốt</a:t>
            </a:r>
            <a:r>
              <a:rPr lang="en-GB" altLang="x-none" dirty="0"/>
              <a:t> </a:t>
            </a:r>
            <a:r>
              <a:rPr lang="en-GB" altLang="x-none" dirty="0" err="1"/>
              <a:t>nhất</a:t>
            </a:r>
            <a:r>
              <a:rPr lang="en-GB" altLang="x-none" dirty="0"/>
              <a:t> </a:t>
            </a:r>
            <a:r>
              <a:rPr lang="en-GB" altLang="x-none" dirty="0" err="1"/>
              <a:t>cho</a:t>
            </a:r>
            <a:r>
              <a:rPr lang="en-GB" altLang="x-none" dirty="0"/>
              <a:t> </a:t>
            </a:r>
            <a:r>
              <a:rPr lang="en-GB" altLang="x-none" dirty="0" err="1"/>
              <a:t>bước</a:t>
            </a:r>
            <a:r>
              <a:rPr lang="en-GB" altLang="x-none" dirty="0"/>
              <a:t> </a:t>
            </a:r>
            <a:r>
              <a:rPr lang="en-GB" altLang="x-none" dirty="0" err="1"/>
              <a:t>tiếp</a:t>
            </a:r>
            <a:r>
              <a:rPr lang="en-GB" altLang="x-none" dirty="0"/>
              <a:t> </a:t>
            </a:r>
            <a:r>
              <a:rPr lang="en-GB" altLang="x-none" dirty="0" err="1"/>
              <a:t>theo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068BEC3-ED10-4F1E-96E1-6EEBEEBD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66800"/>
            <a:ext cx="8023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67" name="Rectangle 3">
            <a:extLst>
              <a:ext uri="{FF2B5EF4-FFF2-40B4-BE49-F238E27FC236}">
                <a16:creationId xmlns:a16="http://schemas.microsoft.com/office/drawing/2014/main" id="{6FE3560E-8E56-4F1C-BC91-8757D7444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/>
              <a:t>Breadth-First search</a:t>
            </a:r>
            <a:endParaRPr lang="en-US" altLang="x-none"/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FB0CB975-FCC8-4A05-B708-F1A07972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2971800"/>
            <a:ext cx="5305425" cy="217646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97168" presetClass="entr" presetSubtype="2533778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4BF5A38-BE9C-4659-89C0-67FEE559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" b="6952"/>
          <a:stretch>
            <a:fillRect/>
          </a:stretch>
        </p:blipFill>
        <p:spPr bwMode="auto">
          <a:xfrm>
            <a:off x="838200" y="1041400"/>
            <a:ext cx="7162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835" b="69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1" name="Text Box 3">
            <a:extLst>
              <a:ext uri="{FF2B5EF4-FFF2-40B4-BE49-F238E27FC236}">
                <a16:creationId xmlns:a16="http://schemas.microsoft.com/office/drawing/2014/main" id="{FA878803-9BE8-4139-B6F4-5DD0582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6151563"/>
            <a:ext cx="679450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b="1">
                <a:solidFill>
                  <a:schemeClr val="tx2"/>
                </a:solidFill>
              </a:rPr>
              <a:t>Goal</a:t>
            </a: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B4C490D5-75BF-4F50-9DF7-E2D8102D4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b"/>
          <a:lstStyle/>
          <a:p>
            <a:pPr eaLnBrk="1" hangingPunct="1">
              <a:defRPr/>
            </a:pPr>
            <a:r>
              <a:rPr lang="en-GB" altLang="en-US"/>
              <a:t>Breadth-first search of the 8-puzzle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BF78C131-C072-4E3D-AFCD-9002918E1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Quiz 1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D7E106F7-88DF-4DBF-9AB4-5928AB72B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/>
              <a:t>Viết 1 chương trình in ra lời </a:t>
            </a:r>
            <a:r>
              <a:rPr lang="en-US" altLang="x-none" dirty="0" err="1"/>
              <a:t>giải</a:t>
            </a:r>
            <a:r>
              <a:rPr lang="en-US" altLang="x-none" dirty="0"/>
              <a:t> </a:t>
            </a:r>
            <a:r>
              <a:rPr lang="en-US" altLang="x-none" dirty="0" err="1"/>
              <a:t>cho</a:t>
            </a:r>
            <a:r>
              <a:rPr lang="en-US" altLang="x-none" dirty="0"/>
              <a:t> </a:t>
            </a:r>
            <a:r>
              <a:rPr lang="en-US" altLang="x-none" dirty="0" err="1"/>
              <a:t>trò</a:t>
            </a:r>
            <a:r>
              <a:rPr lang="en-US" altLang="x-none" dirty="0"/>
              <a:t> </a:t>
            </a:r>
            <a:r>
              <a:rPr lang="en-US" altLang="x-none" dirty="0" err="1"/>
              <a:t>chơi</a:t>
            </a:r>
            <a:r>
              <a:rPr lang="en-US" altLang="x-none" dirty="0"/>
              <a:t> 8-puzzle sử dụng </a:t>
            </a:r>
            <a:r>
              <a:rPr lang="en-US" altLang="x-none" dirty="0" err="1"/>
              <a:t>thuật</a:t>
            </a:r>
            <a:r>
              <a:rPr lang="en-US" altLang="x-none" dirty="0"/>
              <a:t> </a:t>
            </a:r>
            <a:r>
              <a:rPr lang="en-US" altLang="x-none" dirty="0" err="1"/>
              <a:t>toán</a:t>
            </a:r>
            <a:r>
              <a:rPr lang="en-US" altLang="x-none" dirty="0"/>
              <a:t> BFS.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Câu</a:t>
            </a:r>
            <a:r>
              <a:rPr lang="en-US" altLang="x-none" dirty="0"/>
              <a:t> </a:t>
            </a:r>
            <a:r>
              <a:rPr lang="en-US" altLang="x-none" dirty="0" err="1"/>
              <a:t>hỏi</a:t>
            </a:r>
            <a:r>
              <a:rPr lang="en-US" altLang="x-none" dirty="0"/>
              <a:t> </a:t>
            </a:r>
            <a:r>
              <a:rPr lang="en-US" altLang="x-none" dirty="0" err="1"/>
              <a:t>cần</a:t>
            </a:r>
            <a:r>
              <a:rPr lang="en-US" altLang="x-none" dirty="0"/>
              <a:t> </a:t>
            </a:r>
            <a:r>
              <a:rPr lang="en-US" altLang="x-none" dirty="0" err="1"/>
              <a:t>trả</a:t>
            </a:r>
            <a:r>
              <a:rPr lang="en-US" altLang="x-none" dirty="0"/>
              <a:t> </a:t>
            </a:r>
            <a:r>
              <a:rPr lang="en-US" altLang="x-none" dirty="0" err="1"/>
              <a:t>lời</a:t>
            </a:r>
            <a:r>
              <a:rPr lang="en-US" altLang="x-none" dirty="0"/>
              <a:t>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Làm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nào</a:t>
            </a:r>
            <a:r>
              <a:rPr lang="en-US" altLang="x-none" dirty="0"/>
              <a:t> </a:t>
            </a:r>
            <a:r>
              <a:rPr lang="en-US" altLang="x-none" dirty="0" err="1"/>
              <a:t>để</a:t>
            </a:r>
            <a:r>
              <a:rPr lang="en-US" altLang="x-none" dirty="0"/>
              <a:t> </a:t>
            </a:r>
            <a:r>
              <a:rPr lang="en-US" altLang="x-none" dirty="0" err="1"/>
              <a:t>biểu</a:t>
            </a:r>
            <a:r>
              <a:rPr lang="en-US" altLang="x-none" dirty="0"/>
              <a:t> </a:t>
            </a:r>
            <a:r>
              <a:rPr lang="en-US" altLang="x-none" dirty="0" err="1"/>
              <a:t>diễn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của</a:t>
            </a:r>
            <a:r>
              <a:rPr lang="en-US" altLang="x-none" dirty="0"/>
              <a:t> game 8-puzzle </a:t>
            </a:r>
            <a:r>
              <a:rPr lang="en-US" altLang="x-none" dirty="0" err="1"/>
              <a:t>trong</a:t>
            </a:r>
            <a:r>
              <a:rPr lang="en-US" altLang="x-none" dirty="0"/>
              <a:t> </a:t>
            </a:r>
            <a:r>
              <a:rPr lang="en-US" altLang="x-none" dirty="0" err="1"/>
              <a:t>bộ</a:t>
            </a:r>
            <a:r>
              <a:rPr lang="en-US" altLang="x-none" dirty="0"/>
              <a:t> </a:t>
            </a:r>
            <a:r>
              <a:rPr lang="en-US" altLang="x-none" dirty="0" err="1"/>
              <a:t>nhớ</a:t>
            </a:r>
            <a:r>
              <a:rPr lang="en-US" altLang="x-none" dirty="0"/>
              <a:t>?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Làm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nào</a:t>
            </a:r>
            <a:r>
              <a:rPr lang="en-US" altLang="x-none" dirty="0"/>
              <a:t> </a:t>
            </a:r>
            <a:r>
              <a:rPr lang="en-US" altLang="x-none" dirty="0" err="1"/>
              <a:t>để</a:t>
            </a:r>
            <a:r>
              <a:rPr lang="en-US" altLang="x-none" dirty="0"/>
              <a:t> so </a:t>
            </a:r>
            <a:r>
              <a:rPr lang="en-US" altLang="x-none" dirty="0" err="1"/>
              <a:t>sánh</a:t>
            </a:r>
            <a:r>
              <a:rPr lang="en-US" altLang="x-none" dirty="0"/>
              <a:t> 2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?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Làm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nào</a:t>
            </a:r>
            <a:r>
              <a:rPr lang="en-US" altLang="x-none" dirty="0"/>
              <a:t> </a:t>
            </a:r>
            <a:r>
              <a:rPr lang="en-US" altLang="x-none" dirty="0" err="1"/>
              <a:t>để</a:t>
            </a:r>
            <a:r>
              <a:rPr lang="en-US" altLang="x-none" dirty="0"/>
              <a:t> </a:t>
            </a:r>
            <a:r>
              <a:rPr lang="en-US" altLang="x-none" dirty="0" err="1"/>
              <a:t>tạo</a:t>
            </a:r>
            <a:r>
              <a:rPr lang="en-US" altLang="x-none" dirty="0"/>
              <a:t> </a:t>
            </a:r>
            <a:r>
              <a:rPr lang="en-US" altLang="x-none" dirty="0" err="1"/>
              <a:t>ra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con </a:t>
            </a:r>
            <a:r>
              <a:rPr lang="en-US" altLang="x-none" dirty="0" err="1"/>
              <a:t>từ</a:t>
            </a:r>
            <a:r>
              <a:rPr lang="en-US" altLang="x-none" dirty="0"/>
              <a:t> 1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?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Làm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nào</a:t>
            </a:r>
            <a:r>
              <a:rPr lang="en-US" altLang="x-none" dirty="0"/>
              <a:t> </a:t>
            </a:r>
            <a:r>
              <a:rPr lang="en-US" altLang="x-none" dirty="0" err="1"/>
              <a:t>để</a:t>
            </a:r>
            <a:r>
              <a:rPr lang="en-US" altLang="x-none" dirty="0"/>
              <a:t> </a:t>
            </a:r>
            <a:r>
              <a:rPr lang="en-US" altLang="x-none" dirty="0" err="1"/>
              <a:t>lưu</a:t>
            </a:r>
            <a:r>
              <a:rPr lang="en-US" altLang="x-none" dirty="0"/>
              <a:t> </a:t>
            </a:r>
            <a:r>
              <a:rPr lang="en-US" altLang="x-none" dirty="0" err="1"/>
              <a:t>trữ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trong</a:t>
            </a:r>
            <a:r>
              <a:rPr lang="en-US" altLang="x-none" dirty="0"/>
              <a:t> 2 </a:t>
            </a:r>
            <a:r>
              <a:rPr lang="en-US" altLang="x-none" dirty="0" err="1"/>
              <a:t>tập</a:t>
            </a:r>
            <a:r>
              <a:rPr lang="en-US" altLang="x-none" dirty="0"/>
              <a:t> </a:t>
            </a:r>
            <a:r>
              <a:rPr lang="en-US" altLang="x-none" dirty="0" err="1"/>
              <a:t>hợp</a:t>
            </a:r>
            <a:r>
              <a:rPr lang="en-US" altLang="x-none" dirty="0"/>
              <a:t> (open </a:t>
            </a:r>
            <a:r>
              <a:rPr lang="en-US" altLang="x-none" dirty="0" err="1"/>
              <a:t>và</a:t>
            </a:r>
            <a:r>
              <a:rPr lang="en-US" altLang="x-none" dirty="0"/>
              <a:t> closed)?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Làm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nào</a:t>
            </a:r>
            <a:r>
              <a:rPr lang="en-US" altLang="x-none" dirty="0"/>
              <a:t> </a:t>
            </a:r>
            <a:r>
              <a:rPr lang="en-US" altLang="x-none" dirty="0" err="1"/>
              <a:t>để</a:t>
            </a:r>
            <a:r>
              <a:rPr lang="en-US" altLang="x-none" dirty="0"/>
              <a:t> in </a:t>
            </a:r>
            <a:r>
              <a:rPr lang="en-US" altLang="x-none" dirty="0" err="1"/>
              <a:t>một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ra</a:t>
            </a:r>
            <a:r>
              <a:rPr lang="en-US" altLang="x-none" dirty="0"/>
              <a:t> </a:t>
            </a:r>
            <a:r>
              <a:rPr lang="en-US" altLang="x-none" dirty="0" err="1"/>
              <a:t>màn</a:t>
            </a:r>
            <a:r>
              <a:rPr lang="en-US" altLang="x-none" dirty="0"/>
              <a:t> </a:t>
            </a:r>
            <a:r>
              <a:rPr lang="en-US" altLang="x-none" dirty="0" err="1"/>
              <a:t>hình</a:t>
            </a:r>
            <a:r>
              <a:rPr lang="en-US" altLang="x-none" dirty="0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062C8E69-3E75-4156-A3F5-BB92CD3E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772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59" name="Rectangle 3">
            <a:extLst>
              <a:ext uri="{FF2B5EF4-FFF2-40B4-BE49-F238E27FC236}">
                <a16:creationId xmlns:a16="http://schemas.microsoft.com/office/drawing/2014/main" id="{0D13543D-E97E-4CC4-9FDA-B7F11EDDB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/>
              <a:t>Depth first search</a:t>
            </a:r>
            <a:endParaRPr lang="en-US" altLang="x-none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756528EC-C5AB-45BC-99B3-B38682BBD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6388" cy="5183188"/>
          </a:xfrm>
        </p:spPr>
        <p:txBody>
          <a:bodyPr lIns="0" tIns="0" rIns="0" bIns="0"/>
          <a:lstStyle/>
          <a:p>
            <a:pPr marL="568325" indent="-377825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/>
              <a:t>Breadth-first:</a:t>
            </a:r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Luôn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đường</a:t>
            </a:r>
            <a:r>
              <a:rPr lang="en-GB" altLang="x-none" dirty="0"/>
              <a:t> </a:t>
            </a:r>
            <a:r>
              <a:rPr lang="en-GB" altLang="x-none" dirty="0" err="1"/>
              <a:t>đi</a:t>
            </a:r>
            <a:r>
              <a:rPr lang="en-GB" altLang="x-none" dirty="0"/>
              <a:t> </a:t>
            </a:r>
            <a:r>
              <a:rPr lang="en-GB" altLang="x-none" dirty="0" err="1"/>
              <a:t>ngắn</a:t>
            </a:r>
            <a:r>
              <a:rPr lang="en-GB" altLang="x-none" dirty="0"/>
              <a:t> </a:t>
            </a:r>
            <a:r>
              <a:rPr lang="en-GB" altLang="x-none" dirty="0" err="1"/>
              <a:t>nhất</a:t>
            </a:r>
            <a:endParaRPr lang="en-GB" altLang="x-none" dirty="0"/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hiệu</a:t>
            </a:r>
            <a:r>
              <a:rPr lang="en-GB" altLang="x-none" dirty="0"/>
              <a:t> </a:t>
            </a:r>
            <a:r>
              <a:rPr lang="en-GB" altLang="x-none" dirty="0" err="1"/>
              <a:t>quả</a:t>
            </a:r>
            <a:r>
              <a:rPr lang="en-GB" altLang="x-none" dirty="0"/>
              <a:t> </a:t>
            </a:r>
            <a:r>
              <a:rPr lang="en-GB" altLang="x-none" dirty="0" err="1"/>
              <a:t>nếu</a:t>
            </a:r>
            <a:r>
              <a:rPr lang="en-GB" altLang="x-none" dirty="0"/>
              <a:t> </a:t>
            </a:r>
            <a:r>
              <a:rPr lang="en-GB" altLang="x-none" dirty="0" err="1"/>
              <a:t>hệ</a:t>
            </a:r>
            <a:r>
              <a:rPr lang="en-GB" altLang="x-none" dirty="0"/>
              <a:t> </a:t>
            </a:r>
            <a:r>
              <a:rPr lang="en-GB" altLang="x-none" dirty="0" err="1"/>
              <a:t>số</a:t>
            </a:r>
            <a:r>
              <a:rPr lang="en-GB" altLang="x-none" dirty="0"/>
              <a:t> </a:t>
            </a:r>
            <a:r>
              <a:rPr lang="en-GB" altLang="x-none" dirty="0" err="1"/>
              <a:t>rẽ</a:t>
            </a:r>
            <a:r>
              <a:rPr lang="en-GB" altLang="x-none" dirty="0"/>
              <a:t> </a:t>
            </a:r>
            <a:r>
              <a:rPr lang="en-GB" altLang="x-none" dirty="0" err="1"/>
              <a:t>nhánh</a:t>
            </a:r>
            <a:r>
              <a:rPr lang="en-GB" altLang="x-none" dirty="0"/>
              <a:t> B </a:t>
            </a:r>
            <a:r>
              <a:rPr lang="en-GB" altLang="x-none" dirty="0" err="1"/>
              <a:t>rất</a:t>
            </a:r>
            <a:r>
              <a:rPr lang="en-GB" altLang="x-none" dirty="0"/>
              <a:t> </a:t>
            </a:r>
            <a:r>
              <a:rPr lang="en-GB" altLang="x-none" dirty="0" err="1"/>
              <a:t>cao</a:t>
            </a:r>
            <a:endParaRPr lang="en-GB" altLang="x-none" dirty="0"/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Yêu</a:t>
            </a:r>
            <a:r>
              <a:rPr lang="en-GB" altLang="x-none" dirty="0"/>
              <a:t> </a:t>
            </a:r>
            <a:r>
              <a:rPr lang="en-GB" altLang="x-none" dirty="0" err="1"/>
              <a:t>cầu</a:t>
            </a:r>
            <a:r>
              <a:rPr lang="en-GB" altLang="x-none" dirty="0"/>
              <a:t> </a:t>
            </a:r>
            <a:r>
              <a:rPr lang="en-GB" altLang="x-none" dirty="0" err="1"/>
              <a:t>nhiều</a:t>
            </a:r>
            <a:r>
              <a:rPr lang="en-GB" altLang="x-none" dirty="0"/>
              <a:t> </a:t>
            </a:r>
            <a:r>
              <a:rPr lang="en-GB" altLang="x-none" dirty="0" err="1"/>
              <a:t>bộ</a:t>
            </a:r>
            <a:r>
              <a:rPr lang="en-GB" altLang="x-none" dirty="0"/>
              <a:t> </a:t>
            </a:r>
            <a:r>
              <a:rPr lang="en-GB" altLang="x-none" dirty="0" err="1"/>
              <a:t>nhớ</a:t>
            </a:r>
            <a:endParaRPr lang="en-GB" altLang="x-none" dirty="0"/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Yêu</a:t>
            </a:r>
            <a:r>
              <a:rPr lang="en-GB" altLang="x-none" dirty="0"/>
              <a:t> </a:t>
            </a:r>
            <a:r>
              <a:rPr lang="en-GB" altLang="x-none" dirty="0" err="1"/>
              <a:t>cầu</a:t>
            </a:r>
            <a:r>
              <a:rPr lang="en-GB" altLang="x-none" dirty="0"/>
              <a:t> </a:t>
            </a: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gian</a:t>
            </a:r>
            <a:r>
              <a:rPr lang="en-GB" altLang="x-none" dirty="0"/>
              <a:t> </a:t>
            </a:r>
            <a:r>
              <a:rPr lang="en-GB" altLang="x-none" dirty="0" err="1"/>
              <a:t>trạng</a:t>
            </a:r>
            <a:r>
              <a:rPr lang="en-GB" altLang="x-none" dirty="0"/>
              <a:t> </a:t>
            </a:r>
            <a:r>
              <a:rPr lang="en-GB" altLang="x-none" dirty="0" err="1"/>
              <a:t>thái</a:t>
            </a:r>
            <a:r>
              <a:rPr lang="en-GB" altLang="x-none" dirty="0"/>
              <a:t> </a:t>
            </a:r>
            <a:r>
              <a:rPr lang="en-GB" altLang="x-none" dirty="0" err="1"/>
              <a:t>hệ</a:t>
            </a:r>
            <a:r>
              <a:rPr lang="en-GB" altLang="x-none" dirty="0"/>
              <a:t> </a:t>
            </a:r>
            <a:r>
              <a:rPr lang="en-GB" altLang="x-none" dirty="0" err="1"/>
              <a:t>số</a:t>
            </a:r>
            <a:r>
              <a:rPr lang="en-GB" altLang="x-none" dirty="0"/>
              <a:t> </a:t>
            </a:r>
            <a:r>
              <a:rPr lang="en-GB" altLang="x-none" dirty="0" err="1"/>
              <a:t>mũ</a:t>
            </a:r>
            <a:r>
              <a:rPr lang="en-GB" altLang="x-none" dirty="0"/>
              <a:t>: </a:t>
            </a:r>
            <a:r>
              <a:rPr lang="en-GB" altLang="x-none" b="1" dirty="0" err="1"/>
              <a:t>B</a:t>
            </a:r>
            <a:r>
              <a:rPr lang="en-GB" altLang="x-none" baseline="30000" dirty="0" err="1"/>
              <a:t>n</a:t>
            </a:r>
            <a:endParaRPr lang="en-GB" altLang="x-none" dirty="0"/>
          </a:p>
          <a:p>
            <a:pPr marL="568325" indent="-377825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/>
              <a:t>Depth-first:</a:t>
            </a:r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phải</a:t>
            </a:r>
            <a:r>
              <a:rPr lang="en-GB" altLang="x-none" dirty="0"/>
              <a:t> </a:t>
            </a:r>
            <a:r>
              <a:rPr lang="en-GB" altLang="x-none" dirty="0" err="1"/>
              <a:t>lúc</a:t>
            </a:r>
            <a:r>
              <a:rPr lang="en-GB" altLang="x-none" dirty="0"/>
              <a:t> </a:t>
            </a:r>
            <a:r>
              <a:rPr lang="en-GB" altLang="x-none" dirty="0" err="1"/>
              <a:t>nào</a:t>
            </a:r>
            <a:r>
              <a:rPr lang="en-GB" altLang="x-none" dirty="0"/>
              <a:t> </a:t>
            </a:r>
            <a:r>
              <a:rPr lang="en-GB" altLang="x-none" dirty="0" err="1"/>
              <a:t>cũng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đường</a:t>
            </a:r>
            <a:r>
              <a:rPr lang="en-GB" altLang="x-none" dirty="0"/>
              <a:t> </a:t>
            </a:r>
            <a:r>
              <a:rPr lang="en-GB" altLang="x-none" dirty="0" err="1"/>
              <a:t>đi</a:t>
            </a:r>
            <a:r>
              <a:rPr lang="en-GB" altLang="x-none" dirty="0"/>
              <a:t> </a:t>
            </a:r>
            <a:r>
              <a:rPr lang="en-GB" altLang="x-none" dirty="0" err="1"/>
              <a:t>ngắn</a:t>
            </a:r>
            <a:r>
              <a:rPr lang="en-GB" altLang="x-none" dirty="0"/>
              <a:t> </a:t>
            </a:r>
            <a:r>
              <a:rPr lang="en-GB" altLang="x-none" dirty="0" err="1"/>
              <a:t>nhất</a:t>
            </a:r>
            <a:endParaRPr lang="en-GB" altLang="x-none" dirty="0"/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Hiệu</a:t>
            </a:r>
            <a:r>
              <a:rPr lang="en-GB" altLang="x-none" dirty="0"/>
              <a:t> </a:t>
            </a:r>
            <a:r>
              <a:rPr lang="en-GB" altLang="x-none" dirty="0" err="1"/>
              <a:t>quả</a:t>
            </a:r>
            <a:r>
              <a:rPr lang="en-GB" altLang="x-none" dirty="0"/>
              <a:t> </a:t>
            </a:r>
            <a:r>
              <a:rPr lang="en-GB" altLang="x-none" dirty="0" err="1"/>
              <a:t>nếu</a:t>
            </a:r>
            <a:r>
              <a:rPr lang="en-GB" altLang="x-none" dirty="0"/>
              <a:t> </a:t>
            </a:r>
            <a:r>
              <a:rPr lang="en-GB" altLang="x-none" dirty="0" err="1"/>
              <a:t>đường</a:t>
            </a:r>
            <a:r>
              <a:rPr lang="en-GB" altLang="x-none" dirty="0"/>
              <a:t> </a:t>
            </a:r>
            <a:r>
              <a:rPr lang="en-GB" altLang="x-none" dirty="0" err="1"/>
              <a:t>đi</a:t>
            </a:r>
            <a:r>
              <a:rPr lang="en-GB" altLang="x-none" dirty="0"/>
              <a:t> </a:t>
            </a:r>
            <a:r>
              <a:rPr lang="en-GB" altLang="x-none" dirty="0" err="1"/>
              <a:t>đáp</a:t>
            </a:r>
            <a:r>
              <a:rPr lang="en-GB" altLang="x-none" dirty="0"/>
              <a:t> </a:t>
            </a:r>
            <a:r>
              <a:rPr lang="en-GB" altLang="x-none" dirty="0" err="1"/>
              <a:t>án</a:t>
            </a:r>
            <a:r>
              <a:rPr lang="en-GB" altLang="x-none" dirty="0"/>
              <a:t> </a:t>
            </a:r>
            <a:r>
              <a:rPr lang="en-GB" altLang="x-none" dirty="0" err="1"/>
              <a:t>dài</a:t>
            </a:r>
            <a:endParaRPr lang="en-GB" altLang="x-none" dirty="0"/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Nhưng</a:t>
            </a:r>
            <a:r>
              <a:rPr lang="en-GB" altLang="x-none" dirty="0"/>
              <a:t> </a:t>
            </a:r>
            <a:r>
              <a:rPr lang="en-GB" altLang="x-none" dirty="0" err="1"/>
              <a:t>có</a:t>
            </a:r>
            <a:r>
              <a:rPr lang="en-GB" altLang="x-none" dirty="0"/>
              <a:t> </a:t>
            </a:r>
            <a:r>
              <a:rPr lang="en-GB" altLang="x-none" dirty="0" err="1"/>
              <a:t>thể</a:t>
            </a:r>
            <a:r>
              <a:rPr lang="en-GB" altLang="x-none" dirty="0"/>
              <a:t> </a:t>
            </a:r>
            <a:r>
              <a:rPr lang="en-GB" altLang="x-none" dirty="0" err="1"/>
              <a:t>bị</a:t>
            </a:r>
            <a:r>
              <a:rPr lang="en-GB" altLang="x-none" dirty="0"/>
              <a:t> “</a:t>
            </a:r>
            <a:r>
              <a:rPr lang="en-GB" altLang="x-none" dirty="0" err="1"/>
              <a:t>lạc</a:t>
            </a:r>
            <a:r>
              <a:rPr lang="en-GB" altLang="x-none" dirty="0"/>
              <a:t>” </a:t>
            </a:r>
            <a:r>
              <a:rPr lang="en-GB" altLang="x-none" dirty="0" err="1"/>
              <a:t>trong</a:t>
            </a:r>
            <a:r>
              <a:rPr lang="en-GB" altLang="x-none" dirty="0"/>
              <a:t> </a:t>
            </a:r>
            <a:r>
              <a:rPr lang="en-GB" altLang="x-none" dirty="0" err="1"/>
              <a:t>các</a:t>
            </a:r>
            <a:r>
              <a:rPr lang="en-GB" altLang="x-none" dirty="0"/>
              <a:t> </a:t>
            </a:r>
            <a:r>
              <a:rPr lang="en-GB" altLang="x-none" dirty="0" err="1"/>
              <a:t>đường</a:t>
            </a:r>
            <a:r>
              <a:rPr lang="en-GB" altLang="x-none" dirty="0"/>
              <a:t> </a:t>
            </a:r>
            <a:r>
              <a:rPr lang="en-GB" altLang="x-none" dirty="0" err="1"/>
              <a:t>đi</a:t>
            </a:r>
            <a:r>
              <a:rPr lang="en-GB" altLang="x-none" dirty="0"/>
              <a:t> </a:t>
            </a:r>
            <a:r>
              <a:rPr lang="en-GB" altLang="x-none" dirty="0" err="1"/>
              <a:t>có</a:t>
            </a:r>
            <a:r>
              <a:rPr lang="en-GB" altLang="x-none" dirty="0"/>
              <a:t> </a:t>
            </a:r>
            <a:r>
              <a:rPr lang="en-GB" altLang="x-none" dirty="0" err="1"/>
              <a:t>độ</a:t>
            </a:r>
            <a:r>
              <a:rPr lang="en-GB" altLang="x-none" dirty="0"/>
              <a:t> </a:t>
            </a:r>
            <a:r>
              <a:rPr lang="en-GB" altLang="x-none" dirty="0" err="1"/>
              <a:t>sâu</a:t>
            </a:r>
            <a:r>
              <a:rPr lang="en-GB" altLang="x-none" dirty="0"/>
              <a:t> </a:t>
            </a: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xác</a:t>
            </a:r>
            <a:r>
              <a:rPr lang="en-GB" altLang="x-none" dirty="0"/>
              <a:t> </a:t>
            </a:r>
            <a:r>
              <a:rPr lang="en-GB" altLang="x-none" dirty="0" err="1"/>
              <a:t>định</a:t>
            </a:r>
            <a:r>
              <a:rPr lang="en-GB" altLang="x-none" dirty="0"/>
              <a:t> </a:t>
            </a:r>
          </a:p>
          <a:p>
            <a:pPr marL="1074738" lvl="1" indent="-315913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dirty="0" err="1"/>
              <a:t>Chỉ</a:t>
            </a:r>
            <a:r>
              <a:rPr lang="en-GB" altLang="x-none" dirty="0"/>
              <a:t> </a:t>
            </a:r>
            <a:r>
              <a:rPr lang="en-GB" altLang="x-none" dirty="0" err="1"/>
              <a:t>cần</a:t>
            </a:r>
            <a:r>
              <a:rPr lang="en-GB" altLang="x-none" dirty="0"/>
              <a:t> </a:t>
            </a:r>
            <a:r>
              <a:rPr lang="en-GB" altLang="x-none" dirty="0" err="1"/>
              <a:t>bộ</a:t>
            </a:r>
            <a:r>
              <a:rPr lang="en-GB" altLang="x-none" dirty="0"/>
              <a:t> </a:t>
            </a:r>
            <a:r>
              <a:rPr lang="en-GB" altLang="x-none" dirty="0" err="1"/>
              <a:t>nhớ</a:t>
            </a:r>
            <a:r>
              <a:rPr lang="en-GB" altLang="x-none" dirty="0"/>
              <a:t> </a:t>
            </a:r>
            <a:r>
              <a:rPr lang="en-GB" altLang="x-none" dirty="0" err="1"/>
              <a:t>cho</a:t>
            </a:r>
            <a:r>
              <a:rPr lang="en-GB" altLang="x-none" dirty="0"/>
              <a:t> </a:t>
            </a:r>
            <a:r>
              <a:rPr lang="en-GB" altLang="x-none" dirty="0" err="1"/>
              <a:t>các</a:t>
            </a:r>
            <a:r>
              <a:rPr lang="en-GB" altLang="x-none" dirty="0"/>
              <a:t> </a:t>
            </a:r>
            <a:r>
              <a:rPr lang="en-GB" altLang="x-none" dirty="0" err="1"/>
              <a:t>trạng</a:t>
            </a:r>
            <a:r>
              <a:rPr lang="en-GB" altLang="x-none" dirty="0"/>
              <a:t> </a:t>
            </a:r>
            <a:r>
              <a:rPr lang="en-GB" altLang="x-none" dirty="0" err="1"/>
              <a:t>thái</a:t>
            </a:r>
            <a:r>
              <a:rPr lang="en-GB" altLang="x-none" dirty="0"/>
              <a:t> </a:t>
            </a:r>
            <a:r>
              <a:rPr lang="en-GB" altLang="x-none" dirty="0" err="1"/>
              <a:t>của</a:t>
            </a:r>
            <a:r>
              <a:rPr lang="en-GB" altLang="x-none" dirty="0"/>
              <a:t> 1 </a:t>
            </a:r>
            <a:r>
              <a:rPr lang="en-GB" altLang="x-none" dirty="0" err="1"/>
              <a:t>đường</a:t>
            </a:r>
            <a:r>
              <a:rPr lang="en-GB" altLang="x-none" dirty="0"/>
              <a:t> </a:t>
            </a:r>
            <a:r>
              <a:rPr lang="en-GB" altLang="x-none" dirty="0" err="1"/>
              <a:t>đi</a:t>
            </a:r>
            <a:r>
              <a:rPr lang="en-GB" altLang="x-none" dirty="0"/>
              <a:t> </a:t>
            </a:r>
            <a:r>
              <a:rPr lang="en-GB" altLang="x-none" b="1" dirty="0" err="1"/>
              <a:t>B</a:t>
            </a:r>
            <a:r>
              <a:rPr lang="en-GB" altLang="x-none" dirty="0" err="1">
                <a:sym typeface="Symbol" charset="2"/>
              </a:rPr>
              <a:t>n</a:t>
            </a:r>
            <a:endParaRPr lang="en-GB" altLang="x-none" i="1" dirty="0"/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E689EE80-FC29-493B-8BEA-5EB637466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/>
              <a:t>Depth-first vs. breadth-first</a:t>
            </a: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97168" presetClass="entr" presetSubtype="2533996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97168" presetClass="entr" presetSubtype="2533996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97168" presetClass="entr" presetSubtype="25339967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713AAD95-572C-4B3F-B445-F47B2225F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6388" cy="5183188"/>
          </a:xfrm>
        </p:spPr>
        <p:txBody>
          <a:bodyPr lIns="0" tIns="0" rIns="0" bIns="0"/>
          <a:lstStyle/>
          <a:p>
            <a:pPr marL="568325" indent="-377825" defTabSz="1008063" eaLnBrk="1" hangingPunct="1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sz="3200" dirty="0" err="1"/>
              <a:t>Giải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pháp</a:t>
            </a:r>
            <a:r>
              <a:rPr lang="en-GB" altLang="x-none" sz="3200" dirty="0"/>
              <a:t> mang </a:t>
            </a:r>
            <a:r>
              <a:rPr lang="en-GB" altLang="x-none" sz="3200" dirty="0" err="1"/>
              <a:t>tính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thoả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hiệp</a:t>
            </a:r>
            <a:r>
              <a:rPr lang="en-GB" altLang="x-none" sz="3200" dirty="0"/>
              <a:t>:</a:t>
            </a:r>
          </a:p>
          <a:p>
            <a:pPr marL="568325" indent="-377825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sz="3200" dirty="0" err="1"/>
              <a:t>Dùng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tìm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kiếm</a:t>
            </a:r>
            <a:r>
              <a:rPr lang="en-GB" altLang="x-none" sz="3200" dirty="0"/>
              <a:t> depth-first search, </a:t>
            </a:r>
            <a:r>
              <a:rPr lang="en-GB" altLang="x-none" sz="3200" dirty="0" err="1"/>
              <a:t>nhưng</a:t>
            </a:r>
            <a:endParaRPr lang="en-GB" altLang="x-none" sz="3200" dirty="0"/>
          </a:p>
          <a:p>
            <a:pPr marL="568325" indent="-377825" defTabSz="1008063" eaLnBrk="1" hangingPunct="1"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sz="3200" dirty="0" err="1"/>
              <a:t>Với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độ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sâu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tối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đa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trước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khi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chuyển</a:t>
            </a:r>
            <a:r>
              <a:rPr lang="en-GB" altLang="x-none" sz="3200" dirty="0"/>
              <a:t> sang </a:t>
            </a:r>
            <a:r>
              <a:rPr lang="en-GB" altLang="x-none" sz="3200" dirty="0" err="1"/>
              <a:t>mức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kế</a:t>
            </a:r>
            <a:r>
              <a:rPr lang="en-GB" altLang="x-none" sz="3200" dirty="0"/>
              <a:t> </a:t>
            </a:r>
            <a:r>
              <a:rPr lang="en-GB" altLang="x-none" sz="3200" dirty="0" err="1"/>
              <a:t>tiếp</a:t>
            </a:r>
            <a:endParaRPr lang="en-GB" altLang="x-none" sz="3200" dirty="0"/>
          </a:p>
          <a:p>
            <a:pPr marL="568325" indent="-377825" defTabSz="1008063" eaLnBrk="1" hangingPunct="1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x-none" sz="3200" dirty="0"/>
          </a:p>
          <a:p>
            <a:pPr marL="568325" indent="-377825" defTabSz="1008063" eaLnBrk="1" hangingPunct="1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x-none" sz="3200" i="1" dirty="0">
                <a:sym typeface="Symbol" charset="2"/>
              </a:rPr>
              <a:t> </a:t>
            </a:r>
            <a:r>
              <a:rPr lang="en-GB" altLang="x-none" sz="3200" i="1" dirty="0"/>
              <a:t>Depth-first Iterative Deepening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BDBE9EE4-9769-4A28-8043-63333163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 dirty="0" err="1"/>
              <a:t>Lặp</a:t>
            </a:r>
            <a:r>
              <a:rPr lang="en-GB" altLang="x-none" dirty="0"/>
              <a:t> </a:t>
            </a:r>
            <a:r>
              <a:rPr lang="en-GB" altLang="x-none" dirty="0" err="1"/>
              <a:t>đào</a:t>
            </a:r>
            <a:r>
              <a:rPr lang="en-GB" altLang="x-none" dirty="0"/>
              <a:t> </a:t>
            </a:r>
            <a:r>
              <a:rPr lang="en-GB" altLang="x-none" dirty="0" err="1"/>
              <a:t>sâu</a:t>
            </a:r>
            <a:r>
              <a:rPr lang="en-GB" altLang="x-none" dirty="0"/>
              <a:t> </a:t>
            </a:r>
            <a:r>
              <a:rPr lang="en-GB" altLang="x-none" dirty="0" err="1"/>
              <a:t>thêm</a:t>
            </a:r>
            <a:r>
              <a:rPr lang="en-GB" altLang="x-none" dirty="0"/>
              <a:t> (Iterative Deepening)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E884419B-6130-432B-B5FB-391BEEA3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2"/>
          <a:stretch>
            <a:fillRect/>
          </a:stretch>
        </p:blipFill>
        <p:spPr bwMode="auto">
          <a:xfrm>
            <a:off x="533400" y="990600"/>
            <a:ext cx="6704013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69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499" name="Rectangle 3">
            <a:extLst>
              <a:ext uri="{FF2B5EF4-FFF2-40B4-BE49-F238E27FC236}">
                <a16:creationId xmlns:a16="http://schemas.microsoft.com/office/drawing/2014/main" id="{49457384-1B3D-4140-B126-EB6B0DE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1658938"/>
            <a:ext cx="2419350" cy="1223962"/>
          </a:xfrm>
          <a:prstGeom prst="rect">
            <a:avLst/>
          </a:prstGeom>
          <a:noFill/>
          <a:ln>
            <a:noFill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ts val="225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altLang="x-none" sz="2200"/>
              <a:t>Depth-first search of the 8-puzzle with a depth bound of 5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DDFE469E-3CC4-46D4-A93A-2B1DBD91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6151563"/>
            <a:ext cx="677862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b="1">
                <a:solidFill>
                  <a:schemeClr val="tx2"/>
                </a:solidFill>
              </a:rPr>
              <a:t>Goal</a:t>
            </a:r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8F7DDDF7-C975-4F52-9EF3-B8292075D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/>
              <a:t>Depth-first search of the 8-puzzle</a:t>
            </a:r>
            <a:endParaRPr lang="en-US" altLang="x-none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BD3EA43F-07DD-4AA4-A9E1-1847D3F7A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Quiz 2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C1A52A0F-157A-4656-9298-73F7FD9B3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Viết</a:t>
            </a:r>
            <a:r>
              <a:rPr lang="en-US" altLang="x-none" dirty="0"/>
              <a:t> </a:t>
            </a:r>
            <a:r>
              <a:rPr lang="en-US" altLang="x-none" dirty="0" err="1"/>
              <a:t>lại</a:t>
            </a:r>
            <a:r>
              <a:rPr lang="en-US" altLang="x-none" dirty="0"/>
              <a:t> </a:t>
            </a:r>
            <a:r>
              <a:rPr lang="en-US" altLang="x-none" dirty="0" err="1"/>
              <a:t>chương</a:t>
            </a:r>
            <a:r>
              <a:rPr lang="en-US" altLang="x-none" dirty="0"/>
              <a:t> </a:t>
            </a:r>
            <a:r>
              <a:rPr lang="en-US" altLang="x-none" dirty="0" err="1"/>
              <a:t>trình</a:t>
            </a:r>
            <a:r>
              <a:rPr lang="en-US" altLang="x-none" dirty="0"/>
              <a:t> </a:t>
            </a:r>
            <a:r>
              <a:rPr lang="en-US" altLang="x-none" dirty="0" err="1"/>
              <a:t>trong</a:t>
            </a:r>
            <a:r>
              <a:rPr lang="en-US" altLang="x-none" dirty="0"/>
              <a:t> </a:t>
            </a:r>
            <a:r>
              <a:rPr lang="en-US" altLang="x-none" dirty="0" err="1"/>
              <a:t>bài</a:t>
            </a:r>
            <a:r>
              <a:rPr lang="en-US" altLang="x-none" dirty="0"/>
              <a:t> </a:t>
            </a:r>
            <a:r>
              <a:rPr lang="en-US" altLang="x-none" dirty="0" err="1"/>
              <a:t>tập</a:t>
            </a:r>
            <a:r>
              <a:rPr lang="en-US" altLang="x-none" dirty="0"/>
              <a:t> 1 </a:t>
            </a:r>
            <a:r>
              <a:rPr lang="en-US" altLang="x-none" dirty="0" err="1"/>
              <a:t>sử</a:t>
            </a:r>
            <a:r>
              <a:rPr lang="en-US" altLang="x-none" dirty="0"/>
              <a:t> </a:t>
            </a:r>
            <a:r>
              <a:rPr lang="en-US" altLang="x-none" dirty="0" err="1"/>
              <a:t>dụng</a:t>
            </a:r>
            <a:r>
              <a:rPr lang="en-US" altLang="x-none" dirty="0"/>
              <a:t> </a:t>
            </a:r>
            <a:r>
              <a:rPr lang="en-US" altLang="x-none" dirty="0" err="1"/>
              <a:t>thuật</a:t>
            </a:r>
            <a:r>
              <a:rPr lang="en-US" altLang="x-none" dirty="0"/>
              <a:t> </a:t>
            </a:r>
            <a:r>
              <a:rPr lang="en-US" altLang="x-none" dirty="0" err="1"/>
              <a:t>toán</a:t>
            </a:r>
            <a:r>
              <a:rPr lang="en-US" altLang="x-none" dirty="0"/>
              <a:t> DFS.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/>
              <a:t>So </a:t>
            </a:r>
            <a:r>
              <a:rPr lang="en-US" altLang="x-none" dirty="0" err="1"/>
              <a:t>sánh</a:t>
            </a:r>
            <a:r>
              <a:rPr lang="en-US" altLang="x-none" dirty="0"/>
              <a:t> </a:t>
            </a:r>
            <a:r>
              <a:rPr lang="en-US" altLang="x-none" dirty="0" err="1"/>
              <a:t>lời</a:t>
            </a:r>
            <a:r>
              <a:rPr lang="en-US" altLang="x-none" dirty="0"/>
              <a:t> </a:t>
            </a:r>
            <a:r>
              <a:rPr lang="en-US" altLang="x-none" dirty="0" err="1"/>
              <a:t>giải</a:t>
            </a:r>
            <a:r>
              <a:rPr lang="en-US" altLang="x-none" dirty="0"/>
              <a:t> </a:t>
            </a:r>
            <a:r>
              <a:rPr lang="en-US" altLang="x-none" dirty="0" err="1"/>
              <a:t>của</a:t>
            </a:r>
            <a:r>
              <a:rPr lang="en-US" altLang="x-none" dirty="0"/>
              <a:t> 2 </a:t>
            </a:r>
            <a:r>
              <a:rPr lang="en-US" altLang="x-none" dirty="0" err="1"/>
              <a:t>chiến</a:t>
            </a:r>
            <a:r>
              <a:rPr lang="en-US" altLang="x-none" dirty="0"/>
              <a:t> </a:t>
            </a:r>
            <a:r>
              <a:rPr lang="en-US" altLang="x-none" dirty="0" err="1"/>
              <a:t>lược</a:t>
            </a:r>
            <a:r>
              <a:rPr lang="en-US" altLang="x-none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BC35A307-5EFC-4A9F-852B-56942103C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8" y="228600"/>
            <a:ext cx="879633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x-none" sz="2800" dirty="0" err="1"/>
              <a:t>Tìm</a:t>
            </a:r>
            <a:r>
              <a:rPr lang="en-GB" altLang="x-none" sz="2800" dirty="0"/>
              <a:t> </a:t>
            </a:r>
            <a:r>
              <a:rPr lang="en-GB" altLang="x-none" sz="2800" dirty="0" err="1"/>
              <a:t>kiếm</a:t>
            </a:r>
            <a:r>
              <a:rPr lang="en-GB" altLang="x-none" sz="2800" dirty="0"/>
              <a:t> </a:t>
            </a:r>
            <a:r>
              <a:rPr lang="en-GB" altLang="x-none" sz="2800" dirty="0" err="1"/>
              <a:t>không</a:t>
            </a:r>
            <a:r>
              <a:rPr lang="en-GB" altLang="x-none" sz="2800" dirty="0"/>
              <a:t> </a:t>
            </a:r>
            <a:r>
              <a:rPr lang="en-GB" altLang="x-none" sz="2800" dirty="0" err="1"/>
              <a:t>gian</a:t>
            </a:r>
            <a:r>
              <a:rPr lang="en-GB" altLang="x-none" sz="2800" dirty="0"/>
              <a:t> </a:t>
            </a:r>
            <a:r>
              <a:rPr lang="en-GB" altLang="x-none" sz="2800" dirty="0" err="1"/>
              <a:t>trạng</a:t>
            </a:r>
            <a:r>
              <a:rPr lang="en-GB" altLang="x-none" sz="2800" dirty="0"/>
              <a:t> </a:t>
            </a:r>
            <a:r>
              <a:rPr lang="en-GB" altLang="x-none" sz="2800" dirty="0" err="1"/>
              <a:t>thái</a:t>
            </a:r>
            <a:r>
              <a:rPr lang="en-GB" altLang="x-none" sz="2800" dirty="0"/>
              <a:t> (State Space Search)</a:t>
            </a:r>
            <a:endParaRPr lang="en-US" altLang="x-none" sz="2800" dirty="0"/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EA6D7C8-C22F-4CF7-82AA-59909E2B2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GB" altLang="x-none" dirty="0" err="1"/>
              <a:t>Đưa</a:t>
            </a:r>
            <a:r>
              <a:rPr lang="en-GB" altLang="x-none" dirty="0"/>
              <a:t> </a:t>
            </a:r>
            <a:r>
              <a:rPr lang="en-GB" altLang="x-none" dirty="0" err="1"/>
              <a:t>bài</a:t>
            </a:r>
            <a:r>
              <a:rPr lang="en-GB" altLang="x-none" dirty="0"/>
              <a:t> </a:t>
            </a:r>
            <a:r>
              <a:rPr lang="en-GB" altLang="x-none" dirty="0" err="1"/>
              <a:t>toán</a:t>
            </a:r>
            <a:r>
              <a:rPr lang="en-GB" altLang="x-none" dirty="0"/>
              <a:t> </a:t>
            </a:r>
            <a:r>
              <a:rPr lang="en-GB" altLang="x-none" dirty="0" err="1"/>
              <a:t>về</a:t>
            </a:r>
            <a:r>
              <a:rPr lang="en-GB" altLang="x-none" dirty="0"/>
              <a:t> </a:t>
            </a:r>
            <a:r>
              <a:rPr lang="en-GB" altLang="x-none" dirty="0" err="1"/>
              <a:t>dạng</a:t>
            </a:r>
            <a:r>
              <a:rPr lang="en-GB" altLang="x-none" dirty="0"/>
              <a:t> </a:t>
            </a: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gian</a:t>
            </a:r>
            <a:r>
              <a:rPr lang="en-GB" altLang="x-none" dirty="0"/>
              <a:t> </a:t>
            </a:r>
            <a:r>
              <a:rPr lang="en-GB" altLang="x-none" dirty="0" err="1"/>
              <a:t>trạng</a:t>
            </a:r>
            <a:r>
              <a:rPr lang="en-GB" altLang="x-none" dirty="0"/>
              <a:t> </a:t>
            </a:r>
            <a:r>
              <a:rPr lang="en-GB" altLang="x-none" dirty="0" err="1"/>
              <a:t>thái</a:t>
            </a:r>
            <a:r>
              <a:rPr lang="en-GB" altLang="x-none" dirty="0"/>
              <a:t> </a:t>
            </a:r>
            <a:r>
              <a:rPr lang="en-GB" altLang="x-none" dirty="0" err="1"/>
              <a:t>và</a:t>
            </a:r>
            <a:r>
              <a:rPr lang="en-GB" altLang="x-none" dirty="0"/>
              <a:t> </a:t>
            </a:r>
            <a:r>
              <a:rPr lang="en-GB" altLang="x-none" dirty="0" err="1"/>
              <a:t>sử</a:t>
            </a:r>
            <a:r>
              <a:rPr lang="en-GB" altLang="x-none" dirty="0"/>
              <a:t> </a:t>
            </a:r>
            <a:r>
              <a:rPr lang="en-GB" altLang="x-none" dirty="0" err="1"/>
              <a:t>dụng</a:t>
            </a:r>
            <a:r>
              <a:rPr lang="en-GB" altLang="x-none" dirty="0"/>
              <a:t> </a:t>
            </a:r>
            <a:r>
              <a:rPr lang="en-GB" altLang="x-none" dirty="0" err="1"/>
              <a:t>thuật</a:t>
            </a:r>
            <a:r>
              <a:rPr lang="en-GB" altLang="x-none" dirty="0"/>
              <a:t> </a:t>
            </a:r>
            <a:r>
              <a:rPr lang="en-GB" altLang="x-none" dirty="0" err="1"/>
              <a:t>toán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kiếm</a:t>
            </a:r>
            <a:r>
              <a:rPr lang="en-GB" altLang="x-none" dirty="0"/>
              <a:t> </a:t>
            </a:r>
            <a:r>
              <a:rPr lang="en-GB" altLang="x-none" dirty="0" err="1"/>
              <a:t>để</a:t>
            </a:r>
            <a:r>
              <a:rPr lang="en-GB" altLang="x-none" dirty="0"/>
              <a:t> </a:t>
            </a:r>
            <a:r>
              <a:rPr lang="en-GB" altLang="x-none" dirty="0" err="1"/>
              <a:t>tìm</a:t>
            </a:r>
            <a:r>
              <a:rPr lang="en-GB" altLang="x-none" dirty="0"/>
              <a:t> </a:t>
            </a:r>
            <a:r>
              <a:rPr lang="en-GB" altLang="x-none" dirty="0" err="1"/>
              <a:t>lời</a:t>
            </a:r>
            <a:r>
              <a:rPr lang="en-GB" altLang="x-none" dirty="0"/>
              <a:t> </a:t>
            </a:r>
            <a:r>
              <a:rPr lang="en-GB" altLang="x-none" dirty="0" err="1"/>
              <a:t>giải</a:t>
            </a:r>
            <a:endParaRPr lang="en-US" altLang="x-none" dirty="0"/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Không</a:t>
            </a:r>
            <a:r>
              <a:rPr lang="en-US" altLang="x-none" dirty="0"/>
              <a:t> </a:t>
            </a:r>
            <a:r>
              <a:rPr lang="en-US" altLang="x-none" dirty="0" err="1"/>
              <a:t>gian</a:t>
            </a:r>
            <a:r>
              <a:rPr lang="en-US" altLang="x-none" dirty="0"/>
              <a:t> </a:t>
            </a:r>
            <a:r>
              <a:rPr lang="en-US" altLang="x-none" dirty="0" err="1"/>
              <a:t>bài</a:t>
            </a:r>
            <a:r>
              <a:rPr lang="en-US" altLang="x-none" dirty="0"/>
              <a:t> </a:t>
            </a:r>
            <a:r>
              <a:rPr lang="en-US" altLang="x-none" dirty="0" err="1"/>
              <a:t>toán</a:t>
            </a:r>
            <a:r>
              <a:rPr lang="en-US" altLang="x-none" dirty="0"/>
              <a:t> </a:t>
            </a:r>
            <a:r>
              <a:rPr lang="en-US" altLang="x-none" dirty="0" err="1"/>
              <a:t>bao</a:t>
            </a:r>
            <a:r>
              <a:rPr lang="en-US" altLang="x-none" dirty="0"/>
              <a:t> </a:t>
            </a:r>
            <a:r>
              <a:rPr lang="en-US" altLang="x-none" dirty="0" err="1"/>
              <a:t>gồm</a:t>
            </a:r>
            <a:r>
              <a:rPr lang="en-US" altLang="x-none" dirty="0"/>
              <a:t>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/>
              <a:t> </a:t>
            </a:r>
            <a:r>
              <a:rPr lang="en-US" altLang="x-none" i="1" dirty="0" err="1">
                <a:solidFill>
                  <a:srgbClr val="0000FF"/>
                </a:solidFill>
              </a:rPr>
              <a:t>không</a:t>
            </a:r>
            <a:r>
              <a:rPr lang="en-US" altLang="x-none" i="1" dirty="0">
                <a:solidFill>
                  <a:srgbClr val="0000FF"/>
                </a:solidFill>
              </a:rPr>
              <a:t> </a:t>
            </a:r>
            <a:r>
              <a:rPr lang="en-US" altLang="x-none" i="1" dirty="0" err="1">
                <a:solidFill>
                  <a:srgbClr val="0000FF"/>
                </a:solidFill>
              </a:rPr>
              <a:t>gian</a:t>
            </a:r>
            <a:r>
              <a:rPr lang="en-US" altLang="x-none" i="1" dirty="0">
                <a:solidFill>
                  <a:srgbClr val="0000FF"/>
                </a:solidFill>
              </a:rPr>
              <a:t> </a:t>
            </a:r>
            <a:r>
              <a:rPr lang="en-US" altLang="x-none" i="1" dirty="0" err="1">
                <a:solidFill>
                  <a:srgbClr val="0000FF"/>
                </a:solidFill>
              </a:rPr>
              <a:t>trạng</a:t>
            </a:r>
            <a:r>
              <a:rPr lang="en-US" altLang="x-none" i="1" dirty="0">
                <a:solidFill>
                  <a:srgbClr val="0000FF"/>
                </a:solidFill>
              </a:rPr>
              <a:t> </a:t>
            </a:r>
            <a:r>
              <a:rPr lang="en-US" altLang="x-none" i="1" dirty="0" err="1">
                <a:solidFill>
                  <a:srgbClr val="0000FF"/>
                </a:solidFill>
              </a:rPr>
              <a:t>thái</a:t>
            </a:r>
            <a:r>
              <a:rPr lang="en-US" altLang="x-none" i="1" dirty="0">
                <a:solidFill>
                  <a:srgbClr val="0000FF"/>
                </a:solidFill>
              </a:rPr>
              <a:t> (state space):</a:t>
            </a:r>
            <a:r>
              <a:rPr lang="en-US" altLang="x-none" dirty="0"/>
              <a:t> </a:t>
            </a:r>
            <a:r>
              <a:rPr lang="en-US" altLang="x-none" dirty="0" err="1"/>
              <a:t>tập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biểu</a:t>
            </a:r>
            <a:r>
              <a:rPr lang="en-US" altLang="x-none" dirty="0"/>
              <a:t> </a:t>
            </a:r>
            <a:r>
              <a:rPr lang="en-US" altLang="x-none" dirty="0" err="1"/>
              <a:t>diễn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cấu</a:t>
            </a:r>
            <a:r>
              <a:rPr lang="en-US" altLang="x-none" dirty="0"/>
              <a:t> </a:t>
            </a:r>
            <a:r>
              <a:rPr lang="en-US" altLang="x-none" dirty="0" err="1"/>
              <a:t>hình</a:t>
            </a:r>
            <a:r>
              <a:rPr lang="en-US" altLang="x-none" dirty="0"/>
              <a:t> </a:t>
            </a:r>
            <a:r>
              <a:rPr lang="en-US" altLang="x-none" dirty="0" err="1"/>
              <a:t>có</a:t>
            </a:r>
            <a:r>
              <a:rPr lang="en-US" altLang="x-none" dirty="0"/>
              <a:t> </a:t>
            </a:r>
            <a:r>
              <a:rPr lang="en-US" altLang="x-none" dirty="0" err="1"/>
              <a:t>thể</a:t>
            </a:r>
            <a:r>
              <a:rPr lang="en-US" altLang="x-none" dirty="0"/>
              <a:t> </a:t>
            </a:r>
            <a:r>
              <a:rPr lang="en-US" altLang="x-none" dirty="0" err="1"/>
              <a:t>của</a:t>
            </a:r>
            <a:r>
              <a:rPr lang="en-US" altLang="x-none" dirty="0"/>
              <a:t> </a:t>
            </a:r>
            <a:r>
              <a:rPr lang="en-US" altLang="x-none" dirty="0" err="1"/>
              <a:t>thế</a:t>
            </a:r>
            <a:r>
              <a:rPr lang="en-US" altLang="x-none" dirty="0"/>
              <a:t> </a:t>
            </a:r>
            <a:r>
              <a:rPr lang="en-US" altLang="x-none" dirty="0" err="1"/>
              <a:t>giới</a:t>
            </a:r>
            <a:endParaRPr lang="en-US" altLang="x-none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Tập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thao</a:t>
            </a:r>
            <a:r>
              <a:rPr lang="en-US" altLang="x-none" dirty="0"/>
              <a:t> </a:t>
            </a:r>
            <a:r>
              <a:rPr lang="en-US" altLang="x-none" dirty="0" err="1"/>
              <a:t>tác</a:t>
            </a:r>
            <a:r>
              <a:rPr lang="en-US" altLang="x-none" dirty="0"/>
              <a:t>/ </a:t>
            </a:r>
            <a:r>
              <a:rPr lang="en-US" altLang="x-none" dirty="0" err="1"/>
              <a:t>toán</a:t>
            </a:r>
            <a:r>
              <a:rPr lang="en-US" altLang="x-none" dirty="0"/>
              <a:t> </a:t>
            </a:r>
            <a:r>
              <a:rPr lang="en-US" altLang="x-none" dirty="0" err="1"/>
              <a:t>tử</a:t>
            </a:r>
            <a:r>
              <a:rPr lang="en-US" altLang="x-none" dirty="0"/>
              <a:t> (</a:t>
            </a:r>
            <a:r>
              <a:rPr lang="en-US" altLang="x-none" i="1" dirty="0">
                <a:solidFill>
                  <a:srgbClr val="0000FF"/>
                </a:solidFill>
              </a:rPr>
              <a:t>operators)</a:t>
            </a:r>
            <a:r>
              <a:rPr lang="en-US" altLang="x-none" dirty="0"/>
              <a:t> </a:t>
            </a:r>
            <a:r>
              <a:rPr lang="en-US" altLang="x-none" dirty="0" err="1"/>
              <a:t>mà</a:t>
            </a:r>
            <a:r>
              <a:rPr lang="en-US" altLang="x-none" dirty="0"/>
              <a:t> </a:t>
            </a:r>
            <a:r>
              <a:rPr lang="en-US" altLang="x-none" dirty="0" err="1"/>
              <a:t>có</a:t>
            </a:r>
            <a:r>
              <a:rPr lang="en-US" altLang="x-none" dirty="0"/>
              <a:t> </a:t>
            </a:r>
            <a:r>
              <a:rPr lang="en-US" altLang="x-none" dirty="0" err="1"/>
              <a:t>thể</a:t>
            </a:r>
            <a:r>
              <a:rPr lang="en-US" altLang="x-none" dirty="0"/>
              <a:t> </a:t>
            </a:r>
            <a:r>
              <a:rPr lang="en-US" altLang="x-none" dirty="0" err="1"/>
              <a:t>thay</a:t>
            </a:r>
            <a:r>
              <a:rPr lang="en-US" altLang="x-none" dirty="0"/>
              <a:t> </a:t>
            </a:r>
            <a:r>
              <a:rPr lang="en-US" altLang="x-none" dirty="0" err="1"/>
              <a:t>đổi</a:t>
            </a:r>
            <a:r>
              <a:rPr lang="en-US" altLang="x-none" dirty="0"/>
              <a:t> 1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sang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khác</a:t>
            </a:r>
            <a:endParaRPr lang="en-US" altLang="x-none" dirty="0"/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 err="1"/>
              <a:t>Không</a:t>
            </a:r>
            <a:r>
              <a:rPr lang="en-US" altLang="x-none" dirty="0"/>
              <a:t> </a:t>
            </a:r>
            <a:r>
              <a:rPr lang="en-US" altLang="x-none" dirty="0" err="1"/>
              <a:t>gian</a:t>
            </a:r>
            <a:r>
              <a:rPr lang="en-US" altLang="x-none" dirty="0"/>
              <a:t> </a:t>
            </a:r>
            <a:r>
              <a:rPr lang="en-US" altLang="x-none" dirty="0" err="1"/>
              <a:t>của</a:t>
            </a:r>
            <a:r>
              <a:rPr lang="en-US" altLang="x-none" dirty="0"/>
              <a:t> </a:t>
            </a:r>
            <a:r>
              <a:rPr lang="en-US" altLang="x-none" dirty="0" err="1"/>
              <a:t>bài</a:t>
            </a:r>
            <a:r>
              <a:rPr lang="en-US" altLang="x-none" dirty="0"/>
              <a:t> </a:t>
            </a:r>
            <a:r>
              <a:rPr lang="en-US" altLang="x-none" dirty="0" err="1"/>
              <a:t>toán</a:t>
            </a:r>
            <a:r>
              <a:rPr lang="en-US" altLang="x-none" dirty="0"/>
              <a:t> </a:t>
            </a:r>
            <a:r>
              <a:rPr lang="en-US" altLang="x-none" dirty="0" err="1"/>
              <a:t>có</a:t>
            </a:r>
            <a:r>
              <a:rPr lang="en-US" altLang="x-none" dirty="0"/>
              <a:t> </a:t>
            </a:r>
            <a:r>
              <a:rPr lang="en-US" altLang="x-none" dirty="0" err="1"/>
              <a:t>thể</a:t>
            </a:r>
            <a:r>
              <a:rPr lang="en-US" altLang="x-none" dirty="0"/>
              <a:t> </a:t>
            </a:r>
            <a:r>
              <a:rPr lang="en-US" altLang="x-none" dirty="0" err="1"/>
              <a:t>được</a:t>
            </a:r>
            <a:r>
              <a:rPr lang="en-US" altLang="x-none" dirty="0"/>
              <a:t> </a:t>
            </a:r>
            <a:r>
              <a:rPr lang="en-US" altLang="x-none" dirty="0" err="1"/>
              <a:t>xem</a:t>
            </a:r>
            <a:r>
              <a:rPr lang="en-US" altLang="x-none" dirty="0"/>
              <a:t> </a:t>
            </a:r>
            <a:r>
              <a:rPr lang="en-US" altLang="x-none" dirty="0" err="1"/>
              <a:t>như</a:t>
            </a:r>
            <a:r>
              <a:rPr lang="en-US" altLang="x-none" dirty="0"/>
              <a:t> 1 </a:t>
            </a:r>
            <a:r>
              <a:rPr lang="en-US" altLang="x-none" dirty="0" err="1"/>
              <a:t>đồ</a:t>
            </a:r>
            <a:r>
              <a:rPr lang="en-US" altLang="x-none" dirty="0"/>
              <a:t> </a:t>
            </a:r>
            <a:r>
              <a:rPr lang="en-US" altLang="x-none" dirty="0" err="1"/>
              <a:t>thị</a:t>
            </a:r>
            <a:r>
              <a:rPr lang="en-US" altLang="x-none" dirty="0"/>
              <a:t> </a:t>
            </a:r>
            <a:r>
              <a:rPr lang="en-US" altLang="x-none" dirty="0" err="1"/>
              <a:t>với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là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node </a:t>
            </a:r>
            <a:r>
              <a:rPr lang="en-US" altLang="x-none" dirty="0" err="1"/>
              <a:t>và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cung</a:t>
            </a:r>
            <a:r>
              <a:rPr lang="en-US" altLang="x-none" dirty="0"/>
              <a:t> </a:t>
            </a:r>
            <a:r>
              <a:rPr lang="en-US" altLang="x-none" dirty="0" err="1"/>
              <a:t>biểu</a:t>
            </a:r>
            <a:r>
              <a:rPr lang="en-US" altLang="x-none" dirty="0"/>
              <a:t> </a:t>
            </a:r>
            <a:r>
              <a:rPr lang="en-US" altLang="x-none" dirty="0" err="1"/>
              <a:t>diễn</a:t>
            </a:r>
            <a:r>
              <a:rPr lang="en-US" altLang="x-none" dirty="0"/>
              <a:t> </a:t>
            </a:r>
            <a:r>
              <a:rPr lang="en-US" altLang="x-none" dirty="0" err="1"/>
              <a:t>cho</a:t>
            </a:r>
            <a:r>
              <a:rPr lang="en-US" altLang="x-none" dirty="0"/>
              <a:t> </a:t>
            </a:r>
            <a:r>
              <a:rPr lang="en-US" altLang="x-none" dirty="0" err="1"/>
              <a:t>các</a:t>
            </a:r>
            <a:r>
              <a:rPr lang="en-US" altLang="x-none" dirty="0"/>
              <a:t> </a:t>
            </a:r>
            <a:r>
              <a:rPr lang="en-US" altLang="x-none" dirty="0" err="1"/>
              <a:t>thao</a:t>
            </a:r>
            <a:r>
              <a:rPr lang="en-US" altLang="x-none" dirty="0"/>
              <a:t> </a:t>
            </a:r>
            <a:r>
              <a:rPr lang="en-US" altLang="x-none" dirty="0" err="1"/>
              <a:t>tác</a:t>
            </a:r>
            <a:r>
              <a:rPr lang="en-US" altLang="x-none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3BF62FD5-02C5-46BF-9415-5EC2D2347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dirty="0" err="1"/>
              <a:t>bài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toán</a:t>
            </a:r>
            <a:r>
              <a:rPr lang="en-US" altLang="x-none" sz="2800" dirty="0"/>
              <a:t>: 8-puzzle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06715D36-BC89-444E-BE75-D2348D5F9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 err="1"/>
              <a:t>Có</a:t>
            </a:r>
            <a:r>
              <a:rPr lang="vi-VN" altLang="x-none" sz="2400" dirty="0"/>
              <a:t> </a:t>
            </a:r>
            <a:r>
              <a:rPr lang="en-US" altLang="x-none" sz="2400" dirty="0"/>
              <a:t>8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số</a:t>
            </a:r>
            <a:r>
              <a:rPr lang="vi-VN" altLang="x-none" sz="2400" dirty="0"/>
              <a:t> mang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giá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trị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từ</a:t>
            </a:r>
            <a:r>
              <a:rPr lang="vi-VN" altLang="x-none" sz="2400" dirty="0"/>
              <a:t> 1 </a:t>
            </a:r>
            <a:r>
              <a:rPr lang="vi-VN" altLang="x-none" sz="2400" dirty="0" err="1"/>
              <a:t>tới</a:t>
            </a:r>
            <a:r>
              <a:rPr lang="vi-VN" altLang="x-none" sz="2400" dirty="0"/>
              <a:t> </a:t>
            </a:r>
            <a:r>
              <a:rPr lang="en-US" altLang="x-none" sz="2400" dirty="0"/>
              <a:t>8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được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sắp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xếp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vào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một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lưới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ô vuông </a:t>
            </a:r>
            <a:r>
              <a:rPr lang="vi-VN" altLang="x-none" sz="2400" dirty="0" err="1"/>
              <a:t>kích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thước</a:t>
            </a:r>
            <a:r>
              <a:rPr lang="vi-VN" altLang="x-none" sz="2400" dirty="0"/>
              <a:t> </a:t>
            </a:r>
            <a:r>
              <a:rPr lang="en-US" altLang="x-none" sz="2400" dirty="0"/>
              <a:t>3</a:t>
            </a:r>
            <a:r>
              <a:rPr lang="vi-VN" altLang="x-none" sz="2400" dirty="0"/>
              <a:t> x </a:t>
            </a:r>
            <a:r>
              <a:rPr lang="en-US" altLang="x-none" sz="2400" dirty="0"/>
              <a:t>3</a:t>
            </a:r>
            <a:r>
              <a:rPr lang="vi-VN" altLang="x-none" sz="2400" dirty="0"/>
              <a:t>. 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 err="1"/>
              <a:t>Có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một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vị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trí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của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bàn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cờ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bỏ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trống</a:t>
            </a:r>
            <a:r>
              <a:rPr lang="vi-VN" altLang="x-none" sz="2400" dirty="0"/>
              <a:t>. 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 err="1"/>
              <a:t>Trò</a:t>
            </a:r>
            <a:r>
              <a:rPr lang="vi-VN" altLang="x-none" sz="2400" dirty="0"/>
              <a:t> chơi </a:t>
            </a:r>
            <a:r>
              <a:rPr lang="vi-VN" altLang="x-none" sz="2400" dirty="0" err="1"/>
              <a:t>hoạt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động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bằng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dịch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chuyển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ô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 err="1"/>
              <a:t>Từ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một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trạng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thái</a:t>
            </a:r>
            <a:r>
              <a:rPr lang="vi-VN" altLang="x-none" sz="2400" dirty="0"/>
              <a:t> ban </a:t>
            </a:r>
            <a:r>
              <a:rPr lang="vi-VN" altLang="x-none" sz="2400" dirty="0" err="1"/>
              <a:t>đầu</a:t>
            </a:r>
            <a:r>
              <a:rPr lang="vi-VN" altLang="x-none" sz="2400" dirty="0"/>
              <a:t> (</a:t>
            </a:r>
            <a:r>
              <a:rPr lang="vi-VN" altLang="x-none" sz="2400" dirty="0" err="1"/>
              <a:t>sự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sắp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xếp</a:t>
            </a:r>
            <a:r>
              <a:rPr lang="vi-VN" altLang="x-none" sz="2400" dirty="0"/>
              <a:t> ban </a:t>
            </a:r>
            <a:r>
              <a:rPr lang="vi-VN" altLang="x-none" sz="2400" dirty="0" err="1"/>
              <a:t>đầu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của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quân trên </a:t>
            </a:r>
            <a:r>
              <a:rPr lang="vi-VN" altLang="x-none" sz="2400" dirty="0" err="1"/>
              <a:t>bàn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cờ</a:t>
            </a:r>
            <a:r>
              <a:rPr lang="vi-VN" altLang="x-none" sz="2400" dirty="0"/>
              <a:t>), </a:t>
            </a:r>
            <a:r>
              <a:rPr lang="vi-VN" altLang="x-none" sz="2400" dirty="0" err="1"/>
              <a:t>thực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hiện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nước</a:t>
            </a:r>
            <a:r>
              <a:rPr lang="vi-VN" altLang="x-none" sz="2400" dirty="0"/>
              <a:t> đi </a:t>
            </a:r>
            <a:r>
              <a:rPr lang="vi-VN" altLang="x-none" sz="2400" dirty="0" err="1"/>
              <a:t>hợp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lệ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để</a:t>
            </a:r>
            <a:r>
              <a:rPr lang="vi-VN" altLang="x-none" sz="2400" dirty="0"/>
              <a:t> thu </a:t>
            </a:r>
            <a:r>
              <a:rPr lang="vi-VN" altLang="x-none" sz="2400" dirty="0" err="1"/>
              <a:t>được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trạng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thái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kết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thúc</a:t>
            </a:r>
            <a:r>
              <a:rPr lang="vi-VN" altLang="x-none" sz="2400" dirty="0"/>
              <a:t> (</a:t>
            </a:r>
            <a:r>
              <a:rPr lang="vi-VN" altLang="x-none" sz="2400" dirty="0" err="1"/>
              <a:t>trạng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thái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đích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cần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đạt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được</a:t>
            </a:r>
            <a:r>
              <a:rPr lang="vi-VN" altLang="x-none" sz="2400" dirty="0"/>
              <a:t>)</a:t>
            </a:r>
            <a:endParaRPr lang="en-US" altLang="x-none" sz="2400" dirty="0"/>
          </a:p>
        </p:txBody>
      </p:sp>
      <p:pic>
        <p:nvPicPr>
          <p:cNvPr id="7172" name="Picture 4" descr="8puzzle1">
            <a:extLst>
              <a:ext uri="{FF2B5EF4-FFF2-40B4-BE49-F238E27FC236}">
                <a16:creationId xmlns:a16="http://schemas.microsoft.com/office/drawing/2014/main" id="{9FE8318E-6833-499F-BCDD-48680CE6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0246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8445294-3559-411C-BF80-856F8BCA0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dirty="0" err="1"/>
              <a:t>bài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toán</a:t>
            </a:r>
            <a:r>
              <a:rPr lang="en-US" altLang="x-none" sz="2800" dirty="0"/>
              <a:t>: 8-puzzle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D05250CB-18A2-402A-9D14-446128C79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/>
              <a:t>Đơn </a:t>
            </a:r>
            <a:r>
              <a:rPr lang="vi-VN" altLang="x-none" sz="2400" dirty="0" err="1"/>
              <a:t>giản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hoá</a:t>
            </a:r>
            <a:r>
              <a:rPr lang="vi-VN" altLang="x-none" sz="2400" dirty="0"/>
              <a:t>: </a:t>
            </a:r>
            <a:r>
              <a:rPr lang="vi-VN" altLang="x-none" sz="2400" dirty="0" err="1"/>
              <a:t>giả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định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chỉ</a:t>
            </a:r>
            <a:r>
              <a:rPr lang="vi-VN" altLang="x-none" sz="2400" dirty="0"/>
              <a:t> ô </a:t>
            </a:r>
            <a:r>
              <a:rPr lang="vi-VN" altLang="x-none" sz="2400" dirty="0" err="1"/>
              <a:t>trống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có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thể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dịch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chuyển</a:t>
            </a:r>
            <a:endParaRPr lang="vi-VN" altLang="x-none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 err="1"/>
              <a:t>Dịch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chuyển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hợp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lệ</a:t>
            </a:r>
            <a:r>
              <a:rPr lang="vi-VN" altLang="x-none" sz="2400" dirty="0"/>
              <a:t>: ô </a:t>
            </a:r>
            <a:r>
              <a:rPr lang="vi-VN" altLang="x-none" sz="2400" dirty="0" err="1"/>
              <a:t>trống</a:t>
            </a:r>
            <a:r>
              <a:rPr lang="vi-VN" altLang="x-none" sz="2400" dirty="0"/>
              <a:t> lên trên, </a:t>
            </a:r>
            <a:r>
              <a:rPr lang="vi-VN" altLang="x-none" sz="2400" dirty="0" err="1"/>
              <a:t>xuống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dưới</a:t>
            </a:r>
            <a:r>
              <a:rPr lang="vi-VN" altLang="x-none" sz="2400" dirty="0"/>
              <a:t>, sang </a:t>
            </a:r>
            <a:r>
              <a:rPr lang="vi-VN" altLang="x-none" sz="2400" dirty="0" err="1"/>
              <a:t>trái</a:t>
            </a:r>
            <a:r>
              <a:rPr lang="vi-VN" altLang="x-none" sz="2400" dirty="0"/>
              <a:t>, sang </a:t>
            </a:r>
            <a:r>
              <a:rPr lang="vi-VN" altLang="x-none" sz="2400" dirty="0" err="1"/>
              <a:t>phải</a:t>
            </a:r>
            <a:endParaRPr lang="vi-VN" altLang="x-none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vi-VN" altLang="x-none" sz="2400" dirty="0"/>
              <a:t>Không </a:t>
            </a:r>
            <a:r>
              <a:rPr lang="vi-VN" altLang="x-none" sz="2400" dirty="0" err="1"/>
              <a:t>được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nhấc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các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nút</a:t>
            </a:r>
            <a:r>
              <a:rPr lang="vi-VN" altLang="x-none" sz="2400" dirty="0"/>
              <a:t> ra </a:t>
            </a:r>
            <a:r>
              <a:rPr lang="vi-VN" altLang="x-none" sz="2400" dirty="0" err="1"/>
              <a:t>khỏi</a:t>
            </a:r>
            <a:r>
              <a:rPr lang="vi-VN" altLang="x-none" sz="2400" dirty="0"/>
              <a:t> </a:t>
            </a:r>
            <a:r>
              <a:rPr lang="vi-VN" altLang="x-none" sz="2400" dirty="0" err="1"/>
              <a:t>bảng</a:t>
            </a:r>
            <a:endParaRPr lang="en-US" altLang="x-none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BD0F34-9C9C-4A2F-8A53-2568A864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73963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7" name="Rectangle 3">
            <a:extLst>
              <a:ext uri="{FF2B5EF4-FFF2-40B4-BE49-F238E27FC236}">
                <a16:creationId xmlns:a16="http://schemas.microsoft.com/office/drawing/2014/main" id="{D451D346-7324-4ED6-8308-756A73D79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x-none" dirty="0" err="1"/>
              <a:t>Không</a:t>
            </a:r>
            <a:r>
              <a:rPr lang="en-GB" altLang="x-none" dirty="0"/>
              <a:t> </a:t>
            </a:r>
            <a:r>
              <a:rPr lang="en-GB" altLang="x-none" dirty="0" err="1"/>
              <a:t>gian</a:t>
            </a:r>
            <a:r>
              <a:rPr lang="en-GB" altLang="x-none" dirty="0"/>
              <a:t> </a:t>
            </a:r>
            <a:r>
              <a:rPr lang="en-GB" altLang="x-none" dirty="0" err="1"/>
              <a:t>bài</a:t>
            </a:r>
            <a:r>
              <a:rPr lang="en-GB" altLang="x-none" dirty="0"/>
              <a:t> </a:t>
            </a:r>
            <a:r>
              <a:rPr lang="en-GB" altLang="x-none" dirty="0" err="1"/>
              <a:t>toán</a:t>
            </a:r>
            <a:r>
              <a:rPr lang="en-GB" altLang="x-none" dirty="0"/>
              <a:t> </a:t>
            </a:r>
            <a:r>
              <a:rPr lang="en-GB" altLang="x-none" dirty="0" err="1"/>
              <a:t>của</a:t>
            </a:r>
            <a:r>
              <a:rPr lang="en-GB" altLang="x-none" dirty="0"/>
              <a:t> 8-puzzle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0436896-02ED-4538-A0F4-E5D44E1E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800" dirty="0" err="1"/>
              <a:t>Kích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thước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của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không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gian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bài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toán</a:t>
            </a:r>
            <a:r>
              <a:rPr lang="en-US" altLang="x-none" sz="2800" dirty="0"/>
              <a:t>: 8/16-puzzle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F8694E2C-9611-43CE-B6A4-C81B44A90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900" dirty="0"/>
              <a:t>8-puzzle: 8! = 40,320 </a:t>
            </a:r>
            <a:r>
              <a:rPr lang="en-US" altLang="x-none" sz="2900" dirty="0" err="1"/>
              <a:t>trạng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thái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khác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nhau</a:t>
            </a:r>
            <a:endParaRPr lang="en-US" altLang="x-none" sz="29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900" dirty="0"/>
              <a:t>16-puzzle: 16! =</a:t>
            </a:r>
            <a:r>
              <a:rPr lang="en-US" altLang="x-none" sz="2900" dirty="0">
                <a:solidFill>
                  <a:srgbClr val="000000"/>
                </a:solidFill>
              </a:rPr>
              <a:t>20,922,789,888,000 ≈ 10</a:t>
            </a:r>
            <a:r>
              <a:rPr lang="en-US" altLang="x-none" sz="2900" baseline="30000" dirty="0">
                <a:solidFill>
                  <a:srgbClr val="000000"/>
                </a:solidFill>
              </a:rPr>
              <a:t>13</a:t>
            </a:r>
            <a:r>
              <a:rPr lang="en-US" altLang="x-none" sz="2900" dirty="0">
                <a:solidFill>
                  <a:srgbClr val="000000"/>
                </a:solidFill>
              </a:rPr>
              <a:t> </a:t>
            </a:r>
            <a:r>
              <a:rPr lang="en-US" altLang="x-none" sz="2900" dirty="0" err="1">
                <a:solidFill>
                  <a:srgbClr val="000000"/>
                </a:solidFill>
              </a:rPr>
              <a:t>t</a:t>
            </a:r>
            <a:r>
              <a:rPr lang="en-US" altLang="x-none" sz="2900" dirty="0" err="1"/>
              <a:t>rạng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thái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khác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nhau</a:t>
            </a:r>
            <a:r>
              <a:rPr lang="en-US" altLang="x-none" sz="2900" dirty="0"/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900" dirty="0"/>
              <a:t>Không </a:t>
            </a:r>
            <a:r>
              <a:rPr lang="en-US" altLang="x-none" sz="2900" dirty="0" err="1"/>
              <a:t>gian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trạng</a:t>
            </a:r>
            <a:r>
              <a:rPr lang="en-US" altLang="x-none" sz="2900" dirty="0"/>
              <a:t> </a:t>
            </a:r>
            <a:r>
              <a:rPr lang="en-US" altLang="x-none" sz="2900" dirty="0" err="1"/>
              <a:t>thái</a:t>
            </a:r>
            <a:r>
              <a:rPr lang="en-US" altLang="x-none" sz="2900" dirty="0"/>
              <a:t> bao </a:t>
            </a:r>
            <a:r>
              <a:rPr lang="en-US" altLang="x-none" sz="2900" dirty="0" err="1"/>
              <a:t>gồm</a:t>
            </a:r>
            <a:r>
              <a:rPr lang="en-US" altLang="x-none" sz="2900" dirty="0"/>
              <a:t> 2 đồ thị con không liên </a:t>
            </a:r>
            <a:r>
              <a:rPr lang="en-US" altLang="x-none" sz="2900" dirty="0" err="1"/>
              <a:t>kết</a:t>
            </a:r>
            <a:endParaRPr lang="en-US" altLang="x-none" sz="29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F2AC538C-5C73-4959-B09F-129FFE7E3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8432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Trò </a:t>
            </a:r>
            <a:r>
              <a:rPr lang="en-US" altLang="x-none" sz="2800" dirty="0" err="1"/>
              <a:t>chơi</a:t>
            </a:r>
            <a:r>
              <a:rPr lang="en-US" altLang="x-none" sz="2800" dirty="0"/>
              <a:t>: tic-tac-toe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E355193D-2737-4C03-8784-031DAC4DB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 err="1"/>
              <a:t>Bắt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đầu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với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bảng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trống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rỗng</a:t>
            </a:r>
            <a:endParaRPr lang="en-US" altLang="x-none" sz="26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 err="1"/>
              <a:t>Mục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tiêu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là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bảng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với</a:t>
            </a:r>
            <a:r>
              <a:rPr lang="en-US" altLang="x-none" sz="2600" dirty="0"/>
              <a:t> 3 </a:t>
            </a:r>
            <a:r>
              <a:rPr lang="en-US" altLang="x-none" sz="2600" dirty="0" err="1"/>
              <a:t>chữ</a:t>
            </a:r>
            <a:r>
              <a:rPr lang="en-US" altLang="x-none" sz="2600" dirty="0"/>
              <a:t> X </a:t>
            </a:r>
            <a:r>
              <a:rPr lang="en-US" altLang="x-none" sz="2600" dirty="0" err="1"/>
              <a:t>trong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cùng</a:t>
            </a:r>
            <a:r>
              <a:rPr lang="en-US" altLang="x-none" sz="2600" dirty="0"/>
              <a:t> 1 </a:t>
            </a:r>
            <a:r>
              <a:rPr lang="en-US" altLang="x-none" sz="2600" dirty="0" err="1"/>
              <a:t>hàng</a:t>
            </a:r>
            <a:r>
              <a:rPr lang="en-US" altLang="x-none" sz="2600" dirty="0"/>
              <a:t>, </a:t>
            </a:r>
            <a:r>
              <a:rPr lang="en-US" altLang="x-none" sz="2600" dirty="0" err="1"/>
              <a:t>cột</a:t>
            </a:r>
            <a:r>
              <a:rPr lang="en-US" altLang="x-none" sz="2600" dirty="0"/>
              <a:t> hay </a:t>
            </a:r>
            <a:r>
              <a:rPr lang="en-US" altLang="x-none" sz="2600" dirty="0" err="1"/>
              <a:t>đường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chéo</a:t>
            </a:r>
            <a:endParaRPr lang="en-US" altLang="x-none" sz="26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 err="1"/>
              <a:t>Đường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đi</a:t>
            </a:r>
            <a:r>
              <a:rPr lang="en-US" altLang="x-none" sz="2600" dirty="0"/>
              <a:t> từ </a:t>
            </a:r>
            <a:r>
              <a:rPr lang="en-US" altLang="x-none" sz="2600" dirty="0" err="1"/>
              <a:t>đầu</a:t>
            </a:r>
            <a:r>
              <a:rPr lang="en-US" altLang="x-none" sz="2600" dirty="0"/>
              <a:t> tới cuối bao </a:t>
            </a:r>
            <a:r>
              <a:rPr lang="en-US" altLang="x-none" sz="2600" dirty="0" err="1"/>
              <a:t>gồm</a:t>
            </a:r>
            <a:r>
              <a:rPr lang="en-US" altLang="x-none" sz="2600" dirty="0"/>
              <a:t> nhiều </a:t>
            </a:r>
            <a:r>
              <a:rPr lang="en-US" altLang="x-none" sz="2600" dirty="0" err="1"/>
              <a:t>phép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đi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để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thắng</a:t>
            </a:r>
            <a:endParaRPr lang="en-US" altLang="x-none" sz="2600" dirty="0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96A33D9D-817A-4EB6-919B-E52BA938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9925"/>
            <a:ext cx="36623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023EE44-F2EE-4F03-A21F-67DF57F3C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Không </a:t>
            </a:r>
            <a:r>
              <a:rPr lang="en-US" altLang="x-none" dirty="0" err="1"/>
              <a:t>gian</a:t>
            </a:r>
            <a:r>
              <a:rPr lang="en-US" altLang="x-none" dirty="0"/>
              <a:t> </a:t>
            </a:r>
            <a:r>
              <a:rPr lang="en-US" altLang="x-none" dirty="0" err="1"/>
              <a:t>trạng</a:t>
            </a:r>
            <a:r>
              <a:rPr lang="en-US" altLang="x-none" dirty="0"/>
              <a:t> </a:t>
            </a:r>
            <a:r>
              <a:rPr lang="en-US" altLang="x-none" dirty="0" err="1"/>
              <a:t>thái</a:t>
            </a:r>
            <a:r>
              <a:rPr lang="en-US" altLang="x-none" dirty="0"/>
              <a:t> </a:t>
            </a:r>
            <a:r>
              <a:rPr lang="en-US" altLang="x-none" dirty="0" err="1"/>
              <a:t>của</a:t>
            </a:r>
            <a:r>
              <a:rPr lang="en-US" altLang="x-none" dirty="0"/>
              <a:t> </a:t>
            </a:r>
            <a:r>
              <a:rPr lang="en-US" altLang="x-none" dirty="0" err="1"/>
              <a:t>trò</a:t>
            </a:r>
            <a:r>
              <a:rPr lang="en-US" altLang="x-none" dirty="0"/>
              <a:t> tic-tac-toe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1A9D9D38-A8F4-4D84-8755-955086B2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0834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5BD07ED3-EFDC-4505-BC81-0BD5BB6B8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8432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Trò </a:t>
            </a:r>
            <a:r>
              <a:rPr lang="en-US" altLang="x-none" sz="2800" dirty="0" err="1"/>
              <a:t>chơi</a:t>
            </a:r>
            <a:r>
              <a:rPr lang="en-US" altLang="x-none" sz="2800" dirty="0"/>
              <a:t>: tic-tac-toe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51B8C03D-2313-481A-83BE-3C0C0CA72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/>
              <a:t>Từ </a:t>
            </a:r>
            <a:r>
              <a:rPr lang="en-US" altLang="x-none" sz="2600" dirty="0" err="1"/>
              <a:t>vựng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là</a:t>
            </a:r>
            <a:r>
              <a:rPr lang="en-US" altLang="x-none" sz="2600" dirty="0"/>
              <a:t> (khoảng </a:t>
            </a:r>
            <a:r>
              <a:rPr lang="en-US" altLang="x-none" sz="2600" dirty="0" err="1"/>
              <a:t>trắng</a:t>
            </a:r>
            <a:r>
              <a:rPr lang="en-US" altLang="x-none" sz="2600" dirty="0"/>
              <a:t>, X, O)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/>
              <a:t>3</a:t>
            </a:r>
            <a:r>
              <a:rPr lang="en-US" altLang="x-none" sz="2600" baseline="30000" dirty="0"/>
              <a:t>9</a:t>
            </a:r>
            <a:r>
              <a:rPr lang="en-US" altLang="x-none" sz="2600" dirty="0"/>
              <a:t> = </a:t>
            </a:r>
            <a:r>
              <a:rPr lang="en-US" altLang="x-none" sz="2600" dirty="0">
                <a:solidFill>
                  <a:srgbClr val="000000"/>
                </a:solidFill>
              </a:rPr>
              <a:t>19,683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cách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để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sắp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xếp</a:t>
            </a:r>
            <a:r>
              <a:rPr lang="en-US" altLang="x-none" sz="2600" dirty="0"/>
              <a:t> (</a:t>
            </a:r>
            <a:r>
              <a:rPr lang="en-US" altLang="x-none" sz="2600" dirty="0" err="1"/>
              <a:t>khoẳng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trắng</a:t>
            </a:r>
            <a:r>
              <a:rPr lang="en-US" altLang="x-none" sz="2600" dirty="0"/>
              <a:t>, X, O) </a:t>
            </a:r>
            <a:r>
              <a:rPr lang="en-US" altLang="x-none" sz="2600" dirty="0" err="1"/>
              <a:t>trong</a:t>
            </a:r>
            <a:r>
              <a:rPr lang="en-US" altLang="x-none" sz="2600" dirty="0"/>
              <a:t> 9 </a:t>
            </a:r>
            <a:r>
              <a:rPr lang="en-US" altLang="x-none" sz="2600" dirty="0" err="1"/>
              <a:t>không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gian</a:t>
            </a:r>
            <a:endParaRPr lang="en-US" altLang="x-none" sz="2600" dirty="0"/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 err="1"/>
              <a:t>Biểu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diễn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bằng</a:t>
            </a:r>
            <a:r>
              <a:rPr lang="en-US" altLang="x-none" sz="2600" dirty="0"/>
              <a:t> DAG (directed acyclic graph)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600" dirty="0"/>
              <a:t>9! = 362,880 </a:t>
            </a:r>
            <a:r>
              <a:rPr lang="en-US" altLang="x-none" sz="2600" dirty="0" err="1"/>
              <a:t>cách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khác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nhau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có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thể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được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tạo</a:t>
            </a:r>
            <a:r>
              <a:rPr lang="en-US" altLang="x-none" sz="2600" dirty="0"/>
              <a:t> </a:t>
            </a:r>
            <a:r>
              <a:rPr lang="en-US" altLang="x-none" sz="2600" dirty="0" err="1"/>
              <a:t>ra</a:t>
            </a:r>
            <a:endParaRPr lang="en-US" altLang="x-none" sz="2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8" ma:contentTypeDescription="Create a new document." ma:contentTypeScope="" ma:versionID="9e0f2cbbe44ff4a238933f0390941863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c86db84c444b19122c61ba13fc22fab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5C2547-1A38-4D89-8D1D-02C352530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b0f24-08d8-4edb-bd43-4c9b8d234f39"/>
    <ds:schemaRef ds:uri="e88a3939-53e8-4fe4-a153-578d3936af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F2FCCE-86BB-4FE5-8B3D-09243B0784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2027</TotalTime>
  <Words>778</Words>
  <Application>Microsoft Office PowerPoint</Application>
  <PresentationFormat>On-screen Show (4:3)</PresentationFormat>
  <Paragraphs>81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Radial</vt:lpstr>
      <vt:lpstr>State space search</vt:lpstr>
      <vt:lpstr>Tìm kiếm không gian trạng thái (State Space Search)</vt:lpstr>
      <vt:lpstr>bài toán: 8-puzzle</vt:lpstr>
      <vt:lpstr>bài toán: 8-puzzle</vt:lpstr>
      <vt:lpstr>Không gian bài toán của 8-puzzle</vt:lpstr>
      <vt:lpstr>Kích thước của không gian bài toán: 8/16-puzzle</vt:lpstr>
      <vt:lpstr>Trò chơi: tic-tac-toe</vt:lpstr>
      <vt:lpstr>Không gian trạng thái của trò tic-tac-toe</vt:lpstr>
      <vt:lpstr>Trò chơi: tic-tac-toe</vt:lpstr>
      <vt:lpstr>Chiến lược tìm kiếm</vt:lpstr>
      <vt:lpstr>Breadth-First search</vt:lpstr>
      <vt:lpstr>Breadth-first search of the 8-puzzle</vt:lpstr>
      <vt:lpstr>Quiz 1</vt:lpstr>
      <vt:lpstr>Depth first search</vt:lpstr>
      <vt:lpstr>Depth-first vs. breadth-first</vt:lpstr>
      <vt:lpstr>Lặp đào sâu thêm (Iterative Deepening)</vt:lpstr>
      <vt:lpstr>Depth-first search of the 8-puzzle</vt:lpstr>
      <vt:lpstr>Quiz 2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Do Quoc Huy</cp:lastModifiedBy>
  <cp:revision>188</cp:revision>
  <dcterms:created xsi:type="dcterms:W3CDTF">2005-08-13T04:29:07Z</dcterms:created>
  <dcterms:modified xsi:type="dcterms:W3CDTF">2021-05-24T02:15:41Z</dcterms:modified>
</cp:coreProperties>
</file>