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</p:sldMasterIdLst>
  <p:notesMasterIdLst>
    <p:notesMasterId r:id="rId25"/>
  </p:notesMasterIdLst>
  <p:handoutMasterIdLst>
    <p:handoutMasterId r:id="rId26"/>
  </p:handoutMasterIdLst>
  <p:sldIdLst>
    <p:sldId id="256" r:id="rId4"/>
    <p:sldId id="275" r:id="rId5"/>
    <p:sldId id="276" r:id="rId6"/>
    <p:sldId id="291" r:id="rId7"/>
    <p:sldId id="292" r:id="rId8"/>
    <p:sldId id="277" r:id="rId9"/>
    <p:sldId id="278" r:id="rId10"/>
    <p:sldId id="293" r:id="rId11"/>
    <p:sldId id="279" r:id="rId12"/>
    <p:sldId id="281" r:id="rId13"/>
    <p:sldId id="280" r:id="rId14"/>
    <p:sldId id="282" r:id="rId15"/>
    <p:sldId id="274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31"/>
  </p:normalViewPr>
  <p:slideViewPr>
    <p:cSldViewPr>
      <p:cViewPr varScale="1">
        <p:scale>
          <a:sx n="97" d="100"/>
          <a:sy n="97" d="100"/>
        </p:scale>
        <p:origin x="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E43918-E0E9-4332-8585-474F906C5D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B764-4558-4FC6-B06E-F48B7D3912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D0631DB-1D85-4FB1-A3E5-A5D9E92FBDD5}" type="datetimeFigureOut">
              <a:rPr lang="en-US"/>
              <a:pPr>
                <a:defRPr/>
              </a:pPr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453B1-D321-43D3-A454-A3446AE6FE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8B551-3FE4-43FD-ABB3-342363F98B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EE348A-7096-4C0C-AE83-D824D254F2F5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32EEB27-011D-4982-A72F-C917CEB3FB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5CFA6C0-65BD-4FBE-A05E-BD135F45CC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1A370BA-7068-4B7D-9EFF-76DDA103766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A455736-F715-48DF-9D25-2A051A409E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5BB1DB2-CD0B-4FF8-B0A5-D3AB6EC8C9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8244B97-02EF-4104-93E8-7BD44D76A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D24C04EC-C161-4984-A917-874C675262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899A2AAA-BF6D-416E-9D11-697830C20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2046F38E-DFB4-4474-A167-96B5EA408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vi-VN">
                <a:latin typeface="Arial" panose="020B0604020202020204" pitchFamily="34" charset="0"/>
              </a:rPr>
              <a:t>Truyền thông tin về mảng cho hàm dựa trên các tham số: địa chỉ mảng, kích th</a:t>
            </a:r>
            <a:r>
              <a:rPr lang="vi-VN" altLang="vi-VN">
                <a:latin typeface="Arial" panose="020B0604020202020204" pitchFamily="34" charset="0"/>
              </a:rPr>
              <a:t>ư</a:t>
            </a:r>
            <a:r>
              <a:rPr lang="en-US" altLang="vi-VN">
                <a:latin typeface="Arial" panose="020B0604020202020204" pitchFamily="34" charset="0"/>
              </a:rPr>
              <a:t>ớc phần tử, số phần tử</a:t>
            </a:r>
          </a:p>
          <a:p>
            <a:r>
              <a:rPr lang="en-US" altLang="vi-VN">
                <a:latin typeface="Arial" panose="020B0604020202020204" pitchFamily="34" charset="0"/>
              </a:rPr>
              <a:t>Sử dụng con trỏ hàm để so sánh dữ liệu tổng quát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F95057D-5641-4CD7-BE4D-537945F31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CA55CB-3CC0-453C-9B3C-A30AFD744D75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E9AD46D-E3AA-4537-925B-BDB1049C912B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258BB5F-6310-4535-9B8B-378F94CB42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ABE6C64-8006-483C-91A9-610503F68BAC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00C02624-4A16-4F15-BC75-6E5A4E1DC5AA}"/>
                </a:ext>
              </a:extLst>
            </p:cNvPr>
            <p:cNvSpPr>
              <a:spLocks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FBF31A50-17D3-4EB6-A5C0-7A6F1E557AF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228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8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E57BB1D-E3F8-4335-807F-020A6DDBB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E74C183-66C2-47D9-9154-A984D7D397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43DA473-195A-4840-B85C-F2768F90C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E449B68-2ED0-455F-9405-422828573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85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3F99206-8940-4894-8F1D-1E049C03A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608A07D-B3BA-4D4C-8159-0662524E9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23A532F-E186-46BF-BADB-8E5EBF278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CBBEC-E6C0-4637-AA6E-D21FFC163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1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9D17AE-C446-4382-A956-E69EC80E7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D24DE9F-D9E9-4E05-9DE5-B6F4255596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C0043DE-2872-4D64-A865-2ED7F0753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E015B-614C-48DF-BDF0-117B8AD52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1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F2AF317-9520-4C42-9B70-B1364404F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B57F3FD-C56A-457D-9754-F9F5E7757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CBE075F-7A68-4554-805A-82BB4F86A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197859-13ED-4AC9-9045-0572F7A84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03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2782232-8EFF-4672-AC0A-54039ED5D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23B9C51-3E9F-4383-A4DA-ABA457472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6DCC6C5-C449-4D1B-93F7-EEEEEB5B4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1E259-D317-4C9F-835C-89D5A3593B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2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D97D85F-14A2-4987-B18D-79E716806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E79B9C-8000-46E5-8F4E-297A7B215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E5C329E-6FEA-49F7-92BF-5A91F3FECB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9118E-6A8C-4EDD-B042-5AD7AAF852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F436293-BA1F-4E1A-BC87-D4C354896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501D86C-01C8-4919-A17D-1EAE847FD5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25ACE3-B4BC-4B5E-882D-B325602C1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35195-3F8F-4EFE-A94B-F3579446F7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4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5CAEB2E-DD7D-4ACE-AD65-68F697140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E963D96-766F-47E2-8496-45643B25FC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78E0973-87F1-4419-941B-B8BFE4962C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9B4E1-6BFA-4F65-8647-A8CDDBD22A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3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2430E95-4B9C-4027-950E-E28D8AF94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65FE395-B2DC-4628-9EA7-14681326C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8D7A23-047E-413A-B76A-142153729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32B60-F411-49FE-9202-99F376208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2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A506412-B3CC-46C0-9706-484B69A28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7E42EF8-5490-44DF-B271-FF4A104DF3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F28F107-AFAC-4380-8E46-BA521F20B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2CDBE-2549-436B-877A-35872005E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E9D71AD-3504-432C-8863-3084524BDC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529F23-134E-49CD-984D-8316F46CF1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08E6FF7-2946-4DC4-82C7-8E0EA3941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7CC56-1688-4E30-99E7-CEA1C0E01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20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>
            <a:extLst>
              <a:ext uri="{FF2B5EF4-FFF2-40B4-BE49-F238E27FC236}">
                <a16:creationId xmlns:a16="http://schemas.microsoft.com/office/drawing/2014/main" id="{89814F82-9E4B-40F3-B537-AB34CF17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305800" cy="6172200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749FD6F0-05F2-4C80-A9D9-00151513CCFB}"/>
              </a:ext>
            </a:extLst>
          </p:cNvPr>
          <p:cNvSpPr>
            <a:spLocks/>
          </p:cNvSpPr>
          <p:nvPr/>
        </p:nvSpPr>
        <p:spPr bwMode="blackWhite">
          <a:xfrm>
            <a:off x="0" y="152400"/>
            <a:ext cx="8534400" cy="838200"/>
          </a:xfrm>
          <a:custGeom>
            <a:avLst/>
            <a:gdLst>
              <a:gd name="T0" fmla="*/ 0 w 10182"/>
              <a:gd name="T1" fmla="*/ 0 h 1000"/>
              <a:gd name="T2" fmla="*/ 2147483646 w 10182"/>
              <a:gd name="T3" fmla="*/ 0 h 1000"/>
              <a:gd name="T4" fmla="*/ 2147483646 w 10182"/>
              <a:gd name="T5" fmla="*/ 2147483646 h 1000"/>
              <a:gd name="T6" fmla="*/ 2147483646 w 10182"/>
              <a:gd name="T7" fmla="*/ 2147483646 h 1000"/>
              <a:gd name="T8" fmla="*/ 0 w 10182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82"/>
              <a:gd name="T16" fmla="*/ 0 h 1000"/>
              <a:gd name="T17" fmla="*/ 5091 w 10182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82" h="1000">
                <a:moveTo>
                  <a:pt x="0" y="0"/>
                </a:moveTo>
                <a:lnTo>
                  <a:pt x="9681" y="0"/>
                </a:lnTo>
                <a:cubicBezTo>
                  <a:pt x="9958" y="0"/>
                  <a:pt x="10182" y="223"/>
                  <a:pt x="10182" y="500"/>
                </a:cubicBezTo>
                <a:cubicBezTo>
                  <a:pt x="10182" y="776"/>
                  <a:pt x="9958" y="999"/>
                  <a:pt x="9682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2E539BF2-EE08-4DA6-B2D3-AB35D308B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FE68EEF3-EEA3-4CAD-A2DB-E341557E3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74E3D3E7-6076-4B65-B269-E989A2CBA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E4AB2C3D-E5DB-4A00-9E1E-FE3BE3B4CF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69C287CA-E7F1-4909-BE85-FA39BC17E5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6" name="Rectangle 10">
            <a:extLst>
              <a:ext uri="{FF2B5EF4-FFF2-40B4-BE49-F238E27FC236}">
                <a16:creationId xmlns:a16="http://schemas.microsoft.com/office/drawing/2014/main" id="{02AB69EE-1DCE-4A9B-A9D9-F15EC6D4D3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FCD55C9F-B814-4054-8CB3-F6EB0309E9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21AE9EB-649B-4263-BBD4-3DC73D91BC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Lập trình tổng quát</a:t>
            </a:r>
            <a:endParaRPr lang="en-US" altLang="en-US"/>
          </a:p>
        </p:txBody>
      </p:sp>
      <p:sp>
        <p:nvSpPr>
          <p:cNvPr id="15362" name="Rectangle 9">
            <a:extLst>
              <a:ext uri="{FF2B5EF4-FFF2-40B4-BE49-F238E27FC236}">
                <a16:creationId xmlns:a16="http://schemas.microsoft.com/office/drawing/2014/main" id="{6451A92A-1FC8-4E42-8B1C-13A903C201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huydq@soict.hust.edu.vn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0ED6894-4E32-4276-9521-1A49376AE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Cách sử dụng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A23C557-A06B-4111-A867-642A9672A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int_compare(void const* x, void const *y)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m, 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 = *((int*)x);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n = *((int*)y);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(m == n)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return m &gt; n ? 1 : -1;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a[100], i, res;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n = 100, item = 5;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for (i = 0; i &lt; n; i++) </a:t>
            </a:r>
            <a:r>
              <a:rPr lang="en-US" altLang="en-US" sz="2000" b="1">
                <a:latin typeface="Courier New" panose="02070309020205020404" pitchFamily="49" charset="0"/>
              </a:rPr>
              <a:t>a[i] = rand();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qsort(a, n, sizeof(int), int_compare);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res = search (a,sizeof(int),0,n-1,&amp;item,int_compare);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03733F2E-3F63-4DB1-B0EE-71B04F5E3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1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36A1ED2-5915-449B-9FE8-FE806E787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Phát triển hàm sắp xếp tổng quát của riêng bạn dựa trên giải thuật được đưa ra trong bài giảng 1</a:t>
            </a:r>
          </a:p>
          <a:p>
            <a:pPr eaLnBrk="1" hangingPunct="1"/>
            <a:r>
              <a:rPr lang="en-US" altLang="en-US"/>
              <a:t>Viết lại các chương trình trong bài giảng 1 sử dụng hàm sắp xếp tổng quát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FFEE64D-A5B6-416E-828A-7279CB9A3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Hướng dẫn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AA8F6FA-67E7-44A0-87C0-BE9D96679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Để đổi chỗ hai phần tử trong mảng, chúng ta cần xây dựng hàm đổi chỗ tổng quát như sau</a:t>
            </a:r>
          </a:p>
          <a:p>
            <a:pPr lvl="1" eaLnBrk="1" hangingPunct="1"/>
            <a:r>
              <a:rPr lang="en-US" altLang="en-US"/>
              <a:t>void exch (void * buf, int size, int i, int j);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81F6547-C513-4AC6-B2BA-D6FB45D65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Giải pháp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104D2AA0-7178-4DEE-ADB4-E089C0A98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void sort(void* a, int size, int l, int r,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           int (*compare)(void*, void*))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if (r &lt;= l)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int i = l-1, j =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int p = l-1, q =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while(1)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while (compare((char*)a+(++i)*size, (char*)a+r*size) &lt; 0 );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while (compare((char*)a+r*size, (char*)a+(--j)*size) &lt; 0 )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    if (j == l)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if (i &gt;= j)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exch(a, size, i, 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if (compare((char*)a+i*size, (char*)a+r*size)==0)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   exch(a, size, ++p, 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if (compare((char*)a+j*size, (char*)a+r*size)==0)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	   exch(a, size, --q, 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exch(a, size, i, 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j = i - 1;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i = i + 1;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for (int k = l ; k &lt;= p; k++) exch(a, size, k, j--);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for (int k = r-1; k &gt;= q; k--) exch(a, size, k, i++);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sort(a, size, l, j,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sort(a, size, i, r,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2E8834C1-FAAF-499D-8AC2-E3BA6BEF7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Kiểu dữ liệu tổng quát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998718EF-81A3-423F-A8EF-1E9FBE1B3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Làm cách nào để tạo 1 vùng lưu dữ liệu tổng</a:t>
            </a:r>
            <a:r>
              <a:rPr lang="en-US" altLang="en-US"/>
              <a:t> </a:t>
            </a:r>
            <a:r>
              <a:rPr lang="vi-VN" altLang="en-US"/>
              <a:t>quát, với dữ liệu có thể là kiểu integer, float,</a:t>
            </a:r>
            <a:r>
              <a:rPr lang="en-US" altLang="en-US"/>
              <a:t> </a:t>
            </a:r>
            <a:r>
              <a:rPr lang="vi-VN" altLang="en-US"/>
              <a:t>char,</a:t>
            </a:r>
            <a:r>
              <a:rPr lang="en-US" altLang="en-US"/>
              <a:t> bản ghi ?</a:t>
            </a:r>
          </a:p>
          <a:p>
            <a:pPr eaLnBrk="1" hangingPunct="1"/>
            <a:r>
              <a:rPr lang="en-US" altLang="en-US"/>
              <a:t>Kiểu dữ liệu tổng quát phải hiệu quả để phát triển 1 cấu trúc dữ liệu trừu tượng (ADT) trong C như danh sách liên kết, cây nhị phân…</a:t>
            </a:r>
          </a:p>
          <a:p>
            <a:pPr eaLnBrk="1" hangingPunct="1"/>
            <a:r>
              <a:rPr lang="en-US" altLang="en-US"/>
              <a:t>Kiểu hợp (Union) có thể là 1 cách hữu hiệu để thực thi 1 cấu trúc dữ liệu tổng quát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EE55DDAE-BC95-4D78-832F-3C0585A98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Jval (libfdr lib)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F154F78-174B-4512-897F-E23ADE743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typedef union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int i;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long 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float f;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double d;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void *v;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char *s;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char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} Jval;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Jval có thể được sử dụng để lưu trữ các loại dữ liệu khác nhau, ví dụ: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Jval a,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a.i = 5;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b.f = 3.14;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1B5FA3F9-7F66-42A1-B8AC-69418C4CA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hàm khởi tạo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7874D436-514C-4C29-B9E3-00B51C9EA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Để đơn giản việc sử dụng Jval, một vài hàm khởi tạo dữ liệu được xây dựng</a:t>
            </a:r>
          </a:p>
          <a:p>
            <a:pPr lvl="1" eaLnBrk="1" hangingPunct="1"/>
            <a:r>
              <a:rPr lang="en-US" altLang="en-US"/>
              <a:t>Jval new_jval_i(int);</a:t>
            </a:r>
          </a:p>
          <a:p>
            <a:pPr lvl="1" eaLnBrk="1" hangingPunct="1"/>
            <a:r>
              <a:rPr lang="en-US" altLang="en-US"/>
              <a:t>Jval new_jval_f(float);</a:t>
            </a:r>
          </a:p>
          <a:p>
            <a:pPr lvl="1" eaLnBrk="1" hangingPunct="1"/>
            <a:r>
              <a:rPr lang="en-US" altLang="en-US"/>
              <a:t>Jval new_jval_d(double);</a:t>
            </a:r>
          </a:p>
          <a:p>
            <a:pPr lvl="1" eaLnBrk="1" hangingPunct="1"/>
            <a:r>
              <a:rPr lang="en-US" altLang="en-US"/>
              <a:t>Jval new_jval_s(char *); </a:t>
            </a:r>
          </a:p>
          <a:p>
            <a:pPr eaLnBrk="1" hangingPunct="1"/>
            <a:r>
              <a:rPr lang="en-US" altLang="en-US" sz="2400"/>
              <a:t>Ví dụ: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Jval a,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a = new_jval_i(5);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b = new_jval_f(3.14);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2860872F-4A77-4E3C-B104-4A494DF97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hàm truy cập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73722936-7E16-445C-96BA-FF4F0814A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Để đọc giá trị từ một vùng nhớ tổng quát, các hàm truy cập tới kiểu dữ liệu cụ thể, sẽ được sử dụng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jval_i(Jval);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float jval_f(Jval);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double jval_d(Jval);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char* jval_s(Jval);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Ví dụ: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Jval a,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 = new_jval_i(5);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b = new_jval_float(3.14);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printf(“%d”, jval_i(a));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printf(“%f”, jval_f(a));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526CFB18-7B9F-42BF-AC70-A9E9DC76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Thực thi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FCEC620-DBC4-48E7-8D41-AA828478F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new_jval_i(int i) { Jval j; j.i = i;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new_jval_l(long l) { Jval j; j.l = l;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new_jval_f(float f) { Jval j; j.f = f;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new_jval_d(double d) { Jval j; j.d = d;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 new_jval_v(void *v) { Jval j; j.v = v; return j;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jval_i(Jval j) { return j.i;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long jval_l(Jval j) { return j.l;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float jval_f(Jval j) { return j.f;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double jval_d(Jval j) { return j.d;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*jval_v(Jval j) { return j.v; }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E43CBA16-59C0-43FA-8163-6DF4EAF08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2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A4ACBFAC-D243-4F81-9FFF-2ED7BF926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Viết lại hàm tìm kiếm và sắp xếp tổng quát sử dụng Jval, như sau:</a:t>
            </a:r>
          </a:p>
          <a:p>
            <a:pPr lvl="1" eaLnBrk="1" hangingPunct="1"/>
            <a:r>
              <a:rPr lang="en-US" altLang="en-US"/>
              <a:t>void sort_gen ( Jval a[], int l, int r, int (*compare)(Jval*, Jval*) );</a:t>
            </a:r>
          </a:p>
          <a:p>
            <a:pPr lvl="1" eaLnBrk="1" hangingPunct="1"/>
            <a:r>
              <a:rPr lang="en-US" altLang="en-US"/>
              <a:t>int search_gen ( Jval a[], int l, int r, Jval item, int (*compare)(Jval*, Jval*) 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38C2BED-49A8-41DA-9238-19826FF0B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8FCCC46-F05B-4022-B0CC-CEDFD5117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 altLang="en-US" sz="2400" dirty="0"/>
              <a:t>Lập trình tổng quát</a:t>
            </a:r>
            <a:r>
              <a:rPr lang="en-US" altLang="en-US" sz="2400" dirty="0"/>
              <a:t>:</a:t>
            </a:r>
            <a:r>
              <a:rPr lang="vi-VN" altLang="en-US" sz="2400" dirty="0"/>
              <a:t> phương pháp tạo ra các đoạn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vi-VN" altLang="en-US" sz="2400" dirty="0"/>
              <a:t>chương trình tổng quát cho phép dễ dàng sử dụng lại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vi-VN" altLang="en-US" sz="2400" dirty="0"/>
              <a:t>trong nhiều bài toán khác nhau.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dụ:hàm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memcpy</a:t>
            </a:r>
            <a:r>
              <a:rPr lang="en-US" altLang="en-US" sz="2400" dirty="0"/>
              <a:t>()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2000" dirty="0"/>
              <a:t>void* </a:t>
            </a:r>
            <a:r>
              <a:rPr lang="en-US" altLang="en-US" sz="2000" dirty="0" err="1"/>
              <a:t>memcpy</a:t>
            </a:r>
            <a:r>
              <a:rPr lang="en-US" altLang="en-US" sz="2000" dirty="0"/>
              <a:t>(void* region1, const void* region2, </a:t>
            </a:r>
            <a:r>
              <a:rPr lang="en-US" altLang="en-US" sz="2000" dirty="0" err="1"/>
              <a:t>size_t</a:t>
            </a:r>
            <a:r>
              <a:rPr lang="en-US" altLang="en-US" sz="2000" dirty="0"/>
              <a:t> n);</a:t>
            </a:r>
          </a:p>
          <a:p>
            <a:pPr lvl="1" eaLnBrk="1" hangingPunct="1">
              <a:defRPr/>
            </a:pPr>
            <a:r>
              <a:rPr lang="en-US" altLang="en-US" sz="2000" dirty="0"/>
              <a:t>Hàm </a:t>
            </a:r>
            <a:r>
              <a:rPr lang="en-US" altLang="en-US" sz="2000" dirty="0" err="1"/>
              <a:t>memcpy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con </a:t>
            </a:r>
            <a:r>
              <a:rPr lang="en-US" altLang="en-US" sz="2000" dirty="0" err="1"/>
              <a:t>trỏ</a:t>
            </a:r>
            <a:r>
              <a:rPr lang="en-US" altLang="en-US" sz="2000" dirty="0"/>
              <a:t> void* </a:t>
            </a:r>
            <a:r>
              <a:rPr lang="en-US" altLang="en-US" sz="2000" dirty="0" err="1"/>
              <a:t>nên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chép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từ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khác</a:t>
            </a:r>
            <a:r>
              <a:rPr lang="en-US" altLang="en-US" sz="2000" dirty="0"/>
              <a:t> nhau</a:t>
            </a:r>
          </a:p>
          <a:p>
            <a:pPr eaLnBrk="1" hangingPunct="1">
              <a:defRPr/>
            </a:pPr>
            <a:r>
              <a:rPr lang="vi-VN" altLang="en-US" sz="2400" dirty="0"/>
              <a:t>Hàm memcpy() đã được tổng quát hóa bằng cách sử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vi-VN" altLang="en-US" sz="2400" dirty="0"/>
              <a:t>dụng cách khai báo void*. Cách khai báo này cho</a:t>
            </a:r>
            <a:r>
              <a:rPr lang="en-US" altLang="en-US" sz="2400" dirty="0"/>
              <a:t> </a:t>
            </a:r>
            <a:r>
              <a:rPr lang="vi-VN" altLang="en-US" sz="2400" dirty="0"/>
              <a:t>phép hàm có thể sử dụng để sao chép nhiều kiểu dữ</a:t>
            </a:r>
            <a:r>
              <a:rPr lang="en-US" altLang="en-US" sz="2400" dirty="0"/>
              <a:t> </a:t>
            </a:r>
            <a:r>
              <a:rPr lang="vi-VN" altLang="en-US" sz="2400" dirty="0"/>
              <a:t>liệu khác nhau.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1 </a:t>
            </a:r>
            <a:r>
              <a:rPr lang="vi-VN" altLang="en-US" sz="2400" dirty="0"/>
              <a:t>cách tổng quát, để sao chép dữ liệu, ta chỉ cần biết</a:t>
            </a:r>
            <a:r>
              <a:rPr lang="en-US" altLang="en-US" sz="2400" dirty="0"/>
              <a:t> </a:t>
            </a:r>
            <a:r>
              <a:rPr lang="vi-VN" altLang="en-US" sz="2400" dirty="0"/>
              <a:t>địa chỉ và kích cỡ của vùng cần sao chép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CB3EFCEF-17BA-4719-9D20-3A81FB9A1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Hướng dẫn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A11A7A2-AFF8-4D26-889F-5F64B980A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Sau khi tạo ra hàm sắp xếp và tìm kiếm tổng quát, bạn có thể tạo ra các hàm xử lý đối với một kiểu dữ liệu cụ thể, như: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 compare_i(Jval* a, Jval* b);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void sort_i (Jval a[], int l, int r);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 search_i (Jval a[], int l, int r, int 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Jval* create_array_i (int n);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4CB6F59-B06A-4256-A3F6-EC1B3AAB1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160EF15E-901D-443D-B38B-6A1DA650C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compare_i(Jval* a, Jval* b)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 jval_i(*a)==jval_i(*b) ) 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 jval_i(*a) &lt; jval_i(*b) )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else return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sort_i (Jval a[], int l, int r)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sort_gen(a, l, r, compare_i);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search_i (Jval a[], int l, int r, int x)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return search_gen(a, l, r, new_jval_i(x), compare_i);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Jval* create_array_i (int n)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Jval * array = (Jval *) malloc(sizeof(Jval)*n);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for (i=0; i&lt;n; i++) array[i] = new_jval_i( rand() 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return array;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78BD873-2329-40E2-A6C0-24A38B15E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memcpy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82CA0D4-7D6C-4B27-8B7C-F45BD7141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Hàm mempcy() có thể được cài đặt là: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void* memcpy(void* region1,const void* region2,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size_t n)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const char* first = (const char*) region2;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const char* last = ((const char*) region2) + n;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char* result = (char*) region1;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while (first != last) *result++ = *first++;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return result;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687612B8-88D2-4A10-81D4-965D5ADC3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biệt hằng con trỏ và con trỏ hằng 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596B3D5-677B-42A7-81D5-1DEAED716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 trỏ hằng</a:t>
            </a:r>
          </a:p>
          <a:p>
            <a:pPr eaLnBrk="1" hangingPunct="1"/>
            <a:r>
              <a:rPr lang="vi-VN" altLang="en-US" sz="2000" b="1">
                <a:latin typeface="Courier New" panose="02070309020205020404" pitchFamily="49" charset="0"/>
              </a:rPr>
              <a:t>Là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con trỏ </a:t>
            </a:r>
            <a:r>
              <a:rPr lang="vi-VN" altLang="en-US" sz="2000" b="1">
                <a:latin typeface="Courier New" panose="02070309020205020404" pitchFamily="49" charset="0"/>
              </a:rPr>
              <a:t>trỏ đến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vùng dữ liệu hằng</a:t>
            </a:r>
            <a:r>
              <a:rPr lang="vi-VN" altLang="en-US" sz="2000" b="1">
                <a:latin typeface="Courier New" panose="02070309020205020404" pitchFamily="49" charset="0"/>
              </a:rPr>
              <a:t>. 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Không </a:t>
            </a:r>
            <a:r>
              <a:rPr lang="vi-V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thể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thay đổi giá trị </a:t>
            </a:r>
            <a:r>
              <a:rPr lang="vi-VN" altLang="en-US" sz="2000" b="1">
                <a:latin typeface="Courier New" panose="02070309020205020404" pitchFamily="49" charset="0"/>
              </a:rPr>
              <a:t>mà nó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đang trỏ đến</a:t>
            </a:r>
            <a:r>
              <a:rPr lang="vi-VN" altLang="en-US" sz="2000" b="1">
                <a:latin typeface="Courier New" panose="02070309020205020404" pitchFamily="49" charset="0"/>
              </a:rPr>
              <a:t>.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C</a:t>
            </a:r>
            <a:r>
              <a:rPr lang="vi-VN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ó thể</a:t>
            </a:r>
            <a:r>
              <a:rPr lang="en-US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vi-VN" altLang="en-US" sz="2000" b="1">
                <a:latin typeface="Courier New" panose="02070309020205020404" pitchFamily="49" charset="0"/>
              </a:rPr>
              <a:t>thực hiện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tăng giảm địa chỉ con trỏ </a:t>
            </a:r>
            <a:r>
              <a:rPr lang="vi-VN" altLang="en-US" sz="2000" b="1">
                <a:latin typeface="Courier New" panose="02070309020205020404" pitchFamily="49" charset="0"/>
              </a:rPr>
              <a:t>hay cho nó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trỏ đi nơi khác</a:t>
            </a:r>
            <a:r>
              <a:rPr lang="vi-VN" altLang="en-US" sz="2000" b="1">
                <a:latin typeface="Courier New" panose="02070309020205020404" pitchFamily="49" charset="0"/>
              </a:rPr>
              <a:t>.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Khai báo: </a:t>
            </a:r>
            <a:r>
              <a:rPr lang="fr-FR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const int* 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Ví dụ: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D480C1-09D2-4705-BAC6-7FB4D0C3B3FF}"/>
              </a:ext>
            </a:extLst>
          </p:cNvPr>
          <p:cNvSpPr/>
          <p:nvPr/>
        </p:nvSpPr>
        <p:spPr>
          <a:xfrm>
            <a:off x="2362200" y="3436938"/>
            <a:ext cx="4572000" cy="2862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D1144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</a:p>
          <a:p>
            <a:pPr lvl="2">
              <a:defRPr/>
            </a:pP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x = 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</a:p>
          <a:p>
            <a:pPr lvl="2">
              <a:defRPr/>
            </a:pP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y = 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</a:p>
          <a:p>
            <a:pPr lvl="2">
              <a:defRPr/>
            </a:pP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*q; </a:t>
            </a:r>
          </a:p>
          <a:p>
            <a:pPr lvl="2">
              <a:defRPr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q = &amp;y; </a:t>
            </a:r>
          </a:p>
          <a:p>
            <a:pPr lvl="2">
              <a:defRPr/>
            </a:pP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* p = &amp;x; </a:t>
            </a:r>
          </a:p>
          <a:p>
            <a:pPr lvl="2">
              <a:defRPr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*p = 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999988"/>
                </a:solidFill>
                <a:latin typeface="Consolas" panose="020B0609020204030204" pitchFamily="49" charset="0"/>
              </a:rPr>
              <a:t>lỗi</a:t>
            </a: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999988"/>
                </a:solidFill>
                <a:latin typeface="Consolas" panose="020B0609020204030204" pitchFamily="49" charset="0"/>
              </a:rPr>
              <a:t>biên</a:t>
            </a: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999988"/>
                </a:solidFill>
                <a:latin typeface="Consolas" panose="020B0609020204030204" pitchFamily="49" charset="0"/>
              </a:rPr>
              <a:t>dịch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2">
              <a:defRPr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p = q; </a:t>
            </a:r>
            <a:r>
              <a:rPr lang="en-US" sz="2000" i="1" dirty="0">
                <a:solidFill>
                  <a:srgbClr val="999988"/>
                </a:solidFill>
                <a:latin typeface="Consolas" panose="020B0609020204030204" pitchFamily="49" charset="0"/>
              </a:rPr>
              <a:t>// OK</a:t>
            </a:r>
          </a:p>
          <a:p>
            <a:pPr lvl="1">
              <a:defRPr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F5830E9-7300-4052-81C1-9EE301B71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biệt hằng con trỏ và con trỏ hằng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43E6874-7F50-400B-8A11-B838A9281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vi-VN" altLang="en-US" sz="2000" b="1">
                <a:latin typeface="Courier New" panose="02070309020205020404" pitchFamily="49" charset="0"/>
              </a:rPr>
              <a:t>Hằng con trỏ</a:t>
            </a:r>
          </a:p>
          <a:p>
            <a:pPr eaLnBrk="1" hangingPunct="1"/>
            <a:r>
              <a:rPr lang="vi-VN" altLang="en-US" sz="2000" b="1">
                <a:latin typeface="Courier New" panose="02070309020205020404" pitchFamily="49" charset="0"/>
              </a:rPr>
              <a:t>Là 1 con trỏ nếu trỏ vào 1 ô nhớ. 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vi-V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hông thể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trỏ đi nơi khác </a:t>
            </a:r>
            <a:r>
              <a:rPr lang="vi-VN" altLang="en-US" sz="2000" b="1">
                <a:latin typeface="Courier New" panose="02070309020205020404" pitchFamily="49" charset="0"/>
              </a:rPr>
              <a:t>và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tăng giảm địa chỉ</a:t>
            </a:r>
            <a:r>
              <a:rPr lang="vi-VN" altLang="en-US" sz="2000" b="1">
                <a:latin typeface="Courier New" panose="02070309020205020404" pitchFamily="49" charset="0"/>
              </a:rPr>
              <a:t> của con trỏ. 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C</a:t>
            </a:r>
            <a:r>
              <a:rPr lang="vi-VN" altLang="en-US" sz="2000" b="1">
                <a:solidFill>
                  <a:srgbClr val="00B050"/>
                </a:solidFill>
                <a:latin typeface="Courier New" panose="02070309020205020404" pitchFamily="49" charset="0"/>
              </a:rPr>
              <a:t>ó thể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thay đổi giá trị </a:t>
            </a:r>
            <a:r>
              <a:rPr lang="vi-VN" altLang="en-US" sz="2000" b="1">
                <a:latin typeface="Courier New" panose="02070309020205020404" pitchFamily="49" charset="0"/>
              </a:rPr>
              <a:t>mà nó </a:t>
            </a:r>
            <a:r>
              <a:rPr lang="vi-VN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trỏ đến</a:t>
            </a:r>
            <a:r>
              <a:rPr lang="vi-VN" altLang="en-US" sz="2000" b="1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vi-VN" altLang="en-US" sz="2000" b="1">
                <a:latin typeface="Courier New" panose="02070309020205020404" pitchFamily="49" charset="0"/>
              </a:rPr>
              <a:t>Khai báo:</a:t>
            </a: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vi-VN" altLang="en-US" sz="2000" b="1">
                <a:latin typeface="Courier New" panose="02070309020205020404" pitchFamily="49" charset="0"/>
              </a:rPr>
              <a:t>int* const 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vi-VN" altLang="en-US" sz="2000" b="1">
                <a:latin typeface="Courier New" panose="02070309020205020404" pitchFamily="49" charset="0"/>
              </a:rPr>
              <a:t>Ví dụ: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2C883-AA76-4F2F-AB07-4E79463EEA3C}"/>
              </a:ext>
            </a:extLst>
          </p:cNvPr>
          <p:cNvSpPr/>
          <p:nvPr/>
        </p:nvSpPr>
        <p:spPr>
          <a:xfrm>
            <a:off x="2590800" y="3262313"/>
            <a:ext cx="4572000" cy="2986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void main(){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int x  =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5;int y = 10;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int *q;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q = &amp;y;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int* const  p = &amp;x;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p = &amp;q; // ERROR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*p = 6; // OK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6666"/>
              </a:buClr>
              <a:buSzPct val="80000"/>
              <a:defRPr/>
            </a:pPr>
            <a:r>
              <a:rPr lang="vi-VN" altLang="en-US" sz="20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B9D91C2-6A53-4E91-BE1C-6F745D503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Hàm tổng quát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867D983-1BB1-4C8C-AF9A-4A96A9B95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Trong 1 hàm tổng quát, dữ liệu nên được truyền theo cách tổng quát (qua địa chỉ và kích thước)</a:t>
            </a:r>
          </a:p>
          <a:p>
            <a:pPr eaLnBrk="1" hangingPunct="1"/>
            <a:r>
              <a:rPr lang="en-US" altLang="en-US"/>
              <a:t>Nếu giải thuật đòi hỏi 1 hàm cụ thể để thao tác dữ liệu (ví dụ so sánh 2 giá trị), hàm đó nên được truyền sử dụng con trỏ hàm</a:t>
            </a:r>
          </a:p>
          <a:p>
            <a:pPr eaLnBrk="1" hangingPunct="1"/>
            <a:r>
              <a:rPr lang="en-US" altLang="en-US"/>
              <a:t>Ví dụ: Hàm tìm kiếm tổng quát trên mảng</a:t>
            </a:r>
          </a:p>
          <a:p>
            <a:pPr lvl="1" eaLnBrk="1" hangingPunct="1"/>
            <a:r>
              <a:rPr lang="en-US" altLang="en-US"/>
              <a:t>Làm cách nào để truyền dữ liệu cho hàm?</a:t>
            </a:r>
          </a:p>
          <a:p>
            <a:pPr lvl="1" eaLnBrk="1" hangingPunct="1"/>
            <a:r>
              <a:rPr lang="en-US" altLang="en-US"/>
              <a:t>Làm thế nào để hàm có thể kiểm tra 2 dữ liệu trong mảng có bằng nhau hay không?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FA52BD6-830A-421F-8F56-3F2F540CF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Cài đặt (1)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F7159A5C-B68F-421C-BD9C-1E6E1A8AB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Mảng dữ liệu tổng quát nên được truyền thông qua các tham số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void *buf: </a:t>
            </a:r>
            <a:r>
              <a:rPr lang="en-US" altLang="en-US">
                <a:solidFill>
                  <a:srgbClr val="00B050"/>
                </a:solidFill>
              </a:rPr>
              <a:t>địa chỉ của vùng nhớ </a:t>
            </a:r>
            <a:r>
              <a:rPr lang="en-US" altLang="en-US"/>
              <a:t>chứa dữ liệu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size:  </a:t>
            </a:r>
            <a:r>
              <a:rPr lang="en-US" altLang="en-US">
                <a:solidFill>
                  <a:srgbClr val="00B050"/>
                </a:solidFill>
              </a:rPr>
              <a:t>kích thước </a:t>
            </a:r>
            <a:r>
              <a:rPr lang="en-US" altLang="en-US"/>
              <a:t>của mỗi </a:t>
            </a:r>
            <a:r>
              <a:rPr lang="en-US" altLang="en-US">
                <a:solidFill>
                  <a:srgbClr val="00B050"/>
                </a:solidFill>
              </a:rPr>
              <a:t>phần tử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total: </a:t>
            </a:r>
            <a:r>
              <a:rPr lang="en-US" altLang="en-US">
                <a:solidFill>
                  <a:srgbClr val="00B050"/>
                </a:solidFill>
              </a:rPr>
              <a:t>số lượng </a:t>
            </a:r>
            <a:r>
              <a:rPr lang="en-US" altLang="en-US"/>
              <a:t>các </a:t>
            </a:r>
            <a:r>
              <a:rPr lang="en-US" altLang="en-US">
                <a:solidFill>
                  <a:srgbClr val="00B050"/>
                </a:solidFill>
              </a:rPr>
              <a:t>phần tử </a:t>
            </a:r>
            <a:r>
              <a:rPr lang="en-US" altLang="en-US"/>
              <a:t>của mảng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Giải thuật tìm kiếm cần 1 hàm so sánh 2 phần tử.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Các phần tử được truyền thông qua địa chỉ của nó.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Sử dụng 1 con trỏ hàm để biểu diễn 1 hàm so sánh tổng quát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(*compare) (void * item1, void * item2)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352D7129-060E-4519-A447-9ABD046C8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C315B279-D9F3-4F28-A20E-944BAC485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int_compare(void const* x, void const *y)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int m,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m = *((int*)x);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n = *((int*)y);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if ( m == n ) 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return m &gt; n ? 1: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int a[20],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/* input an array of numbers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/* call qsort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qsort(a, n, sizeof(int), int_compare);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123BDB5-DEB6-4055-9747-D26AE243E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Cài đặt (2)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69E780B6-5122-447D-9AE0-9F8AA04D9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// return -1 if not found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search(  void* buf,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int size,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int l, int r,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void * item,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int (*compare)(void*, void*))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int i, res;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(r &lt; l)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 = (l + r)/2;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res = compare(item, (char*)buf+(size*i)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 (res ==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return 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else if (res &lt;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return search(buf, size, l, i-1, item,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return search(buf, size, i+1, r, item, compare);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283F28EC1DB449696E2F29AE54265" ma:contentTypeVersion="6" ma:contentTypeDescription="Create a new document." ma:contentTypeScope="" ma:versionID="01298f02147061f05ae853a9555f6ee5">
  <xsd:schema xmlns:xsd="http://www.w3.org/2001/XMLSchema" xmlns:xs="http://www.w3.org/2001/XMLSchema" xmlns:p="http://schemas.microsoft.com/office/2006/metadata/properties" xmlns:ns2="049b0f24-08d8-4edb-bd43-4c9b8d234f39" targetNamespace="http://schemas.microsoft.com/office/2006/metadata/properties" ma:root="true" ma:fieldsID="34b406f38b0c19447d9eef28a8dbd8fe" ns2:_="">
    <xsd:import namespace="049b0f24-08d8-4edb-bd43-4c9b8d234f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0f24-08d8-4edb-bd43-4c9b8d234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76B0A8-B2BB-46EB-A753-818EAD501A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b0f24-08d8-4edb-bd43-4c9b8d234f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BB13C1-2C17-4013-9C27-2BA661ADD6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3608</TotalTime>
  <Words>1398</Words>
  <Application>Microsoft Office PowerPoint</Application>
  <PresentationFormat>Trình chiếu Trên màn hình (4:3)</PresentationFormat>
  <Paragraphs>232</Paragraphs>
  <Slides>21</Slides>
  <Notes>1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2" baseType="lpstr">
      <vt:lpstr>Radial</vt:lpstr>
      <vt:lpstr>Lập trình tổng quát</vt:lpstr>
      <vt:lpstr>Giới thiệu</vt:lpstr>
      <vt:lpstr>memcpy</vt:lpstr>
      <vt:lpstr>Phân biệt hằng con trỏ và con trỏ hằng </vt:lpstr>
      <vt:lpstr>Phân biệt hằng con trỏ và con trỏ hằng </vt:lpstr>
      <vt:lpstr>Hàm tổng quát</vt:lpstr>
      <vt:lpstr>Cài đặt (1)</vt:lpstr>
      <vt:lpstr>Ví dụ</vt:lpstr>
      <vt:lpstr>Cài đặt (2)</vt:lpstr>
      <vt:lpstr>Cách sử dụng</vt:lpstr>
      <vt:lpstr>Bài 1</vt:lpstr>
      <vt:lpstr>Hướng dẫn</vt:lpstr>
      <vt:lpstr>Giải pháp</vt:lpstr>
      <vt:lpstr>Kiểu dữ liệu tổng quát</vt:lpstr>
      <vt:lpstr>Jval (libfdr lib)</vt:lpstr>
      <vt:lpstr>Các hàm khởi tạo</vt:lpstr>
      <vt:lpstr>Các hàm truy cập</vt:lpstr>
      <vt:lpstr>Thực thi</vt:lpstr>
      <vt:lpstr>Bài 2</vt:lpstr>
      <vt:lpstr>Hướng dẫn</vt:lpstr>
      <vt:lpstr>Solution</vt:lpstr>
    </vt:vector>
  </TitlesOfParts>
  <Company>526 Duong Buoi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Nguyên lí lập trình máy tính</dc:title>
  <dc:creator>HAVT</dc:creator>
  <cp:lastModifiedBy>Microsoft Office User</cp:lastModifiedBy>
  <cp:revision>126</cp:revision>
  <cp:lastPrinted>2020-03-20T04:55:46Z</cp:lastPrinted>
  <dcterms:created xsi:type="dcterms:W3CDTF">2005-08-13T04:29:07Z</dcterms:created>
  <dcterms:modified xsi:type="dcterms:W3CDTF">2021-03-01T01:53:15Z</dcterms:modified>
</cp:coreProperties>
</file>