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3"/>
  </p:sldMasterIdLst>
  <p:notesMasterIdLst>
    <p:notesMasterId r:id="rId19"/>
  </p:notesMasterIdLst>
  <p:handoutMasterIdLst>
    <p:handoutMasterId r:id="rId20"/>
  </p:handoutMasterIdLst>
  <p:sldIdLst>
    <p:sldId id="256" r:id="rId4"/>
    <p:sldId id="272" r:id="rId5"/>
    <p:sldId id="270" r:id="rId6"/>
    <p:sldId id="271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31"/>
  </p:normalViewPr>
  <p:slideViewPr>
    <p:cSldViewPr>
      <p:cViewPr varScale="1">
        <p:scale>
          <a:sx n="97" d="100"/>
          <a:sy n="97" d="100"/>
        </p:scale>
        <p:origin x="5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B8313A-D68A-4C3A-B008-5F51AA1C50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66F82-AD7C-4C16-B0EE-F2E008C222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0480274-D8D3-4D52-B869-A07BCB14EE0F}" type="datetimeFigureOut">
              <a:rPr lang="en-US"/>
              <a:pPr>
                <a:defRPr/>
              </a:pPr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3C1CF-8C2D-4639-8A10-FBA234EEED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86048-09D4-41FC-85D7-85C96A2A91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EE2A1D-D60F-4888-9A5E-3A1BD5323C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C57434-3EAE-4061-A861-E59C1E00D6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EA9ABC8-BD29-4A02-96C5-14458512129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7B7862A-660A-4029-A356-218DA7264F4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2ED21C3-872C-4950-8EAB-802F79913BD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07DF8BD-4D7F-4688-B701-3D5B8940AB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12DA922-F27F-4725-8AD0-345F7DC0F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2AA86E5-69CF-49C4-8E0C-48575D656F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1560A18-F7C5-45CA-99DB-53F812B7403B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79A5E06-4D57-4CB7-A743-F7D94BFC89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10055FE-BB2F-4D21-BB02-606F68319FCD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09476040-46F5-417A-8BA7-5C8083F69E10}"/>
                </a:ext>
              </a:extLst>
            </p:cNvPr>
            <p:cNvSpPr>
              <a:spLocks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5087 w 4917"/>
                <a:gd name="T3" fmla="*/ 0 h 1000"/>
                <a:gd name="T4" fmla="*/ 5664 w 4917"/>
                <a:gd name="T5" fmla="*/ 576 h 1000"/>
                <a:gd name="T6" fmla="*/ 5088 w 4917"/>
                <a:gd name="T7" fmla="*/ 1152 h 1000"/>
                <a:gd name="T8" fmla="*/ 0 w 4917"/>
                <a:gd name="T9" fmla="*/ 115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E2CE9B1-10BF-4941-B23D-02178C689BB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8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8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C91AEEB-1BBD-4BE5-A14B-50AF957E2A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6F8BA64-6BA2-4472-B9C3-4952A65555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46F116B-DEA3-44B0-9D98-B01F0DE2F7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F5BD000B-4947-4E6A-B550-B3C75729AE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63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0DE409D-8314-488D-B5CC-BCF2053408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1E98864-85A1-44FE-9C32-610AF3B243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6750F5D-B161-4D7D-9F70-EE85AA6F16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9DFAE-5B09-46AC-861B-71FC8D479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46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F44C763-9FDA-44D5-9719-958FFF68F6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19091B8-A878-42D0-8ECB-A36964BBD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9786E37-4470-4EAF-860F-A30CCA57B3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D8630-2674-4BA3-B19A-DBFDCCF32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62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722B2FC-4B7A-439E-BA0F-90E01736D7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7E29375-8AA4-4C4A-8D30-FB4F3B246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EDBDE4C-0C57-4237-BC2B-4706E3B01B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428BFC-CEE3-4D82-BA2E-83E4DE0EA3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63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553B918-C7C1-406D-9E12-CB0D261759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BD2E213-88CD-4317-A680-7C1388E796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C14340E-BE9E-40C2-AC14-04989B646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3728E-D9C8-4444-92DD-152E4DD57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5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3886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86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9D53726-F97C-4139-9369-82B2B6CDE8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876F36E-5F89-4170-A2D7-69E557D7C8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543F891-A527-490E-86F7-A7E61BCB5C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7057E-8082-4331-8CEC-8B42A8A3AB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94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26D56DA-A65E-4982-B276-218C6471C4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B45D345-8EEE-4C6C-9570-80F471DFB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5FEFCB1-5D6B-4010-B16A-52937FA7D9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B18E7-F121-46E9-8736-B10719672A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4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2145A6D-4BB7-46E4-9544-23F93F2F81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E2B3EDD-8F1A-495E-9B12-6AB430EFD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D2F996E-AA58-46C8-971C-8E9652F2B4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C76C3-94AD-4ED4-A8E3-A3BF343AD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7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3B63966-850E-491C-97B9-31D9CCEB23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99EAB2B-8A9A-48D6-B26D-16838EA34A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5C5749E-F004-4439-B3FA-0D7EABFCB0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AD2014-4771-4232-BCAC-1778F798E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38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F7A0BF7-8400-4668-BB7E-EC99FB8410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EA06C92-FC0F-490E-8B18-4FA4F6F4F3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462D00D-2566-45AD-920D-4A4CC2E74E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3ED3B-4A47-4309-A3E6-D60C281330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90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840A53D-19E1-4234-BC85-881EF0F2AC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9F8008A-C54F-4105-9DDE-C468D3592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EB31E85-AB20-4BF4-B154-E11E33EFEB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674063-F825-4BF7-BFF6-C2B1EC8305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96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>
            <a:extLst>
              <a:ext uri="{FF2B5EF4-FFF2-40B4-BE49-F238E27FC236}">
                <a16:creationId xmlns:a16="http://schemas.microsoft.com/office/drawing/2014/main" id="{9B7AE472-46FA-4E37-A8A8-D462FD552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305800" cy="6172200"/>
          </a:xfrm>
          <a:prstGeom prst="roundRect">
            <a:avLst>
              <a:gd name="adj" fmla="val 13727"/>
            </a:avLst>
          </a:prstGeom>
          <a:noFill/>
          <a:ln w="508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D805A0EA-1E25-48A6-BD3F-B5403A4EEDF3}"/>
              </a:ext>
            </a:extLst>
          </p:cNvPr>
          <p:cNvSpPr>
            <a:spLocks/>
          </p:cNvSpPr>
          <p:nvPr/>
        </p:nvSpPr>
        <p:spPr bwMode="blackWhite">
          <a:xfrm>
            <a:off x="0" y="152400"/>
            <a:ext cx="8534400" cy="838200"/>
          </a:xfrm>
          <a:custGeom>
            <a:avLst/>
            <a:gdLst>
              <a:gd name="T0" fmla="*/ 0 w 10182"/>
              <a:gd name="T1" fmla="*/ 0 h 1000"/>
              <a:gd name="T2" fmla="*/ 8114469 w 10182"/>
              <a:gd name="T3" fmla="*/ 0 h 1000"/>
              <a:gd name="T4" fmla="*/ 8534400 w 10182"/>
              <a:gd name="T5" fmla="*/ 419100 h 1000"/>
              <a:gd name="T6" fmla="*/ 8115307 w 10182"/>
              <a:gd name="T7" fmla="*/ 838200 h 1000"/>
              <a:gd name="T8" fmla="*/ 0 w 10182"/>
              <a:gd name="T9" fmla="*/ 8382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82"/>
              <a:gd name="T16" fmla="*/ 0 h 1000"/>
              <a:gd name="T17" fmla="*/ 5091 w 10182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82" h="1000">
                <a:moveTo>
                  <a:pt x="0" y="0"/>
                </a:moveTo>
                <a:lnTo>
                  <a:pt x="9681" y="0"/>
                </a:lnTo>
                <a:cubicBezTo>
                  <a:pt x="9958" y="0"/>
                  <a:pt x="10182" y="223"/>
                  <a:pt x="10182" y="500"/>
                </a:cubicBezTo>
                <a:cubicBezTo>
                  <a:pt x="10182" y="776"/>
                  <a:pt x="9958" y="999"/>
                  <a:pt x="9682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86443A0E-632E-446F-8F8C-C65C094C6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B6013131-181B-49BD-B465-53235C9F8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F3BEFC7C-F29E-4CE5-A243-67938AFCE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E46E3901-C0F2-4B67-8674-4E535491D4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5" name="Rectangle 9">
            <a:extLst>
              <a:ext uri="{FF2B5EF4-FFF2-40B4-BE49-F238E27FC236}">
                <a16:creationId xmlns:a16="http://schemas.microsoft.com/office/drawing/2014/main" id="{9D686970-560D-4CF8-A245-E8623845C3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6" name="Rectangle 10">
            <a:extLst>
              <a:ext uri="{FF2B5EF4-FFF2-40B4-BE49-F238E27FC236}">
                <a16:creationId xmlns:a16="http://schemas.microsoft.com/office/drawing/2014/main" id="{18AD2F21-AF58-4791-B8D7-B3B3E5E4C3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ABAE8987-DDB1-4E64-9F3E-22FE9FBFE1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ydrus.org.uk/doc/bt/html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F5276E9A-3424-4984-90BE-4D177B9AE8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B-trees</a:t>
            </a:r>
            <a:endParaRPr lang="en-US" altLang="en-US"/>
          </a:p>
        </p:txBody>
      </p:sp>
      <p:sp>
        <p:nvSpPr>
          <p:cNvPr id="14338" name="Rectangle 9">
            <a:extLst>
              <a:ext uri="{FF2B5EF4-FFF2-40B4-BE49-F238E27FC236}">
                <a16:creationId xmlns:a16="http://schemas.microsoft.com/office/drawing/2014/main" id="{6A4C5FA5-4DC5-4D78-B84E-8D4842FC0E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huydq@soict.hust.edu.vn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753A699-9C79-4312-9EF5-84065B027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Xây dựng &amp; cài đặt thư viện B Tree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153AAD9F-B7C5-4ED8-B3FA-A06CD6183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Giải nén vào một thư mục nào đó.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$cd &lt;bt library&gt;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$make clean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$make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Tạo ra file thư viện libbt.a, chương trình test (harness) bt, và tiện ích đánh chỉ mục kcp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801ECA9-1D44-4545-B1FB-2044EEC3F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1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2D460A57-3C09-4BDD-8312-416493F74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Cài đặt &amp; biên dịch thư viện BT</a:t>
            </a:r>
          </a:p>
          <a:p>
            <a:pPr eaLnBrk="1" hangingPunct="1"/>
            <a:r>
              <a:rPr lang="en-US" altLang="en-US"/>
              <a:t>Chạy chương trình </a:t>
            </a:r>
            <a:r>
              <a:rPr lang="en-US" altLang="en-US">
                <a:solidFill>
                  <a:srgbClr val="7030A0"/>
                </a:solidFill>
              </a:rPr>
              <a:t>bt</a:t>
            </a:r>
            <a:r>
              <a:rPr lang="en-US" altLang="en-US"/>
              <a:t> để xác định đã cài đặt &amp; biên dịch thành công</a:t>
            </a:r>
          </a:p>
          <a:p>
            <a:pPr eaLnBrk="1" hangingPunct="1"/>
            <a:r>
              <a:rPr lang="en-US" altLang="en-US"/>
              <a:t>Tài liệu liên quan: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http://www.hydrus.org.uk/doc/bt/html/ch05.htm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D17BED31-FAAD-4E9E-98A1-77D5EE06C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2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69D029E6-AFF5-4005-B77B-61B00368F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Sử dụng thư viện BT để viết chương trình quản lý danh bạ điện thoại, lưu dữ liệu ở bộ nhớ ngoài</a:t>
            </a:r>
          </a:p>
          <a:p>
            <a:pPr eaLnBrk="1" hangingPunct="1"/>
            <a:r>
              <a:rPr lang="en-US" altLang="en-US"/>
              <a:t>Chức năng</a:t>
            </a:r>
          </a:p>
          <a:p>
            <a:pPr lvl="1" eaLnBrk="1" hangingPunct="1"/>
            <a:r>
              <a:rPr lang="en-US" altLang="en-US"/>
              <a:t>Thêm một thông tin liên lạc mới</a:t>
            </a:r>
          </a:p>
          <a:p>
            <a:pPr lvl="1" eaLnBrk="1" hangingPunct="1"/>
            <a:r>
              <a:rPr lang="en-US" altLang="en-US"/>
              <a:t>Tìm kiếm theo tên</a:t>
            </a:r>
          </a:p>
          <a:p>
            <a:pPr lvl="1" eaLnBrk="1" hangingPunct="1"/>
            <a:r>
              <a:rPr lang="en-US" altLang="en-US"/>
              <a:t>Hiển thị toàn bộ danh bạ</a:t>
            </a:r>
          </a:p>
          <a:p>
            <a:pPr lvl="1" eaLnBrk="1" hangingPunct="1"/>
            <a:r>
              <a:rPr lang="en-US" altLang="en-US"/>
              <a:t>Xóa một thông tin liên lạc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79D434EA-D912-4A72-BBD7-876ED08EB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Thư viện khác về B-Tree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C11A438-B102-4C41-806F-2A9437E86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Download tại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https://www.mycplus.com/free-utilities/b-tree-implementation/</a:t>
            </a:r>
          </a:p>
          <a:p>
            <a:pPr eaLnBrk="1" hangingPunct="1"/>
            <a:r>
              <a:rPr lang="en-US" altLang="en-US"/>
              <a:t>Thư viện cho phép xác định các hàm so sánh khác nhau cho khóa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3CB709B-8437-4289-A39B-107989C3A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 1 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84F9A328-41F1-44F3-8995-5DD3F8767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Chương trình quản lý từ điển máy tính. Có chức năng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Add/Search/Delete từ (sử dụng B-Tree)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Hỗ trợ hoàn thiện tìm kiếm. Ví dụ khi gõ “comput” và ấn &lt;tab&gt;, từ “computer” sẽ được hoàn thiện (giống trong Bash Shell)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Gợi ý search =&gt; sử dụng soundex library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Test chương trình với từ điển có hàng triệu từ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Nhóm có 3-4 người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Cần có giao diện đồ họa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Trong chương trình chỉ rõ: tham khảo mã nguồn khóa trước hay không, chỉ ra tài liệu tham khảo và nội dung tham khảo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BDE102E7-16C7-48FD-92B2-F10E6C4E2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Yêu cầu tiếp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2C483B83-BBE1-4B20-B69D-4A1B0A3AE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Nhóm hoàn thiện tất cả các bài tập trong slide từ tuần 1 cho đến tuần bảo vệ Project (dự kiến tuần 10)</a:t>
            </a:r>
          </a:p>
          <a:p>
            <a:r>
              <a:rPr lang="en-US" altLang="en-US"/>
              <a:t>Đánh giá dựa trên:</a:t>
            </a:r>
          </a:p>
          <a:p>
            <a:pPr lvl="1"/>
            <a:r>
              <a:rPr lang="en-US" altLang="en-US"/>
              <a:t>Báo cáo (gồm Project + Bài tập) + chương trình + Trình bày </a:t>
            </a:r>
          </a:p>
          <a:p>
            <a:pPr lvl="1"/>
            <a:r>
              <a:rPr lang="en-US" altLang="en-US"/>
              <a:t>Gian dối trong Project: cả nhóm 0 điểm</a:t>
            </a:r>
          </a:p>
          <a:p>
            <a:pPr lvl="1"/>
            <a:r>
              <a:rPr lang="en-US" altLang="en-US"/>
              <a:t>Thành viên trong nhóm không nắm rõ về bài tập trong slide: trừ 1đ cả nhóm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40E4EA17-E7B9-4111-AA0A-D6157EAEA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Lịch sử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35F2B15B-9BEB-43C7-B193-3373A3967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Được đưa ra bởi Rudolf Bayer và Edward M McCreight năm 1972</a:t>
            </a:r>
          </a:p>
          <a:p>
            <a:r>
              <a:rPr lang="en-US" altLang="en-US"/>
              <a:t>Mục đích</a:t>
            </a:r>
          </a:p>
          <a:p>
            <a:pPr lvl="1"/>
            <a:r>
              <a:rPr lang="en-US" altLang="en-US"/>
              <a:t>Đưa ra một CTDL cây cho phép tìm kiếm, truy cập, chèn, xóa trong thời gian logarithm.</a:t>
            </a:r>
          </a:p>
          <a:p>
            <a:pPr lvl="1"/>
            <a:r>
              <a:rPr lang="en-US" altLang="en-US"/>
              <a:t>Được tối ưu cho các hệ thống đòi hỏi phải đọc và ghi các khối dữ liệu lớn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82EA73BB-EBF0-4B2F-8B44-927834F21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Vấn đề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FAFC0A74-06D4-41B0-9105-CE39C41D6E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Cần lưu trữ số phần tử dữ liệu rất lớn</a:t>
            </a:r>
            <a:endParaRPr lang="en-US" altLang="en-US"/>
          </a:p>
          <a:p>
            <a:pPr eaLnBrk="1" hangingPunct="1"/>
            <a:r>
              <a:rPr lang="vi-VN" altLang="en-US"/>
              <a:t>Lưu trữ trên bộ nhớ ngoài</a:t>
            </a:r>
          </a:p>
          <a:p>
            <a:pPr eaLnBrk="1" hangingPunct="1"/>
            <a:r>
              <a:rPr lang="vi-VN" altLang="en-US"/>
              <a:t>Tìm kiếm nhanh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altLang="en-US"/>
              <a:t>Sử dụng một loại cây khác – B Tree</a:t>
            </a:r>
          </a:p>
          <a:p>
            <a:pPr lvl="1" eaLnBrk="1" hangingPunct="1"/>
            <a:r>
              <a:rPr lang="en-US" altLang="en-US"/>
              <a:t>Cây có nhiều nhánh =&gt; giảm chiều cao của cây</a:t>
            </a:r>
          </a:p>
          <a:p>
            <a:pPr lvl="1" eaLnBrk="1" hangingPunct="1"/>
            <a:r>
              <a:rPr lang="en-US" altLang="en-US"/>
              <a:t>Gom dữ liệu thành các block =&gt; giảm số lần truy cập đĩa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vi-VN" altLang="en-US"/>
          </a:p>
          <a:p>
            <a:pPr eaLnBrk="1" hangingPunct="1">
              <a:buFont typeface="Symbol" panose="05050102010706020507" pitchFamily="18" charset="2"/>
              <a:buChar char="Þ"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AE543B4-3435-4F54-A037-F8A7DA7FB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Định nghĩa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F81DC35-C7B7-42C4-8AB2-D2AF6ACFB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5344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Một B-Tree bậc </a:t>
            </a:r>
            <a:r>
              <a:rPr lang="en-US" altLang="en-US">
                <a:solidFill>
                  <a:srgbClr val="00B0F0"/>
                </a:solidFill>
              </a:rPr>
              <a:t>m</a:t>
            </a:r>
            <a:r>
              <a:rPr lang="en-US" altLang="en-US"/>
              <a:t> có các tính chất (1972)</a:t>
            </a:r>
          </a:p>
          <a:p>
            <a:pPr lvl="1" eaLnBrk="1" hangingPunct="1"/>
            <a:r>
              <a:rPr lang="en-US" altLang="en-US"/>
              <a:t>Các nút lá có cùng mức</a:t>
            </a:r>
          </a:p>
          <a:p>
            <a:pPr lvl="1" eaLnBrk="1" hangingPunct="1"/>
            <a:r>
              <a:rPr lang="en-US" altLang="en-US"/>
              <a:t>Số lượng khóa của các nút khác lá = số lượng con -1 </a:t>
            </a:r>
          </a:p>
          <a:p>
            <a:pPr lvl="1" eaLnBrk="1" hangingPunct="1"/>
            <a:r>
              <a:rPr lang="en-US" altLang="en-US"/>
              <a:t>Các nút (trừ nút gốc, nút lá) có ít nhất </a:t>
            </a:r>
            <a:r>
              <a:rPr lang="en-US" altLang="en-US">
                <a:sym typeface="Symbol" panose="05050102010706020507" pitchFamily="18" charset="2"/>
              </a:rPr>
              <a:t></a:t>
            </a:r>
            <a:r>
              <a:rPr lang="en-US" altLang="en-US" i="1">
                <a:solidFill>
                  <a:srgbClr val="00B0F0"/>
                </a:solidFill>
              </a:rPr>
              <a:t>m</a:t>
            </a:r>
            <a:r>
              <a:rPr lang="en-US" altLang="en-US" i="1"/>
              <a:t> </a:t>
            </a:r>
            <a:r>
              <a:rPr lang="en-US" altLang="en-US"/>
              <a:t>/ 2</a:t>
            </a:r>
            <a:r>
              <a:rPr lang="en-US" altLang="en-US">
                <a:sym typeface="Symbol" panose="05050102010706020507" pitchFamily="18" charset="2"/>
              </a:rPr>
              <a:t></a:t>
            </a:r>
            <a:r>
              <a:rPr lang="en-US" altLang="en-US"/>
              <a:t> con</a:t>
            </a:r>
          </a:p>
          <a:p>
            <a:pPr lvl="1" eaLnBrk="1" hangingPunct="1"/>
            <a:r>
              <a:rPr lang="en-US" altLang="en-US"/>
              <a:t>Nút gốc hoặc là nút lá hoặc có từ 2 đến </a:t>
            </a:r>
            <a:r>
              <a:rPr lang="en-US" altLang="en-US">
                <a:solidFill>
                  <a:srgbClr val="00B0F0"/>
                </a:solidFill>
              </a:rPr>
              <a:t>m</a:t>
            </a:r>
            <a:r>
              <a:rPr lang="en-US" altLang="en-US"/>
              <a:t> con</a:t>
            </a:r>
          </a:p>
          <a:p>
            <a:pPr lvl="1" eaLnBrk="1" hangingPunct="1"/>
            <a:r>
              <a:rPr lang="en-US" altLang="en-US"/>
              <a:t>Nút lá bao gồm nhiều hơn </a:t>
            </a:r>
            <a:r>
              <a:rPr lang="en-US" altLang="en-US">
                <a:solidFill>
                  <a:srgbClr val="00B0F0"/>
                </a:solidFill>
              </a:rPr>
              <a:t>m-1</a:t>
            </a:r>
            <a:r>
              <a:rPr lang="en-US" altLang="en-US"/>
              <a:t> khóa</a:t>
            </a:r>
          </a:p>
          <a:p>
            <a:pPr lvl="1" eaLnBrk="1" hangingPunct="1"/>
            <a:r>
              <a:rPr lang="en-US" altLang="en-US">
                <a:solidFill>
                  <a:srgbClr val="00B0F0"/>
                </a:solidFill>
              </a:rPr>
              <a:t>m</a:t>
            </a:r>
            <a:r>
              <a:rPr lang="en-US" altLang="en-US"/>
              <a:t> là số lẻ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3">
            <a:extLst>
              <a:ext uri="{FF2B5EF4-FFF2-40B4-BE49-F238E27FC236}">
                <a16:creationId xmlns:a16="http://schemas.microsoft.com/office/drawing/2014/main" id="{F1F20F33-02B6-4D5F-80D4-0FCDD1BE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CSCI 2720</a:t>
            </a:r>
          </a:p>
        </p:txBody>
      </p:sp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1203B5FE-C371-4995-A365-4ADA75CE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C61CB2-D557-4536-A58D-1F83C976202C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pSp>
        <p:nvGrpSpPr>
          <p:cNvPr id="18435" name="Group 143">
            <a:extLst>
              <a:ext uri="{FF2B5EF4-FFF2-40B4-BE49-F238E27FC236}">
                <a16:creationId xmlns:a16="http://schemas.microsoft.com/office/drawing/2014/main" id="{733C90A6-F519-4167-B040-E8BB985E54E1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33813"/>
            <a:ext cx="2384425" cy="366712"/>
            <a:chOff x="2400" y="2415"/>
            <a:chExt cx="1502" cy="231"/>
          </a:xfrm>
        </p:grpSpPr>
        <p:grpSp>
          <p:nvGrpSpPr>
            <p:cNvPr id="18532" name="Group 139">
              <a:extLst>
                <a:ext uri="{FF2B5EF4-FFF2-40B4-BE49-F238E27FC236}">
                  <a16:creationId xmlns:a16="http://schemas.microsoft.com/office/drawing/2014/main" id="{B677E75A-DB4D-4EA4-880C-AC35BC3AE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5" y="2415"/>
              <a:ext cx="302" cy="225"/>
              <a:chOff x="3305" y="2426"/>
              <a:chExt cx="302" cy="225"/>
            </a:xfrm>
          </p:grpSpPr>
          <p:sp>
            <p:nvSpPr>
              <p:cNvPr id="18545" name="Text Box 128">
                <a:extLst>
                  <a:ext uri="{FF2B5EF4-FFF2-40B4-BE49-F238E27FC236}">
                    <a16:creationId xmlns:a16="http://schemas.microsoft.com/office/drawing/2014/main" id="{714C66EF-7DAA-4DD5-BBB0-0C9126C67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3305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46" name="Line 129">
                <a:extLst>
                  <a:ext uri="{FF2B5EF4-FFF2-40B4-BE49-F238E27FC236}">
                    <a16:creationId xmlns:a16="http://schemas.microsoft.com/office/drawing/2014/main" id="{9FBB2D26-F1DE-4FF9-9044-9CBFBD044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5" y="2426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33" name="Group 140">
              <a:extLst>
                <a:ext uri="{FF2B5EF4-FFF2-40B4-BE49-F238E27FC236}">
                  <a16:creationId xmlns:a16="http://schemas.microsoft.com/office/drawing/2014/main" id="{9C11D1CA-7056-4163-9927-61C6C081A1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7" y="2415"/>
              <a:ext cx="308" cy="231"/>
              <a:chOff x="2997" y="2426"/>
              <a:chExt cx="308" cy="231"/>
            </a:xfrm>
          </p:grpSpPr>
          <p:sp>
            <p:nvSpPr>
              <p:cNvPr id="18543" name="Text Box 127">
                <a:extLst>
                  <a:ext uri="{FF2B5EF4-FFF2-40B4-BE49-F238E27FC236}">
                    <a16:creationId xmlns:a16="http://schemas.microsoft.com/office/drawing/2014/main" id="{DDD1C837-0D5A-4EDA-B441-13F3C8BD46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3004" y="2426"/>
                <a:ext cx="301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44" name="Line 130">
                <a:extLst>
                  <a:ext uri="{FF2B5EF4-FFF2-40B4-BE49-F238E27FC236}">
                    <a16:creationId xmlns:a16="http://schemas.microsoft.com/office/drawing/2014/main" id="{C98BF51E-CCE5-4D7A-B67D-C12D944E7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97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34" name="Group 141">
              <a:extLst>
                <a:ext uri="{FF2B5EF4-FFF2-40B4-BE49-F238E27FC236}">
                  <a16:creationId xmlns:a16="http://schemas.microsoft.com/office/drawing/2014/main" id="{9CBD6E12-23CF-4AB5-8FE7-079A64AFA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2" y="2415"/>
              <a:ext cx="309" cy="231"/>
              <a:chOff x="2702" y="2426"/>
              <a:chExt cx="309" cy="231"/>
            </a:xfrm>
          </p:grpSpPr>
          <p:sp>
            <p:nvSpPr>
              <p:cNvPr id="18541" name="Text Box 126">
                <a:extLst>
                  <a:ext uri="{FF2B5EF4-FFF2-40B4-BE49-F238E27FC236}">
                    <a16:creationId xmlns:a16="http://schemas.microsoft.com/office/drawing/2014/main" id="{29A8F77E-C21E-4A51-8AF0-7B6B5A0E63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2702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42" name="Line 131">
                <a:extLst>
                  <a:ext uri="{FF2B5EF4-FFF2-40B4-BE49-F238E27FC236}">
                    <a16:creationId xmlns:a16="http://schemas.microsoft.com/office/drawing/2014/main" id="{C0208511-CF59-46AA-BF8C-381270650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9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35" name="Group 142">
              <a:extLst>
                <a:ext uri="{FF2B5EF4-FFF2-40B4-BE49-F238E27FC236}">
                  <a16:creationId xmlns:a16="http://schemas.microsoft.com/office/drawing/2014/main" id="{86A3A64D-73C8-407F-8626-5A176547E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15"/>
              <a:ext cx="323" cy="231"/>
              <a:chOff x="2400" y="2426"/>
              <a:chExt cx="323" cy="231"/>
            </a:xfrm>
          </p:grpSpPr>
          <p:sp>
            <p:nvSpPr>
              <p:cNvPr id="18539" name="Text Box 125">
                <a:extLst>
                  <a:ext uri="{FF2B5EF4-FFF2-40B4-BE49-F238E27FC236}">
                    <a16:creationId xmlns:a16="http://schemas.microsoft.com/office/drawing/2014/main" id="{0E9D1E78-112C-4675-A70F-B9B05B91EF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2400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40" name="Line 132">
                <a:extLst>
                  <a:ext uri="{FF2B5EF4-FFF2-40B4-BE49-F238E27FC236}">
                    <a16:creationId xmlns:a16="http://schemas.microsoft.com/office/drawing/2014/main" id="{9D28B88C-8D18-49BF-9D93-7FECBC871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1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36" name="Group 138">
              <a:extLst>
                <a:ext uri="{FF2B5EF4-FFF2-40B4-BE49-F238E27FC236}">
                  <a16:creationId xmlns:a16="http://schemas.microsoft.com/office/drawing/2014/main" id="{9BC7719B-31DA-4B57-8B8C-1E8F5CC15F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415"/>
              <a:ext cx="302" cy="225"/>
              <a:chOff x="3600" y="2415"/>
              <a:chExt cx="302" cy="225"/>
            </a:xfrm>
          </p:grpSpPr>
          <p:sp>
            <p:nvSpPr>
              <p:cNvPr id="18537" name="Text Box 133">
                <a:extLst>
                  <a:ext uri="{FF2B5EF4-FFF2-40B4-BE49-F238E27FC236}">
                    <a16:creationId xmlns:a16="http://schemas.microsoft.com/office/drawing/2014/main" id="{532FE6EE-7EE9-4F05-A303-E05CC87D8D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3600" y="2415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38" name="Line 134">
                <a:extLst>
                  <a:ext uri="{FF2B5EF4-FFF2-40B4-BE49-F238E27FC236}">
                    <a16:creationId xmlns:a16="http://schemas.microsoft.com/office/drawing/2014/main" id="{37D35E16-6DC6-4CE3-8729-E52B09685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2415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436" name="Line 137">
            <a:extLst>
              <a:ext uri="{FF2B5EF4-FFF2-40B4-BE49-F238E27FC236}">
                <a16:creationId xmlns:a16="http://schemas.microsoft.com/office/drawing/2014/main" id="{46058BEB-A687-4296-852C-18545B9950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3962400"/>
            <a:ext cx="6096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136">
            <a:extLst>
              <a:ext uri="{FF2B5EF4-FFF2-40B4-BE49-F238E27FC236}">
                <a16:creationId xmlns:a16="http://schemas.microsoft.com/office/drawing/2014/main" id="{8C02F964-3B4B-4F3C-BBB9-80DD50C5C0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962400"/>
            <a:ext cx="3733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27D4FD74-EFE2-48BF-B6C9-380D53701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 về B-Tree</a:t>
            </a:r>
          </a:p>
        </p:txBody>
      </p:sp>
      <p:sp>
        <p:nvSpPr>
          <p:cNvPr id="18439" name="Line 3">
            <a:extLst>
              <a:ext uri="{FF2B5EF4-FFF2-40B4-BE49-F238E27FC236}">
                <a16:creationId xmlns:a16="http://schemas.microsoft.com/office/drawing/2014/main" id="{BE82C1CE-0A3B-4EF5-ACB1-5D80A4294B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7975" y="2316163"/>
            <a:ext cx="1797050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4">
            <a:extLst>
              <a:ext uri="{FF2B5EF4-FFF2-40B4-BE49-F238E27FC236}">
                <a16:creationId xmlns:a16="http://schemas.microsoft.com/office/drawing/2014/main" id="{16793E02-8252-4840-ADFB-A34B9ED13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286000"/>
            <a:ext cx="3995738" cy="1493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5">
            <a:extLst>
              <a:ext uri="{FF2B5EF4-FFF2-40B4-BE49-F238E27FC236}">
                <a16:creationId xmlns:a16="http://schemas.microsoft.com/office/drawing/2014/main" id="{1ACDEA00-6A22-4BC6-941E-3FD0BB546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675" y="2832100"/>
            <a:ext cx="2854325" cy="901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6">
            <a:extLst>
              <a:ext uri="{FF2B5EF4-FFF2-40B4-BE49-F238E27FC236}">
                <a16:creationId xmlns:a16="http://schemas.microsoft.com/office/drawing/2014/main" id="{8DC4601D-F05D-46ED-94F9-67AD8A476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11430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7">
            <a:extLst>
              <a:ext uri="{FF2B5EF4-FFF2-40B4-BE49-F238E27FC236}">
                <a16:creationId xmlns:a16="http://schemas.microsoft.com/office/drawing/2014/main" id="{DE6287BD-C687-4F2D-88BB-8D2C53CC4E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817813"/>
            <a:ext cx="120650" cy="992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8">
            <a:extLst>
              <a:ext uri="{FF2B5EF4-FFF2-40B4-BE49-F238E27FC236}">
                <a16:creationId xmlns:a16="http://schemas.microsoft.com/office/drawing/2014/main" id="{444710B0-F24E-44DB-9A4D-EA8090B341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962400"/>
            <a:ext cx="220980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9">
            <a:extLst>
              <a:ext uri="{FF2B5EF4-FFF2-40B4-BE49-F238E27FC236}">
                <a16:creationId xmlns:a16="http://schemas.microsoft.com/office/drawing/2014/main" id="{6BCB8BA5-1152-45D1-8DB5-6B0B6C0ED6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962400"/>
            <a:ext cx="533400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Text Box 10">
            <a:extLst>
              <a:ext uri="{FF2B5EF4-FFF2-40B4-BE49-F238E27FC236}">
                <a16:creationId xmlns:a16="http://schemas.microsoft.com/office/drawing/2014/main" id="{09A47B3E-5D54-4D82-85DF-F639BED4E0A2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135313" y="211137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47" name="Text Box 11">
            <a:extLst>
              <a:ext uri="{FF2B5EF4-FFF2-40B4-BE49-F238E27FC236}">
                <a16:creationId xmlns:a16="http://schemas.microsoft.com/office/drawing/2014/main" id="{9B7B49E6-B027-41CC-AE3B-986BEE87DAD5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613150" y="2111375"/>
            <a:ext cx="4794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48" name="Text Box 12">
            <a:extLst>
              <a:ext uri="{FF2B5EF4-FFF2-40B4-BE49-F238E27FC236}">
                <a16:creationId xmlns:a16="http://schemas.microsoft.com/office/drawing/2014/main" id="{822A40C0-2DF7-4AEA-9E06-1E4224CF84F1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1577975" y="261143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49" name="Text Box 13">
            <a:extLst>
              <a:ext uri="{FF2B5EF4-FFF2-40B4-BE49-F238E27FC236}">
                <a16:creationId xmlns:a16="http://schemas.microsoft.com/office/drawing/2014/main" id="{6EC8D028-AE3D-4617-A66D-45894CBB0ED5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1098550" y="2611438"/>
            <a:ext cx="4794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50" name="Text Box 14">
            <a:extLst>
              <a:ext uri="{FF2B5EF4-FFF2-40B4-BE49-F238E27FC236}">
                <a16:creationId xmlns:a16="http://schemas.microsoft.com/office/drawing/2014/main" id="{902F0A34-B709-4B20-A17A-432DE62BAD50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2055813" y="2611438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51" name="Text Box 27">
            <a:extLst>
              <a:ext uri="{FF2B5EF4-FFF2-40B4-BE49-F238E27FC236}">
                <a16:creationId xmlns:a16="http://schemas.microsoft.com/office/drawing/2014/main" id="{AA48D721-5DDE-4978-BDBD-9D04242AACA5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6846888" y="36353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52" name="Text Box 28">
            <a:extLst>
              <a:ext uri="{FF2B5EF4-FFF2-40B4-BE49-F238E27FC236}">
                <a16:creationId xmlns:a16="http://schemas.microsoft.com/office/drawing/2014/main" id="{FE499F4E-F7D3-4C66-ADE7-E95BE101A618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7326313" y="363537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53" name="Text Box 29">
            <a:extLst>
              <a:ext uri="{FF2B5EF4-FFF2-40B4-BE49-F238E27FC236}">
                <a16:creationId xmlns:a16="http://schemas.microsoft.com/office/drawing/2014/main" id="{0398CCC9-97D2-416A-9FF7-DD3ADE7A0761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7804150" y="36353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54" name="Text Box 30">
            <a:extLst>
              <a:ext uri="{FF2B5EF4-FFF2-40B4-BE49-F238E27FC236}">
                <a16:creationId xmlns:a16="http://schemas.microsoft.com/office/drawing/2014/main" id="{5E031F71-B3EC-47E9-8AFF-505A326CCA5C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8283575" y="36353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55" name="Text Box 31">
            <a:extLst>
              <a:ext uri="{FF2B5EF4-FFF2-40B4-BE49-F238E27FC236}">
                <a16:creationId xmlns:a16="http://schemas.microsoft.com/office/drawing/2014/main" id="{64A99743-C29D-48B4-B8CD-946E5BB19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025" y="34290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51</a:t>
            </a:r>
          </a:p>
        </p:txBody>
      </p:sp>
      <p:sp>
        <p:nvSpPr>
          <p:cNvPr id="18456" name="Text Box 32">
            <a:extLst>
              <a:ext uri="{FF2B5EF4-FFF2-40B4-BE49-F238E27FC236}">
                <a16:creationId xmlns:a16="http://schemas.microsoft.com/office/drawing/2014/main" id="{26F3DF39-3B03-4B50-804D-66D08C4EC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863" y="342900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62</a:t>
            </a:r>
          </a:p>
        </p:txBody>
      </p:sp>
      <p:sp>
        <p:nvSpPr>
          <p:cNvPr id="18457" name="Text Box 33">
            <a:extLst>
              <a:ext uri="{FF2B5EF4-FFF2-40B4-BE49-F238E27FC236}">
                <a16:creationId xmlns:a16="http://schemas.microsoft.com/office/drawing/2014/main" id="{B5E1AD14-6CB8-48F4-B7C1-090ED8F6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3" y="3429000"/>
            <a:ext cx="481012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18458" name="Text Box 57">
            <a:extLst>
              <a:ext uri="{FF2B5EF4-FFF2-40B4-BE49-F238E27FC236}">
                <a16:creationId xmlns:a16="http://schemas.microsoft.com/office/drawing/2014/main" id="{1D5D2116-DAE3-4E7B-B338-E5824617C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2403475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59" name="Text Box 58">
            <a:extLst>
              <a:ext uri="{FF2B5EF4-FFF2-40B4-BE49-F238E27FC236}">
                <a16:creationId xmlns:a16="http://schemas.microsoft.com/office/drawing/2014/main" id="{1046F12F-8179-48C8-96A4-FB475CFF2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240347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8460" name="Text Box 73">
            <a:extLst>
              <a:ext uri="{FF2B5EF4-FFF2-40B4-BE49-F238E27FC236}">
                <a16:creationId xmlns:a16="http://schemas.microsoft.com/office/drawing/2014/main" id="{FB256F52-EB54-49B7-B477-FFFF9DF8A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025" y="19050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26</a:t>
            </a:r>
          </a:p>
        </p:txBody>
      </p:sp>
      <p:grpSp>
        <p:nvGrpSpPr>
          <p:cNvPr id="18461" name="Group 79">
            <a:extLst>
              <a:ext uri="{FF2B5EF4-FFF2-40B4-BE49-F238E27FC236}">
                <a16:creationId xmlns:a16="http://schemas.microsoft.com/office/drawing/2014/main" id="{BD5451AE-9B88-4C42-BFC6-B367B376DCDC}"/>
              </a:ext>
            </a:extLst>
          </p:cNvPr>
          <p:cNvGrpSpPr>
            <a:grpSpLocks/>
          </p:cNvGrpSpPr>
          <p:nvPr/>
        </p:nvGrpSpPr>
        <p:grpSpPr bwMode="auto">
          <a:xfrm>
            <a:off x="6999288" y="5424488"/>
            <a:ext cx="1916112" cy="366712"/>
            <a:chOff x="4011" y="2730"/>
            <a:chExt cx="1207" cy="231"/>
          </a:xfrm>
        </p:grpSpPr>
        <p:sp>
          <p:nvSpPr>
            <p:cNvPr id="18524" name="Text Box 45">
              <a:extLst>
                <a:ext uri="{FF2B5EF4-FFF2-40B4-BE49-F238E27FC236}">
                  <a16:creationId xmlns:a16="http://schemas.microsoft.com/office/drawing/2014/main" id="{8085893F-27CB-40B7-86AF-5E99ED5AC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25" name="Text Box 46">
              <a:extLst>
                <a:ext uri="{FF2B5EF4-FFF2-40B4-BE49-F238E27FC236}">
                  <a16:creationId xmlns:a16="http://schemas.microsoft.com/office/drawing/2014/main" id="{70765F70-93C2-4C8B-A2C8-835085F0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26" name="Text Box 47">
              <a:extLst>
                <a:ext uri="{FF2B5EF4-FFF2-40B4-BE49-F238E27FC236}">
                  <a16:creationId xmlns:a16="http://schemas.microsoft.com/office/drawing/2014/main" id="{F86D3E6E-B313-48F0-8D74-50BF107C2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27" name="Text Box 48">
              <a:extLst>
                <a:ext uri="{FF2B5EF4-FFF2-40B4-BE49-F238E27FC236}">
                  <a16:creationId xmlns:a16="http://schemas.microsoft.com/office/drawing/2014/main" id="{03577EF7-2132-468C-AC24-0A4DF3CDC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28" name="Line 55">
              <a:extLst>
                <a:ext uri="{FF2B5EF4-FFF2-40B4-BE49-F238E27FC236}">
                  <a16:creationId xmlns:a16="http://schemas.microsoft.com/office/drawing/2014/main" id="{594D10D8-E96F-4C7F-8202-9CA98390F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9" name="Line 76">
              <a:extLst>
                <a:ext uri="{FF2B5EF4-FFF2-40B4-BE49-F238E27FC236}">
                  <a16:creationId xmlns:a16="http://schemas.microsoft.com/office/drawing/2014/main" id="{30B3CACC-C8C7-4E26-B075-3927C1DFC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0" name="Line 77">
              <a:extLst>
                <a:ext uri="{FF2B5EF4-FFF2-40B4-BE49-F238E27FC236}">
                  <a16:creationId xmlns:a16="http://schemas.microsoft.com/office/drawing/2014/main" id="{BA3CDEB5-3A47-4A1F-A0B5-ED506F504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1" name="Line 78">
              <a:extLst>
                <a:ext uri="{FF2B5EF4-FFF2-40B4-BE49-F238E27FC236}">
                  <a16:creationId xmlns:a16="http://schemas.microsoft.com/office/drawing/2014/main" id="{109C46AF-F55D-474A-95CD-04699DCFA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2" name="Group 80">
            <a:extLst>
              <a:ext uri="{FF2B5EF4-FFF2-40B4-BE49-F238E27FC236}">
                <a16:creationId xmlns:a16="http://schemas.microsoft.com/office/drawing/2014/main" id="{FD0C2953-2728-415A-8CE4-C683940E0B27}"/>
              </a:ext>
            </a:extLst>
          </p:cNvPr>
          <p:cNvGrpSpPr>
            <a:grpSpLocks/>
          </p:cNvGrpSpPr>
          <p:nvPr/>
        </p:nvGrpSpPr>
        <p:grpSpPr bwMode="auto">
          <a:xfrm>
            <a:off x="4941888" y="5424488"/>
            <a:ext cx="1916112" cy="366712"/>
            <a:chOff x="4011" y="2730"/>
            <a:chExt cx="1207" cy="231"/>
          </a:xfrm>
        </p:grpSpPr>
        <p:sp>
          <p:nvSpPr>
            <p:cNvPr id="18516" name="Text Box 81">
              <a:extLst>
                <a:ext uri="{FF2B5EF4-FFF2-40B4-BE49-F238E27FC236}">
                  <a16:creationId xmlns:a16="http://schemas.microsoft.com/office/drawing/2014/main" id="{C3010FFC-6216-43CB-943A-CBA451B15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17" name="Text Box 82">
              <a:extLst>
                <a:ext uri="{FF2B5EF4-FFF2-40B4-BE49-F238E27FC236}">
                  <a16:creationId xmlns:a16="http://schemas.microsoft.com/office/drawing/2014/main" id="{419A8342-6025-4761-8A3D-BE177D16B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18" name="Text Box 83">
              <a:extLst>
                <a:ext uri="{FF2B5EF4-FFF2-40B4-BE49-F238E27FC236}">
                  <a16:creationId xmlns:a16="http://schemas.microsoft.com/office/drawing/2014/main" id="{9C9843B5-D68E-417A-A689-A3ED1031A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19" name="Text Box 84">
              <a:extLst>
                <a:ext uri="{FF2B5EF4-FFF2-40B4-BE49-F238E27FC236}">
                  <a16:creationId xmlns:a16="http://schemas.microsoft.com/office/drawing/2014/main" id="{10B251D2-A422-4CFC-B873-1DDAB7BA6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20" name="Line 85">
              <a:extLst>
                <a:ext uri="{FF2B5EF4-FFF2-40B4-BE49-F238E27FC236}">
                  <a16:creationId xmlns:a16="http://schemas.microsoft.com/office/drawing/2014/main" id="{20D277F8-1DEA-44E0-AE37-7E0FFDF7D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1" name="Line 86">
              <a:extLst>
                <a:ext uri="{FF2B5EF4-FFF2-40B4-BE49-F238E27FC236}">
                  <a16:creationId xmlns:a16="http://schemas.microsoft.com/office/drawing/2014/main" id="{4428F5C4-8913-4065-997B-D7186E8BD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2" name="Line 87">
              <a:extLst>
                <a:ext uri="{FF2B5EF4-FFF2-40B4-BE49-F238E27FC236}">
                  <a16:creationId xmlns:a16="http://schemas.microsoft.com/office/drawing/2014/main" id="{E60FF744-E400-489B-A344-0DC188D929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3" name="Line 88">
              <a:extLst>
                <a:ext uri="{FF2B5EF4-FFF2-40B4-BE49-F238E27FC236}">
                  <a16:creationId xmlns:a16="http://schemas.microsoft.com/office/drawing/2014/main" id="{08FFF027-B4D2-475D-9D97-743E044A7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3" name="Group 89">
            <a:extLst>
              <a:ext uri="{FF2B5EF4-FFF2-40B4-BE49-F238E27FC236}">
                <a16:creationId xmlns:a16="http://schemas.microsoft.com/office/drawing/2014/main" id="{62EFDBE3-4A36-43CB-98B8-46D197B2E327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5424488"/>
            <a:ext cx="1916112" cy="366712"/>
            <a:chOff x="4011" y="2730"/>
            <a:chExt cx="1207" cy="231"/>
          </a:xfrm>
        </p:grpSpPr>
        <p:sp>
          <p:nvSpPr>
            <p:cNvPr id="18508" name="Text Box 90">
              <a:extLst>
                <a:ext uri="{FF2B5EF4-FFF2-40B4-BE49-F238E27FC236}">
                  <a16:creationId xmlns:a16="http://schemas.microsoft.com/office/drawing/2014/main" id="{4B7BDA3F-6325-49CE-B76D-EE1B0C6BE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09" name="Text Box 91">
              <a:extLst>
                <a:ext uri="{FF2B5EF4-FFF2-40B4-BE49-F238E27FC236}">
                  <a16:creationId xmlns:a16="http://schemas.microsoft.com/office/drawing/2014/main" id="{C38D2606-2E97-4A78-A730-2D25461F4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10" name="Text Box 92">
              <a:extLst>
                <a:ext uri="{FF2B5EF4-FFF2-40B4-BE49-F238E27FC236}">
                  <a16:creationId xmlns:a16="http://schemas.microsoft.com/office/drawing/2014/main" id="{6DA2B822-CD48-441B-AF44-185D0F130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11" name="Text Box 93">
              <a:extLst>
                <a:ext uri="{FF2B5EF4-FFF2-40B4-BE49-F238E27FC236}">
                  <a16:creationId xmlns:a16="http://schemas.microsoft.com/office/drawing/2014/main" id="{36BA5FBD-C35A-4386-A8B9-774864355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12" name="Line 94">
              <a:extLst>
                <a:ext uri="{FF2B5EF4-FFF2-40B4-BE49-F238E27FC236}">
                  <a16:creationId xmlns:a16="http://schemas.microsoft.com/office/drawing/2014/main" id="{DFBA28F6-79B8-47EB-9B84-3EC6B4C00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3" name="Line 95">
              <a:extLst>
                <a:ext uri="{FF2B5EF4-FFF2-40B4-BE49-F238E27FC236}">
                  <a16:creationId xmlns:a16="http://schemas.microsoft.com/office/drawing/2014/main" id="{0AFD5C02-B6C0-485F-A2C9-C79109556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4" name="Line 96">
              <a:extLst>
                <a:ext uri="{FF2B5EF4-FFF2-40B4-BE49-F238E27FC236}">
                  <a16:creationId xmlns:a16="http://schemas.microsoft.com/office/drawing/2014/main" id="{2F2C6EB9-FBEE-4C14-99FA-FCAE86ADC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5" name="Line 97">
              <a:extLst>
                <a:ext uri="{FF2B5EF4-FFF2-40B4-BE49-F238E27FC236}">
                  <a16:creationId xmlns:a16="http://schemas.microsoft.com/office/drawing/2014/main" id="{55B81B42-1F46-4784-9D2B-6F100DBF6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4" name="Group 98">
            <a:extLst>
              <a:ext uri="{FF2B5EF4-FFF2-40B4-BE49-F238E27FC236}">
                <a16:creationId xmlns:a16="http://schemas.microsoft.com/office/drawing/2014/main" id="{FDA52383-1B6D-429C-908A-8C086AC603C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51275"/>
            <a:ext cx="1916113" cy="366713"/>
            <a:chOff x="4011" y="2730"/>
            <a:chExt cx="1207" cy="231"/>
          </a:xfrm>
        </p:grpSpPr>
        <p:sp>
          <p:nvSpPr>
            <p:cNvPr id="18500" name="Text Box 99">
              <a:extLst>
                <a:ext uri="{FF2B5EF4-FFF2-40B4-BE49-F238E27FC236}">
                  <a16:creationId xmlns:a16="http://schemas.microsoft.com/office/drawing/2014/main" id="{F8A65874-3AF2-4CC7-98AC-ED253811C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01" name="Text Box 100">
              <a:extLst>
                <a:ext uri="{FF2B5EF4-FFF2-40B4-BE49-F238E27FC236}">
                  <a16:creationId xmlns:a16="http://schemas.microsoft.com/office/drawing/2014/main" id="{C470070F-5DCC-4331-8CDF-304F30744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02" name="Text Box 101">
              <a:extLst>
                <a:ext uri="{FF2B5EF4-FFF2-40B4-BE49-F238E27FC236}">
                  <a16:creationId xmlns:a16="http://schemas.microsoft.com/office/drawing/2014/main" id="{E33B0689-58FC-4B1D-8176-3EC1A341C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03" name="Text Box 102">
              <a:extLst>
                <a:ext uri="{FF2B5EF4-FFF2-40B4-BE49-F238E27FC236}">
                  <a16:creationId xmlns:a16="http://schemas.microsoft.com/office/drawing/2014/main" id="{00043ED9-CEF8-45EF-9F7C-F87BC1EAF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04" name="Line 103">
              <a:extLst>
                <a:ext uri="{FF2B5EF4-FFF2-40B4-BE49-F238E27FC236}">
                  <a16:creationId xmlns:a16="http://schemas.microsoft.com/office/drawing/2014/main" id="{721CF065-75D5-4476-855C-4F957B0EF1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5" name="Line 104">
              <a:extLst>
                <a:ext uri="{FF2B5EF4-FFF2-40B4-BE49-F238E27FC236}">
                  <a16:creationId xmlns:a16="http://schemas.microsoft.com/office/drawing/2014/main" id="{83230789-06BD-459A-9D32-66BE5D6AF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6" name="Line 105">
              <a:extLst>
                <a:ext uri="{FF2B5EF4-FFF2-40B4-BE49-F238E27FC236}">
                  <a16:creationId xmlns:a16="http://schemas.microsoft.com/office/drawing/2014/main" id="{B18C083A-07AB-48F9-B880-32CA783BA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7" name="Line 106">
              <a:extLst>
                <a:ext uri="{FF2B5EF4-FFF2-40B4-BE49-F238E27FC236}">
                  <a16:creationId xmlns:a16="http://schemas.microsoft.com/office/drawing/2014/main" id="{22C87A44-6B88-4F8A-BDD5-C269DDA81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5" name="Group 116">
            <a:extLst>
              <a:ext uri="{FF2B5EF4-FFF2-40B4-BE49-F238E27FC236}">
                <a16:creationId xmlns:a16="http://schemas.microsoft.com/office/drawing/2014/main" id="{DE68639C-367D-4C0D-AB51-449454C68A0A}"/>
              </a:ext>
            </a:extLst>
          </p:cNvPr>
          <p:cNvGrpSpPr>
            <a:grpSpLocks/>
          </p:cNvGrpSpPr>
          <p:nvPr/>
        </p:nvGrpSpPr>
        <p:grpSpPr bwMode="auto">
          <a:xfrm>
            <a:off x="1154113" y="5424488"/>
            <a:ext cx="1436687" cy="366712"/>
            <a:chOff x="336" y="3369"/>
            <a:chExt cx="905" cy="231"/>
          </a:xfrm>
        </p:grpSpPr>
        <p:sp>
          <p:nvSpPr>
            <p:cNvPr id="18494" name="Text Box 108">
              <a:extLst>
                <a:ext uri="{FF2B5EF4-FFF2-40B4-BE49-F238E27FC236}">
                  <a16:creationId xmlns:a16="http://schemas.microsoft.com/office/drawing/2014/main" id="{66546FF3-4743-4D4A-8E4E-0E7C1A997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336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495" name="Text Box 109">
              <a:extLst>
                <a:ext uri="{FF2B5EF4-FFF2-40B4-BE49-F238E27FC236}">
                  <a16:creationId xmlns:a16="http://schemas.microsoft.com/office/drawing/2014/main" id="{F294282F-DE83-4A92-8897-5CB9500CF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38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496" name="Text Box 110">
              <a:extLst>
                <a:ext uri="{FF2B5EF4-FFF2-40B4-BE49-F238E27FC236}">
                  <a16:creationId xmlns:a16="http://schemas.microsoft.com/office/drawing/2014/main" id="{F3ED8028-802A-4161-9571-FEFC1FC97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940" y="3369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497" name="Line 113">
              <a:extLst>
                <a:ext uri="{FF2B5EF4-FFF2-40B4-BE49-F238E27FC236}">
                  <a16:creationId xmlns:a16="http://schemas.microsoft.com/office/drawing/2014/main" id="{A7AD6E30-79B5-44FF-9AC4-84A5956E4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8" name="Line 114">
              <a:extLst>
                <a:ext uri="{FF2B5EF4-FFF2-40B4-BE49-F238E27FC236}">
                  <a16:creationId xmlns:a16="http://schemas.microsoft.com/office/drawing/2014/main" id="{7A608BB1-62C3-4A95-A0CD-5F3014DED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5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9" name="Line 115">
              <a:extLst>
                <a:ext uri="{FF2B5EF4-FFF2-40B4-BE49-F238E27FC236}">
                  <a16:creationId xmlns:a16="http://schemas.microsoft.com/office/drawing/2014/main" id="{3106A981-2752-4CBE-B552-141BBD05F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6" name="Group 117">
            <a:extLst>
              <a:ext uri="{FF2B5EF4-FFF2-40B4-BE49-F238E27FC236}">
                <a16:creationId xmlns:a16="http://schemas.microsoft.com/office/drawing/2014/main" id="{3184BD49-C859-43C0-A8FA-C7B83E161A4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851275"/>
            <a:ext cx="1436688" cy="366713"/>
            <a:chOff x="336" y="3369"/>
            <a:chExt cx="905" cy="231"/>
          </a:xfrm>
        </p:grpSpPr>
        <p:sp>
          <p:nvSpPr>
            <p:cNvPr id="18488" name="Text Box 118">
              <a:extLst>
                <a:ext uri="{FF2B5EF4-FFF2-40B4-BE49-F238E27FC236}">
                  <a16:creationId xmlns:a16="http://schemas.microsoft.com/office/drawing/2014/main" id="{DDAB7C76-675C-403D-B51A-037DC7213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336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489" name="Text Box 119">
              <a:extLst>
                <a:ext uri="{FF2B5EF4-FFF2-40B4-BE49-F238E27FC236}">
                  <a16:creationId xmlns:a16="http://schemas.microsoft.com/office/drawing/2014/main" id="{6D9AFF28-BA1B-4BA1-AFBC-F6BDB9C5B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38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490" name="Text Box 120">
              <a:extLst>
                <a:ext uri="{FF2B5EF4-FFF2-40B4-BE49-F238E27FC236}">
                  <a16:creationId xmlns:a16="http://schemas.microsoft.com/office/drawing/2014/main" id="{327C1D42-3A17-427C-9E8C-494AF81CB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940" y="3369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491" name="Line 121">
              <a:extLst>
                <a:ext uri="{FF2B5EF4-FFF2-40B4-BE49-F238E27FC236}">
                  <a16:creationId xmlns:a16="http://schemas.microsoft.com/office/drawing/2014/main" id="{02AC06FC-F5BD-48E6-8AE8-924A9A9C7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Line 122">
              <a:extLst>
                <a:ext uri="{FF2B5EF4-FFF2-40B4-BE49-F238E27FC236}">
                  <a16:creationId xmlns:a16="http://schemas.microsoft.com/office/drawing/2014/main" id="{F76F36E1-631C-46B3-BE93-068439410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5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3" name="Line 123">
              <a:extLst>
                <a:ext uri="{FF2B5EF4-FFF2-40B4-BE49-F238E27FC236}">
                  <a16:creationId xmlns:a16="http://schemas.microsoft.com/office/drawing/2014/main" id="{DE0219BE-57C0-4F8C-9E35-E6B571FAED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67" name="Text Box 49">
            <a:extLst>
              <a:ext uri="{FF2B5EF4-FFF2-40B4-BE49-F238E27FC236}">
                <a16:creationId xmlns:a16="http://schemas.microsoft.com/office/drawing/2014/main" id="{AF8CA3AE-0611-41AC-BEB4-7A40A21A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325" y="520700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55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68" name="Text Box 50">
            <a:extLst>
              <a:ext uri="{FF2B5EF4-FFF2-40B4-BE49-F238E27FC236}">
                <a16:creationId xmlns:a16="http://schemas.microsoft.com/office/drawing/2014/main" id="{87092E48-9712-4E32-8C16-0C21FA0AC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338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60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69" name="Text Box 51">
            <a:extLst>
              <a:ext uri="{FF2B5EF4-FFF2-40B4-BE49-F238E27FC236}">
                <a16:creationId xmlns:a16="http://schemas.microsoft.com/office/drawing/2014/main" id="{6D87FBCC-4BB1-4443-8A48-C13E7BBC1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521652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70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70" name="Text Box 52">
            <a:extLst>
              <a:ext uri="{FF2B5EF4-FFF2-40B4-BE49-F238E27FC236}">
                <a16:creationId xmlns:a16="http://schemas.microsoft.com/office/drawing/2014/main" id="{8A6F39A1-064A-401C-8712-D4A01AC08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1652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64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71" name="Text Box 53">
            <a:extLst>
              <a:ext uri="{FF2B5EF4-FFF2-40B4-BE49-F238E27FC236}">
                <a16:creationId xmlns:a16="http://schemas.microsoft.com/office/drawing/2014/main" id="{ECA1A557-F34A-4179-A584-DF657159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850" y="521652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90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72" name="Text Box 56">
            <a:extLst>
              <a:ext uri="{FF2B5EF4-FFF2-40B4-BE49-F238E27FC236}">
                <a16:creationId xmlns:a16="http://schemas.microsoft.com/office/drawing/2014/main" id="{36FE10A2-E957-403E-ADA2-08562D442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45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73" name="Text Box 59">
            <a:extLst>
              <a:ext uri="{FF2B5EF4-FFF2-40B4-BE49-F238E27FC236}">
                <a16:creationId xmlns:a16="http://schemas.microsoft.com/office/drawing/2014/main" id="{B4CBED61-1B2B-4201-9F04-844076FE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63696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74" name="Text Box 60">
            <a:extLst>
              <a:ext uri="{FF2B5EF4-FFF2-40B4-BE49-F238E27FC236}">
                <a16:creationId xmlns:a16="http://schemas.microsoft.com/office/drawing/2014/main" id="{94D45268-2C4E-4980-BD1E-686A5739E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36369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75" name="Text Box 61">
            <a:extLst>
              <a:ext uri="{FF2B5EF4-FFF2-40B4-BE49-F238E27FC236}">
                <a16:creationId xmlns:a16="http://schemas.microsoft.com/office/drawing/2014/main" id="{4D0CFF3C-1A97-4C6B-AFDD-4E25AF6F5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75" y="36369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76" name="Text Box 62">
            <a:extLst>
              <a:ext uri="{FF2B5EF4-FFF2-40B4-BE49-F238E27FC236}">
                <a16:creationId xmlns:a16="http://schemas.microsoft.com/office/drawing/2014/main" id="{3502ADD4-B5F7-4C9A-9F19-6B8E0169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36369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477" name="Text Box 63">
            <a:extLst>
              <a:ext uri="{FF2B5EF4-FFF2-40B4-BE49-F238E27FC236}">
                <a16:creationId xmlns:a16="http://schemas.microsoft.com/office/drawing/2014/main" id="{2D928EAE-1180-4C25-836D-8D01D6902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36369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8478" name="Text Box 64">
            <a:extLst>
              <a:ext uri="{FF2B5EF4-FFF2-40B4-BE49-F238E27FC236}">
                <a16:creationId xmlns:a16="http://schemas.microsoft.com/office/drawing/2014/main" id="{F2F175FF-6EF9-4A29-826F-D3D47CED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3636963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18479" name="Text Box 65">
            <a:extLst>
              <a:ext uri="{FF2B5EF4-FFF2-40B4-BE49-F238E27FC236}">
                <a16:creationId xmlns:a16="http://schemas.microsoft.com/office/drawing/2014/main" id="{3DA672FB-E8EE-4A54-BB80-FFA76B515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163" y="363696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8480" name="Text Box 66">
            <a:extLst>
              <a:ext uri="{FF2B5EF4-FFF2-40B4-BE49-F238E27FC236}">
                <a16:creationId xmlns:a16="http://schemas.microsoft.com/office/drawing/2014/main" id="{868CDE97-235B-44BC-A6B1-6C70645F7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6369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8481" name="Text Box 67">
            <a:extLst>
              <a:ext uri="{FF2B5EF4-FFF2-40B4-BE49-F238E27FC236}">
                <a16:creationId xmlns:a16="http://schemas.microsoft.com/office/drawing/2014/main" id="{AD5F457B-31AA-4D93-B585-5E6CF092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36369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18482" name="Text Box 68">
            <a:extLst>
              <a:ext uri="{FF2B5EF4-FFF2-40B4-BE49-F238E27FC236}">
                <a16:creationId xmlns:a16="http://schemas.microsoft.com/office/drawing/2014/main" id="{E27AD887-E406-4068-B028-0D130A3E2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52070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27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83" name="Text Box 69">
            <a:extLst>
              <a:ext uri="{FF2B5EF4-FFF2-40B4-BE49-F238E27FC236}">
                <a16:creationId xmlns:a16="http://schemas.microsoft.com/office/drawing/2014/main" id="{0857AB90-B150-467E-B449-4BEEA731D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29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84" name="Text Box 70">
            <a:extLst>
              <a:ext uri="{FF2B5EF4-FFF2-40B4-BE49-F238E27FC236}">
                <a16:creationId xmlns:a16="http://schemas.microsoft.com/office/drawing/2014/main" id="{1D7C7B5E-562B-4E27-89AC-1E695C9F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00" y="520700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46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85" name="Text Box 71">
            <a:extLst>
              <a:ext uri="{FF2B5EF4-FFF2-40B4-BE49-F238E27FC236}">
                <a16:creationId xmlns:a16="http://schemas.microsoft.com/office/drawing/2014/main" id="{CE516F16-0222-4BCE-ADA9-EE73E851A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48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86" name="Text Box 72">
            <a:extLst>
              <a:ext uri="{FF2B5EF4-FFF2-40B4-BE49-F238E27FC236}">
                <a16:creationId xmlns:a16="http://schemas.microsoft.com/office/drawing/2014/main" id="{03681B17-7EEA-4341-B577-4EB0E2CAC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8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53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87" name="Text Box 144">
            <a:extLst>
              <a:ext uri="{FF2B5EF4-FFF2-40B4-BE49-F238E27FC236}">
                <a16:creationId xmlns:a16="http://schemas.microsoft.com/office/drawing/2014/main" id="{D0B7C558-DC7E-4366-ACAE-7819CAD21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676400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B Tree bậc 5 gồm 26 nút</a:t>
            </a:r>
            <a:endParaRPr lang="en-US" altLang="en-US" sz="2400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BCAAE464-12C5-407F-86FA-C8D13252C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ứng dụng của B Tree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98C9E6D9-E53D-471C-9FE0-4F8A1B22D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Cây đỏ-đen: được sử dụng rộng rãi trong các bảng kí hiệu hệ thống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Java: java.util.TreeMap, java.util.TreeSet.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C++ STL: map, multimap, multiset.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Linux kernel: linux/rbtree.h.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B-Trees: được sử dụng rộng rãi trong hệ quản trị CSDL và hệ thống file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Windows: HPFS.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Mac: HFS, HFS+.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Linux: ReiserFS, XFS, Ext3FS, JFS.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Databases: ORACLE, DB2, INGRES, SQL, PostgreSQL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Các nút trong B-Tree được lưu trữ trong bộ nhớ ngoài (ổ đĩa), thay vì bộ nhớ trong (memory)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Các thao tác truy cập: </a:t>
            </a:r>
            <a:r>
              <a:rPr lang="en-US" altLang="en-US" sz="2400" i="1"/>
              <a:t>Disk-Read(),</a:t>
            </a:r>
            <a:r>
              <a:rPr lang="en-US" altLang="en-US" sz="2400"/>
              <a:t> </a:t>
            </a:r>
            <a:r>
              <a:rPr lang="en-US" altLang="en-US" sz="2400" i="1"/>
              <a:t>Disk-Write(), Allocate-Node()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54C03FA-8C31-42D0-A08D-D565361D1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B-Tree Library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0D3809D-898A-4CA4-9C75-06C4FA3DB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Link:</a:t>
            </a:r>
          </a:p>
          <a:p>
            <a:pPr eaLnBrk="1" hangingPunct="1"/>
            <a:r>
              <a:rPr lang="en-US" altLang="en-US">
                <a:hlinkClick r:id="rId2"/>
              </a:rPr>
              <a:t>http://www.hydrus.org.uk/doc/bt/html/index.html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EE1802A-6C7C-495B-943B-604C8ACCD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hàm trong thư viện (API)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9A9D33A4-13E2-478A-95E0-8B33E3DA9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Tạo một file BTree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BTA* btcrt(char* </a:t>
            </a:r>
            <a:r>
              <a:rPr lang="en-US" altLang="en-US" i="1"/>
              <a:t>fid</a:t>
            </a:r>
            <a:r>
              <a:rPr lang="en-US" altLang="en-US"/>
              <a:t>, int </a:t>
            </a:r>
            <a:r>
              <a:rPr lang="en-US" altLang="en-US" i="1"/>
              <a:t>nkeys</a:t>
            </a:r>
            <a:r>
              <a:rPr lang="en-US" altLang="en-US"/>
              <a:t>, int </a:t>
            </a:r>
            <a:r>
              <a:rPr lang="en-US" altLang="en-US" i="1"/>
              <a:t>shared</a:t>
            </a:r>
            <a:r>
              <a:rPr lang="en-US" altLang="en-US"/>
              <a:t>); </a:t>
            </a:r>
          </a:p>
          <a:p>
            <a:pPr eaLnBrk="1" hangingPunct="1"/>
            <a:r>
              <a:rPr lang="en-US" altLang="en-US"/>
              <a:t>Mở file B Tree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BTA* btopn(char* </a:t>
            </a:r>
            <a:r>
              <a:rPr lang="en-US" altLang="en-US" i="1"/>
              <a:t>fid</a:t>
            </a:r>
            <a:r>
              <a:rPr lang="en-US" altLang="en-US"/>
              <a:t>, int </a:t>
            </a:r>
            <a:r>
              <a:rPr lang="en-US" altLang="en-US" i="1"/>
              <a:t>mode</a:t>
            </a:r>
            <a:r>
              <a:rPr lang="en-US" altLang="en-US"/>
              <a:t>, int </a:t>
            </a:r>
            <a:r>
              <a:rPr lang="en-US" altLang="en-US" i="1"/>
              <a:t>shared</a:t>
            </a:r>
            <a:r>
              <a:rPr lang="en-US" altLang="en-US"/>
              <a:t>); </a:t>
            </a:r>
          </a:p>
          <a:p>
            <a:pPr eaLnBrk="1" hangingPunct="1"/>
            <a:r>
              <a:rPr lang="en-US" altLang="en-US"/>
              <a:t>Đóng file B Tree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int btcls(BTA* </a:t>
            </a:r>
            <a:r>
              <a:rPr lang="en-US" altLang="en-US" i="1"/>
              <a:t>btact</a:t>
            </a:r>
            <a:r>
              <a:rPr lang="en-US" altLang="en-US"/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715F8FD2-F0EE-4FC1-AD22-7F899F908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hàm trong thư viện API (cont.)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B752C863-1AE7-45D1-B088-AEF212803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Chèn một khóa &amp; giá trị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int btins(BTA* </a:t>
            </a:r>
            <a:r>
              <a:rPr lang="en-US" altLang="en-US" sz="2400" i="1"/>
              <a:t>btact</a:t>
            </a:r>
            <a:r>
              <a:rPr lang="en-US" altLang="en-US" sz="2400"/>
              <a:t>, char* </a:t>
            </a:r>
            <a:r>
              <a:rPr lang="en-US" altLang="en-US" sz="2400" i="1"/>
              <a:t>key</a:t>
            </a:r>
            <a:r>
              <a:rPr lang="en-US" altLang="en-US" sz="2400"/>
              <a:t>, char* </a:t>
            </a:r>
            <a:r>
              <a:rPr lang="en-US" altLang="en-US" sz="2400" i="1"/>
              <a:t>data</a:t>
            </a:r>
            <a:r>
              <a:rPr lang="en-US" altLang="en-US" sz="2400"/>
              <a:t>, int </a:t>
            </a:r>
            <a:r>
              <a:rPr lang="en-US" altLang="en-US" sz="2400" i="1"/>
              <a:t>dsize</a:t>
            </a:r>
            <a:r>
              <a:rPr lang="en-US" altLang="en-US" sz="2400"/>
              <a:t>);</a:t>
            </a:r>
          </a:p>
          <a:p>
            <a:pPr eaLnBrk="1" hangingPunct="1"/>
            <a:r>
              <a:rPr lang="en-US" altLang="en-US" sz="2400"/>
              <a:t>Cập nhật giá trị cho khóa đã có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int btupd(BTA* </a:t>
            </a:r>
            <a:r>
              <a:rPr lang="en-US" altLang="en-US" sz="2400" i="1"/>
              <a:t>btact</a:t>
            </a:r>
            <a:r>
              <a:rPr lang="en-US" altLang="en-US" sz="2400"/>
              <a:t>, char* </a:t>
            </a:r>
            <a:r>
              <a:rPr lang="en-US" altLang="en-US" sz="2400" i="1"/>
              <a:t>key</a:t>
            </a:r>
            <a:r>
              <a:rPr lang="en-US" altLang="en-US" sz="2400"/>
              <a:t>, char* </a:t>
            </a:r>
            <a:r>
              <a:rPr lang="en-US" altLang="en-US" sz="2400" i="1"/>
              <a:t>data</a:t>
            </a:r>
            <a:r>
              <a:rPr lang="en-US" altLang="en-US" sz="2400"/>
              <a:t>, int </a:t>
            </a:r>
            <a:r>
              <a:rPr lang="en-US" altLang="en-US" sz="2400" i="1"/>
              <a:t>dsize</a:t>
            </a:r>
            <a:r>
              <a:rPr lang="en-US" altLang="en-US" sz="2400"/>
              <a:t>);</a:t>
            </a:r>
          </a:p>
          <a:p>
            <a:pPr eaLnBrk="1" hangingPunct="1"/>
            <a:r>
              <a:rPr lang="en-US" altLang="en-US" sz="2400"/>
              <a:t>Xác định giá trị cho khóa đã có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int btsel(BTA* </a:t>
            </a:r>
            <a:r>
              <a:rPr lang="en-US" altLang="en-US" sz="2400" i="1"/>
              <a:t>btact</a:t>
            </a:r>
            <a:r>
              <a:rPr lang="en-US" altLang="en-US" sz="2400"/>
              <a:t>, char* </a:t>
            </a:r>
            <a:r>
              <a:rPr lang="en-US" altLang="en-US" sz="2400" i="1"/>
              <a:t>key</a:t>
            </a:r>
            <a:r>
              <a:rPr lang="en-US" altLang="en-US" sz="2400"/>
              <a:t>, char* </a:t>
            </a:r>
            <a:r>
              <a:rPr lang="en-US" altLang="en-US" sz="2400" i="1"/>
              <a:t>data</a:t>
            </a:r>
            <a:r>
              <a:rPr lang="en-US" altLang="en-US" sz="2400"/>
              <a:t>, int </a:t>
            </a:r>
            <a:r>
              <a:rPr lang="en-US" altLang="en-US" sz="2400" i="1"/>
              <a:t>dsize</a:t>
            </a:r>
            <a:r>
              <a:rPr lang="en-US" altLang="en-US" sz="2400"/>
              <a:t>, int* </a:t>
            </a:r>
            <a:r>
              <a:rPr lang="en-US" altLang="en-US" sz="2400" i="1"/>
              <a:t>rsize</a:t>
            </a:r>
            <a:r>
              <a:rPr lang="en-US" altLang="en-US" sz="2400"/>
              <a:t>);</a:t>
            </a:r>
          </a:p>
          <a:p>
            <a:pPr eaLnBrk="1" hangingPunct="1"/>
            <a:r>
              <a:rPr lang="en-US" altLang="en-US" sz="2400"/>
              <a:t>Xóa một khóa &amp; giá trị của nó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int btdel(BTA* </a:t>
            </a:r>
            <a:r>
              <a:rPr lang="en-US" altLang="en-US" sz="2400" i="1"/>
              <a:t>btact</a:t>
            </a:r>
            <a:r>
              <a:rPr lang="en-US" altLang="en-US" sz="2400"/>
              <a:t>, char* </a:t>
            </a:r>
            <a:r>
              <a:rPr lang="en-US" altLang="en-US" sz="2400" i="1"/>
              <a:t>key</a:t>
            </a:r>
            <a:r>
              <a:rPr lang="en-US" altLang="en-US" sz="2400"/>
              <a:t>);</a:t>
            </a:r>
          </a:p>
          <a:p>
            <a:pPr eaLnBrk="1" hangingPunct="1"/>
            <a:r>
              <a:rPr lang="en-US" altLang="en-US" sz="2400"/>
              <a:t>Xác định giá trị cho khóa tiếp theo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int btseln(BTA* </a:t>
            </a:r>
            <a:r>
              <a:rPr lang="en-US" altLang="en-US" sz="2400" i="1"/>
              <a:t>btact</a:t>
            </a:r>
            <a:r>
              <a:rPr lang="en-US" altLang="en-US" sz="2400"/>
              <a:t>, char* </a:t>
            </a:r>
            <a:r>
              <a:rPr lang="en-US" altLang="en-US" sz="2400" i="1"/>
              <a:t>key</a:t>
            </a:r>
            <a:r>
              <a:rPr lang="en-US" altLang="en-US" sz="2400"/>
              <a:t>, char* </a:t>
            </a:r>
            <a:r>
              <a:rPr lang="en-US" altLang="en-US" sz="2400" i="1"/>
              <a:t>data</a:t>
            </a:r>
            <a:r>
              <a:rPr lang="en-US" altLang="en-US" sz="2400"/>
              <a:t>, int </a:t>
            </a:r>
            <a:r>
              <a:rPr lang="en-US" altLang="en-US" sz="2400" i="1"/>
              <a:t>dsize</a:t>
            </a:r>
            <a:r>
              <a:rPr lang="en-US" altLang="en-US" sz="2400"/>
              <a:t>, int* </a:t>
            </a:r>
            <a:r>
              <a:rPr lang="en-US" altLang="en-US" sz="2400" i="1"/>
              <a:t>rsize</a:t>
            </a:r>
            <a:r>
              <a:rPr lang="en-US" altLang="en-US" sz="2400"/>
              <a:t>); 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2283F28EC1DB449696E2F29AE54265" ma:contentTypeVersion="6" ma:contentTypeDescription="Create a new document." ma:contentTypeScope="" ma:versionID="01298f02147061f05ae853a9555f6ee5">
  <xsd:schema xmlns:xsd="http://www.w3.org/2001/XMLSchema" xmlns:xs="http://www.w3.org/2001/XMLSchema" xmlns:p="http://schemas.microsoft.com/office/2006/metadata/properties" xmlns:ns2="049b0f24-08d8-4edb-bd43-4c9b8d234f39" targetNamespace="http://schemas.microsoft.com/office/2006/metadata/properties" ma:root="true" ma:fieldsID="34b406f38b0c19447d9eef28a8dbd8fe" ns2:_="">
    <xsd:import namespace="049b0f24-08d8-4edb-bd43-4c9b8d234f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b0f24-08d8-4edb-bd43-4c9b8d234f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DC563B-898E-4DD9-9ECA-7CC47605B2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9b0f24-08d8-4edb-bd43-4c9b8d234f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54F5F5-EB78-4998-972D-4EDD69F0BC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1759</TotalTime>
  <Words>836</Words>
  <Application>Microsoft Office PowerPoint</Application>
  <PresentationFormat>On-screen Show (4:3)</PresentationFormat>
  <Paragraphs>126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Radial</vt:lpstr>
      <vt:lpstr>B-trees</vt:lpstr>
      <vt:lpstr>Lịch sử</vt:lpstr>
      <vt:lpstr>Vấn đề</vt:lpstr>
      <vt:lpstr>Định nghĩa</vt:lpstr>
      <vt:lpstr>Ví dụ về B-Tree</vt:lpstr>
      <vt:lpstr>Các ứng dụng của B Tree</vt:lpstr>
      <vt:lpstr>B-Tree Library</vt:lpstr>
      <vt:lpstr>Các hàm trong thư viện (API)</vt:lpstr>
      <vt:lpstr>Các hàm trong thư viện API (cont.)</vt:lpstr>
      <vt:lpstr>Xây dựng &amp; cài đặt thư viện B Tree</vt:lpstr>
      <vt:lpstr>Bài 1</vt:lpstr>
      <vt:lpstr>Bài 2</vt:lpstr>
      <vt:lpstr>Thư viện khác về B-Tree</vt:lpstr>
      <vt:lpstr>Project 1 </vt:lpstr>
      <vt:lpstr>Yêu cầu tiếp</vt:lpstr>
    </vt:vector>
  </TitlesOfParts>
  <Company>526 Duong Buoi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Nguyên lí lập trình máy tính</dc:title>
  <dc:creator>HAVT</dc:creator>
  <cp:lastModifiedBy>Microsoft Office User</cp:lastModifiedBy>
  <cp:revision>142</cp:revision>
  <dcterms:created xsi:type="dcterms:W3CDTF">2005-08-13T04:29:07Z</dcterms:created>
  <dcterms:modified xsi:type="dcterms:W3CDTF">2021-03-22T01:45:27Z</dcterms:modified>
</cp:coreProperties>
</file>