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71" r:id="rId5"/>
    <p:sldId id="259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  <p:sldId id="272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7FA1-DDFC-4491-B91C-DFBE680CA9A3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5CA5F-AFE0-455B-B26B-320D8C685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60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7FA1-DDFC-4491-B91C-DFBE680CA9A3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5CA5F-AFE0-455B-B26B-320D8C685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68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7FA1-DDFC-4491-B91C-DFBE680CA9A3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5CA5F-AFE0-455B-B26B-320D8C685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82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7FA1-DDFC-4491-B91C-DFBE680CA9A3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5CA5F-AFE0-455B-B26B-320D8C685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5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7FA1-DDFC-4491-B91C-DFBE680CA9A3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5CA5F-AFE0-455B-B26B-320D8C685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51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7FA1-DDFC-4491-B91C-DFBE680CA9A3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5CA5F-AFE0-455B-B26B-320D8C685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37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7FA1-DDFC-4491-B91C-DFBE680CA9A3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5CA5F-AFE0-455B-B26B-320D8C685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11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7FA1-DDFC-4491-B91C-DFBE680CA9A3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5CA5F-AFE0-455B-B26B-320D8C685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83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7FA1-DDFC-4491-B91C-DFBE680CA9A3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5CA5F-AFE0-455B-B26B-320D8C685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74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7FA1-DDFC-4491-B91C-DFBE680CA9A3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5CA5F-AFE0-455B-B26B-320D8C685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2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7FA1-DDFC-4491-B91C-DFBE680CA9A3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5CA5F-AFE0-455B-B26B-320D8C685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76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97FA1-DDFC-4491-B91C-DFBE680CA9A3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5CA5F-AFE0-455B-B26B-320D8C685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17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3000">
              <a:schemeClr val="accent1">
                <a:lumMod val="60000"/>
                <a:lumOff val="40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3440" y="487680"/>
            <a:ext cx="10464800" cy="5791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smtClean="0">
                <a:latin typeface="Cambria" panose="02040503050406030204" pitchFamily="18" charset="0"/>
                <a:ea typeface="Cambria" panose="02040503050406030204" pitchFamily="18" charset="0"/>
              </a:rPr>
              <a:t>Machine learning:</a:t>
            </a:r>
            <a:endParaRPr lang="en-US" sz="400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4000" b="1" smtClean="0">
                <a:latin typeface="Cambria" panose="02040503050406030204" pitchFamily="18" charset="0"/>
                <a:ea typeface="Cambria" panose="02040503050406030204" pitchFamily="18" charset="0"/>
              </a:rPr>
              <a:t>Linear Regression and Logistic Regression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230883" y="680721"/>
            <a:ext cx="1429515" cy="14528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92400" y="1013335"/>
            <a:ext cx="3393440" cy="787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ĐẠI</a:t>
            </a:r>
            <a:r>
              <a:rPr lang="vi-VN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HỌC QUỐC GIA HÀ NỘI</a:t>
            </a:r>
            <a:endParaRPr lang="en-US" sz="1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Trường Đại học Công nghệ</a:t>
            </a:r>
            <a:endParaRPr lang="en-US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32156" y="1083995"/>
            <a:ext cx="299332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smtClean="0">
                <a:latin typeface="Cambria" panose="02040503050406030204" pitchFamily="18" charset="0"/>
                <a:ea typeface="Cambria" panose="02040503050406030204" pitchFamily="18" charset="0"/>
              </a:rPr>
              <a:t>Học phần: Trí tuệ nhân tạo</a:t>
            </a:r>
          </a:p>
          <a:p>
            <a:pPr algn="r"/>
            <a:r>
              <a:rPr lang="en-US" b="1">
                <a:latin typeface="Cambria" panose="02040503050406030204" pitchFamily="18" charset="0"/>
                <a:ea typeface="Cambria" panose="02040503050406030204" pitchFamily="18" charset="0"/>
              </a:rPr>
              <a:t>Lớp môn học: INT3401 20</a:t>
            </a:r>
            <a:r>
              <a:rPr lang="en-US" b="1" smtClean="0"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b="1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b="1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72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990" y="648379"/>
            <a:ext cx="7727455" cy="56888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3972561" y="6337237"/>
            <a:ext cx="41863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Cambria" panose="02040503050406030204" pitchFamily="18" charset="0"/>
                <a:ea typeface="Cambria" panose="02040503050406030204" pitchFamily="18" charset="0"/>
              </a:rPr>
              <a:t>Linear Regression được tiền xử lý</a:t>
            </a:r>
            <a:endParaRPr lang="en-US" sz="22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5300" y="285750"/>
            <a:ext cx="2552700" cy="6762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  <a:ea typeface="Cambria" panose="02040503050406030204" pitchFamily="18" charset="0"/>
              </a:rPr>
              <a:t>Linear Regression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5300" y="285750"/>
            <a:ext cx="2552700" cy="6762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  <a:ea typeface="Cambria" panose="02040503050406030204" pitchFamily="18" charset="0"/>
              </a:rPr>
              <a:t>Logistic Regression 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453179" y="332201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Supervised learning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305602" y="285750"/>
            <a:ext cx="34679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smtClean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Hồi </a:t>
            </a:r>
            <a:r>
              <a:rPr lang="en-US" i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quy </a:t>
            </a:r>
            <a:r>
              <a:rPr lang="en-US" i="1" smtClean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logistic một biến</a:t>
            </a:r>
            <a:br>
              <a:rPr lang="en-US" i="1" smtClean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i="1" smtClean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Hồi </a:t>
            </a:r>
            <a:r>
              <a:rPr lang="en-US" i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quy </a:t>
            </a:r>
            <a:r>
              <a:rPr lang="en-US" i="1" smtClean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logistic </a:t>
            </a:r>
            <a:r>
              <a:rPr lang="en-US" i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nhiều </a:t>
            </a:r>
            <a:r>
              <a:rPr lang="en-US" i="1" smtClean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biến </a:t>
            </a:r>
            <a:endParaRPr lang="en-US" i="1"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700" y="2316176"/>
            <a:ext cx="8992855" cy="33342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31" y="1516593"/>
            <a:ext cx="9869905" cy="6461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53179" y="647520"/>
            <a:ext cx="277388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b="0" i="1">
                <a:solidFill>
                  <a:srgbClr val="000000"/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en-US"/>
              <a:t>Phân loại (Classification)</a:t>
            </a:r>
          </a:p>
        </p:txBody>
      </p:sp>
    </p:spTree>
    <p:extLst>
      <p:ext uri="{BB962C8B-B14F-4D97-AF65-F5344CB8AC3E}">
        <p14:creationId xmlns:p14="http://schemas.microsoft.com/office/powerpoint/2010/main" val="161422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191" y="2216959"/>
            <a:ext cx="9750477" cy="263639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95300" y="285750"/>
            <a:ext cx="2552700" cy="6762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  <a:ea typeface="Cambria" panose="02040503050406030204" pitchFamily="18" charset="0"/>
              </a:rPr>
              <a:t>Logistic Regression 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903785" y="4536831"/>
            <a:ext cx="633046" cy="3165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7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78" y="2512815"/>
            <a:ext cx="3237168" cy="10173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87" y="3793739"/>
            <a:ext cx="3488949" cy="75986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247213" y="1772232"/>
            <a:ext cx="198804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>
                <a:latin typeface="Cambria" panose="02040503050406030204" pitchFamily="18" charset="0"/>
                <a:ea typeface="Cambria" panose="02040503050406030204" pitchFamily="18" charset="0"/>
              </a:rPr>
              <a:t>H</a:t>
            </a:r>
            <a:r>
              <a:rPr lang="en-US" sz="2500" smtClean="0">
                <a:latin typeface="Cambria" panose="02040503050406030204" pitchFamily="18" charset="0"/>
                <a:ea typeface="Cambria" panose="02040503050406030204" pitchFamily="18" charset="0"/>
              </a:rPr>
              <a:t>àm sigmoid</a:t>
            </a:r>
            <a:endParaRPr lang="en-US" sz="2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5300" y="268333"/>
            <a:ext cx="2552700" cy="6762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  <a:ea typeface="Cambria" panose="02040503050406030204" pitchFamily="18" charset="0"/>
              </a:rPr>
              <a:t>Logistic Regression 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9272" y="623887"/>
            <a:ext cx="6858957" cy="52109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543" y="4922212"/>
            <a:ext cx="4420217" cy="514422"/>
          </a:xfrm>
          <a:prstGeom prst="rect">
            <a:avLst/>
          </a:prstGeom>
        </p:spPr>
      </p:pic>
      <p:sp>
        <p:nvSpPr>
          <p:cNvPr id="8" name="Isosceles Triangle 7"/>
          <p:cNvSpPr/>
          <p:nvPr/>
        </p:nvSpPr>
        <p:spPr>
          <a:xfrm>
            <a:off x="7882955" y="3012441"/>
            <a:ext cx="191589" cy="15675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5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495300" y="2548243"/>
                <a:ext cx="3892885" cy="24926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mtClean="0"/>
              </a:p>
              <a:p>
                <a:pPr marL="285750" lvl="0" indent="-285750">
                  <a:buFont typeface="Wingdings" panose="05000000000000000000" pitchFamily="2" charset="2"/>
                  <a:buChar char="§"/>
                </a:pPr>
                <a:r>
                  <a:rPr lang="en-US" sz="1500" i="1">
                    <a:latin typeface="Cambria" panose="02040503050406030204" pitchFamily="18" charset="0"/>
                    <a:ea typeface="Cambria" panose="02040503050406030204" pitchFamily="18" charset="0"/>
                  </a:rPr>
                  <a:t>P(X; b, w) là xác suất biến để điểm dữ liệu X rơi vào class 1</a:t>
                </a:r>
              </a:p>
              <a:p>
                <a:pPr marL="285750" lvl="0" indent="-285750">
                  <a:buFont typeface="Wingdings" panose="05000000000000000000" pitchFamily="2" charset="2"/>
                  <a:buChar char="§"/>
                </a:pPr>
                <a:r>
                  <a:rPr lang="en-US" sz="1500" i="1">
                    <a:latin typeface="Cambria" panose="02040503050406030204" pitchFamily="18" charset="0"/>
                    <a:ea typeface="Cambria" panose="02040503050406030204" pitchFamily="18" charset="0"/>
                  </a:rPr>
                  <a:t>X là vector cột các giá trị biến độc lập (feature)</a:t>
                </a:r>
              </a:p>
              <a:p>
                <a:pPr marL="285750" lvl="0" indent="-285750">
                  <a:buFont typeface="Wingdings" panose="05000000000000000000" pitchFamily="2" charset="2"/>
                  <a:buChar char="§"/>
                </a:pPr>
                <a:r>
                  <a:rPr lang="en-US" sz="1500" i="1">
                    <a:latin typeface="Cambria" panose="02040503050406030204" pitchFamily="18" charset="0"/>
                    <a:ea typeface="Cambria" panose="02040503050406030204" pitchFamily="18" charset="0"/>
                  </a:rPr>
                  <a:t>w</a:t>
                </a:r>
                <a:r>
                  <a:rPr lang="en-US" sz="1500" i="1" baseline="30000">
                    <a:latin typeface="Cambria" panose="02040503050406030204" pitchFamily="18" charset="0"/>
                    <a:ea typeface="Cambria" panose="02040503050406030204" pitchFamily="18" charset="0"/>
                  </a:rPr>
                  <a:t>T</a:t>
                </a:r>
                <a:r>
                  <a:rPr lang="en-US" sz="1500" i="1">
                    <a:latin typeface="Cambria" panose="02040503050406030204" pitchFamily="18" charset="0"/>
                    <a:ea typeface="Cambria" panose="02040503050406030204" pitchFamily="18" charset="0"/>
                  </a:rPr>
                  <a:t> là vector hàng hệ số (coefficient)</a:t>
                </a:r>
              </a:p>
              <a:p>
                <a:pPr marL="285750" lvl="0" indent="-285750">
                  <a:buFont typeface="Wingdings" panose="05000000000000000000" pitchFamily="2" charset="2"/>
                  <a:buChar char="§"/>
                </a:pPr>
                <a:r>
                  <a:rPr lang="en-US" sz="1500" i="1">
                    <a:latin typeface="Cambria" panose="02040503050406030204" pitchFamily="18" charset="0"/>
                    <a:ea typeface="Cambria" panose="02040503050406030204" pitchFamily="18" charset="0"/>
                  </a:rPr>
                  <a:t>b là đại diện cho giá trị dự đoán của biến mục tiêu khi giá trị của tất cả biến độc lập bằng 0 (</a:t>
                </a:r>
                <a:r>
                  <a:rPr lang="en-US" sz="1500" i="1">
                    <a:latin typeface="Cambria" panose="02040503050406030204" pitchFamily="18" charset="0"/>
                    <a:ea typeface="Cambria" panose="02040503050406030204" pitchFamily="18" charset="0"/>
                  </a:rPr>
                  <a:t>intercept</a:t>
                </a:r>
                <a:r>
                  <a:rPr lang="en-US" sz="1500" i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)</a:t>
                </a:r>
                <a:endParaRPr lang="en-US" sz="1500" i="1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2548243"/>
                <a:ext cx="3892885" cy="2492605"/>
              </a:xfrm>
              <a:prstGeom prst="rect">
                <a:avLst/>
              </a:prstGeom>
              <a:blipFill>
                <a:blip r:embed="rId2"/>
                <a:stretch>
                  <a:fillRect l="-469" r="-1565" b="-1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272" y="623887"/>
            <a:ext cx="6858957" cy="521090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95300" y="268333"/>
            <a:ext cx="2552700" cy="6762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  <a:ea typeface="Cambria" panose="02040503050406030204" pitchFamily="18" charset="0"/>
              </a:rPr>
              <a:t>Logistic Regression 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56387" y="1572768"/>
            <a:ext cx="3273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Nếu P &gt; 0.5, y được gán nhãn 1</a:t>
            </a:r>
          </a:p>
          <a:p>
            <a:r>
              <a:rPr lang="en-US" smtClean="0"/>
              <a:t>Nếu P &lt; 0.5, y được gán nhãn 0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495300" y="5369992"/>
                <a:ext cx="7577328" cy="9362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mtClean="0"/>
                  <a:t>Loss function: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 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 −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endChr m:val="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func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5369992"/>
                <a:ext cx="7577328" cy="936282"/>
              </a:xfrm>
              <a:prstGeom prst="rect">
                <a:avLst/>
              </a:prstGeom>
              <a:blipFill>
                <a:blip r:embed="rId4"/>
                <a:stretch>
                  <a:fillRect l="-644" t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591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5300" y="268333"/>
            <a:ext cx="2552700" cy="6762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  <a:ea typeface="Cambria" panose="02040503050406030204" pitchFamily="18" charset="0"/>
              </a:rPr>
              <a:t>Linear Regression</a:t>
            </a:r>
            <a:br>
              <a:rPr lang="en-US" b="1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b="1" smtClean="0">
                <a:latin typeface="Cambria" panose="02040503050406030204" pitchFamily="18" charset="0"/>
                <a:ea typeface="Cambria" panose="02040503050406030204" pitchFamily="18" charset="0"/>
              </a:rPr>
              <a:t>Vs. Logistic Regression 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903028"/>
              </p:ext>
            </p:extLst>
          </p:nvPr>
        </p:nvGraphicFramePr>
        <p:xfrm>
          <a:off x="2136503" y="2121746"/>
          <a:ext cx="8128000" cy="2291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31837154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59973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Linear Regression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Logistic Regression 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699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Đầu ra phải có giá trị liên tục, chẳng hạn như giá cả, tuổi, v.v.</a:t>
                      </a:r>
                      <a:endParaRPr lang="en-US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Đầu ra phải là giá trị phân loại như 0 hoặc 1, Có hoặc không, v.v.</a:t>
                      </a:r>
                      <a:endParaRPr lang="en-US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6663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Nó đòi hỏi mối quan hệ tuyến tính giữa các biến phụ thuộc và độc lập.</a:t>
                      </a:r>
                      <a:endParaRPr lang="en-US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Nó không yêu cầu mối quan hệ tuyến tính.</a:t>
                      </a:r>
                      <a:endParaRPr lang="en-US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6767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Có thể có sự va chạm giữa các biến độc lập.</a:t>
                      </a:r>
                      <a:endParaRPr lang="en-US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Không nên có sự va chạm giữa các biến độc lập.</a:t>
                      </a:r>
                      <a:endParaRPr lang="en-US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643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880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accent1">
                <a:lumMod val="60000"/>
                <a:lumOff val="40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3440" y="487680"/>
            <a:ext cx="10464800" cy="5791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000" b="1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748" y="3036897"/>
            <a:ext cx="4055492" cy="32419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157" y="487679"/>
            <a:ext cx="3811083" cy="289536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2043" y="2067401"/>
            <a:ext cx="3200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mtClean="0">
                <a:latin typeface="Cambria" panose="02040503050406030204" pitchFamily="18" charset="0"/>
                <a:ea typeface="Cambria" panose="02040503050406030204" pitchFamily="18" charset="0"/>
              </a:rPr>
              <a:t>Cảm ơn thầy và các bạn đã lắng nghe</a:t>
            </a:r>
            <a:endParaRPr lang="en-US" sz="4000" b="1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48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264" y="1580717"/>
            <a:ext cx="8992855" cy="309605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95300" y="285750"/>
            <a:ext cx="2552700" cy="6762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  <a:ea typeface="Cambria" panose="02040503050406030204" pitchFamily="18" charset="0"/>
              </a:rPr>
              <a:t>Linear Regression 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76625" y="259578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Supervised learning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7389" y="628910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Linear Least Square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305602" y="285750"/>
            <a:ext cx="34679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smtClean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Hồi </a:t>
            </a:r>
            <a:r>
              <a:rPr lang="en-US" i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quy tuyến tính một </a:t>
            </a:r>
            <a:r>
              <a:rPr lang="en-US" i="1" smtClean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biến</a:t>
            </a:r>
            <a:br>
              <a:rPr lang="en-US" i="1" smtClean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i="1" smtClean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Hồi </a:t>
            </a:r>
            <a:r>
              <a:rPr lang="en-US" i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quy tuyến tính nhiều </a:t>
            </a:r>
            <a:r>
              <a:rPr lang="en-US" i="1" smtClean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biến </a:t>
            </a:r>
            <a:endParaRPr lang="en-US" i="1"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81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443" y="1276049"/>
            <a:ext cx="6373114" cy="430590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4679" y="1228418"/>
            <a:ext cx="6382641" cy="440116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95300" y="285750"/>
            <a:ext cx="2552700" cy="6762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  <a:ea typeface="Cambria" panose="02040503050406030204" pitchFamily="18" charset="0"/>
              </a:rPr>
              <a:t>Linear Regression 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76611" y="5895975"/>
            <a:ext cx="543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Đồ thị biểu diễn tương quan giữa chiều cao và cân nặng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9510705" y="962025"/>
                <a:ext cx="1973489" cy="132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mtClean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𝑙𝑎𝑏𝑒𝑙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𝑡𝑎𝑟𝑔𝑒𝑡</m:t>
                    </m:r>
                  </m:oMath>
                </a14:m>
                <a:endParaRPr lang="en-US" sz="1500" b="0" i="1" smtClean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𝑠𝑖𝑛𝑔𝑙𝑒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𝑓𝑒𝑎𝑡𝑢𝑟𝑒</m:t>
                    </m:r>
                  </m:oMath>
                </a14:m>
                <a:endParaRPr lang="en-US" sz="1500" b="0" i="1" smtClean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𝑐𝑜𝑒𝑓𝑓𝑖𝑐𝑖𝑒𝑛𝑡</m:t>
                    </m:r>
                  </m:oMath>
                </a14:m>
                <a:endParaRPr lang="en-US" sz="1500" i="1" smtClean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𝑖𝑛𝑡𝑒𝑟𝑐𝑒𝑝𝑡</m:t>
                    </m:r>
                  </m:oMath>
                </a14:m>
                <a:endParaRPr lang="en-US" sz="1500" i="1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0705" y="962025"/>
                <a:ext cx="1973489" cy="1323439"/>
              </a:xfrm>
              <a:prstGeom prst="rect">
                <a:avLst/>
              </a:prstGeom>
              <a:blipFill>
                <a:blip r:embed="rId4"/>
                <a:stretch>
                  <a:fillRect l="-926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795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2453639" y="2757905"/>
                <a:ext cx="6434329" cy="16019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0215" algn="just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mtClean="0">
                    <a:ea typeface="MS Mincho"/>
                  </a:rPr>
                  <a:t>Phương pháp bình phương tối thiểu (Least Squares Method)</a:t>
                </a:r>
              </a:p>
              <a:p>
                <a:pPr indent="450215" algn="just">
                  <a:lnSpc>
                    <a:spcPct val="107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  <a:ea typeface="MS Mincho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MS Mincho"/>
                            </a:rPr>
                            <m:t>𝑖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MS Mincho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MS Mincho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MS Mincho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MS Mincho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MS Mincho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>
                          <a:latin typeface="Cambria Math" panose="02040503050406030204" pitchFamily="18" charset="0"/>
                          <a:ea typeface="MS Mincho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  <a:ea typeface="MS Mincho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MS Mincho"/>
                            </a:rPr>
                            <m:t>𝑖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MS Mincho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MS Mincho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MS Mincho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MS Mincho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MS Mincho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MS Mincho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  <a:ea typeface="MS Mincho"/>
                        </a:rPr>
                        <m:t>𝑚</m:t>
                      </m:r>
                      <m:r>
                        <a:rPr lang="en-US">
                          <a:latin typeface="Cambria Math" panose="02040503050406030204" pitchFamily="18" charset="0"/>
                          <a:ea typeface="MS Mincho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MS Mincho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MS Mincho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  <a:ea typeface="MS Mincho"/>
                        </a:rPr>
                        <m:t>𝑏</m:t>
                      </m:r>
                    </m:oMath>
                  </m:oMathPara>
                </a14:m>
                <a:endParaRPr lang="en-US">
                  <a:latin typeface="Times New Roman" panose="02020603050405020304" pitchFamily="18" charset="0"/>
                  <a:ea typeface="MS Mincho"/>
                </a:endParaRPr>
              </a:p>
              <a:p>
                <a:pPr indent="450215" algn="just">
                  <a:lnSpc>
                    <a:spcPct val="107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  <a:ea typeface="MS Mincho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MS Mincho"/>
                            </a:rPr>
                            <m:t>𝑖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MS Mincho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MS Mincho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MS Mincho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MS Mincho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MS Mincho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MS Mincho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MS Mincho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MS Mincho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MS Mincho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>
                          <a:latin typeface="Cambria Math" panose="02040503050406030204" pitchFamily="18" charset="0"/>
                          <a:ea typeface="MS Mincho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  <a:ea typeface="MS Mincho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MS Mincho"/>
                            </a:rPr>
                            <m:t>𝑖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MS Mincho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MS Mincho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MS Mincho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MS Mincho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MS Mincho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MS Mincho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  <a:ea typeface="MS Mincho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MS Mincho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  <a:ea typeface="MS Mincho"/>
                        </a:rPr>
                        <m:t>𝑚</m:t>
                      </m:r>
                      <m:r>
                        <a:rPr lang="en-US">
                          <a:latin typeface="Cambria Math" panose="02040503050406030204" pitchFamily="18" charset="0"/>
                          <a:ea typeface="MS Mincho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  <a:ea typeface="MS Mincho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MS Mincho"/>
                            </a:rPr>
                            <m:t>𝑖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MS Mincho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MS Mincho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MS Mincho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MS Mincho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MS Mincho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MS Mincho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  <a:ea typeface="MS Mincho"/>
                        </a:rPr>
                        <m:t>𝑏</m:t>
                      </m:r>
                    </m:oMath>
                  </m:oMathPara>
                </a14:m>
                <a:endParaRPr lang="en-US">
                  <a:latin typeface="Times New Roman" panose="02020603050405020304" pitchFamily="18" charset="0"/>
                  <a:ea typeface="MS Mincho"/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639" y="2757905"/>
                <a:ext cx="6434329" cy="1601977"/>
              </a:xfrm>
              <a:prstGeom prst="rect">
                <a:avLst/>
              </a:prstGeom>
              <a:blipFill>
                <a:blip r:embed="rId2"/>
                <a:stretch>
                  <a:fillRect t="-1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568" y="1296924"/>
            <a:ext cx="6077712" cy="439978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95300" y="285750"/>
            <a:ext cx="2552700" cy="6762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  <a:ea typeface="Cambria" panose="02040503050406030204" pitchFamily="18" charset="0"/>
              </a:rPr>
              <a:t>Linear Regression 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36054" y="5662279"/>
            <a:ext cx="4195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Times New Roman" panose="02020603050405020304" pitchFamily="18" charset="0"/>
                <a:ea typeface="MS Mincho"/>
              </a:rPr>
              <a:t>Sai lệch giữa giá trị thực và giá trị dự đoán.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9510705" y="962025"/>
                <a:ext cx="1973489" cy="132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mtClean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𝑙𝑎𝑏𝑒𝑙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𝑡𝑎𝑟𝑔𝑒𝑡</m:t>
                    </m:r>
                  </m:oMath>
                </a14:m>
                <a:endParaRPr lang="en-US" sz="1500" b="0" i="1" smtClean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𝑠𝑖𝑛𝑔𝑙𝑒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𝑓𝑒𝑎𝑡𝑢𝑟𝑒</m:t>
                    </m:r>
                  </m:oMath>
                </a14:m>
                <a:endParaRPr lang="en-US" sz="1500" b="0" i="1" smtClean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𝑐𝑜𝑒𝑓𝑓𝑖𝑐𝑖𝑒𝑛𝑡</m:t>
                    </m:r>
                  </m:oMath>
                </a14:m>
                <a:endParaRPr lang="en-US" sz="1500" i="1" smtClean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𝑖𝑛𝑡𝑒𝑟𝑐𝑒𝑝𝑡</m:t>
                    </m:r>
                  </m:oMath>
                </a14:m>
                <a:endParaRPr lang="en-US" sz="1500" i="1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0705" y="962025"/>
                <a:ext cx="1973489" cy="1323439"/>
              </a:xfrm>
              <a:prstGeom prst="rect">
                <a:avLst/>
              </a:prstGeom>
              <a:blipFill>
                <a:blip r:embed="rId4"/>
                <a:stretch>
                  <a:fillRect l="-926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9321225" y="2975080"/>
                <a:ext cx="2364365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 –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y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1225" y="2975080"/>
                <a:ext cx="2364365" cy="8712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730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412" y="1805354"/>
            <a:ext cx="10345080" cy="19076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921" y="795642"/>
            <a:ext cx="4339613" cy="100971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95300" y="285750"/>
            <a:ext cx="2552700" cy="6762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  <a:ea typeface="Cambria" panose="02040503050406030204" pitchFamily="18" charset="0"/>
              </a:rPr>
              <a:t>Linear Regression 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6216" y="3857563"/>
            <a:ext cx="3143689" cy="8859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79075" y="4139553"/>
            <a:ext cx="2637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Hàm mất mát:</a:t>
            </a:r>
            <a:br>
              <a:rPr lang="en-US" smtClean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mtClean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(Loss Function)</a:t>
            </a:r>
            <a:endParaRPr lang="en-US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29600" y="4139553"/>
            <a:ext cx="309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 là số điểm dữ liệu (feature)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1672" y="5170030"/>
            <a:ext cx="2572109" cy="6096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71650" y="5212402"/>
            <a:ext cx="2766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t>Điểm tối ưu cho bài toán Linear Regression</a:t>
            </a: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49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5300" y="285750"/>
            <a:ext cx="2552700" cy="6762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  <a:ea typeface="Cambria" panose="02040503050406030204" pitchFamily="18" charset="0"/>
              </a:rPr>
              <a:t>Linear Regression 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206" y="962025"/>
            <a:ext cx="6411220" cy="51251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flipH="1">
            <a:off x="3240650" y="6332578"/>
            <a:ext cx="52183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Cambria" panose="02040503050406030204" pitchFamily="18" charset="0"/>
                <a:ea typeface="Cambria" panose="02040503050406030204" pitchFamily="18" charset="0"/>
              </a:rPr>
              <a:t>Linear Regression dữ liệu đầu vào 2 chiều</a:t>
            </a:r>
            <a:endParaRPr lang="en-US" sz="22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78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799" y="1566296"/>
            <a:ext cx="4844802" cy="40373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031" y="1597692"/>
            <a:ext cx="4194138" cy="400593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95300" y="285750"/>
            <a:ext cx="2552700" cy="6762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  <a:ea typeface="Cambria" panose="02040503050406030204" pitchFamily="18" charset="0"/>
              </a:rPr>
              <a:t>Linear Regression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38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5300" y="285750"/>
            <a:ext cx="2552700" cy="6762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  <a:ea typeface="Cambria" panose="02040503050406030204" pitchFamily="18" charset="0"/>
              </a:rPr>
              <a:t>Linear Regression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835" y="1079256"/>
            <a:ext cx="7712319" cy="51641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flipH="1">
            <a:off x="3679871" y="6360683"/>
            <a:ext cx="49952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Cambria" panose="02040503050406030204" pitchFamily="18" charset="0"/>
                <a:ea typeface="Cambria" panose="02040503050406030204" pitchFamily="18" charset="0"/>
              </a:rPr>
              <a:t>Linear Regression ảnh hưởng bởi nhiễu</a:t>
            </a:r>
            <a:endParaRPr lang="en-US" sz="22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47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08" y="618733"/>
            <a:ext cx="11174384" cy="562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78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332</Words>
  <Application>Microsoft Office PowerPoint</Application>
  <PresentationFormat>Widescreen</PresentationFormat>
  <Paragraphs>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Cambria</vt:lpstr>
      <vt:lpstr>Cambria Math</vt:lpstr>
      <vt:lpstr>MS Mincho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Sơn Nguyễn Khánh</dc:creator>
  <cp:lastModifiedBy>Sơn Nguyễn Khánh</cp:lastModifiedBy>
  <cp:revision>12</cp:revision>
  <dcterms:created xsi:type="dcterms:W3CDTF">2024-05-17T06:50:03Z</dcterms:created>
  <dcterms:modified xsi:type="dcterms:W3CDTF">2024-05-24T06:28:58Z</dcterms:modified>
</cp:coreProperties>
</file>