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Prompt Medium Bold" pitchFamily="2" charset="-34"/>
      <p:regular r:id="rId23"/>
      <p:bold r:id="rId24"/>
    </p:embeddedFont>
    <p:embeddedFont>
      <p:font typeface="TH SarabunPSK" panose="020B0500040200020003" pitchFamily="34" charset="-34"/>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4" autoAdjust="0"/>
    <p:restoredTop sz="94651" autoAdjust="0"/>
  </p:normalViewPr>
  <p:slideViewPr>
    <p:cSldViewPr>
      <p:cViewPr varScale="1">
        <p:scale>
          <a:sx n="95" d="100"/>
          <a:sy n="95" d="100"/>
        </p:scale>
        <p:origin x="2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18.06.2023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Node-Fetch เป็น Light-weight module ซึ่งทำให้เราใช้ window.fetch API ร่วมกันใน Node.js ได้, เป็น Native promise แต่สามารถใช้ Promise library อื่น ๆ ที่คุณชอบทดแทนได้, ใช้ Native Node streams สำหรับทั้ง Request และ Response body, สามารถ Decode ข้อมูลต่าง ๆ และ Convert string output ได้ เช่น res.text() or res.json() ซึ่งจะเปลี่ยนเป็น UTF-8 ให้อัตโนมัติ, สามารถกำหนด Timeout, redirect limit, response size limit และ มีการ Response ข้อผิดพลาดที่ชัดเจนสำหรับการนำไปแก้ไขปัญหา</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 มี Interceptor ให้ด้วย คุณสามารถปรับเปลี่ยน request ที่ได้รับมาก่อนจะโยนต่อ หรือปรับเปลี่ยนข้อมูลที่จะ response ได้ก่อนที่จะทำการ response จริง</a:t>
            </a:r>
          </a:p>
          <a:p>
            <a:endParaRPr lang="en-US"/>
          </a:p>
          <a:p>
            <a:r>
              <a:rPr lang="en-US"/>
              <a:t>เอาให้เข้าใจง่าย ๆ ก็คือ คุณสามารถใช้ Interceptor ในการแก้ไข หรือปรับเปลี่ยน Request ที่เข้ามา หรือ Response ก่อนออกไป ก่อนที่จะ Handle โดยใช้ .then หรือ .catch นั่นเอง</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บางครั้งเมื่อคุณทำการ Request ไปแล้ว แต่จู่ ๆ รู้สึกว่าเฮ้ยไม่อยากรอละ หรือไม่ได้สนใจผลลัพธ์นั้นแล้ว เจ้า axios เค้า Provide การทำ Cancel request มาให้คุณด้วย สามารถเอาไปประยุกต์ใช้ได้ อย่างคูล!!</a:t>
            </a:r>
          </a:p>
          <a:p>
            <a:endParaRPr lang="en-US"/>
          </a:p>
          <a:p>
            <a:r>
              <a:rPr lang="en-US"/>
              <a:t>วิธีการทำ Cancel request นั้น คุณจะต้อง Create cancel token ขึ้นมาก่อน โดยการเรียกจาก Library ได้เลย ดูตัวอย่างได้ในโค้ด</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มาถึงตรงนี้ก็ต้องบอกว่า ไม่ว่าจะ node-fetch หรือ axios ทั้งคู่ต่างก็ทำออกมาให้ Browser เจ้าหลักทุกเจ้ารองรับกันอยู่แล้ว ทั้ง Google Chrome, Mozilla Firefox, Safari หรือ แม้กระทั่ง Internet Explorer แต่ที่เห็นจะดีหน่อยคือ Axios รองรับ Internet Explorer ตั้งแต่ Version 8 เป็นต้นไป ซึ่งตรงนี้ทำให้การใช้งาน Library ของคุณรองรับ Browser ที่เก่าหน่อยได้ด้วย</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 เป็น Promise based HTTP client สำหรับ browser และ node.js โดยมี Feature หลัก ๆ ประมาณนี้</a:t>
            </a:r>
          </a:p>
          <a:p>
            <a:endParaRPr lang="en-US"/>
          </a:p>
          <a:p>
            <a:r>
              <a:rPr lang="en-US"/>
              <a:t>สร้าง XMLHttpRequests from the browser, สร้าง HTTP requests from node.js, รองรับการทำงาน Promise API, มี Intercept request and response, มีความสามารถในการ Transform request and response, มี Feature Cancel requests, Automatic transforms สำหรับ JSON และ Support for protecting against XSRF</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axios.get('API URL') นั้นเป็นการดึงค่าจาก API ที่ return ค่าออกมาเป็น Promise โดยเป็นการทำงานแบบ asynchronous ทำให้เราใช้ await เข้ามาช่วย และเรียกใช้ภายใน function ที่เป็น async โดยชุดคำสั่งนี้เป็นการดึงค่าจาก API ที่ระบุออกมาจะรูปของ object ที่มี key เป็น data result.data นอกจากนี้ยังสามารถใช้ result.status เพื่อแสดงโค้ดสถานะโค้ดที่ส่งมาได้ และยังสามารถใช้ result.statusText เพื่อแสดงข้อความสถานะที่ส่งมาได้เช่นกัน</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จากชุดคำสั่งเป็นการใช้ useEffect ในการเชื่อม API ด้วย Axios เมื่อ Component นั้นโดน Mounted และใช้ useState มาเก็บข้อมูลที่ได้จาก API</a:t>
            </a:r>
          </a:p>
          <a:p>
            <a:endParaRPr lang="en-US"/>
          </a:p>
          <a:p>
            <a:r>
              <a:rPr lang="en-US"/>
              <a:t>ในการทำงานจริงนั้นเราไม่ได้มีการเชื่อมต่อ API แค่ทีเดียวทำให้เรามีการเขียนคำสั่งเชื่อม API อยู่ในหลายที่ ซึ่งเป็นคำสั่งที่ซ้ำซ้อนกัน ต่างกันที่ URL ของ API เท่านั้น วิธีแก้คือการเขียนชุดคำสั่งในการการเชื่อม API ออกมาเป็น function ที่ใช้ความสามารถของ Hooks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axios และ Node-Fetch ทั้งคู่ล้วนเป็น Promise-based request library เพื่อที่จะทำ Perform HTTP request ที่จริงยังมีตัวอื่นอีกที่ถูกพัฒนาขึ้นมา แต่วันนี้เราจะพาไปดูข้อดีของ axios และ ลองทำการเปรียบเทียบระหว่าง axios กับ Node-fetch ในบางส่วนกันครับ</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สิ่งที่ทำให้ axios ได้รับความนิยมก็คือ การจัดการกับข้อผิดพลาด เนื่องจากการเขียนด้วย axios มีการ Implement ที่สั้น ทำให้อ่านแล้วเข้าใจได้ง่ายกว่า</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สิ่งที่ทำให้ axios ได้รับความนิยมก็คือ การจัดการกับข้อผิดพลาด เนื่องจากการเขียนด้วย axios มีการ Implement ที่สั้น ทำให้อ่านแล้วเข้าใจได้ง่ายกว่า</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6/18/23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i="0" kern="1200">
          <a:solidFill>
            <a:schemeClr val="tx1"/>
          </a:solidFill>
          <a:latin typeface="TH SarabunPSK" panose="020B0500040200020003" pitchFamily="34" charset="-34"/>
          <a:ea typeface="+mj-ea"/>
          <a:cs typeface="TH SarabunPSK" panose="020B0500040200020003" pitchFamily="34" charset="-34"/>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H SarabunPSK" panose="020B0500040200020003" pitchFamily="34" charset="-34"/>
          <a:ea typeface="+mn-ea"/>
          <a:cs typeface="TH SarabunPSK" panose="020B0500040200020003" pitchFamily="34" charset="-34"/>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H SarabunPSK" panose="020B0500040200020003" pitchFamily="34" charset="-34"/>
          <a:ea typeface="+mn-ea"/>
          <a:cs typeface="TH SarabunPSK" panose="020B0500040200020003" pitchFamily="34" charset="-34"/>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H SarabunPSK" panose="020B0500040200020003" pitchFamily="34" charset="-34"/>
          <a:ea typeface="+mn-ea"/>
          <a:cs typeface="TH SarabunPSK" panose="020B0500040200020003" pitchFamily="34" charset="-34"/>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H SarabunPSK" panose="020B0500040200020003" pitchFamily="34" charset="-34"/>
          <a:ea typeface="+mn-ea"/>
          <a:cs typeface="TH SarabunPSK" panose="020B0500040200020003" pitchFamily="34" charset="-34"/>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H SarabunPSK" panose="020B0500040200020003" pitchFamily="34" charset="-34"/>
          <a:ea typeface="+mn-ea"/>
          <a:cs typeface="TH SarabunPSK" panose="020B0500040200020003" pitchFamily="34" charset="-34"/>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l="5054" t="5429" r="6003" b="5429"/>
          <a:stretch>
            <a:fillRect/>
          </a:stretch>
        </p:blipFill>
        <p:spPr>
          <a:xfrm>
            <a:off x="0" y="0"/>
            <a:ext cx="18288000" cy="10287000"/>
          </a:xfrm>
          <a:prstGeom prst="rect">
            <a:avLst/>
          </a:prstGeom>
        </p:spPr>
      </p:pic>
      <p:grpSp>
        <p:nvGrpSpPr>
          <p:cNvPr id="3" name="Group 3"/>
          <p:cNvGrpSpPr/>
          <p:nvPr/>
        </p:nvGrpSpPr>
        <p:grpSpPr>
          <a:xfrm>
            <a:off x="2604729" y="1219710"/>
            <a:ext cx="13078543" cy="7726135"/>
            <a:chOff x="0" y="-161925"/>
            <a:chExt cx="17438057" cy="10301513"/>
          </a:xfrm>
        </p:grpSpPr>
        <p:sp>
          <p:nvSpPr>
            <p:cNvPr id="4" name="TextBox 4"/>
            <p:cNvSpPr txBox="1"/>
            <p:nvPr/>
          </p:nvSpPr>
          <p:spPr>
            <a:xfrm>
              <a:off x="0" y="2966090"/>
              <a:ext cx="17438057" cy="4909614"/>
            </a:xfrm>
            <a:prstGeom prst="rect">
              <a:avLst/>
            </a:prstGeom>
          </p:spPr>
          <p:txBody>
            <a:bodyPr lIns="0" tIns="0" rIns="0" bIns="0" rtlCol="0" anchor="t">
              <a:spAutoFit/>
            </a:bodyPr>
            <a:lstStyle/>
            <a:p>
              <a:pPr algn="ctr">
                <a:lnSpc>
                  <a:spcPts val="11000"/>
                </a:lnSpc>
              </a:pPr>
              <a:r>
                <a:rPr lang="en-US" sz="10000" b="1" spc="1130" dirty="0">
                  <a:solidFill>
                    <a:srgbClr val="F2FAFF"/>
                  </a:solidFill>
                  <a:latin typeface="TH SarabunPSK" panose="020B0500040200020003" pitchFamily="34" charset="-34"/>
                  <a:cs typeface="TH SarabunPSK" panose="020B0500040200020003" pitchFamily="34" charset="-34"/>
                </a:rPr>
                <a:t>FRONTEND</a:t>
              </a:r>
              <a:r>
                <a:rPr lang="en-US" sz="10000" spc="1130" dirty="0">
                  <a:solidFill>
                    <a:srgbClr val="F2FAFF"/>
                  </a:solidFill>
                  <a:latin typeface="TH SarabunPSK" panose="020B0500040200020003" pitchFamily="34" charset="-34"/>
                  <a:cs typeface="TH SarabunPSK" panose="020B0500040200020003" pitchFamily="34" charset="-34"/>
                </a:rPr>
                <a:t> </a:t>
              </a:r>
            </a:p>
            <a:p>
              <a:pPr algn="ctr">
                <a:lnSpc>
                  <a:spcPts val="6600"/>
                </a:lnSpc>
              </a:pPr>
              <a:r>
                <a:rPr lang="en-US" sz="6000" spc="677" dirty="0" err="1">
                  <a:solidFill>
                    <a:srgbClr val="F2FAFF"/>
                  </a:solidFill>
                  <a:latin typeface="TH SarabunPSK" panose="020B0500040200020003" pitchFamily="34" charset="-34"/>
                  <a:cs typeface="TH SarabunPSK" panose="020B0500040200020003" pitchFamily="34" charset="-34"/>
                </a:rPr>
                <a:t>กับ</a:t>
              </a:r>
              <a:r>
                <a:rPr lang="en-US" sz="6000" spc="677" dirty="0">
                  <a:solidFill>
                    <a:srgbClr val="F2FAFF"/>
                  </a:solidFill>
                  <a:latin typeface="TH SarabunPSK" panose="020B0500040200020003" pitchFamily="34" charset="-34"/>
                  <a:cs typeface="TH SarabunPSK" panose="020B0500040200020003" pitchFamily="34" charset="-34"/>
                </a:rPr>
                <a:t> </a:t>
              </a:r>
            </a:p>
            <a:p>
              <a:pPr algn="ctr">
                <a:lnSpc>
                  <a:spcPts val="11000"/>
                </a:lnSpc>
              </a:pPr>
              <a:r>
                <a:rPr lang="en-US" sz="10000" b="1" spc="1130" dirty="0">
                  <a:solidFill>
                    <a:srgbClr val="F2FAFF"/>
                  </a:solidFill>
                  <a:latin typeface="TH SarabunPSK" panose="020B0500040200020003" pitchFamily="34" charset="-34"/>
                  <a:cs typeface="TH SarabunPSK" panose="020B0500040200020003" pitchFamily="34" charset="-34"/>
                </a:rPr>
                <a:t>BACKEND</a:t>
              </a:r>
            </a:p>
          </p:txBody>
        </p:sp>
        <p:sp>
          <p:nvSpPr>
            <p:cNvPr id="5" name="TextBox 5"/>
            <p:cNvSpPr txBox="1"/>
            <p:nvPr/>
          </p:nvSpPr>
          <p:spPr>
            <a:xfrm>
              <a:off x="1175133" y="9444263"/>
              <a:ext cx="15087792" cy="695325"/>
            </a:xfrm>
            <a:prstGeom prst="rect">
              <a:avLst/>
            </a:prstGeom>
          </p:spPr>
          <p:txBody>
            <a:bodyPr lIns="0" tIns="0" rIns="0" bIns="0" rtlCol="0" anchor="t">
              <a:spAutoFit/>
            </a:bodyPr>
            <a:lstStyle/>
            <a:p>
              <a:pPr algn="ctr">
                <a:lnSpc>
                  <a:spcPts val="4350"/>
                </a:lnSpc>
              </a:pPr>
              <a:endParaRPr/>
            </a:p>
          </p:txBody>
        </p:sp>
        <p:sp>
          <p:nvSpPr>
            <p:cNvPr id="6" name="TextBox 6"/>
            <p:cNvSpPr txBox="1"/>
            <p:nvPr/>
          </p:nvSpPr>
          <p:spPr>
            <a:xfrm>
              <a:off x="1175133" y="-161925"/>
              <a:ext cx="15087792" cy="1487587"/>
            </a:xfrm>
            <a:prstGeom prst="rect">
              <a:avLst/>
            </a:prstGeom>
          </p:spPr>
          <p:txBody>
            <a:bodyPr lIns="0" tIns="0" rIns="0" bIns="0" rtlCol="0" anchor="t">
              <a:spAutoFit/>
            </a:bodyPr>
            <a:lstStyle/>
            <a:p>
              <a:pPr algn="ctr">
                <a:lnSpc>
                  <a:spcPts val="8700"/>
                </a:lnSpc>
              </a:pPr>
              <a:r>
                <a:rPr lang="en-US" sz="6000" spc="630" dirty="0" err="1">
                  <a:solidFill>
                    <a:srgbClr val="F2FAFF"/>
                  </a:solidFill>
                  <a:latin typeface="TH SarabunPSK" panose="020B0500040200020003" pitchFamily="34" charset="-34"/>
                  <a:cs typeface="TH SarabunPSK" panose="020B0500040200020003" pitchFamily="34" charset="-34"/>
                </a:rPr>
                <a:t>การเชื่อมต่อ</a:t>
              </a:r>
              <a:endParaRPr lang="en-US" sz="6000" spc="630" dirty="0">
                <a:solidFill>
                  <a:srgbClr val="F2FAFF"/>
                </a:solidFill>
                <a:latin typeface="TH SarabunPSK" panose="020B0500040200020003" pitchFamily="34" charset="-34"/>
                <a:cs typeface="TH SarabunPSK" panose="020B0500040200020003" pitchFamily="34" charset="-34"/>
              </a:endParaRPr>
            </a:p>
          </p:txBody>
        </p:sp>
        <p:sp>
          <p:nvSpPr>
            <p:cNvPr id="7" name="AutoShape 7"/>
            <p:cNvSpPr/>
            <p:nvPr/>
          </p:nvSpPr>
          <p:spPr>
            <a:xfrm>
              <a:off x="1509557" y="1844371"/>
              <a:ext cx="14457395" cy="110090"/>
            </a:xfrm>
            <a:prstGeom prst="rect">
              <a:avLst/>
            </a:prstGeom>
            <a:solidFill>
              <a:srgbClr val="F2FAFF"/>
            </a:solidFill>
          </p:spPr>
        </p:sp>
        <p:sp>
          <p:nvSpPr>
            <p:cNvPr id="8" name="AutoShape 8"/>
            <p:cNvSpPr/>
            <p:nvPr/>
          </p:nvSpPr>
          <p:spPr>
            <a:xfrm>
              <a:off x="1509557" y="8696692"/>
              <a:ext cx="14457395" cy="110090"/>
            </a:xfrm>
            <a:prstGeom prst="rect">
              <a:avLst/>
            </a:prstGeom>
            <a:solidFill>
              <a:srgbClr val="F2FAFF"/>
            </a:solidFill>
          </p:spPr>
        </p:sp>
      </p:grpSp>
      <p:sp>
        <p:nvSpPr>
          <p:cNvPr id="9" name="Freeform 9"/>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3"/>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TextBox 4"/>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5" name="Freeform 5"/>
          <p:cNvSpPr/>
          <p:nvPr/>
        </p:nvSpPr>
        <p:spPr>
          <a:xfrm>
            <a:off x="1028700" y="2798586"/>
            <a:ext cx="7752989" cy="5907649"/>
          </a:xfrm>
          <a:custGeom>
            <a:avLst/>
            <a:gdLst/>
            <a:ahLst/>
            <a:cxnLst/>
            <a:rect l="l" t="t" r="r" b="b"/>
            <a:pathLst>
              <a:path w="7752989" h="5907649">
                <a:moveTo>
                  <a:pt x="0" y="0"/>
                </a:moveTo>
                <a:lnTo>
                  <a:pt x="7752989" y="0"/>
                </a:lnTo>
                <a:lnTo>
                  <a:pt x="7752989" y="5907649"/>
                </a:lnTo>
                <a:lnTo>
                  <a:pt x="0" y="5907649"/>
                </a:lnTo>
                <a:lnTo>
                  <a:pt x="0" y="0"/>
                </a:lnTo>
                <a:close/>
              </a:path>
            </a:pathLst>
          </a:custGeom>
          <a:blipFill>
            <a:blip r:embed="rId5"/>
            <a:stretch>
              <a:fillRect/>
            </a:stretch>
          </a:blipFill>
        </p:spPr>
      </p:sp>
      <p:sp>
        <p:nvSpPr>
          <p:cNvPr id="6" name="Freeform 6"/>
          <p:cNvSpPr/>
          <p:nvPr/>
        </p:nvSpPr>
        <p:spPr>
          <a:xfrm>
            <a:off x="8769685" y="2798586"/>
            <a:ext cx="8489615" cy="5907649"/>
          </a:xfrm>
          <a:custGeom>
            <a:avLst/>
            <a:gdLst/>
            <a:ahLst/>
            <a:cxnLst/>
            <a:rect l="l" t="t" r="r" b="b"/>
            <a:pathLst>
              <a:path w="8489615" h="5907649">
                <a:moveTo>
                  <a:pt x="0" y="0"/>
                </a:moveTo>
                <a:lnTo>
                  <a:pt x="8489615" y="0"/>
                </a:lnTo>
                <a:lnTo>
                  <a:pt x="8489615" y="5907649"/>
                </a:lnTo>
                <a:lnTo>
                  <a:pt x="0" y="5907649"/>
                </a:lnTo>
                <a:lnTo>
                  <a:pt x="0" y="0"/>
                </a:lnTo>
                <a:close/>
              </a:path>
            </a:pathLst>
          </a:custGeom>
          <a:blipFill>
            <a:blip r:embed="rId6"/>
            <a:stretch>
              <a:fillRect/>
            </a:stretch>
          </a:blipFill>
        </p:spPr>
      </p:sp>
      <p:sp>
        <p:nvSpPr>
          <p:cNvPr id="7" name="TextBox 7"/>
          <p:cNvSpPr txBox="1"/>
          <p:nvPr/>
        </p:nvSpPr>
        <p:spPr>
          <a:xfrm>
            <a:off x="1028700" y="1953649"/>
            <a:ext cx="7575904" cy="642484"/>
          </a:xfrm>
          <a:prstGeom prst="rect">
            <a:avLst/>
          </a:prstGeom>
        </p:spPr>
        <p:txBody>
          <a:bodyPr lIns="0" tIns="0" rIns="0" bIns="0" rtlCol="0" anchor="t">
            <a:spAutoFit/>
          </a:bodyPr>
          <a:lstStyle/>
          <a:p>
            <a:pPr marL="0" lvl="0" indent="0" algn="ct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fetch</a:t>
            </a:r>
          </a:p>
        </p:txBody>
      </p:sp>
      <p:sp>
        <p:nvSpPr>
          <p:cNvPr id="8" name="TextBox 8"/>
          <p:cNvSpPr txBox="1"/>
          <p:nvPr/>
        </p:nvSpPr>
        <p:spPr>
          <a:xfrm>
            <a:off x="8983014" y="1953649"/>
            <a:ext cx="8276286" cy="642484"/>
          </a:xfrm>
          <a:prstGeom prst="rect">
            <a:avLst/>
          </a:prstGeom>
        </p:spPr>
        <p:txBody>
          <a:bodyPr lIns="0" tIns="0" rIns="0" bIns="0" rtlCol="0" anchor="t">
            <a:spAutoFit/>
          </a:bodyPr>
          <a:lstStyle/>
          <a:p>
            <a:pPr marL="0" lvl="0" indent="0" algn="ctr">
              <a:lnSpc>
                <a:spcPts val="4998"/>
              </a:lnSpc>
              <a:spcBef>
                <a:spcPct val="0"/>
              </a:spcBef>
            </a:pPr>
            <a:r>
              <a:rPr lang="en-US" sz="4200" b="1" spc="105">
                <a:solidFill>
                  <a:srgbClr val="244357"/>
                </a:solidFill>
                <a:latin typeface="TH SarabunPSK" panose="020B0500040200020003" pitchFamily="34" charset="-34"/>
                <a:cs typeface="TH SarabunPSK" panose="020B0500040200020003" pitchFamily="34" charset="-34"/>
              </a:rPr>
              <a:t>axios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028700" y="2771872"/>
            <a:ext cx="9095325" cy="5703527"/>
          </a:xfrm>
          <a:custGeom>
            <a:avLst/>
            <a:gdLst/>
            <a:ahLst/>
            <a:cxnLst/>
            <a:rect l="l" t="t" r="r" b="b"/>
            <a:pathLst>
              <a:path w="9095325" h="5703527">
                <a:moveTo>
                  <a:pt x="0" y="0"/>
                </a:moveTo>
                <a:lnTo>
                  <a:pt x="9095325" y="0"/>
                </a:lnTo>
                <a:lnTo>
                  <a:pt x="9095325" y="5703527"/>
                </a:lnTo>
                <a:lnTo>
                  <a:pt x="0" y="5703527"/>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0382921" y="3913669"/>
            <a:ext cx="7439159" cy="2566087"/>
          </a:xfrm>
          <a:prstGeom prst="rect">
            <a:avLst/>
          </a:prstGeom>
        </p:spPr>
        <p:txBody>
          <a:bodyPr lIns="0" tIns="0" rIns="0" bIns="0" rtlCol="0" anchor="t">
            <a:spAutoFit/>
          </a:bodyPr>
          <a:lstStyle/>
          <a:p>
            <a:pPr>
              <a:lnSpc>
                <a:spcPts val="4998"/>
              </a:lnSpc>
              <a:spcBef>
                <a:spcPct val="0"/>
              </a:spcBef>
            </a:pPr>
            <a:r>
              <a:rPr lang="en-US" sz="4200" b="1" spc="105" dirty="0" err="1">
                <a:solidFill>
                  <a:srgbClr val="FFBD59"/>
                </a:solidFill>
                <a:latin typeface="TH SarabunPSK" panose="020B0500040200020003" pitchFamily="34" charset="-34"/>
                <a:cs typeface="TH SarabunPSK" panose="020B0500040200020003" pitchFamily="34" charset="-34"/>
              </a:rPr>
              <a:t>axios</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แปลงข้อมูลที่เป็น</a:t>
            </a:r>
            <a:r>
              <a:rPr lang="en-US" sz="4200" spc="105" dirty="0">
                <a:solidFill>
                  <a:srgbClr val="000000"/>
                </a:solidFill>
                <a:latin typeface="TH SarabunPSK" panose="020B0500040200020003" pitchFamily="34" charset="-34"/>
                <a:cs typeface="TH SarabunPSK" panose="020B0500040200020003" pitchFamily="34" charset="-34"/>
              </a:rPr>
              <a:t> JSON </a:t>
            </a:r>
          </a:p>
          <a:p>
            <a:pP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ให้เราโดยอัตโนมัติ</a:t>
            </a:r>
            <a:r>
              <a:rPr lang="en-US" sz="4200" spc="105" dirty="0">
                <a:solidFill>
                  <a:srgbClr val="000000"/>
                </a:solidFill>
                <a:latin typeface="TH SarabunPSK" panose="020B0500040200020003" pitchFamily="34" charset="-34"/>
                <a:cs typeface="TH SarabunPSK" panose="020B0500040200020003" pitchFamily="34" charset="-34"/>
              </a:rPr>
              <a:t> </a:t>
            </a:r>
          </a:p>
          <a:p>
            <a:pPr>
              <a:lnSpc>
                <a:spcPts val="4998"/>
              </a:lnSpc>
              <a:spcBef>
                <a:spcPct val="0"/>
              </a:spcBef>
            </a:pPr>
            <a:endParaRPr lang="en-US" sz="4200" spc="105" dirty="0">
              <a:solidFill>
                <a:srgbClr val="000000"/>
              </a:solidFill>
              <a:latin typeface="TH SarabunPSK" panose="020B0500040200020003" pitchFamily="34" charset="-34"/>
              <a:cs typeface="TH SarabunPSK" panose="020B0500040200020003" pitchFamily="34" charset="-34"/>
            </a:endParaRPr>
          </a:p>
          <a:p>
            <a:pP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ส่วน</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จะต้องมาทำ</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response.json</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000000"/>
                </a:solidFill>
                <a:latin typeface="TH SarabunPSK" panose="020B0500040200020003" pitchFamily="34" charset="-34"/>
                <a:cs typeface="TH SarabunPSK" panose="020B0500040200020003" pitchFamily="34" charset="-34"/>
              </a:rPr>
              <a:t>เอง</a:t>
            </a:r>
            <a:r>
              <a:rPr lang="en-US" sz="4200" spc="105" dirty="0">
                <a:solidFill>
                  <a:srgbClr val="000000"/>
                </a:solidFill>
                <a:latin typeface="TH SarabunPSK" panose="020B0500040200020003" pitchFamily="34" charset="-34"/>
                <a:cs typeface="TH SarabunPSK" panose="020B0500040200020003" pitchFamily="34" charset="-34"/>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028700" y="2419357"/>
            <a:ext cx="8638886" cy="6137209"/>
          </a:xfrm>
          <a:custGeom>
            <a:avLst/>
            <a:gdLst/>
            <a:ahLst/>
            <a:cxnLst/>
            <a:rect l="l" t="t" r="r" b="b"/>
            <a:pathLst>
              <a:path w="8638886" h="6137209">
                <a:moveTo>
                  <a:pt x="0" y="0"/>
                </a:moveTo>
                <a:lnTo>
                  <a:pt x="8638886" y="0"/>
                </a:lnTo>
                <a:lnTo>
                  <a:pt x="8638886" y="6137208"/>
                </a:lnTo>
                <a:lnTo>
                  <a:pt x="0" y="6137208"/>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0053876" y="3913669"/>
            <a:ext cx="7439159" cy="1924886"/>
          </a:xfrm>
          <a:prstGeom prst="rect">
            <a:avLst/>
          </a:prstGeom>
        </p:spPr>
        <p:txBody>
          <a:bodyPr lIns="0" tIns="0" rIns="0" bIns="0" rtlCol="0" anchor="t">
            <a:spAutoFit/>
          </a:bodyPr>
          <a:lstStyle/>
          <a:p>
            <a:pPr>
              <a:lnSpc>
                <a:spcPts val="4998"/>
              </a:lnSpc>
              <a:spcBef>
                <a:spcPct val="0"/>
              </a:spcBef>
            </a:pP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จัดการกับ</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spc="105" dirty="0">
                <a:solidFill>
                  <a:srgbClr val="FFBD59"/>
                </a:solidFill>
                <a:latin typeface="TH SarabunPSK" panose="020B0500040200020003" pitchFamily="34" charset="-34"/>
                <a:cs typeface="TH SarabunPSK" panose="020B0500040200020003" pitchFamily="34" charset="-34"/>
              </a:rPr>
              <a:t>Error Handling</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ด้วยการที่เราต้องเขียน</a:t>
            </a:r>
            <a:r>
              <a:rPr lang="en-US" sz="4200" spc="105" dirty="0">
                <a:solidFill>
                  <a:srgbClr val="244357"/>
                </a:solidFill>
                <a:latin typeface="TH SarabunPSK" panose="020B0500040200020003" pitchFamily="34" charset="-34"/>
                <a:cs typeface="TH SarabunPSK" panose="020B0500040200020003" pitchFamily="34" charset="-34"/>
              </a:rPr>
              <a:t> function </a:t>
            </a:r>
            <a:r>
              <a:rPr lang="en-US" sz="4200" spc="105" dirty="0" err="1">
                <a:solidFill>
                  <a:srgbClr val="244357"/>
                </a:solidFill>
                <a:latin typeface="TH SarabunPSK" panose="020B0500040200020003" pitchFamily="34" charset="-34"/>
                <a:cs typeface="TH SarabunPSK" panose="020B0500040200020003" pitchFamily="34" charset="-34"/>
              </a:rPr>
              <a:t>สำหรับ</a:t>
            </a:r>
            <a:r>
              <a:rPr lang="en-US" sz="4200" spc="105" dirty="0">
                <a:solidFill>
                  <a:srgbClr val="244357"/>
                </a:solidFill>
                <a:latin typeface="TH SarabunPSK" panose="020B0500040200020003" pitchFamily="34" charset="-34"/>
                <a:cs typeface="TH SarabunPSK" panose="020B0500040200020003" pitchFamily="34" charset="-34"/>
              </a:rPr>
              <a:t> handle </a:t>
            </a:r>
            <a:r>
              <a:rPr lang="en-US" sz="4200" spc="105" dirty="0" err="1">
                <a:solidFill>
                  <a:srgbClr val="244357"/>
                </a:solidFill>
                <a:latin typeface="TH SarabunPSK" panose="020B0500040200020003" pitchFamily="34" charset="-34"/>
                <a:cs typeface="TH SarabunPSK" panose="020B0500040200020003" pitchFamily="34" charset="-34"/>
              </a:rPr>
              <a:t>ขึ้นมาเอง</a:t>
            </a:r>
            <a:endParaRPr lang="en-US" sz="4200" spc="105" dirty="0">
              <a:solidFill>
                <a:srgbClr val="244357"/>
              </a:solidFill>
              <a:latin typeface="TH SarabunPSK" panose="020B0500040200020003" pitchFamily="34" charset="-34"/>
              <a:cs typeface="TH SarabunPSK" panose="020B0500040200020003" pitchFamily="34" charset="-34"/>
            </a:endParaRPr>
          </a:p>
          <a:p>
            <a:pPr>
              <a:lnSpc>
                <a:spcPts val="4998"/>
              </a:lnSpc>
              <a:spcBef>
                <a:spcPct val="0"/>
              </a:spcBef>
            </a:pPr>
            <a:endParaRPr lang="en-US" sz="4200" spc="10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8819903" y="3081213"/>
            <a:ext cx="8818619" cy="4813496"/>
          </a:xfrm>
          <a:custGeom>
            <a:avLst/>
            <a:gdLst/>
            <a:ahLst/>
            <a:cxnLst/>
            <a:rect l="l" t="t" r="r" b="b"/>
            <a:pathLst>
              <a:path w="8818619" h="4813496">
                <a:moveTo>
                  <a:pt x="0" y="0"/>
                </a:moveTo>
                <a:lnTo>
                  <a:pt x="8818619" y="0"/>
                </a:lnTo>
                <a:lnTo>
                  <a:pt x="8818619" y="4813496"/>
                </a:lnTo>
                <a:lnTo>
                  <a:pt x="0" y="4813496"/>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380745" y="3883533"/>
            <a:ext cx="6772656" cy="1924886"/>
          </a:xfrm>
          <a:prstGeom prst="rect">
            <a:avLst/>
          </a:prstGeom>
        </p:spPr>
        <p:txBody>
          <a:bodyPr wrap="square" lIns="0" tIns="0" rIns="0" bIns="0" rtlCol="0" anchor="t">
            <a:spAutoFit/>
          </a:bodyPr>
          <a:lstStyle/>
          <a:p>
            <a:pPr>
              <a:lnSpc>
                <a:spcPts val="4998"/>
              </a:lnSpc>
              <a:spcBef>
                <a:spcPct val="0"/>
              </a:spcBef>
            </a:pPr>
            <a:r>
              <a:rPr lang="en-US" sz="4200" b="1" spc="105" dirty="0" err="1">
                <a:solidFill>
                  <a:srgbClr val="FFBD59"/>
                </a:solidFill>
                <a:latin typeface="TH SarabunPSK" panose="020B0500040200020003" pitchFamily="34" charset="-34"/>
                <a:cs typeface="TH SarabunPSK" panose="020B0500040200020003" pitchFamily="34" charset="-34"/>
              </a:rPr>
              <a:t>axios</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จัดการกับ</a:t>
            </a:r>
            <a:r>
              <a:rPr lang="en-US" sz="4200" spc="105" dirty="0">
                <a:solidFill>
                  <a:srgbClr val="244357"/>
                </a:solidFill>
                <a:latin typeface="TH SarabunPSK" panose="020B0500040200020003" pitchFamily="34" charset="-34"/>
                <a:cs typeface="TH SarabunPSK" panose="020B0500040200020003" pitchFamily="34" charset="-34"/>
              </a:rPr>
              <a:t> Error Handling </a:t>
            </a:r>
            <a:r>
              <a:rPr lang="en-US" sz="4200" spc="105" dirty="0" err="1">
                <a:solidFill>
                  <a:srgbClr val="244357"/>
                </a:solidFill>
                <a:latin typeface="TH SarabunPSK" panose="020B0500040200020003" pitchFamily="34" charset="-34"/>
                <a:cs typeface="TH SarabunPSK" panose="020B0500040200020003" pitchFamily="34" charset="-34"/>
              </a:rPr>
              <a:t>ได้สะดวกว่า</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spc="105" dirty="0" err="1">
                <a:solidFill>
                  <a:srgbClr val="244357"/>
                </a:solidFill>
                <a:latin typeface="TH SarabunPSK" panose="020B0500040200020003" pitchFamily="34" charset="-34"/>
                <a:cs typeface="TH SarabunPSK" panose="020B0500040200020003" pitchFamily="34" charset="-34"/>
              </a:rPr>
              <a:t>โดยหากมี</a:t>
            </a:r>
            <a:r>
              <a:rPr lang="en-US" sz="4200" spc="105" dirty="0">
                <a:solidFill>
                  <a:srgbClr val="244357"/>
                </a:solidFill>
                <a:latin typeface="TH SarabunPSK" panose="020B0500040200020003" pitchFamily="34" charset="-34"/>
                <a:cs typeface="TH SarabunPSK" panose="020B0500040200020003" pitchFamily="34" charset="-34"/>
              </a:rPr>
              <a:t> error </a:t>
            </a:r>
            <a:r>
              <a:rPr lang="en-US" sz="4200" spc="105" dirty="0" err="1">
                <a:solidFill>
                  <a:srgbClr val="244357"/>
                </a:solidFill>
                <a:latin typeface="TH SarabunPSK" panose="020B0500040200020003" pitchFamily="34" charset="-34"/>
                <a:cs typeface="TH SarabunPSK" panose="020B0500040200020003" pitchFamily="34" charset="-34"/>
              </a:rPr>
              <a:t>จะทำการเอาลง</a:t>
            </a:r>
            <a:r>
              <a:rPr lang="en-US" sz="4200" spc="105" dirty="0">
                <a:solidFill>
                  <a:srgbClr val="244357"/>
                </a:solidFill>
                <a:latin typeface="TH SarabunPSK" panose="020B0500040200020003" pitchFamily="34" charset="-34"/>
                <a:cs typeface="TH SarabunPSK" panose="020B0500040200020003" pitchFamily="34" charset="-34"/>
              </a:rPr>
              <a:t> catch </a:t>
            </a:r>
            <a:r>
              <a:rPr lang="en-US" sz="4200" spc="105" dirty="0" err="1">
                <a:solidFill>
                  <a:srgbClr val="244357"/>
                </a:solidFill>
                <a:latin typeface="TH SarabunPSK" panose="020B0500040200020003" pitchFamily="34" charset="-34"/>
                <a:cs typeface="TH SarabunPSK" panose="020B0500040200020003" pitchFamily="34" charset="-34"/>
              </a:rPr>
              <a:t>ให้เลยทันที</a:t>
            </a:r>
            <a:endParaRPr lang="en-US" sz="4200" spc="10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028700" y="2010104"/>
            <a:ext cx="10531947" cy="6955714"/>
          </a:xfrm>
          <a:custGeom>
            <a:avLst/>
            <a:gdLst/>
            <a:ahLst/>
            <a:cxnLst/>
            <a:rect l="l" t="t" r="r" b="b"/>
            <a:pathLst>
              <a:path w="10531947" h="6955714">
                <a:moveTo>
                  <a:pt x="0" y="0"/>
                </a:moveTo>
                <a:lnTo>
                  <a:pt x="10531947" y="0"/>
                </a:lnTo>
                <a:lnTo>
                  <a:pt x="10531947" y="6955714"/>
                </a:lnTo>
                <a:lnTo>
                  <a:pt x="0" y="6955714"/>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11773705" y="2936049"/>
            <a:ext cx="6036848" cy="3978012"/>
          </a:xfrm>
          <a:prstGeom prst="rect">
            <a:avLst/>
          </a:prstGeom>
        </p:spPr>
        <p:txBody>
          <a:bodyPr lIns="0" tIns="0" rIns="0" bIns="0" rtlCol="0" anchor="t">
            <a:spAutoFit/>
          </a:bodyPr>
          <a:lstStyle/>
          <a:p>
            <a:pP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Intercept request </a:t>
            </a:r>
          </a:p>
          <a:p>
            <a:pP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and response</a:t>
            </a:r>
          </a:p>
          <a:p>
            <a:pPr>
              <a:lnSpc>
                <a:spcPts val="4998"/>
              </a:lnSpc>
              <a:spcBef>
                <a:spcPct val="0"/>
              </a:spcBef>
            </a:pPr>
            <a:endParaRPr lang="en-US" sz="4200" spc="105" dirty="0">
              <a:solidFill>
                <a:srgbClr val="244357"/>
              </a:solidFill>
              <a:latin typeface="TH SarabunPSK" panose="020B0500040200020003" pitchFamily="34" charset="-34"/>
              <a:cs typeface="TH SarabunPSK" panose="020B0500040200020003" pitchFamily="34" charset="-34"/>
            </a:endParaRPr>
          </a:p>
          <a:p>
            <a:pPr>
              <a:lnSpc>
                <a:spcPts val="4046"/>
              </a:lnSpc>
              <a:spcBef>
                <a:spcPct val="0"/>
              </a:spcBef>
            </a:pPr>
            <a:r>
              <a:rPr lang="en-US" sz="3400" b="1" spc="85" dirty="0" err="1">
                <a:solidFill>
                  <a:srgbClr val="FFBD59"/>
                </a:solidFill>
                <a:latin typeface="TH SarabunPSK" panose="020B0500040200020003" pitchFamily="34" charset="-34"/>
                <a:cs typeface="TH SarabunPSK" panose="020B0500040200020003" pitchFamily="34" charset="-34"/>
              </a:rPr>
              <a:t>axios</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มี</a:t>
            </a:r>
            <a:r>
              <a:rPr lang="en-US" sz="3400" spc="85" dirty="0">
                <a:solidFill>
                  <a:srgbClr val="244357"/>
                </a:solidFill>
                <a:latin typeface="TH SarabunPSK" panose="020B0500040200020003" pitchFamily="34" charset="-34"/>
                <a:cs typeface="TH SarabunPSK" panose="020B0500040200020003" pitchFamily="34" charset="-34"/>
              </a:rPr>
              <a:t> Interceptor </a:t>
            </a:r>
            <a:r>
              <a:rPr lang="en-US" sz="3400" spc="85" dirty="0" err="1">
                <a:solidFill>
                  <a:srgbClr val="244357"/>
                </a:solidFill>
                <a:latin typeface="TH SarabunPSK" panose="020B0500040200020003" pitchFamily="34" charset="-34"/>
                <a:cs typeface="TH SarabunPSK" panose="020B0500040200020003" pitchFamily="34" charset="-34"/>
              </a:rPr>
              <a:t>ให้ด้วย</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คุณสามารถปรับเปลี่ยน</a:t>
            </a:r>
            <a:r>
              <a:rPr lang="en-US" sz="3400" spc="85" dirty="0">
                <a:solidFill>
                  <a:srgbClr val="244357"/>
                </a:solidFill>
                <a:latin typeface="TH SarabunPSK" panose="020B0500040200020003" pitchFamily="34" charset="-34"/>
                <a:cs typeface="TH SarabunPSK" panose="020B0500040200020003" pitchFamily="34" charset="-34"/>
              </a:rPr>
              <a:t> request </a:t>
            </a:r>
            <a:r>
              <a:rPr lang="en-US" sz="3400" spc="85" dirty="0" err="1">
                <a:solidFill>
                  <a:srgbClr val="244357"/>
                </a:solidFill>
                <a:latin typeface="TH SarabunPSK" panose="020B0500040200020003" pitchFamily="34" charset="-34"/>
                <a:cs typeface="TH SarabunPSK" panose="020B0500040200020003" pitchFamily="34" charset="-34"/>
              </a:rPr>
              <a:t>ที่ได้รับมาก่อนจะโยนต่อ</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หรือปรับเปลี่ยนข้อมูลที่จะ</a:t>
            </a:r>
            <a:r>
              <a:rPr lang="en-US" sz="3400" spc="85" dirty="0">
                <a:solidFill>
                  <a:srgbClr val="244357"/>
                </a:solidFill>
                <a:latin typeface="TH SarabunPSK" panose="020B0500040200020003" pitchFamily="34" charset="-34"/>
                <a:cs typeface="TH SarabunPSK" panose="020B0500040200020003" pitchFamily="34" charset="-34"/>
              </a:rPr>
              <a:t> response </a:t>
            </a:r>
            <a:r>
              <a:rPr lang="en-US" sz="3400" spc="85" dirty="0" err="1">
                <a:solidFill>
                  <a:srgbClr val="244357"/>
                </a:solidFill>
                <a:latin typeface="TH SarabunPSK" panose="020B0500040200020003" pitchFamily="34" charset="-34"/>
                <a:cs typeface="TH SarabunPSK" panose="020B0500040200020003" pitchFamily="34" charset="-34"/>
              </a:rPr>
              <a:t>ได้ก่อนที่จะทำการ</a:t>
            </a:r>
            <a:r>
              <a:rPr lang="en-US" sz="3400" spc="85" dirty="0">
                <a:solidFill>
                  <a:srgbClr val="244357"/>
                </a:solidFill>
                <a:latin typeface="TH SarabunPSK" panose="020B0500040200020003" pitchFamily="34" charset="-34"/>
                <a:cs typeface="TH SarabunPSK" panose="020B0500040200020003" pitchFamily="34" charset="-34"/>
              </a:rPr>
              <a:t> response </a:t>
            </a:r>
            <a:r>
              <a:rPr lang="en-US" sz="3400" spc="85" dirty="0" err="1">
                <a:solidFill>
                  <a:srgbClr val="244357"/>
                </a:solidFill>
                <a:latin typeface="TH SarabunPSK" panose="020B0500040200020003" pitchFamily="34" charset="-34"/>
                <a:cs typeface="TH SarabunPSK" panose="020B0500040200020003" pitchFamily="34" charset="-34"/>
              </a:rPr>
              <a:t>จริง</a:t>
            </a:r>
            <a:endParaRPr lang="en-US" sz="3400" spc="8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1715617" y="1596815"/>
            <a:ext cx="7104286" cy="7661485"/>
          </a:xfrm>
          <a:custGeom>
            <a:avLst/>
            <a:gdLst/>
            <a:ahLst/>
            <a:cxnLst/>
            <a:rect l="l" t="t" r="r" b="b"/>
            <a:pathLst>
              <a:path w="7104286" h="7661485">
                <a:moveTo>
                  <a:pt x="0" y="0"/>
                </a:moveTo>
                <a:lnTo>
                  <a:pt x="7104286" y="0"/>
                </a:lnTo>
                <a:lnTo>
                  <a:pt x="7104286" y="7661485"/>
                </a:lnTo>
                <a:lnTo>
                  <a:pt x="0" y="7661485"/>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เปรียบเทียบการใช้งานระหว่าง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FFFF"/>
                </a:solidFill>
                <a:latin typeface="TH SarabunPSK" panose="020B0500040200020003" pitchFamily="34" charset="-34"/>
                <a:cs typeface="TH SarabunPSK" panose="020B0500040200020003" pitchFamily="34" charset="-34"/>
              </a:rPr>
              <a:t>และ</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6" name="TextBox 6"/>
          <p:cNvSpPr txBox="1"/>
          <p:nvPr/>
        </p:nvSpPr>
        <p:spPr>
          <a:xfrm>
            <a:off x="9857973" y="4007612"/>
            <a:ext cx="7002763" cy="2310889"/>
          </a:xfrm>
          <a:prstGeom prst="rect">
            <a:avLst/>
          </a:prstGeom>
        </p:spPr>
        <p:txBody>
          <a:bodyPr lIns="0" tIns="0" rIns="0" bIns="0" rtlCol="0" anchor="t">
            <a:spAutoFit/>
          </a:bodyPr>
          <a:lstStyle/>
          <a:p>
            <a:pPr>
              <a:lnSpc>
                <a:spcPts val="4998"/>
              </a:lnSpc>
              <a:spcBef>
                <a:spcPct val="0"/>
              </a:spcBef>
            </a:pPr>
            <a:r>
              <a:rPr lang="en-US" sz="4200" b="1" spc="105" dirty="0">
                <a:solidFill>
                  <a:srgbClr val="244357"/>
                </a:solidFill>
                <a:latin typeface="TH SarabunPSK" panose="020B0500040200020003" pitchFamily="34" charset="-34"/>
                <a:cs typeface="TH SarabunPSK" panose="020B0500040200020003" pitchFamily="34" charset="-34"/>
              </a:rPr>
              <a:t>Cancel Request</a:t>
            </a:r>
          </a:p>
          <a:p>
            <a:pPr>
              <a:lnSpc>
                <a:spcPts val="4998"/>
              </a:lnSpc>
              <a:spcBef>
                <a:spcPct val="0"/>
              </a:spcBef>
            </a:pPr>
            <a:endParaRPr lang="en-US" sz="4200" spc="105" dirty="0">
              <a:solidFill>
                <a:srgbClr val="244357"/>
              </a:solidFill>
              <a:latin typeface="TH SarabunPSK" panose="020B0500040200020003" pitchFamily="34" charset="-34"/>
              <a:cs typeface="TH SarabunPSK" panose="020B0500040200020003" pitchFamily="34" charset="-34"/>
            </a:endParaRPr>
          </a:p>
          <a:p>
            <a:pPr>
              <a:lnSpc>
                <a:spcPts val="4046"/>
              </a:lnSpc>
              <a:spcBef>
                <a:spcPct val="0"/>
              </a:spcBef>
            </a:pPr>
            <a:r>
              <a:rPr lang="en-US" sz="3400" b="1" spc="85" dirty="0" err="1">
                <a:solidFill>
                  <a:srgbClr val="FFBD59"/>
                </a:solidFill>
                <a:latin typeface="TH SarabunPSK" panose="020B0500040200020003" pitchFamily="34" charset="-34"/>
                <a:cs typeface="TH SarabunPSK" panose="020B0500040200020003" pitchFamily="34" charset="-34"/>
              </a:rPr>
              <a:t>axios</a:t>
            </a:r>
            <a:r>
              <a:rPr lang="en-US" sz="3400" spc="85" dirty="0">
                <a:solidFill>
                  <a:srgbClr val="244357"/>
                </a:solidFill>
                <a:latin typeface="TH SarabunPSK" panose="020B0500040200020003" pitchFamily="34" charset="-34"/>
                <a:cs typeface="TH SarabunPSK" panose="020B0500040200020003" pitchFamily="34" charset="-34"/>
              </a:rPr>
              <a:t> </a:t>
            </a:r>
            <a:r>
              <a:rPr lang="en-US" sz="3400" spc="85" dirty="0" err="1">
                <a:solidFill>
                  <a:srgbClr val="244357"/>
                </a:solidFill>
                <a:latin typeface="TH SarabunPSK" panose="020B0500040200020003" pitchFamily="34" charset="-34"/>
                <a:cs typeface="TH SarabunPSK" panose="020B0500040200020003" pitchFamily="34" charset="-34"/>
              </a:rPr>
              <a:t>มีการ</a:t>
            </a:r>
            <a:r>
              <a:rPr lang="en-US" sz="3400" spc="85" dirty="0">
                <a:solidFill>
                  <a:srgbClr val="244357"/>
                </a:solidFill>
                <a:latin typeface="TH SarabunPSK" panose="020B0500040200020003" pitchFamily="34" charset="-34"/>
                <a:cs typeface="TH SarabunPSK" panose="020B0500040200020003" pitchFamily="34" charset="-34"/>
              </a:rPr>
              <a:t> Provide </a:t>
            </a:r>
            <a:r>
              <a:rPr lang="en-US" sz="3400" spc="85" dirty="0" err="1">
                <a:solidFill>
                  <a:srgbClr val="244357"/>
                </a:solidFill>
                <a:latin typeface="TH SarabunPSK" panose="020B0500040200020003" pitchFamily="34" charset="-34"/>
                <a:cs typeface="TH SarabunPSK" panose="020B0500040200020003" pitchFamily="34" charset="-34"/>
              </a:rPr>
              <a:t>การทำ</a:t>
            </a:r>
            <a:r>
              <a:rPr lang="en-US" sz="3400" spc="85" dirty="0">
                <a:solidFill>
                  <a:srgbClr val="244357"/>
                </a:solidFill>
                <a:latin typeface="TH SarabunPSK" panose="020B0500040200020003" pitchFamily="34" charset="-34"/>
                <a:cs typeface="TH SarabunPSK" panose="020B0500040200020003" pitchFamily="34" charset="-34"/>
              </a:rPr>
              <a:t> Cancel request </a:t>
            </a:r>
            <a:r>
              <a:rPr lang="en-US" sz="3400" spc="85" dirty="0" err="1">
                <a:solidFill>
                  <a:srgbClr val="244357"/>
                </a:solidFill>
                <a:latin typeface="TH SarabunPSK" panose="020B0500040200020003" pitchFamily="34" charset="-34"/>
                <a:cs typeface="TH SarabunPSK" panose="020B0500040200020003" pitchFamily="34" charset="-34"/>
              </a:rPr>
              <a:t>มาให้เรียกใช้ได้</a:t>
            </a:r>
            <a:endParaRPr lang="en-US" sz="3400" spc="85" dirty="0">
              <a:solidFill>
                <a:srgbClr val="244357"/>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3"/>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3038178" y="2225062"/>
            <a:ext cx="12211643" cy="6525799"/>
          </a:xfrm>
          <a:custGeom>
            <a:avLst/>
            <a:gdLst/>
            <a:ahLst/>
            <a:cxnLst/>
            <a:rect l="l" t="t" r="r" b="b"/>
            <a:pathLst>
              <a:path w="12211643" h="6525799">
                <a:moveTo>
                  <a:pt x="0" y="0"/>
                </a:moveTo>
                <a:lnTo>
                  <a:pt x="12211644" y="0"/>
                </a:lnTo>
                <a:lnTo>
                  <a:pt x="12211644" y="6525798"/>
                </a:lnTo>
                <a:lnTo>
                  <a:pt x="0" y="6525798"/>
                </a:lnTo>
                <a:lnTo>
                  <a:pt x="0" y="0"/>
                </a:lnTo>
                <a:close/>
              </a:path>
            </a:pathLst>
          </a:custGeom>
          <a:blipFill>
            <a:blip r:embed="rId5"/>
            <a:stretch>
              <a:fillRect/>
            </a:stretch>
          </a:blipFill>
        </p:spPr>
      </p:sp>
      <p:sp>
        <p:nvSpPr>
          <p:cNvPr id="5" name="TextBox 5"/>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เบรา</a:t>
            </a:r>
            <a:r>
              <a:rPr lang="th-TH" sz="4200" b="1" spc="105" dirty="0" err="1">
                <a:solidFill>
                  <a:srgbClr val="FFFFFF"/>
                </a:solidFill>
                <a:latin typeface="TH SarabunPSK" panose="020B0500040200020003" pitchFamily="34" charset="-34"/>
                <a:cs typeface="TH SarabunPSK" panose="020B0500040200020003" pitchFamily="34" charset="-34"/>
              </a:rPr>
              <a:t>ว์</a:t>
            </a:r>
            <a:r>
              <a:rPr lang="en-US" sz="4200" b="1" spc="105" dirty="0" err="1">
                <a:solidFill>
                  <a:srgbClr val="FFFFFF"/>
                </a:solidFill>
                <a:latin typeface="TH SarabunPSK" panose="020B0500040200020003" pitchFamily="34" charset="-34"/>
                <a:cs typeface="TH SarabunPSK" panose="020B0500040200020003" pitchFamily="34" charset="-34"/>
              </a:rPr>
              <a:t>เซอร์ที่รอบรับการใช้งาน</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grpSp>
        <p:nvGrpSpPr>
          <p:cNvPr id="3" name="Group 3"/>
          <p:cNvGrpSpPr/>
          <p:nvPr/>
        </p:nvGrpSpPr>
        <p:grpSpPr>
          <a:xfrm>
            <a:off x="1397019" y="2944990"/>
            <a:ext cx="15493963" cy="4432739"/>
            <a:chOff x="0" y="47625"/>
            <a:chExt cx="20658617" cy="5910320"/>
          </a:xfrm>
        </p:grpSpPr>
        <p:sp>
          <p:nvSpPr>
            <p:cNvPr id="4" name="TextBox 4"/>
            <p:cNvSpPr txBox="1"/>
            <p:nvPr/>
          </p:nvSpPr>
          <p:spPr>
            <a:xfrm>
              <a:off x="0" y="47625"/>
              <a:ext cx="20658617" cy="1163955"/>
            </a:xfrm>
            <a:prstGeom prst="rect">
              <a:avLst/>
            </a:prstGeom>
          </p:spPr>
          <p:txBody>
            <a:bodyPr lIns="0" tIns="0" rIns="0" bIns="0" rtlCol="0" anchor="t">
              <a:spAutoFit/>
            </a:bodyPr>
            <a:lstStyle/>
            <a:p>
              <a:pPr marL="0" lvl="0" indent="0">
                <a:lnSpc>
                  <a:spcPts val="6719"/>
                </a:lnSpc>
              </a:pPr>
              <a:r>
                <a:rPr lang="en-US" sz="5999" b="1" spc="629" dirty="0">
                  <a:solidFill>
                    <a:srgbClr val="FFFFFF"/>
                  </a:solidFill>
                  <a:latin typeface="TH SarabunPSK" panose="020B0500040200020003" pitchFamily="34" charset="-34"/>
                  <a:cs typeface="TH SarabunPSK" panose="020B0500040200020003" pitchFamily="34" charset="-34"/>
                </a:rPr>
                <a:t>FETCH API</a:t>
              </a:r>
            </a:p>
          </p:txBody>
        </p:sp>
        <p:sp>
          <p:nvSpPr>
            <p:cNvPr id="5" name="TextBox 5"/>
            <p:cNvSpPr txBox="1"/>
            <p:nvPr/>
          </p:nvSpPr>
          <p:spPr>
            <a:xfrm>
              <a:off x="0" y="2056108"/>
              <a:ext cx="19734781" cy="2566515"/>
            </a:xfrm>
            <a:prstGeom prst="rect">
              <a:avLst/>
            </a:prstGeom>
          </p:spPr>
          <p:txBody>
            <a:bodyPr lIns="0" tIns="0" rIns="0" bIns="0" rtlCol="0" anchor="t">
              <a:spAutoFit/>
            </a:bodyPr>
            <a:lstStyle/>
            <a:p>
              <a:pPr>
                <a:lnSpc>
                  <a:spcPts val="4998"/>
                </a:lnSpc>
              </a:pPr>
              <a:r>
                <a:rPr lang="en-US" sz="4200" spc="105" dirty="0">
                  <a:solidFill>
                    <a:srgbClr val="FFFFFF"/>
                  </a:solidFill>
                  <a:latin typeface="TH SarabunPSK" panose="020B0500040200020003" pitchFamily="34" charset="-34"/>
                  <a:cs typeface="TH SarabunPSK" panose="020B0500040200020003" pitchFamily="34" charset="-34"/>
                </a:rPr>
                <a:t>Fetch API </a:t>
              </a:r>
              <a:r>
                <a:rPr lang="en-US" sz="4200" spc="105" dirty="0" err="1">
                  <a:solidFill>
                    <a:srgbClr val="FFFFFF"/>
                  </a:solidFill>
                  <a:latin typeface="TH SarabunPSK" panose="020B0500040200020003" pitchFamily="34" charset="-34"/>
                  <a:cs typeface="TH SarabunPSK" panose="020B0500040200020003" pitchFamily="34" charset="-34"/>
                </a:rPr>
                <a:t>เป็นมาตรฐานสำหรับการร้องขอข้อมูลผ่านเน็ตเวิร์ค</a:t>
              </a:r>
              <a:endParaRPr lang="en-US" sz="4200" spc="105" dirty="0">
                <a:solidFill>
                  <a:srgbClr val="FFFFFF"/>
                </a:solidFill>
                <a:latin typeface="TH SarabunPSK" panose="020B0500040200020003" pitchFamily="34" charset="-34"/>
                <a:cs typeface="TH SarabunPSK" panose="020B0500040200020003" pitchFamily="34" charset="-34"/>
              </a:endParaRPr>
            </a:p>
            <a:p>
              <a:pPr>
                <a:lnSpc>
                  <a:spcPts val="4998"/>
                </a:lnSpc>
              </a:pPr>
              <a:r>
                <a:rPr lang="en-US" sz="4200" spc="105" dirty="0" err="1">
                  <a:solidFill>
                    <a:srgbClr val="FFFFFF"/>
                  </a:solidFill>
                  <a:latin typeface="TH SarabunPSK" panose="020B0500040200020003" pitchFamily="34" charset="-34"/>
                  <a:cs typeface="TH SarabunPSK" panose="020B0500040200020003" pitchFamily="34" charset="-34"/>
                </a:rPr>
                <a:t>ที่ให้เราสามารถ</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รับ-ส่ง</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ข้อมูลระหว่างเว็บ</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ได้จากเว็บบราวเซอร์</a:t>
              </a:r>
              <a:r>
                <a:rPr lang="en-US" sz="4200" spc="105" dirty="0">
                  <a:solidFill>
                    <a:srgbClr val="FFFFFF"/>
                  </a:solidFill>
                  <a:latin typeface="TH SarabunPSK" panose="020B0500040200020003" pitchFamily="34" charset="-34"/>
                  <a:cs typeface="TH SarabunPSK" panose="020B0500040200020003" pitchFamily="34" charset="-34"/>
                </a:rPr>
                <a:t> </a:t>
              </a:r>
            </a:p>
            <a:p>
              <a:pPr marL="0" lvl="0" indent="0">
                <a:lnSpc>
                  <a:spcPts val="4998"/>
                </a:lnSpc>
                <a:spcBef>
                  <a:spcPct val="0"/>
                </a:spcBef>
              </a:pPr>
              <a:r>
                <a:rPr lang="en-US" sz="4200" spc="105" dirty="0" err="1">
                  <a:solidFill>
                    <a:srgbClr val="FFFFFF"/>
                  </a:solidFill>
                  <a:latin typeface="TH SarabunPSK" panose="020B0500040200020003" pitchFamily="34" charset="-34"/>
                  <a:cs typeface="TH SarabunPSK" panose="020B0500040200020003" pitchFamily="34" charset="-34"/>
                </a:rPr>
                <a:t>โดย</a:t>
              </a:r>
              <a:r>
                <a:rPr lang="en-US" sz="4200" spc="105" dirty="0">
                  <a:solidFill>
                    <a:srgbClr val="FFFFFF"/>
                  </a:solidFill>
                  <a:latin typeface="TH SarabunPSK" panose="020B0500040200020003" pitchFamily="34" charset="-34"/>
                  <a:cs typeface="TH SarabunPSK" panose="020B0500040200020003" pitchFamily="34" charset="-34"/>
                </a:rPr>
                <a:t> Fetch API </a:t>
              </a:r>
              <a:r>
                <a:rPr lang="en-US" sz="4200" spc="105" dirty="0" err="1">
                  <a:solidFill>
                    <a:srgbClr val="FFFFFF"/>
                  </a:solidFill>
                  <a:latin typeface="TH SarabunPSK" panose="020B0500040200020003" pitchFamily="34" charset="-34"/>
                  <a:cs typeface="TH SarabunPSK" panose="020B0500040200020003" pitchFamily="34" charset="-34"/>
                </a:rPr>
                <a:t>จะ</a:t>
              </a:r>
              <a:r>
                <a:rPr lang="en-US" sz="4200" spc="105" dirty="0">
                  <a:solidFill>
                    <a:srgbClr val="FFFFFF"/>
                  </a:solidFill>
                  <a:latin typeface="TH SarabunPSK" panose="020B0500040200020003" pitchFamily="34" charset="-34"/>
                  <a:cs typeface="TH SarabunPSK" panose="020B0500040200020003" pitchFamily="34" charset="-34"/>
                </a:rPr>
                <a:t> return </a:t>
              </a:r>
              <a:r>
                <a:rPr lang="en-US" sz="4200" spc="105" dirty="0" err="1">
                  <a:solidFill>
                    <a:srgbClr val="FFFFFF"/>
                  </a:solidFill>
                  <a:latin typeface="TH SarabunPSK" panose="020B0500040200020003" pitchFamily="34" charset="-34"/>
                  <a:cs typeface="TH SarabunPSK" panose="020B0500040200020003" pitchFamily="34" charset="-34"/>
                </a:rPr>
                <a:t>ค่า</a:t>
              </a:r>
              <a:r>
                <a:rPr lang="en-US" sz="4200" spc="105" dirty="0">
                  <a:solidFill>
                    <a:srgbClr val="FFFFFF"/>
                  </a:solidFill>
                  <a:latin typeface="TH SarabunPSK" panose="020B0500040200020003" pitchFamily="34" charset="-34"/>
                  <a:cs typeface="TH SarabunPSK" panose="020B0500040200020003" pitchFamily="34" charset="-34"/>
                </a:rPr>
                <a:t> Promise </a:t>
              </a:r>
              <a:r>
                <a:rPr lang="en-US" sz="4200" spc="105" dirty="0" err="1">
                  <a:solidFill>
                    <a:srgbClr val="FFFFFF"/>
                  </a:solidFill>
                  <a:latin typeface="TH SarabunPSK" panose="020B0500040200020003" pitchFamily="34" charset="-34"/>
                  <a:cs typeface="TH SarabunPSK" panose="020B0500040200020003" pitchFamily="34" charset="-34"/>
                </a:rPr>
                <a:t>กลับมา</a:t>
              </a:r>
              <a:r>
                <a:rPr lang="th-TH" sz="4200" spc="105" dirty="0">
                  <a:solidFill>
                    <a:srgbClr val="FFFFFF"/>
                  </a:solidFill>
                  <a:latin typeface="TH SarabunPSK" panose="020B0500040200020003" pitchFamily="34" charset="-34"/>
                  <a:cs typeface="TH SarabunPSK" panose="020B0500040200020003" pitchFamily="34" charset="-34"/>
                </a:rPr>
                <a:t>เสมอ</a:t>
              </a:r>
              <a:r>
                <a:rPr lang="en-US" sz="4200" spc="105" dirty="0">
                  <a:solidFill>
                    <a:srgbClr val="FFFFFF"/>
                  </a:solidFill>
                  <a:latin typeface="TH SarabunPSK" panose="020B0500040200020003" pitchFamily="34" charset="-34"/>
                  <a:cs typeface="TH SarabunPSK" panose="020B0500040200020003" pitchFamily="34" charset="-34"/>
                </a:rPr>
                <a:t> </a:t>
              </a:r>
            </a:p>
          </p:txBody>
        </p:sp>
        <p:sp>
          <p:nvSpPr>
            <p:cNvPr id="6" name="TextBox 6"/>
            <p:cNvSpPr txBox="1"/>
            <p:nvPr/>
          </p:nvSpPr>
          <p:spPr>
            <a:xfrm>
              <a:off x="0" y="5304953"/>
              <a:ext cx="17446354" cy="652992"/>
            </a:xfrm>
            <a:prstGeom prst="rect">
              <a:avLst/>
            </a:prstGeom>
          </p:spPr>
          <p:txBody>
            <a:bodyPr lIns="0" tIns="0" rIns="0" bIns="0" rtlCol="0" anchor="t">
              <a:spAutoFit/>
            </a:bodyPr>
            <a:lstStyle/>
            <a:p>
              <a:pPr algn="ctr">
                <a:lnSpc>
                  <a:spcPts val="4059"/>
                </a:lnSpc>
              </a:pPr>
              <a:endParaRPr/>
            </a:p>
          </p:txBody>
        </p:sp>
      </p:grpSp>
      <p:sp>
        <p:nvSpPr>
          <p:cNvPr id="7" name="Freeform 7"/>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2"/>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3"/>
            <a:stretch>
              <a:fillRect/>
            </a:stretch>
          </a:blipFill>
        </p:spPr>
      </p:sp>
      <p:sp>
        <p:nvSpPr>
          <p:cNvPr id="4" name="Freeform 4"/>
          <p:cNvSpPr/>
          <p:nvPr/>
        </p:nvSpPr>
        <p:spPr>
          <a:xfrm>
            <a:off x="8154400" y="2571437"/>
            <a:ext cx="9104900" cy="3050066"/>
          </a:xfrm>
          <a:custGeom>
            <a:avLst/>
            <a:gdLst/>
            <a:ahLst/>
            <a:cxnLst/>
            <a:rect l="l" t="t" r="r" b="b"/>
            <a:pathLst>
              <a:path w="9104900" h="3050066">
                <a:moveTo>
                  <a:pt x="0" y="0"/>
                </a:moveTo>
                <a:lnTo>
                  <a:pt x="9104900" y="0"/>
                </a:lnTo>
                <a:lnTo>
                  <a:pt x="9104900" y="3050066"/>
                </a:lnTo>
                <a:lnTo>
                  <a:pt x="0" y="3050066"/>
                </a:lnTo>
                <a:lnTo>
                  <a:pt x="0" y="0"/>
                </a:lnTo>
                <a:close/>
              </a:path>
            </a:pathLst>
          </a:custGeom>
          <a:blipFill>
            <a:blip r:embed="rId4"/>
            <a:stretch>
              <a:fillRect/>
            </a:stretch>
          </a:blipFill>
        </p:spPr>
      </p:sp>
      <p:sp>
        <p:nvSpPr>
          <p:cNvPr id="5" name="Freeform 5"/>
          <p:cNvSpPr/>
          <p:nvPr/>
        </p:nvSpPr>
        <p:spPr>
          <a:xfrm>
            <a:off x="8154400" y="5766225"/>
            <a:ext cx="8459711" cy="3207640"/>
          </a:xfrm>
          <a:custGeom>
            <a:avLst/>
            <a:gdLst/>
            <a:ahLst/>
            <a:cxnLst/>
            <a:rect l="l" t="t" r="r" b="b"/>
            <a:pathLst>
              <a:path w="8459711" h="3207640">
                <a:moveTo>
                  <a:pt x="0" y="0"/>
                </a:moveTo>
                <a:lnTo>
                  <a:pt x="8459711" y="0"/>
                </a:lnTo>
                <a:lnTo>
                  <a:pt x="8459711" y="3207641"/>
                </a:lnTo>
                <a:lnTo>
                  <a:pt x="0" y="3207641"/>
                </a:lnTo>
                <a:lnTo>
                  <a:pt x="0" y="0"/>
                </a:lnTo>
                <a:close/>
              </a:path>
            </a:pathLst>
          </a:custGeom>
          <a:blipFill>
            <a:blip r:embed="rId5"/>
            <a:stretch>
              <a:fillRect/>
            </a:stretch>
          </a:blipFill>
        </p:spPr>
      </p:sp>
      <p:sp>
        <p:nvSpPr>
          <p:cNvPr id="6" name="TextBox 6"/>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รูปแบบ</a:t>
            </a:r>
            <a:r>
              <a:rPr lang="en-US" sz="4200" b="1" spc="105" dirty="0">
                <a:solidFill>
                  <a:srgbClr val="FFFFFF"/>
                </a:solidFill>
                <a:latin typeface="TH SarabunPSK" panose="020B0500040200020003" pitchFamily="34" charset="-34"/>
                <a:cs typeface="TH SarabunPSK" panose="020B0500040200020003" pitchFamily="34" charset="-34"/>
              </a:rPr>
              <a:t> syntax </a:t>
            </a:r>
            <a:r>
              <a:rPr lang="en-US" sz="4200" b="1" spc="105" dirty="0" err="1">
                <a:solidFill>
                  <a:srgbClr val="FFFFFF"/>
                </a:solidFill>
                <a:latin typeface="TH SarabunPSK" panose="020B0500040200020003" pitchFamily="34" charset="-34"/>
                <a:cs typeface="TH SarabunPSK" panose="020B0500040200020003" pitchFamily="34" charset="-34"/>
              </a:rPr>
              <a:t>ของ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a:solidFill>
                  <a:srgbClr val="FFBD59"/>
                </a:solidFill>
                <a:latin typeface="TH SarabunPSK" panose="020B0500040200020003" pitchFamily="34" charset="-34"/>
                <a:cs typeface="TH SarabunPSK" panose="020B0500040200020003" pitchFamily="34" charset="-34"/>
              </a:rPr>
              <a:t>fetch</a:t>
            </a:r>
          </a:p>
        </p:txBody>
      </p:sp>
      <p:sp>
        <p:nvSpPr>
          <p:cNvPr id="7" name="TextBox 7"/>
          <p:cNvSpPr txBox="1"/>
          <p:nvPr/>
        </p:nvSpPr>
        <p:spPr>
          <a:xfrm>
            <a:off x="1028700" y="6929159"/>
            <a:ext cx="6524402" cy="642484"/>
          </a:xfrm>
          <a:prstGeom prst="rect">
            <a:avLst/>
          </a:prstGeom>
        </p:spPr>
        <p:txBody>
          <a:bodyPr lIns="0" tIns="0" rIns="0" bIns="0" rtlCol="0" anchor="t">
            <a:spAutoFit/>
          </a:bodyPr>
          <a:lstStyle/>
          <a:p>
            <a:pPr>
              <a:lnSpc>
                <a:spcPts val="4998"/>
              </a:lnSpc>
              <a:spcBef>
                <a:spcPct val="0"/>
              </a:spcBef>
            </a:pPr>
            <a:r>
              <a:rPr lang="en-US" sz="4200" spc="105" dirty="0" err="1">
                <a:solidFill>
                  <a:srgbClr val="244357"/>
                </a:solidFill>
                <a:latin typeface="TH SarabunPSK" panose="020B0500040200020003" pitchFamily="34" charset="-34"/>
                <a:cs typeface="TH SarabunPSK" panose="020B0500040200020003" pitchFamily="34" charset="-34"/>
              </a:rPr>
              <a:t>แบบ</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async/await</a:t>
            </a:r>
          </a:p>
        </p:txBody>
      </p:sp>
      <p:sp>
        <p:nvSpPr>
          <p:cNvPr id="8" name="TextBox 8"/>
          <p:cNvSpPr txBox="1"/>
          <p:nvPr/>
        </p:nvSpPr>
        <p:spPr>
          <a:xfrm>
            <a:off x="1028700" y="3779478"/>
            <a:ext cx="4752715" cy="642484"/>
          </a:xfrm>
          <a:prstGeom prst="rect">
            <a:avLst/>
          </a:prstGeom>
        </p:spPr>
        <p:txBody>
          <a:bodyPr lIns="0" tIns="0" rIns="0" bIns="0" rtlCol="0" anchor="t">
            <a:spAutoFit/>
          </a:bodyPr>
          <a:lstStyle/>
          <a:p>
            <a:pP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แบบ</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callback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sp>
        <p:nvSpPr>
          <p:cNvPr id="3" name="TextBox 3"/>
          <p:cNvSpPr txBox="1"/>
          <p:nvPr/>
        </p:nvSpPr>
        <p:spPr>
          <a:xfrm>
            <a:off x="1415066" y="1038225"/>
            <a:ext cx="15457868" cy="720471"/>
          </a:xfrm>
          <a:prstGeom prst="rect">
            <a:avLst/>
          </a:prstGeom>
        </p:spPr>
        <p:txBody>
          <a:bodyPr lIns="0" tIns="0" rIns="0" bIns="0" rtlCol="0" anchor="t">
            <a:spAutoFit/>
          </a:bodyPr>
          <a:lstStyle/>
          <a:p>
            <a:pPr marL="0" lvl="0" indent="0" algn="ctr">
              <a:lnSpc>
                <a:spcPts val="5711"/>
              </a:lnSpc>
              <a:spcBef>
                <a:spcPct val="0"/>
              </a:spcBef>
            </a:pPr>
            <a:r>
              <a:rPr lang="en-US" sz="4799" spc="119">
                <a:solidFill>
                  <a:srgbClr val="FFFFFF"/>
                </a:solidFill>
                <a:cs typeface="Prompt Medium Bold"/>
              </a:rPr>
              <a:t>ตัวอย่างการใช้งาน </a:t>
            </a:r>
            <a:r>
              <a:rPr lang="en-US" sz="4799" spc="119">
                <a:solidFill>
                  <a:srgbClr val="FFBD59"/>
                </a:solidFill>
                <a:latin typeface="Prompt Medium Bold"/>
              </a:rPr>
              <a:t>fetch</a:t>
            </a:r>
          </a:p>
        </p:txBody>
      </p:sp>
      <p:sp>
        <p:nvSpPr>
          <p:cNvPr id="4" name="Freeform 4"/>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5" name="Freeform 5"/>
          <p:cNvSpPr/>
          <p:nvPr/>
        </p:nvSpPr>
        <p:spPr>
          <a:xfrm>
            <a:off x="1028700" y="2221279"/>
            <a:ext cx="8183688" cy="6235835"/>
          </a:xfrm>
          <a:custGeom>
            <a:avLst/>
            <a:gdLst/>
            <a:ahLst/>
            <a:cxnLst/>
            <a:rect l="l" t="t" r="r" b="b"/>
            <a:pathLst>
              <a:path w="8183688" h="6235835">
                <a:moveTo>
                  <a:pt x="0" y="0"/>
                </a:moveTo>
                <a:lnTo>
                  <a:pt x="8183688" y="0"/>
                </a:lnTo>
                <a:lnTo>
                  <a:pt x="8183688" y="6235835"/>
                </a:lnTo>
                <a:lnTo>
                  <a:pt x="0" y="6235835"/>
                </a:lnTo>
                <a:lnTo>
                  <a:pt x="0" y="0"/>
                </a:lnTo>
                <a:close/>
              </a:path>
            </a:pathLst>
          </a:custGeom>
          <a:blipFill>
            <a:blip r:embed="rId5"/>
            <a:stretch>
              <a:fillRect/>
            </a:stretch>
          </a:blipFill>
        </p:spPr>
      </p:sp>
      <p:sp>
        <p:nvSpPr>
          <p:cNvPr id="6" name="TextBox 6"/>
          <p:cNvSpPr txBox="1"/>
          <p:nvPr/>
        </p:nvSpPr>
        <p:spPr>
          <a:xfrm>
            <a:off x="9331732" y="3323556"/>
            <a:ext cx="8069786" cy="2628925"/>
          </a:xfrm>
          <a:prstGeom prst="rect">
            <a:avLst/>
          </a:prstGeom>
        </p:spPr>
        <p:txBody>
          <a:bodyPr lIns="0" tIns="0" rIns="0" bIns="0" rtlCol="0" anchor="t">
            <a:spAutoFit/>
          </a:bodyPr>
          <a:lstStyle/>
          <a:p>
            <a:pPr algn="l">
              <a:lnSpc>
                <a:spcPts val="4059"/>
              </a:lnSpc>
            </a:pPr>
            <a:r>
              <a:rPr lang="en-US" sz="3000" spc="69" dirty="0" err="1">
                <a:solidFill>
                  <a:srgbClr val="FFFFFF"/>
                </a:solidFill>
                <a:latin typeface="TH SarabunPSK" panose="020B0500040200020003" pitchFamily="34" charset="-34"/>
                <a:cs typeface="TH SarabunPSK" panose="020B0500040200020003" pitchFamily="34" charset="-34"/>
              </a:rPr>
              <a:t>ค่าที่</a:t>
            </a:r>
            <a:r>
              <a:rPr lang="en-US" sz="3000" spc="69" dirty="0">
                <a:solidFill>
                  <a:srgbClr val="FFFFFF"/>
                </a:solidFill>
                <a:latin typeface="TH SarabunPSK" panose="020B0500040200020003" pitchFamily="34" charset="-34"/>
                <a:cs typeface="TH SarabunPSK" panose="020B0500040200020003" pitchFamily="34" charset="-34"/>
              </a:rPr>
              <a:t> fetch() </a:t>
            </a:r>
            <a:r>
              <a:rPr lang="en-US" sz="3000" spc="69" dirty="0" err="1">
                <a:solidFill>
                  <a:srgbClr val="FFFFFF"/>
                </a:solidFill>
                <a:latin typeface="TH SarabunPSK" panose="020B0500040200020003" pitchFamily="34" charset="-34"/>
                <a:cs typeface="TH SarabunPSK" panose="020B0500040200020003" pitchFamily="34" charset="-34"/>
              </a:rPr>
              <a:t>ส่งกลับมา</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เป็น</a:t>
            </a:r>
            <a:r>
              <a:rPr lang="en-US" sz="3000" spc="69" dirty="0">
                <a:solidFill>
                  <a:srgbClr val="FFFFFF"/>
                </a:solidFill>
                <a:latin typeface="TH SarabunPSK" panose="020B0500040200020003" pitchFamily="34" charset="-34"/>
                <a:cs typeface="TH SarabunPSK" panose="020B0500040200020003" pitchFamily="34" charset="-34"/>
              </a:rPr>
              <a:t> object response </a:t>
            </a:r>
            <a:r>
              <a:rPr lang="en-US" sz="3000" spc="69" dirty="0" err="1">
                <a:solidFill>
                  <a:srgbClr val="FFFFFF"/>
                </a:solidFill>
                <a:latin typeface="TH SarabunPSK" panose="020B0500040200020003" pitchFamily="34" charset="-34"/>
                <a:cs typeface="TH SarabunPSK" panose="020B0500040200020003" pitchFamily="34" charset="-34"/>
              </a:rPr>
              <a:t>จะมีค่าข้างในหลักๆ</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คือ</a:t>
            </a:r>
            <a:endParaRPr lang="en-US" sz="3000" spc="69" dirty="0">
              <a:solidFill>
                <a:srgbClr val="FFFFFF"/>
              </a:solidFill>
              <a:latin typeface="TH SarabunPSK" panose="020B0500040200020003" pitchFamily="34" charset="-34"/>
              <a:cs typeface="TH SarabunPSK" panose="020B0500040200020003" pitchFamily="34" charset="-34"/>
            </a:endParaRPr>
          </a:p>
          <a:p>
            <a:pPr marL="604520" lvl="1" indent="-302260" algn="l">
              <a:lnSpc>
                <a:spcPts val="4060"/>
              </a:lnSpc>
              <a:buFont typeface="Arial"/>
              <a:buChar char="•"/>
            </a:pPr>
            <a:r>
              <a:rPr lang="en-US" sz="3000" b="1" spc="70" dirty="0">
                <a:solidFill>
                  <a:srgbClr val="FFBD59"/>
                </a:solidFill>
                <a:latin typeface="TH SarabunPSK" panose="020B0500040200020003" pitchFamily="34" charset="-34"/>
                <a:cs typeface="TH SarabunPSK" panose="020B0500040200020003" pitchFamily="34" charset="-34"/>
              </a:rPr>
              <a:t>ok</a:t>
            </a:r>
            <a:r>
              <a:rPr lang="en-US" sz="3000" spc="70" dirty="0">
                <a:solidFill>
                  <a:srgbClr val="FFFFFF"/>
                </a:solidFill>
                <a:latin typeface="TH SarabunPSK" panose="020B0500040200020003" pitchFamily="34" charset="-34"/>
                <a:cs typeface="TH SarabunPSK" panose="020B0500040200020003" pitchFamily="34" charset="-34"/>
              </a:rPr>
              <a:t> - </a:t>
            </a:r>
            <a:r>
              <a:rPr lang="en-US" sz="3000" spc="70" dirty="0" err="1">
                <a:solidFill>
                  <a:srgbClr val="FFFFFF"/>
                </a:solidFill>
                <a:latin typeface="TH SarabunPSK" panose="020B0500040200020003" pitchFamily="34" charset="-34"/>
                <a:cs typeface="TH SarabunPSK" panose="020B0500040200020003" pitchFamily="34" charset="-34"/>
              </a:rPr>
              <a:t>เป็นค่า</a:t>
            </a:r>
            <a:r>
              <a:rPr lang="en-US" sz="3000" spc="70" dirty="0">
                <a:solidFill>
                  <a:srgbClr val="FFFFFF"/>
                </a:solidFill>
                <a:latin typeface="TH SarabunPSK" panose="020B0500040200020003" pitchFamily="34" charset="-34"/>
                <a:cs typeface="TH SarabunPSK" panose="020B0500040200020003" pitchFamily="34" charset="-34"/>
              </a:rPr>
              <a:t> true </a:t>
            </a:r>
            <a:r>
              <a:rPr lang="en-US" sz="3000" spc="70" dirty="0" err="1">
                <a:solidFill>
                  <a:srgbClr val="FFFFFF"/>
                </a:solidFill>
                <a:latin typeface="TH SarabunPSK" panose="020B0500040200020003" pitchFamily="34" charset="-34"/>
                <a:cs typeface="TH SarabunPSK" panose="020B0500040200020003" pitchFamily="34" charset="-34"/>
              </a:rPr>
              <a:t>หรือ</a:t>
            </a:r>
            <a:r>
              <a:rPr lang="en-US" sz="3000" spc="70" dirty="0">
                <a:solidFill>
                  <a:srgbClr val="FFFFFF"/>
                </a:solidFill>
                <a:latin typeface="TH SarabunPSK" panose="020B0500040200020003" pitchFamily="34" charset="-34"/>
                <a:cs typeface="TH SarabunPSK" panose="020B0500040200020003" pitchFamily="34" charset="-34"/>
              </a:rPr>
              <a:t> false</a:t>
            </a:r>
          </a:p>
          <a:p>
            <a:pPr marL="604519" lvl="1" indent="-302260" algn="l">
              <a:lnSpc>
                <a:spcPts val="4059"/>
              </a:lnSpc>
              <a:buFont typeface="Arial"/>
              <a:buChar char="•"/>
            </a:pPr>
            <a:r>
              <a:rPr lang="en-US" sz="3000" b="1" spc="69" dirty="0">
                <a:solidFill>
                  <a:srgbClr val="FFBD59"/>
                </a:solidFill>
                <a:latin typeface="TH SarabunPSK" panose="020B0500040200020003" pitchFamily="34" charset="-34"/>
                <a:cs typeface="TH SarabunPSK" panose="020B0500040200020003" pitchFamily="34" charset="-34"/>
              </a:rPr>
              <a:t>status</a:t>
            </a:r>
            <a:r>
              <a:rPr lang="en-US" sz="3000" spc="69" dirty="0">
                <a:solidFill>
                  <a:srgbClr val="FFFFFF"/>
                </a:solidFill>
                <a:latin typeface="TH SarabunPSK" panose="020B0500040200020003" pitchFamily="34" charset="-34"/>
                <a:cs typeface="TH SarabunPSK" panose="020B0500040200020003" pitchFamily="34" charset="-34"/>
              </a:rPr>
              <a:t> - </a:t>
            </a:r>
            <a:r>
              <a:rPr lang="en-US" sz="3000" spc="69" dirty="0" err="1">
                <a:solidFill>
                  <a:srgbClr val="FFFFFF"/>
                </a:solidFill>
                <a:latin typeface="TH SarabunPSK" panose="020B0500040200020003" pitchFamily="34" charset="-34"/>
                <a:cs typeface="TH SarabunPSK" panose="020B0500040200020003" pitchFamily="34" charset="-34"/>
              </a:rPr>
              <a:t>ค่า</a:t>
            </a:r>
            <a:r>
              <a:rPr lang="en-US" sz="3000" spc="69" dirty="0">
                <a:solidFill>
                  <a:srgbClr val="FFFFFF"/>
                </a:solidFill>
                <a:latin typeface="TH SarabunPSK" panose="020B0500040200020003" pitchFamily="34" charset="-34"/>
                <a:cs typeface="TH SarabunPSK" panose="020B0500040200020003" pitchFamily="34" charset="-34"/>
              </a:rPr>
              <a:t> HTTP status code </a:t>
            </a:r>
            <a:r>
              <a:rPr lang="en-US" sz="3000" spc="69" dirty="0" err="1">
                <a:solidFill>
                  <a:srgbClr val="FFFFFF"/>
                </a:solidFill>
                <a:latin typeface="TH SarabunPSK" panose="020B0500040200020003" pitchFamily="34" charset="-34"/>
                <a:cs typeface="TH SarabunPSK" panose="020B0500040200020003" pitchFamily="34" charset="-34"/>
              </a:rPr>
              <a:t>ที่ได้</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ปกติ</a:t>
            </a:r>
            <a:r>
              <a:rPr lang="en-US" sz="3000" spc="69" dirty="0">
                <a:solidFill>
                  <a:srgbClr val="FFFFFF"/>
                </a:solidFill>
                <a:latin typeface="TH SarabunPSK" panose="020B0500040200020003" pitchFamily="34" charset="-34"/>
                <a:cs typeface="TH SarabunPSK" panose="020B0500040200020003" pitchFamily="34" charset="-34"/>
              </a:rPr>
              <a:t> </a:t>
            </a:r>
            <a:r>
              <a:rPr lang="en-US" sz="3000" spc="69" dirty="0" err="1">
                <a:solidFill>
                  <a:srgbClr val="FFFFFF"/>
                </a:solidFill>
                <a:latin typeface="TH SarabunPSK" panose="020B0500040200020003" pitchFamily="34" charset="-34"/>
                <a:cs typeface="TH SarabunPSK" panose="020B0500040200020003" pitchFamily="34" charset="-34"/>
              </a:rPr>
              <a:t>จะเป็น</a:t>
            </a:r>
            <a:r>
              <a:rPr lang="en-US" sz="3000" spc="69" dirty="0">
                <a:solidFill>
                  <a:srgbClr val="FFFFFF"/>
                </a:solidFill>
                <a:latin typeface="TH SarabunPSK" panose="020B0500040200020003" pitchFamily="34" charset="-34"/>
                <a:cs typeface="TH SarabunPSK" panose="020B0500040200020003" pitchFamily="34" charset="-34"/>
              </a:rPr>
              <a:t> 200)</a:t>
            </a:r>
          </a:p>
          <a:p>
            <a:pPr marL="604519" lvl="1" indent="-302260" algn="l">
              <a:lnSpc>
                <a:spcPts val="4059"/>
              </a:lnSpc>
              <a:buFont typeface="Arial"/>
              <a:buChar char="•"/>
            </a:pPr>
            <a:r>
              <a:rPr lang="en-US" sz="3000" b="1" spc="69" dirty="0" err="1">
                <a:solidFill>
                  <a:srgbClr val="FFBD59"/>
                </a:solidFill>
                <a:latin typeface="TH SarabunPSK" panose="020B0500040200020003" pitchFamily="34" charset="-34"/>
                <a:cs typeface="TH SarabunPSK" panose="020B0500040200020003" pitchFamily="34" charset="-34"/>
              </a:rPr>
              <a:t>statusText</a:t>
            </a:r>
            <a:r>
              <a:rPr lang="en-US" sz="3000" spc="69" dirty="0">
                <a:solidFill>
                  <a:srgbClr val="FFFFFF"/>
                </a:solidFill>
                <a:latin typeface="TH SarabunPSK" panose="020B0500040200020003" pitchFamily="34" charset="-34"/>
                <a:cs typeface="TH SarabunPSK" panose="020B0500040200020003" pitchFamily="34" charset="-34"/>
              </a:rPr>
              <a:t> - </a:t>
            </a:r>
            <a:r>
              <a:rPr lang="en-US" sz="3000" spc="69" dirty="0" err="1">
                <a:solidFill>
                  <a:srgbClr val="FFFFFF"/>
                </a:solidFill>
                <a:latin typeface="TH SarabunPSK" panose="020B0500040200020003" pitchFamily="34" charset="-34"/>
                <a:cs typeface="TH SarabunPSK" panose="020B0500040200020003" pitchFamily="34" charset="-34"/>
              </a:rPr>
              <a:t>ค่า</a:t>
            </a:r>
            <a:r>
              <a:rPr lang="en-US" sz="3000" spc="69" dirty="0">
                <a:solidFill>
                  <a:srgbClr val="FFFFFF"/>
                </a:solidFill>
                <a:latin typeface="TH SarabunPSK" panose="020B0500040200020003" pitchFamily="34" charset="-34"/>
                <a:cs typeface="TH SarabunPSK" panose="020B0500040200020003" pitchFamily="34" charset="-34"/>
              </a:rPr>
              <a:t> default</a:t>
            </a:r>
          </a:p>
          <a:p>
            <a:pPr algn="l">
              <a:lnSpc>
                <a:spcPts val="4060"/>
              </a:lnSpc>
            </a:pPr>
            <a:endParaRPr lang="en-US" sz="3000" spc="69" dirty="0">
              <a:solidFill>
                <a:srgbClr val="FFFFFF"/>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3C3DD"/>
        </a:solidFill>
        <a:effectLst/>
      </p:bgPr>
    </p:bg>
    <p:spTree>
      <p:nvGrpSpPr>
        <p:cNvPr id="1" name=""/>
        <p:cNvGrpSpPr/>
        <p:nvPr/>
      </p:nvGrpSpPr>
      <p:grpSpPr>
        <a:xfrm>
          <a:off x="0" y="0"/>
          <a:ext cx="0" cy="0"/>
          <a:chOff x="0" y="0"/>
          <a:chExt cx="0" cy="0"/>
        </a:xfrm>
      </p:grpSpPr>
      <p:grpSp>
        <p:nvGrpSpPr>
          <p:cNvPr id="2" name="Group 2"/>
          <p:cNvGrpSpPr/>
          <p:nvPr/>
        </p:nvGrpSpPr>
        <p:grpSpPr>
          <a:xfrm>
            <a:off x="3733800" y="609939"/>
            <a:ext cx="10820400" cy="9067121"/>
            <a:chOff x="0" y="0"/>
            <a:chExt cx="14427200" cy="12089495"/>
          </a:xfrm>
        </p:grpSpPr>
        <p:sp>
          <p:nvSpPr>
            <p:cNvPr id="3" name="Freeform 3"/>
            <p:cNvSpPr/>
            <p:nvPr/>
          </p:nvSpPr>
          <p:spPr>
            <a:xfrm>
              <a:off x="6349166" y="0"/>
              <a:ext cx="1490371" cy="1028344"/>
            </a:xfrm>
            <a:custGeom>
              <a:avLst/>
              <a:gdLst/>
              <a:ahLst/>
              <a:cxnLst/>
              <a:rect l="l" t="t" r="r" b="b"/>
              <a:pathLst>
                <a:path w="1490371" h="1028344">
                  <a:moveTo>
                    <a:pt x="0" y="0"/>
                  </a:moveTo>
                  <a:lnTo>
                    <a:pt x="1490371" y="0"/>
                  </a:lnTo>
                  <a:lnTo>
                    <a:pt x="1490371" y="1028344"/>
                  </a:lnTo>
                  <a:lnTo>
                    <a:pt x="0" y="1028344"/>
                  </a:lnTo>
                  <a:lnTo>
                    <a:pt x="0" y="0"/>
                  </a:lnTo>
                  <a:close/>
                </a:path>
              </a:pathLst>
            </a:custGeom>
            <a:blipFill>
              <a:blip r:embed="rId2">
                <a:extLst>
                  <a:ext uri="{96DAC541-7B7A-43D3-8B79-37D633B846F1}">
                    <asvg:svgBlip xmlns:asvg="http://schemas.microsoft.com/office/drawing/2016/SVG/main" r:embed="rId3"/>
                  </a:ext>
                </a:extLst>
              </a:blip>
              <a:stretch>
                <a:fillRect t="-242" b="-242"/>
              </a:stretch>
            </a:blipFill>
          </p:spPr>
        </p:sp>
        <p:sp>
          <p:nvSpPr>
            <p:cNvPr id="4" name="TextBox 4"/>
            <p:cNvSpPr txBox="1"/>
            <p:nvPr/>
          </p:nvSpPr>
          <p:spPr>
            <a:xfrm>
              <a:off x="902427" y="5076977"/>
              <a:ext cx="12383851" cy="3231653"/>
            </a:xfrm>
            <a:prstGeom prst="rect">
              <a:avLst/>
            </a:prstGeom>
          </p:spPr>
          <p:txBody>
            <a:bodyPr lIns="0" tIns="0" rIns="0" bIns="0" rtlCol="0" anchor="t">
              <a:spAutoFit/>
            </a:bodyPr>
            <a:lstStyle/>
            <a:p>
              <a:pPr algn="ctr">
                <a:lnSpc>
                  <a:spcPts val="6250"/>
                </a:lnSpc>
              </a:pPr>
              <a:r>
                <a:rPr lang="en-US" sz="5000" b="1" spc="250" dirty="0">
                  <a:solidFill>
                    <a:srgbClr val="FFBD59"/>
                  </a:solidFill>
                  <a:latin typeface="TH SarabunPSK" panose="020B0500040200020003" pitchFamily="34" charset="-34"/>
                  <a:cs typeface="TH SarabunPSK" panose="020B0500040200020003" pitchFamily="34" charset="-34"/>
                </a:rPr>
                <a:t>fetch()</a:t>
              </a:r>
              <a:r>
                <a:rPr lang="en-US" sz="5000" spc="250" dirty="0">
                  <a:solidFill>
                    <a:srgbClr val="FFBD59"/>
                  </a:solidFill>
                  <a:latin typeface="TH SarabunPSK" panose="020B0500040200020003" pitchFamily="34" charset="-34"/>
                  <a:cs typeface="TH SarabunPSK" panose="020B0500040200020003" pitchFamily="34" charset="-34"/>
                </a:rPr>
                <a:t> </a:t>
              </a:r>
              <a:r>
                <a:rPr lang="en-US" sz="5000" u="sng" spc="250" dirty="0" err="1">
                  <a:solidFill>
                    <a:srgbClr val="F2FAFF"/>
                  </a:solidFill>
                  <a:latin typeface="TH SarabunPSK" panose="020B0500040200020003" pitchFamily="34" charset="-34"/>
                  <a:cs typeface="TH SarabunPSK" panose="020B0500040200020003" pitchFamily="34" charset="-34"/>
                </a:rPr>
                <a:t>ไม่</a:t>
              </a:r>
              <a:r>
                <a:rPr lang="en-US" sz="5000" spc="250" dirty="0" err="1">
                  <a:solidFill>
                    <a:srgbClr val="F2FAFF"/>
                  </a:solidFill>
                  <a:latin typeface="TH SarabunPSK" panose="020B0500040200020003" pitchFamily="34" charset="-34"/>
                  <a:cs typeface="TH SarabunPSK" panose="020B0500040200020003" pitchFamily="34" charset="-34"/>
                </a:rPr>
                <a:t>รองรับ</a:t>
              </a:r>
              <a:r>
                <a:rPr lang="en-US" sz="5000" spc="250" dirty="0">
                  <a:solidFill>
                    <a:srgbClr val="F2FAFF"/>
                  </a:solidFill>
                  <a:latin typeface="TH SarabunPSK" panose="020B0500040200020003" pitchFamily="34" charset="-34"/>
                  <a:cs typeface="TH SarabunPSK" panose="020B0500040200020003" pitchFamily="34" charset="-34"/>
                </a:rPr>
                <a:t> </a:t>
              </a:r>
              <a:r>
                <a:rPr lang="en-US" sz="5000" b="1" spc="250" dirty="0">
                  <a:solidFill>
                    <a:srgbClr val="FFBD59"/>
                  </a:solidFill>
                  <a:latin typeface="TH SarabunPSK" panose="020B0500040200020003" pitchFamily="34" charset="-34"/>
                  <a:cs typeface="TH SarabunPSK" panose="020B0500040200020003" pitchFamily="34" charset="-34"/>
                </a:rPr>
                <a:t>Internet Explorer 11</a:t>
              </a:r>
              <a:r>
                <a:rPr lang="en-US" sz="5000" b="1" spc="250" dirty="0">
                  <a:solidFill>
                    <a:srgbClr val="F2FAFF"/>
                  </a:solidFill>
                  <a:latin typeface="TH SarabunPSK" panose="020B0500040200020003" pitchFamily="34" charset="-34"/>
                  <a:cs typeface="TH SarabunPSK" panose="020B0500040200020003" pitchFamily="34" charset="-34"/>
                </a:rPr>
                <a:t> </a:t>
              </a:r>
              <a:r>
                <a:rPr lang="en-US" sz="5000" spc="250" dirty="0" err="1">
                  <a:solidFill>
                    <a:srgbClr val="F2FAFF"/>
                  </a:solidFill>
                  <a:latin typeface="TH SarabunPSK" panose="020B0500040200020003" pitchFamily="34" charset="-34"/>
                  <a:cs typeface="TH SarabunPSK" panose="020B0500040200020003" pitchFamily="34" charset="-34"/>
                </a:rPr>
                <a:t>หรือก่อนหน้า</a:t>
              </a:r>
              <a:r>
                <a:rPr lang="th-TH" sz="5000" spc="250" dirty="0">
                  <a:solidFill>
                    <a:srgbClr val="F2FAFF"/>
                  </a:solidFill>
                  <a:latin typeface="TH SarabunPSK" panose="020B0500040200020003" pitchFamily="34" charset="-34"/>
                  <a:cs typeface="TH SarabunPSK" panose="020B0500040200020003" pitchFamily="34" charset="-34"/>
                </a:rPr>
                <a:t> </a:t>
              </a:r>
              <a:r>
                <a:rPr lang="en-US" sz="5000" spc="250" dirty="0" err="1">
                  <a:solidFill>
                    <a:srgbClr val="F2FAFF"/>
                  </a:solidFill>
                  <a:latin typeface="TH SarabunPSK" panose="020B0500040200020003" pitchFamily="34" charset="-34"/>
                  <a:cs typeface="TH SarabunPSK" panose="020B0500040200020003" pitchFamily="34" charset="-34"/>
                </a:rPr>
                <a:t>แต่ถ้าเป็น</a:t>
              </a:r>
              <a:r>
                <a:rPr lang="en-US" sz="5000" spc="250" dirty="0">
                  <a:solidFill>
                    <a:srgbClr val="F2FAFF"/>
                  </a:solidFill>
                  <a:latin typeface="TH SarabunPSK" panose="020B0500040200020003" pitchFamily="34" charset="-34"/>
                  <a:cs typeface="TH SarabunPSK" panose="020B0500040200020003" pitchFamily="34" charset="-34"/>
                </a:rPr>
                <a:t> Browser </a:t>
              </a:r>
              <a:r>
                <a:rPr lang="en-US" sz="5000" spc="250" dirty="0" err="1">
                  <a:solidFill>
                    <a:srgbClr val="F2FAFF"/>
                  </a:solidFill>
                  <a:latin typeface="TH SarabunPSK" panose="020B0500040200020003" pitchFamily="34" charset="-34"/>
                  <a:cs typeface="TH SarabunPSK" panose="020B0500040200020003" pitchFamily="34" charset="-34"/>
                </a:rPr>
                <a:t>ใหม่ๆ</a:t>
              </a:r>
              <a:r>
                <a:rPr lang="en-US" sz="5000" spc="250" dirty="0">
                  <a:solidFill>
                    <a:srgbClr val="F2FAFF"/>
                  </a:solidFill>
                  <a:latin typeface="TH SarabunPSK" panose="020B0500040200020003" pitchFamily="34" charset="-34"/>
                  <a:cs typeface="TH SarabunPSK" panose="020B0500040200020003" pitchFamily="34" charset="-34"/>
                </a:rPr>
                <a:t> </a:t>
              </a:r>
              <a:r>
                <a:rPr lang="en-US" sz="5000" spc="250" dirty="0" err="1">
                  <a:solidFill>
                    <a:srgbClr val="F2FAFF"/>
                  </a:solidFill>
                  <a:latin typeface="TH SarabunPSK" panose="020B0500040200020003" pitchFamily="34" charset="-34"/>
                  <a:cs typeface="TH SarabunPSK" panose="020B0500040200020003" pitchFamily="34" charset="-34"/>
                </a:rPr>
                <a:t>สามารถใช้งานได้</a:t>
              </a:r>
              <a:r>
                <a:rPr lang="th-TH" sz="5000" spc="250" dirty="0">
                  <a:solidFill>
                    <a:srgbClr val="F2FAFF"/>
                  </a:solidFill>
                  <a:latin typeface="TH SarabunPSK" panose="020B0500040200020003" pitchFamily="34" charset="-34"/>
                  <a:cs typeface="TH SarabunPSK" panose="020B0500040200020003" pitchFamily="34" charset="-34"/>
                </a:rPr>
                <a:t>ปกติ</a:t>
              </a:r>
              <a:endParaRPr lang="en-US" sz="5000" spc="250" dirty="0">
                <a:solidFill>
                  <a:srgbClr val="F2FAFF"/>
                </a:solidFill>
                <a:latin typeface="TH SarabunPSK" panose="020B0500040200020003" pitchFamily="34" charset="-34"/>
                <a:cs typeface="TH SarabunPSK" panose="020B0500040200020003" pitchFamily="34" charset="-34"/>
              </a:endParaRPr>
            </a:p>
          </p:txBody>
        </p:sp>
        <p:sp>
          <p:nvSpPr>
            <p:cNvPr id="5" name="TextBox 5"/>
            <p:cNvSpPr txBox="1"/>
            <p:nvPr/>
          </p:nvSpPr>
          <p:spPr>
            <a:xfrm>
              <a:off x="2235966" y="1909387"/>
              <a:ext cx="9955269" cy="1027642"/>
            </a:xfrm>
            <a:prstGeom prst="rect">
              <a:avLst/>
            </a:prstGeom>
          </p:spPr>
          <p:txBody>
            <a:bodyPr lIns="0" tIns="0" rIns="0" bIns="0" rtlCol="0" anchor="t">
              <a:spAutoFit/>
            </a:bodyPr>
            <a:lstStyle/>
            <a:p>
              <a:pPr algn="ctr">
                <a:lnSpc>
                  <a:spcPts val="6670"/>
                </a:lnSpc>
              </a:pPr>
              <a:r>
                <a:rPr lang="en-US" sz="4600" spc="114">
                  <a:solidFill>
                    <a:srgbClr val="F2FAFF"/>
                  </a:solidFill>
                  <a:latin typeface="Prompt Medium Bold"/>
                </a:rPr>
                <a:t>ALWAYS REMEMBER</a:t>
              </a:r>
            </a:p>
          </p:txBody>
        </p:sp>
        <p:sp>
          <p:nvSpPr>
            <p:cNvPr id="6" name="TextBox 6"/>
            <p:cNvSpPr txBox="1"/>
            <p:nvPr/>
          </p:nvSpPr>
          <p:spPr>
            <a:xfrm>
              <a:off x="1354717" y="11343370"/>
              <a:ext cx="11479269" cy="746125"/>
            </a:xfrm>
            <a:prstGeom prst="rect">
              <a:avLst/>
            </a:prstGeom>
          </p:spPr>
          <p:txBody>
            <a:bodyPr lIns="0" tIns="0" rIns="0" bIns="0" rtlCol="0" anchor="t">
              <a:spAutoFit/>
            </a:bodyPr>
            <a:lstStyle/>
            <a:p>
              <a:pPr algn="ctr">
                <a:lnSpc>
                  <a:spcPts val="4785"/>
                </a:lnSpc>
              </a:pPr>
              <a:endParaRPr/>
            </a:p>
          </p:txBody>
        </p:sp>
        <p:sp>
          <p:nvSpPr>
            <p:cNvPr id="7" name="AutoShape 7"/>
            <p:cNvSpPr/>
            <p:nvPr/>
          </p:nvSpPr>
          <p:spPr>
            <a:xfrm>
              <a:off x="0" y="3953028"/>
              <a:ext cx="14427200" cy="127000"/>
            </a:xfrm>
            <a:prstGeom prst="rect">
              <a:avLst/>
            </a:prstGeom>
            <a:solidFill>
              <a:srgbClr val="F2FAFF"/>
            </a:solidFill>
          </p:spPr>
        </p:sp>
        <p:sp>
          <p:nvSpPr>
            <p:cNvPr id="8" name="AutoShape 8"/>
            <p:cNvSpPr/>
            <p:nvPr/>
          </p:nvSpPr>
          <p:spPr>
            <a:xfrm>
              <a:off x="0" y="10286095"/>
              <a:ext cx="14427200" cy="127000"/>
            </a:xfrm>
            <a:prstGeom prst="rect">
              <a:avLst/>
            </a:prstGeom>
            <a:solidFill>
              <a:srgbClr val="F2FAFF"/>
            </a:solidFill>
          </p:spPr>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91200" cy="10288800"/>
          </a:xfrm>
          <a:prstGeom prst="rect">
            <a:avLst/>
          </a:prstGeom>
        </p:spPr>
      </p:pic>
      <p:grpSp>
        <p:nvGrpSpPr>
          <p:cNvPr id="3" name="Group 3"/>
          <p:cNvGrpSpPr/>
          <p:nvPr/>
        </p:nvGrpSpPr>
        <p:grpSpPr>
          <a:xfrm>
            <a:off x="1649459" y="2520051"/>
            <a:ext cx="11702284" cy="4432739"/>
            <a:chOff x="0" y="47625"/>
            <a:chExt cx="15603045" cy="5910320"/>
          </a:xfrm>
        </p:grpSpPr>
        <p:sp>
          <p:nvSpPr>
            <p:cNvPr id="4" name="TextBox 4"/>
            <p:cNvSpPr txBox="1"/>
            <p:nvPr/>
          </p:nvSpPr>
          <p:spPr>
            <a:xfrm>
              <a:off x="0" y="47625"/>
              <a:ext cx="15603045" cy="1163955"/>
            </a:xfrm>
            <a:prstGeom prst="rect">
              <a:avLst/>
            </a:prstGeom>
          </p:spPr>
          <p:txBody>
            <a:bodyPr lIns="0" tIns="0" rIns="0" bIns="0" rtlCol="0" anchor="t">
              <a:spAutoFit/>
            </a:bodyPr>
            <a:lstStyle/>
            <a:p>
              <a:pPr marL="0" lvl="0" indent="0">
                <a:lnSpc>
                  <a:spcPts val="6719"/>
                </a:lnSpc>
              </a:pPr>
              <a:r>
                <a:rPr lang="en-US" sz="5999" b="1" spc="629" dirty="0">
                  <a:solidFill>
                    <a:srgbClr val="FFFFFF"/>
                  </a:solidFill>
                  <a:latin typeface="TH SarabunPSK" panose="020B0500040200020003" pitchFamily="34" charset="-34"/>
                  <a:cs typeface="TH SarabunPSK" panose="020B0500040200020003" pitchFamily="34" charset="-34"/>
                </a:rPr>
                <a:t>AXIOS</a:t>
              </a:r>
            </a:p>
          </p:txBody>
        </p:sp>
        <p:sp>
          <p:nvSpPr>
            <p:cNvPr id="5" name="TextBox 5"/>
            <p:cNvSpPr txBox="1"/>
            <p:nvPr/>
          </p:nvSpPr>
          <p:spPr>
            <a:xfrm>
              <a:off x="0" y="2056108"/>
              <a:ext cx="14905289" cy="2566515"/>
            </a:xfrm>
            <a:prstGeom prst="rect">
              <a:avLst/>
            </a:prstGeom>
          </p:spPr>
          <p:txBody>
            <a:bodyPr lIns="0" tIns="0" rIns="0" bIns="0" rtlCol="0" anchor="t">
              <a:spAutoFit/>
            </a:bodyPr>
            <a:lstStyle/>
            <a:p>
              <a:pPr>
                <a:lnSpc>
                  <a:spcPts val="4998"/>
                </a:lnSpc>
              </a:pPr>
              <a:r>
                <a:rPr lang="en-US" sz="4200" spc="105" dirty="0" err="1">
                  <a:solidFill>
                    <a:srgbClr val="FFFFFF"/>
                  </a:solidFill>
                  <a:latin typeface="TH SarabunPSK" panose="020B0500040200020003" pitchFamily="34" charset="-34"/>
                  <a:cs typeface="TH SarabunPSK" panose="020B0500040200020003" pitchFamily="34" charset="-34"/>
                </a:rPr>
                <a:t>Axios</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คือ</a:t>
              </a:r>
              <a:r>
                <a:rPr lang="en-US" sz="4200" spc="105" dirty="0">
                  <a:solidFill>
                    <a:srgbClr val="FFFFFF"/>
                  </a:solidFill>
                  <a:latin typeface="TH SarabunPSK" panose="020B0500040200020003" pitchFamily="34" charset="-34"/>
                  <a:cs typeface="TH SarabunPSK" panose="020B0500040200020003" pitchFamily="34" charset="-34"/>
                </a:rPr>
                <a:t> JavaScript Library </a:t>
              </a:r>
            </a:p>
            <a:p>
              <a:pPr marL="0" lvl="0" indent="0" algn="just">
                <a:lnSpc>
                  <a:spcPts val="4998"/>
                </a:lnSpc>
                <a:spcBef>
                  <a:spcPct val="0"/>
                </a:spcBef>
              </a:pPr>
              <a:r>
                <a:rPr lang="en-US" sz="4200" spc="105" dirty="0" err="1">
                  <a:solidFill>
                    <a:srgbClr val="FFFFFF"/>
                  </a:solidFill>
                  <a:latin typeface="TH SarabunPSK" panose="020B0500040200020003" pitchFamily="34" charset="-34"/>
                  <a:cs typeface="TH SarabunPSK" panose="020B0500040200020003" pitchFamily="34" charset="-34"/>
                </a:rPr>
                <a:t>ที่ใชัสำหรับเชื่อมต่อข้อมูลกับ</a:t>
              </a:r>
              <a:r>
                <a:rPr lang="en-US" sz="4200" spc="105" dirty="0">
                  <a:solidFill>
                    <a:srgbClr val="FFFFFF"/>
                  </a:solidFill>
                  <a:latin typeface="TH SarabunPSK" panose="020B0500040200020003" pitchFamily="34" charset="-34"/>
                  <a:cs typeface="TH SarabunPSK" panose="020B0500040200020003" pitchFamily="34" charset="-34"/>
                </a:rPr>
                <a:t> API </a:t>
              </a:r>
              <a:r>
                <a:rPr lang="en-US" sz="4200" spc="105" dirty="0" err="1">
                  <a:solidFill>
                    <a:srgbClr val="FFFFFF"/>
                  </a:solidFill>
                  <a:latin typeface="TH SarabunPSK" panose="020B0500040200020003" pitchFamily="34" charset="-34"/>
                  <a:cs typeface="TH SarabunPSK" panose="020B0500040200020003" pitchFamily="34" charset="-34"/>
                </a:rPr>
                <a:t>ได้อย่างง่ายดาย</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ใช้งานได้บนเบราว์เซอร์</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และ</a:t>
              </a:r>
              <a:r>
                <a:rPr lang="en-US" sz="4200" spc="105" dirty="0">
                  <a:solidFill>
                    <a:srgbClr val="FFFFFF"/>
                  </a:solidFill>
                  <a:latin typeface="TH SarabunPSK" panose="020B0500040200020003" pitchFamily="34" charset="-34"/>
                  <a:cs typeface="TH SarabunPSK" panose="020B0500040200020003" pitchFamily="34" charset="-34"/>
                </a:rPr>
                <a:t> Node.js</a:t>
              </a:r>
            </a:p>
          </p:txBody>
        </p:sp>
        <p:sp>
          <p:nvSpPr>
            <p:cNvPr id="6" name="TextBox 6"/>
            <p:cNvSpPr txBox="1"/>
            <p:nvPr/>
          </p:nvSpPr>
          <p:spPr>
            <a:xfrm>
              <a:off x="0" y="5304953"/>
              <a:ext cx="13176886" cy="652992"/>
            </a:xfrm>
            <a:prstGeom prst="rect">
              <a:avLst/>
            </a:prstGeom>
          </p:spPr>
          <p:txBody>
            <a:bodyPr lIns="0" tIns="0" rIns="0" bIns="0" rtlCol="0" anchor="t">
              <a:spAutoFit/>
            </a:bodyPr>
            <a:lstStyle/>
            <a:p>
              <a:pPr algn="ctr">
                <a:lnSpc>
                  <a:spcPts val="4059"/>
                </a:lnSpc>
              </a:pPr>
              <a:endParaRPr/>
            </a:p>
          </p:txBody>
        </p:sp>
      </p:grpSp>
      <p:sp>
        <p:nvSpPr>
          <p:cNvPr id="7" name="Freeform 7"/>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AFF"/>
        </a:solidFill>
        <a:effectLst/>
      </p:bgPr>
    </p:bg>
    <p:spTree>
      <p:nvGrpSpPr>
        <p:cNvPr id="1" name=""/>
        <p:cNvGrpSpPr/>
        <p:nvPr/>
      </p:nvGrpSpPr>
      <p:grpSpPr>
        <a:xfrm>
          <a:off x="0" y="0"/>
          <a:ext cx="0" cy="0"/>
          <a:chOff x="0" y="0"/>
          <a:chExt cx="0" cy="0"/>
        </a:xfrm>
      </p:grpSpPr>
      <p:sp>
        <p:nvSpPr>
          <p:cNvPr id="2" name="Freeform 2"/>
          <p:cNvSpPr/>
          <p:nvPr/>
        </p:nvSpPr>
        <p:spPr>
          <a:xfrm>
            <a:off x="-154358" y="-164078"/>
            <a:ext cx="18596716" cy="1637860"/>
          </a:xfrm>
          <a:custGeom>
            <a:avLst/>
            <a:gdLst/>
            <a:ahLst/>
            <a:cxnLst/>
            <a:rect l="l" t="t" r="r" b="b"/>
            <a:pathLst>
              <a:path w="18596716" h="1637860">
                <a:moveTo>
                  <a:pt x="0" y="0"/>
                </a:moveTo>
                <a:lnTo>
                  <a:pt x="18596716" y="0"/>
                </a:lnTo>
                <a:lnTo>
                  <a:pt x="18596716" y="1637860"/>
                </a:lnTo>
                <a:lnTo>
                  <a:pt x="0" y="1637860"/>
                </a:lnTo>
                <a:lnTo>
                  <a:pt x="0" y="0"/>
                </a:lnTo>
                <a:close/>
              </a:path>
            </a:pathLst>
          </a:custGeom>
          <a:blipFill>
            <a:blip r:embed="rId2"/>
            <a:stretch>
              <a:fillRect l="-369" r="-1333" b="-548111"/>
            </a:stretch>
          </a:blipFill>
        </p:spPr>
      </p:sp>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3"/>
            <a:stretch>
              <a:fillRect/>
            </a:stretch>
          </a:blipFill>
        </p:spPr>
      </p:sp>
      <p:sp>
        <p:nvSpPr>
          <p:cNvPr id="4" name="TextBox 4"/>
          <p:cNvSpPr txBox="1"/>
          <p:nvPr/>
        </p:nvSpPr>
        <p:spPr>
          <a:xfrm>
            <a:off x="1028700" y="6929159"/>
            <a:ext cx="4752715" cy="642484"/>
          </a:xfrm>
          <a:prstGeom prst="rect">
            <a:avLst/>
          </a:prstGeom>
        </p:spPr>
        <p:txBody>
          <a:bodyPr lIns="0" tIns="0" rIns="0" bIns="0" rtlCol="0" anchor="t">
            <a:spAutoFit/>
          </a:bodyPr>
          <a:lstStyle/>
          <a:p>
            <a:pPr algn="r">
              <a:lnSpc>
                <a:spcPts val="4998"/>
              </a:lnSpc>
              <a:spcBef>
                <a:spcPct val="0"/>
              </a:spcBef>
            </a:pPr>
            <a:r>
              <a:rPr lang="en-US" sz="4200" spc="105" dirty="0" err="1">
                <a:solidFill>
                  <a:srgbClr val="244357"/>
                </a:solidFill>
                <a:latin typeface="TH SarabunPSK" panose="020B0500040200020003" pitchFamily="34" charset="-34"/>
                <a:cs typeface="TH SarabunPSK" panose="020B0500040200020003" pitchFamily="34" charset="-34"/>
              </a:rPr>
              <a:t>ใช้</a:t>
            </a:r>
            <a:r>
              <a:rPr lang="en-US" sz="4200" spc="105" dirty="0">
                <a:solidFill>
                  <a:srgbClr val="244357"/>
                </a:solidFill>
                <a:latin typeface="TH SarabunPSK" panose="020B0500040200020003" pitchFamily="34" charset="-34"/>
                <a:cs typeface="TH SarabunPSK" panose="020B0500040200020003" pitchFamily="34" charset="-34"/>
              </a:rPr>
              <a:t> </a:t>
            </a:r>
            <a:r>
              <a:rPr lang="en-US" sz="4200" b="1" spc="105" dirty="0">
                <a:solidFill>
                  <a:schemeClr val="accent6"/>
                </a:solidFill>
                <a:latin typeface="TH SarabunPSK" panose="020B0500040200020003" pitchFamily="34" charset="-34"/>
                <a:cs typeface="TH SarabunPSK" panose="020B0500040200020003" pitchFamily="34" charset="-34"/>
              </a:rPr>
              <a:t>yarn</a:t>
            </a:r>
          </a:p>
        </p:txBody>
      </p:sp>
      <p:sp>
        <p:nvSpPr>
          <p:cNvPr id="5" name="Freeform 5"/>
          <p:cNvSpPr/>
          <p:nvPr/>
        </p:nvSpPr>
        <p:spPr>
          <a:xfrm>
            <a:off x="7068287" y="6024956"/>
            <a:ext cx="9304338" cy="2442389"/>
          </a:xfrm>
          <a:custGeom>
            <a:avLst/>
            <a:gdLst/>
            <a:ahLst/>
            <a:cxnLst/>
            <a:rect l="l" t="t" r="r" b="b"/>
            <a:pathLst>
              <a:path w="9304338" h="2442389">
                <a:moveTo>
                  <a:pt x="0" y="0"/>
                </a:moveTo>
                <a:lnTo>
                  <a:pt x="9304338" y="0"/>
                </a:lnTo>
                <a:lnTo>
                  <a:pt x="9304338" y="2442389"/>
                </a:lnTo>
                <a:lnTo>
                  <a:pt x="0" y="2442389"/>
                </a:lnTo>
                <a:lnTo>
                  <a:pt x="0" y="0"/>
                </a:lnTo>
                <a:close/>
              </a:path>
            </a:pathLst>
          </a:custGeom>
          <a:blipFill>
            <a:blip r:embed="rId4"/>
            <a:stretch>
              <a:fillRect/>
            </a:stretch>
          </a:blipFill>
        </p:spPr>
      </p:sp>
      <p:sp>
        <p:nvSpPr>
          <p:cNvPr id="6" name="Freeform 6"/>
          <p:cNvSpPr/>
          <p:nvPr/>
        </p:nvSpPr>
        <p:spPr>
          <a:xfrm>
            <a:off x="7068287" y="2947979"/>
            <a:ext cx="8638115" cy="2195521"/>
          </a:xfrm>
          <a:custGeom>
            <a:avLst/>
            <a:gdLst/>
            <a:ahLst/>
            <a:cxnLst/>
            <a:rect l="l" t="t" r="r" b="b"/>
            <a:pathLst>
              <a:path w="8638115" h="2195521">
                <a:moveTo>
                  <a:pt x="0" y="0"/>
                </a:moveTo>
                <a:lnTo>
                  <a:pt x="8638114" y="0"/>
                </a:lnTo>
                <a:lnTo>
                  <a:pt x="8638114" y="2195521"/>
                </a:lnTo>
                <a:lnTo>
                  <a:pt x="0" y="2195521"/>
                </a:lnTo>
                <a:lnTo>
                  <a:pt x="0" y="0"/>
                </a:lnTo>
                <a:close/>
              </a:path>
            </a:pathLst>
          </a:custGeom>
          <a:blipFill>
            <a:blip r:embed="rId5"/>
            <a:stretch>
              <a:fillRect/>
            </a:stretch>
          </a:blipFill>
        </p:spPr>
      </p:sp>
      <p:sp>
        <p:nvSpPr>
          <p:cNvPr id="7" name="TextBox 7"/>
          <p:cNvSpPr txBox="1"/>
          <p:nvPr/>
        </p:nvSpPr>
        <p:spPr>
          <a:xfrm>
            <a:off x="1028700" y="394716"/>
            <a:ext cx="15582406" cy="642484"/>
          </a:xfrm>
          <a:prstGeom prst="rect">
            <a:avLst/>
          </a:prstGeom>
        </p:spPr>
        <p:txBody>
          <a:bodyPr lIns="0" tIns="0" rIns="0" bIns="0" rtlCol="0" anchor="t">
            <a:spAutoFit/>
          </a:bodyPr>
          <a:lstStyle/>
          <a:p>
            <a:pPr>
              <a:lnSpc>
                <a:spcPts val="4998"/>
              </a:lnSpc>
              <a:spcBef>
                <a:spcPct val="0"/>
              </a:spcBef>
            </a:pPr>
            <a:r>
              <a:rPr lang="en-US" sz="4200" b="1" spc="105" dirty="0" err="1">
                <a:solidFill>
                  <a:srgbClr val="FFFFFF"/>
                </a:solidFill>
                <a:latin typeface="TH SarabunPSK" panose="020B0500040200020003" pitchFamily="34" charset="-34"/>
                <a:cs typeface="TH SarabunPSK" panose="020B0500040200020003" pitchFamily="34" charset="-34"/>
              </a:rPr>
              <a:t>การติดตั้ง</a:t>
            </a:r>
            <a:r>
              <a:rPr lang="en-US" sz="4200" b="1"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Axios</a:t>
            </a:r>
            <a:endParaRPr lang="en-US" sz="4200" b="1" spc="105" dirty="0">
              <a:solidFill>
                <a:srgbClr val="FFBD59"/>
              </a:solidFill>
              <a:latin typeface="TH SarabunPSK" panose="020B0500040200020003" pitchFamily="34" charset="-34"/>
              <a:cs typeface="TH SarabunPSK" panose="020B0500040200020003" pitchFamily="34" charset="-34"/>
            </a:endParaRPr>
          </a:p>
        </p:txBody>
      </p:sp>
      <p:sp>
        <p:nvSpPr>
          <p:cNvPr id="8" name="TextBox 8"/>
          <p:cNvSpPr txBox="1"/>
          <p:nvPr/>
        </p:nvSpPr>
        <p:spPr>
          <a:xfrm>
            <a:off x="1028700" y="3728748"/>
            <a:ext cx="4752715" cy="642484"/>
          </a:xfrm>
          <a:prstGeom prst="rect">
            <a:avLst/>
          </a:prstGeom>
        </p:spPr>
        <p:txBody>
          <a:bodyPr lIns="0" tIns="0" rIns="0" bIns="0" rtlCol="0" anchor="t">
            <a:spAutoFit/>
          </a:bodyPr>
          <a:lstStyle/>
          <a:p>
            <a:pPr algn="r">
              <a:lnSpc>
                <a:spcPts val="4998"/>
              </a:lnSpc>
              <a:spcBef>
                <a:spcPct val="0"/>
              </a:spcBef>
            </a:pPr>
            <a:r>
              <a:rPr lang="en-US" sz="4200" spc="105" dirty="0" err="1">
                <a:solidFill>
                  <a:srgbClr val="000000"/>
                </a:solidFill>
                <a:latin typeface="TH SarabunPSK" panose="020B0500040200020003" pitchFamily="34" charset="-34"/>
                <a:cs typeface="TH SarabunPSK" panose="020B0500040200020003" pitchFamily="34" charset="-34"/>
              </a:rPr>
              <a:t>ใช้</a:t>
            </a:r>
            <a:r>
              <a:rPr lang="en-US" sz="4200" spc="105" dirty="0">
                <a:solidFill>
                  <a:srgbClr val="000000"/>
                </a:solidFill>
                <a:latin typeface="TH SarabunPSK" panose="020B0500040200020003" pitchFamily="34" charset="-34"/>
                <a:cs typeface="TH SarabunPSK" panose="020B0500040200020003" pitchFamily="34" charset="-34"/>
              </a:rPr>
              <a:t> </a:t>
            </a:r>
            <a:r>
              <a:rPr lang="en-US" sz="4200" b="1" spc="105" dirty="0" err="1">
                <a:solidFill>
                  <a:schemeClr val="accent6"/>
                </a:solidFill>
                <a:latin typeface="TH SarabunPSK" panose="020B0500040200020003" pitchFamily="34" charset="-34"/>
                <a:cs typeface="TH SarabunPSK" panose="020B0500040200020003" pitchFamily="34" charset="-34"/>
              </a:rPr>
              <a:t>npm</a:t>
            </a:r>
            <a:endParaRPr lang="en-US" sz="4200" b="1" spc="105" dirty="0">
              <a:solidFill>
                <a:schemeClr val="accent6"/>
              </a:solidFill>
              <a:latin typeface="TH SarabunPSK" panose="020B0500040200020003" pitchFamily="34" charset="-34"/>
              <a:cs typeface="TH SarabunPSK" panose="020B0500040200020003" pitchFamily="34" charset="-3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sp>
        <p:nvSpPr>
          <p:cNvPr id="3" name="Freeform 3"/>
          <p:cNvSpPr/>
          <p:nvPr/>
        </p:nvSpPr>
        <p:spPr>
          <a:xfrm>
            <a:off x="2596162" y="2358226"/>
            <a:ext cx="13095677" cy="5570549"/>
          </a:xfrm>
          <a:custGeom>
            <a:avLst/>
            <a:gdLst/>
            <a:ahLst/>
            <a:cxnLst/>
            <a:rect l="l" t="t" r="r" b="b"/>
            <a:pathLst>
              <a:path w="13095677" h="5570549">
                <a:moveTo>
                  <a:pt x="0" y="0"/>
                </a:moveTo>
                <a:lnTo>
                  <a:pt x="13095676" y="0"/>
                </a:lnTo>
                <a:lnTo>
                  <a:pt x="13095676" y="5570548"/>
                </a:lnTo>
                <a:lnTo>
                  <a:pt x="0" y="5570548"/>
                </a:lnTo>
                <a:lnTo>
                  <a:pt x="0" y="0"/>
                </a:lnTo>
                <a:close/>
              </a:path>
            </a:pathLst>
          </a:custGeom>
          <a:blipFill>
            <a:blip r:embed="rId4"/>
            <a:stretch>
              <a:fillRect/>
            </a:stretch>
          </a:blipFill>
        </p:spPr>
      </p:sp>
      <p:sp>
        <p:nvSpPr>
          <p:cNvPr id="4" name="TextBox 4"/>
          <p:cNvSpPr txBox="1"/>
          <p:nvPr/>
        </p:nvSpPr>
        <p:spPr>
          <a:xfrm>
            <a:off x="1415066" y="1279704"/>
            <a:ext cx="15457868" cy="732829"/>
          </a:xfrm>
          <a:prstGeom prst="rect">
            <a:avLst/>
          </a:prstGeom>
        </p:spPr>
        <p:txBody>
          <a:bodyPr lIns="0" tIns="0" rIns="0" bIns="0" rtlCol="0" anchor="t">
            <a:spAutoFit/>
          </a:bodyPr>
          <a:lstStyle/>
          <a:p>
            <a:pPr marL="0" lvl="0" indent="0" algn="ctr">
              <a:lnSpc>
                <a:spcPts val="5711"/>
              </a:lnSpc>
              <a:spcBef>
                <a:spcPct val="0"/>
              </a:spcBef>
            </a:pPr>
            <a:r>
              <a:rPr lang="en-US" sz="4799" b="1" spc="119" dirty="0" err="1">
                <a:solidFill>
                  <a:srgbClr val="FFFFFF"/>
                </a:solidFill>
                <a:latin typeface="TH SarabunPSK" panose="020B0500040200020003" pitchFamily="34" charset="-34"/>
                <a:cs typeface="TH SarabunPSK" panose="020B0500040200020003" pitchFamily="34" charset="-34"/>
              </a:rPr>
              <a:t>ตัวอย่างการใช้งาน</a:t>
            </a:r>
            <a:r>
              <a:rPr lang="en-US" sz="4799" b="1" spc="119" dirty="0">
                <a:solidFill>
                  <a:srgbClr val="FFFFFF"/>
                </a:solidFill>
                <a:latin typeface="TH SarabunPSK" panose="020B0500040200020003" pitchFamily="34" charset="-34"/>
                <a:cs typeface="TH SarabunPSK" panose="020B0500040200020003" pitchFamily="34" charset="-34"/>
              </a:rPr>
              <a:t> </a:t>
            </a:r>
            <a:r>
              <a:rPr lang="en-US" sz="4799" b="1" spc="119" dirty="0" err="1">
                <a:solidFill>
                  <a:srgbClr val="FFBD59"/>
                </a:solidFill>
                <a:latin typeface="TH SarabunPSK" panose="020B0500040200020003" pitchFamily="34" charset="-34"/>
                <a:cs typeface="TH SarabunPSK" panose="020B0500040200020003" pitchFamily="34" charset="-34"/>
              </a:rPr>
              <a:t>axios</a:t>
            </a:r>
            <a:endParaRPr lang="en-US" sz="4799" b="1" spc="119" dirty="0">
              <a:solidFill>
                <a:srgbClr val="FFBD59"/>
              </a:solidFill>
              <a:latin typeface="TH SarabunPSK" panose="020B0500040200020003" pitchFamily="34" charset="-34"/>
              <a:cs typeface="TH SarabunPSK" panose="020B0500040200020003" pitchFamily="34" charset="-34"/>
            </a:endParaRPr>
          </a:p>
        </p:txBody>
      </p:sp>
      <p:sp>
        <p:nvSpPr>
          <p:cNvPr id="5" name="Freeform 5"/>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5"/>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l="12390" t="1262" r="13338" b="24301"/>
          <a:stretch>
            <a:fillRect/>
          </a:stretch>
        </p:blipFill>
        <p:spPr>
          <a:xfrm>
            <a:off x="0" y="0"/>
            <a:ext cx="18288000" cy="10287000"/>
          </a:xfrm>
          <a:prstGeom prst="rect">
            <a:avLst/>
          </a:prstGeom>
        </p:spPr>
      </p:pic>
      <p:sp>
        <p:nvSpPr>
          <p:cNvPr id="3" name="Freeform 3"/>
          <p:cNvSpPr/>
          <p:nvPr/>
        </p:nvSpPr>
        <p:spPr>
          <a:xfrm>
            <a:off x="0" y="9502140"/>
            <a:ext cx="18288000" cy="784860"/>
          </a:xfrm>
          <a:custGeom>
            <a:avLst/>
            <a:gdLst/>
            <a:ahLst/>
            <a:cxnLst/>
            <a:rect l="l" t="t" r="r" b="b"/>
            <a:pathLst>
              <a:path w="18288000" h="784860">
                <a:moveTo>
                  <a:pt x="0" y="0"/>
                </a:moveTo>
                <a:lnTo>
                  <a:pt x="18288000" y="0"/>
                </a:lnTo>
                <a:lnTo>
                  <a:pt x="18288000" y="784860"/>
                </a:lnTo>
                <a:lnTo>
                  <a:pt x="0" y="784860"/>
                </a:lnTo>
                <a:lnTo>
                  <a:pt x="0" y="0"/>
                </a:lnTo>
                <a:close/>
              </a:path>
            </a:pathLst>
          </a:custGeom>
          <a:blipFill>
            <a:blip r:embed="rId4"/>
            <a:stretch>
              <a:fillRect/>
            </a:stretch>
          </a:blipFill>
        </p:spPr>
      </p:sp>
      <p:sp>
        <p:nvSpPr>
          <p:cNvPr id="4" name="Freeform 4"/>
          <p:cNvSpPr/>
          <p:nvPr/>
        </p:nvSpPr>
        <p:spPr>
          <a:xfrm>
            <a:off x="6908573" y="1028700"/>
            <a:ext cx="10157576" cy="8229600"/>
          </a:xfrm>
          <a:custGeom>
            <a:avLst/>
            <a:gdLst/>
            <a:ahLst/>
            <a:cxnLst/>
            <a:rect l="l" t="t" r="r" b="b"/>
            <a:pathLst>
              <a:path w="10157576" h="8229600">
                <a:moveTo>
                  <a:pt x="0" y="0"/>
                </a:moveTo>
                <a:lnTo>
                  <a:pt x="10157576" y="0"/>
                </a:lnTo>
                <a:lnTo>
                  <a:pt x="10157576" y="8229600"/>
                </a:lnTo>
                <a:lnTo>
                  <a:pt x="0" y="8229600"/>
                </a:lnTo>
                <a:lnTo>
                  <a:pt x="0" y="0"/>
                </a:lnTo>
                <a:close/>
              </a:path>
            </a:pathLst>
          </a:custGeom>
          <a:blipFill>
            <a:blip r:embed="rId5"/>
            <a:stretch>
              <a:fillRect/>
            </a:stretch>
          </a:blipFill>
        </p:spPr>
      </p:sp>
      <p:sp>
        <p:nvSpPr>
          <p:cNvPr id="5" name="TextBox 5"/>
          <p:cNvSpPr txBox="1"/>
          <p:nvPr/>
        </p:nvSpPr>
        <p:spPr>
          <a:xfrm>
            <a:off x="1028700" y="3838264"/>
            <a:ext cx="6257251" cy="1924886"/>
          </a:xfrm>
          <a:prstGeom prst="rect">
            <a:avLst/>
          </a:prstGeom>
        </p:spPr>
        <p:txBody>
          <a:bodyPr lIns="0" tIns="0" rIns="0" bIns="0" rtlCol="0" anchor="t">
            <a:spAutoFit/>
          </a:bodyPr>
          <a:lstStyle/>
          <a:p>
            <a:pPr>
              <a:lnSpc>
                <a:spcPts val="4998"/>
              </a:lnSpc>
            </a:pPr>
            <a:r>
              <a:rPr lang="en-US" sz="4200" spc="105" dirty="0" err="1">
                <a:solidFill>
                  <a:srgbClr val="FFFFFF"/>
                </a:solidFill>
                <a:latin typeface="TH SarabunPSK" panose="020B0500040200020003" pitchFamily="34" charset="-34"/>
                <a:cs typeface="TH SarabunPSK" panose="020B0500040200020003" pitchFamily="34" charset="-34"/>
              </a:rPr>
              <a:t>การใช้งานร่วมกับ</a:t>
            </a:r>
            <a:r>
              <a:rPr lang="en-US" sz="4200" spc="105" dirty="0">
                <a:solidFill>
                  <a:srgbClr val="FFFFFF"/>
                </a:solidFill>
                <a:latin typeface="TH SarabunPSK" panose="020B0500040200020003" pitchFamily="34" charset="-34"/>
                <a:cs typeface="TH SarabunPSK" panose="020B0500040200020003" pitchFamily="34" charset="-34"/>
              </a:rPr>
              <a:t> </a:t>
            </a:r>
          </a:p>
          <a:p>
            <a:pPr>
              <a:lnSpc>
                <a:spcPts val="4998"/>
              </a:lnSpc>
            </a:pPr>
            <a:r>
              <a:rPr lang="en-US" sz="4200" b="1" spc="105" dirty="0" err="1">
                <a:solidFill>
                  <a:srgbClr val="FFBD59"/>
                </a:solidFill>
                <a:latin typeface="TH SarabunPSK" panose="020B0500040200020003" pitchFamily="34" charset="-34"/>
                <a:cs typeface="TH SarabunPSK" panose="020B0500040200020003" pitchFamily="34" charset="-34"/>
              </a:rPr>
              <a:t>useState</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spc="105" dirty="0" err="1">
                <a:solidFill>
                  <a:srgbClr val="FFFFFF"/>
                </a:solidFill>
                <a:latin typeface="TH SarabunPSK" panose="020B0500040200020003" pitchFamily="34" charset="-34"/>
                <a:cs typeface="TH SarabunPSK" panose="020B0500040200020003" pitchFamily="34" charset="-34"/>
              </a:rPr>
              <a:t>และ</a:t>
            </a:r>
            <a:r>
              <a:rPr lang="en-US" sz="4200" spc="105" dirty="0">
                <a:solidFill>
                  <a:srgbClr val="FFFFFF"/>
                </a:solidFill>
                <a:latin typeface="TH SarabunPSK" panose="020B0500040200020003" pitchFamily="34" charset="-34"/>
                <a:cs typeface="TH SarabunPSK" panose="020B0500040200020003" pitchFamily="34" charset="-34"/>
              </a:rPr>
              <a:t> </a:t>
            </a:r>
            <a:r>
              <a:rPr lang="en-US" sz="4200" b="1" spc="105" dirty="0" err="1">
                <a:solidFill>
                  <a:srgbClr val="FFBD59"/>
                </a:solidFill>
                <a:latin typeface="TH SarabunPSK" panose="020B0500040200020003" pitchFamily="34" charset="-34"/>
                <a:cs typeface="TH SarabunPSK" panose="020B0500040200020003" pitchFamily="34" charset="-34"/>
              </a:rPr>
              <a:t>useEffect</a:t>
            </a:r>
            <a:r>
              <a:rPr lang="en-US" sz="4200" spc="105" dirty="0">
                <a:solidFill>
                  <a:srgbClr val="FFFFFF"/>
                </a:solidFill>
                <a:latin typeface="TH SarabunPSK" panose="020B0500040200020003" pitchFamily="34" charset="-34"/>
                <a:cs typeface="TH SarabunPSK" panose="020B0500040200020003" pitchFamily="34" charset="-34"/>
              </a:rPr>
              <a:t> </a:t>
            </a:r>
          </a:p>
          <a:p>
            <a:pPr marL="0" lvl="0" indent="0">
              <a:lnSpc>
                <a:spcPts val="4998"/>
              </a:lnSpc>
              <a:spcBef>
                <a:spcPct val="0"/>
              </a:spcBef>
            </a:pPr>
            <a:r>
              <a:rPr lang="en-US" sz="4200" spc="105" dirty="0" err="1">
                <a:solidFill>
                  <a:srgbClr val="FFFFFF"/>
                </a:solidFill>
                <a:latin typeface="TH SarabunPSK" panose="020B0500040200020003" pitchFamily="34" charset="-34"/>
                <a:cs typeface="TH SarabunPSK" panose="020B0500040200020003" pitchFamily="34" charset="-34"/>
              </a:rPr>
              <a:t>เพื่อดึงข้อมูลจาก</a:t>
            </a:r>
            <a:r>
              <a:rPr lang="en-US" sz="4200" spc="105" dirty="0">
                <a:solidFill>
                  <a:srgbClr val="FFFFFF"/>
                </a:solidFill>
                <a:latin typeface="TH SarabunPSK" panose="020B0500040200020003" pitchFamily="34" charset="-34"/>
                <a:cs typeface="TH SarabunPSK" panose="020B0500040200020003" pitchFamily="34" charset="-34"/>
              </a:rPr>
              <a:t> API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1021</Words>
  <Application>Microsoft Macintosh PowerPoint</Application>
  <PresentationFormat>Custom</PresentationFormat>
  <Paragraphs>92</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TH SarabunPSK</vt:lpstr>
      <vt:lpstr>Calibri</vt:lpstr>
      <vt:lpstr>Prompt Medium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Fetch และ Axios</dc:title>
  <cp:lastModifiedBy>Pongsiri Pisutakarathada</cp:lastModifiedBy>
  <cp:revision>3</cp:revision>
  <dcterms:created xsi:type="dcterms:W3CDTF">2006-08-16T00:00:00Z</dcterms:created>
  <dcterms:modified xsi:type="dcterms:W3CDTF">2023-06-17T21:24:03Z</dcterms:modified>
  <dc:identifier>DAFmG0uPQ7A</dc:identifier>
</cp:coreProperties>
</file>