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708" r:id="rId2"/>
    <p:sldId id="736" r:id="rId3"/>
    <p:sldId id="737" r:id="rId4"/>
    <p:sldId id="734" r:id="rId5"/>
    <p:sldId id="758" r:id="rId6"/>
    <p:sldId id="735" r:id="rId7"/>
    <p:sldId id="739" r:id="rId8"/>
    <p:sldId id="756" r:id="rId9"/>
    <p:sldId id="757" r:id="rId10"/>
    <p:sldId id="762" r:id="rId11"/>
    <p:sldId id="743" r:id="rId12"/>
    <p:sldId id="763" r:id="rId13"/>
    <p:sldId id="764" r:id="rId14"/>
    <p:sldId id="748" r:id="rId15"/>
    <p:sldId id="749" r:id="rId16"/>
    <p:sldId id="759" r:id="rId17"/>
    <p:sldId id="751" r:id="rId18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2" autoAdjust="0"/>
    <p:restoredTop sz="92079" autoAdjust="0"/>
  </p:normalViewPr>
  <p:slideViewPr>
    <p:cSldViewPr>
      <p:cViewPr varScale="1">
        <p:scale>
          <a:sx n="132" d="100"/>
          <a:sy n="132" d="100"/>
        </p:scale>
        <p:origin x="84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2AF95FB-D0C0-4C7E-84FC-A971E8409C27}" type="datetimeFigureOut">
              <a:rPr lang="ko-KR" altLang="en-US"/>
              <a:pPr>
                <a:defRPr/>
              </a:pPr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02FBF95-7FE2-4FE0-BF49-3C1CD5CFF9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B89E3E-8F49-46B2-B8A9-42B519D77BF6}" type="slidenum">
              <a:rPr kumimoji="0" lang="ko-KR" altLang="en-US" smtClean="0">
                <a:ea typeface="맑은 고딕" panose="020B0503020000020004" pitchFamily="50" charset="-127"/>
              </a:rPr>
              <a:pPr/>
              <a:t>11</a:t>
            </a:fld>
            <a:endParaRPr kumimoji="0" lang="ko-KR" altLang="en-US" smtClean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647700" y="404813"/>
            <a:ext cx="8280400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599363" y="104775"/>
            <a:ext cx="1404937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200" spc="-1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200" spc="-15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7" y="214209"/>
            <a:ext cx="2742653" cy="36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14576"/>
            <a:ext cx="360000" cy="36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585310"/>
            <a:ext cx="7885112" cy="1872171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07437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3"/>
          <p:cNvSpPr>
            <a:spLocks noChangeArrowheads="1"/>
          </p:cNvSpPr>
          <p:nvPr userDrawn="1"/>
        </p:nvSpPr>
        <p:spPr bwMode="gray">
          <a:xfrm>
            <a:off x="0" y="1588"/>
            <a:ext cx="3600450" cy="5141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599892" y="437289"/>
            <a:ext cx="4465638" cy="283487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71550" indent="-514350">
              <a:lnSpc>
                <a:spcPct val="100000"/>
              </a:lnSpc>
              <a:buFont typeface="+mj-lt"/>
              <a:buAutoNum type="arabicPeriod"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371600" indent="-457200">
              <a:lnSpc>
                <a:spcPct val="100000"/>
              </a:lnSpc>
              <a:buFont typeface="+mj-lt"/>
              <a:buAutoNum type="arabicPeriod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8288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2860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59244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9750" y="592138"/>
            <a:ext cx="4500563" cy="1584325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89357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0" r:id="rId3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148263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b="1" dirty="0" smtClean="0">
                <a:latin typeface="+mn-ea"/>
                <a:ea typeface="+mn-ea"/>
              </a:rPr>
              <a:t>Model1 </a:t>
            </a:r>
            <a:r>
              <a:rPr lang="ko-KR" altLang="en-US" sz="1800" b="1" dirty="0" smtClean="0">
                <a:latin typeface="+mn-ea"/>
                <a:ea typeface="+mn-ea"/>
              </a:rPr>
              <a:t>방식</a:t>
            </a:r>
            <a:r>
              <a:rPr lang="en-US" altLang="ko-KR" sz="1800" b="1" dirty="0" smtClean="0">
                <a:latin typeface="+mn-ea"/>
                <a:ea typeface="+mn-ea"/>
              </a:rPr>
              <a:t>(phonebook, guestbook)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</a:rPr>
              <a:t>Model2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방식</a:t>
            </a:r>
            <a:r>
              <a:rPr lang="en-US" altLang="ko-KR" sz="1800" dirty="0" smtClean="0">
                <a:latin typeface="+mn-ea"/>
                <a:ea typeface="+mn-ea"/>
              </a:rPr>
              <a:t>(phonebook)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guestbook2 </a:t>
            </a:r>
            <a:r>
              <a:rPr lang="ko-KR" altLang="en-US" sz="1800" dirty="0">
                <a:latin typeface="+mn-ea"/>
                <a:ea typeface="+mn-ea"/>
              </a:rPr>
              <a:t>만들기 </a:t>
            </a:r>
            <a:r>
              <a:rPr lang="en-US" altLang="ko-KR" sz="1800" dirty="0">
                <a:latin typeface="+mn-ea"/>
                <a:ea typeface="+mn-ea"/>
              </a:rPr>
              <a:t>: Model </a:t>
            </a:r>
            <a:r>
              <a:rPr lang="en-US" altLang="ko-KR" sz="1800" dirty="0" smtClean="0">
                <a:latin typeface="+mn-ea"/>
                <a:ea typeface="+mn-ea"/>
              </a:rPr>
              <a:t>2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chapter05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phonebook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7496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331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분석</a:t>
            </a:r>
            <a:r>
              <a:rPr lang="en-US" altLang="ko-KR" smtClean="0"/>
              <a:t>-</a:t>
            </a:r>
            <a:r>
              <a:rPr lang="ko-KR" altLang="en-US" smtClean="0"/>
              <a:t>리스트</a:t>
            </a:r>
          </a:p>
        </p:txBody>
      </p:sp>
      <p:grpSp>
        <p:nvGrpSpPr>
          <p:cNvPr id="13317" name="그룹 20"/>
          <p:cNvGrpSpPr>
            <a:grpSpLocks/>
          </p:cNvGrpSpPr>
          <p:nvPr/>
        </p:nvGrpSpPr>
        <p:grpSpPr bwMode="auto">
          <a:xfrm>
            <a:off x="5508625" y="881063"/>
            <a:ext cx="3506788" cy="2370137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/>
          <p:nvPr/>
        </p:nvCxnSpPr>
        <p:spPr bwMode="auto">
          <a:xfrm>
            <a:off x="3600450" y="1708150"/>
            <a:ext cx="2051050" cy="25082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auto">
          <a:xfrm>
            <a:off x="2592388" y="3082925"/>
            <a:ext cx="3055937" cy="2063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그룹 46"/>
          <p:cNvGrpSpPr>
            <a:grpSpLocks/>
          </p:cNvGrpSpPr>
          <p:nvPr/>
        </p:nvGrpSpPr>
        <p:grpSpPr bwMode="auto">
          <a:xfrm>
            <a:off x="3671888" y="3111500"/>
            <a:ext cx="1371600" cy="990600"/>
            <a:chOff x="3959932" y="626852"/>
            <a:chExt cx="1371308" cy="990014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0"/>
          </p:cNvCxnSpPr>
          <p:nvPr/>
        </p:nvCxnSpPr>
        <p:spPr>
          <a:xfrm>
            <a:off x="5111750" y="1355725"/>
            <a:ext cx="968375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043488" y="2495550"/>
            <a:ext cx="715962" cy="1236663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7939088" y="3616325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04138" y="1557338"/>
            <a:ext cx="1296987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280400" y="2247900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351838" y="2232025"/>
            <a:ext cx="0" cy="138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7739063" y="1404938"/>
            <a:ext cx="1296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08743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551613" y="2716213"/>
            <a:ext cx="1077912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7092950" y="2355850"/>
            <a:ext cx="71596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grpSp>
        <p:nvGrpSpPr>
          <p:cNvPr id="13331" name="그룹 6"/>
          <p:cNvGrpSpPr>
            <a:grpSpLocks/>
          </p:cNvGrpSpPr>
          <p:nvPr/>
        </p:nvGrpSpPr>
        <p:grpSpPr bwMode="auto">
          <a:xfrm>
            <a:off x="3671888" y="735013"/>
            <a:ext cx="1439862" cy="990600"/>
            <a:chOff x="4496160" y="613461"/>
            <a:chExt cx="1439853" cy="989488"/>
          </a:xfrm>
        </p:grpSpPr>
        <p:sp>
          <p:nvSpPr>
            <p:cNvPr id="60" name="직사각형 59"/>
            <p:cNvSpPr/>
            <p:nvPr/>
          </p:nvSpPr>
          <p:spPr>
            <a:xfrm>
              <a:off x="4569185" y="864004"/>
              <a:ext cx="1366828" cy="738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268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48375" y="1419225"/>
            <a:ext cx="1800225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80175" y="1563688"/>
            <a:ext cx="1158875" cy="757237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personList</a:t>
            </a: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insert</a:t>
            </a:r>
            <a:r>
              <a:rPr lang="ko-KR" altLang="en-US" sz="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 flipH="1">
            <a:off x="7091363" y="2319338"/>
            <a:ext cx="1587" cy="3968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 bwMode="auto">
          <a:xfrm>
            <a:off x="7343775" y="1671638"/>
            <a:ext cx="487363" cy="2968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759450" y="1816100"/>
            <a:ext cx="639763" cy="36988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59450" y="2319338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7"/>
          <p:cNvSpPr>
            <a:spLocks noChangeArrowheads="1"/>
          </p:cNvSpPr>
          <p:nvPr/>
        </p:nvSpPr>
        <p:spPr bwMode="auto">
          <a:xfrm>
            <a:off x="287338" y="1419225"/>
            <a:ext cx="341312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http://localhost:8088/phonebook2/pbc?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pic>
        <p:nvPicPr>
          <p:cNvPr id="13339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323850" y="2103438"/>
            <a:ext cx="2257425" cy="24907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7496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434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분석</a:t>
            </a:r>
            <a:r>
              <a:rPr lang="en-US" altLang="ko-KR" smtClean="0"/>
              <a:t>-</a:t>
            </a:r>
            <a:r>
              <a:rPr lang="ko-KR" altLang="en-US" smtClean="0"/>
              <a:t>리스트</a:t>
            </a:r>
            <a:r>
              <a:rPr lang="en-US" altLang="ko-KR" smtClean="0"/>
              <a:t>(</a:t>
            </a:r>
            <a:r>
              <a:rPr lang="ko-KR" altLang="en-US" smtClean="0"/>
              <a:t>포워드 설명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grpSp>
        <p:nvGrpSpPr>
          <p:cNvPr id="14341" name="그룹 20"/>
          <p:cNvGrpSpPr>
            <a:grpSpLocks/>
          </p:cNvGrpSpPr>
          <p:nvPr/>
        </p:nvGrpSpPr>
        <p:grpSpPr bwMode="auto">
          <a:xfrm>
            <a:off x="5508625" y="881063"/>
            <a:ext cx="3506788" cy="2370137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34" idx="3"/>
          </p:cNvCxnSpPr>
          <p:nvPr/>
        </p:nvCxnSpPr>
        <p:spPr bwMode="auto">
          <a:xfrm>
            <a:off x="3700463" y="1495425"/>
            <a:ext cx="1951037" cy="4635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auto">
          <a:xfrm>
            <a:off x="2592388" y="3076575"/>
            <a:ext cx="3055937" cy="2698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4" name="그룹 46"/>
          <p:cNvGrpSpPr>
            <a:grpSpLocks/>
          </p:cNvGrpSpPr>
          <p:nvPr/>
        </p:nvGrpSpPr>
        <p:grpSpPr bwMode="auto">
          <a:xfrm>
            <a:off x="3959225" y="1995488"/>
            <a:ext cx="1371600" cy="990600"/>
            <a:chOff x="3959932" y="626852"/>
            <a:chExt cx="1371308" cy="990014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/>
          <p:cNvCxnSpPr>
            <a:stCxn id="60" idx="3"/>
            <a:endCxn id="67" idx="0"/>
          </p:cNvCxnSpPr>
          <p:nvPr/>
        </p:nvCxnSpPr>
        <p:spPr>
          <a:xfrm>
            <a:off x="5400675" y="1139825"/>
            <a:ext cx="787400" cy="460375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9" idx="1"/>
            <a:endCxn id="48" idx="3"/>
          </p:cNvCxnSpPr>
          <p:nvPr/>
        </p:nvCxnSpPr>
        <p:spPr>
          <a:xfrm rot="10800000" flipV="1">
            <a:off x="5330825" y="2171700"/>
            <a:ext cx="536575" cy="44450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7939088" y="3616325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04138" y="1557338"/>
            <a:ext cx="1296987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getPersonList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280400" y="2247900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351838" y="2232025"/>
            <a:ext cx="0" cy="138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 bwMode="auto">
          <a:xfrm>
            <a:off x="7739063" y="1404938"/>
            <a:ext cx="1296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4" name="직사각형 7"/>
          <p:cNvSpPr>
            <a:spLocks noChangeArrowheads="1"/>
          </p:cNvSpPr>
          <p:nvPr/>
        </p:nvSpPr>
        <p:spPr bwMode="auto">
          <a:xfrm>
            <a:off x="287338" y="1347788"/>
            <a:ext cx="341312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http://localhost:8088/phonebook2/pbc?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08743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480175" y="2716213"/>
            <a:ext cx="1149350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6335713" y="2319338"/>
            <a:ext cx="717550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*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pic>
        <p:nvPicPr>
          <p:cNvPr id="1435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328613" y="1958975"/>
            <a:ext cx="2257425" cy="24907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57" name="그룹 6"/>
          <p:cNvGrpSpPr>
            <a:grpSpLocks/>
          </p:cNvGrpSpPr>
          <p:nvPr/>
        </p:nvGrpSpPr>
        <p:grpSpPr bwMode="auto">
          <a:xfrm>
            <a:off x="3959225" y="519113"/>
            <a:ext cx="1441450" cy="990600"/>
            <a:chOff x="4496160" y="613461"/>
            <a:chExt cx="1439853" cy="989488"/>
          </a:xfrm>
        </p:grpSpPr>
        <p:sp>
          <p:nvSpPr>
            <p:cNvPr id="60" name="직사각형 59"/>
            <p:cNvSpPr/>
            <p:nvPr/>
          </p:nvSpPr>
          <p:spPr>
            <a:xfrm>
              <a:off x="4569104" y="864004"/>
              <a:ext cx="1366909" cy="738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  <a:latin typeface="+mn-ea"/>
                  <a:ea typeface="+mn-ea"/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62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690" cy="294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048375" y="1419225"/>
            <a:ext cx="1800225" cy="223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>(servlet)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408738" y="1563688"/>
            <a:ext cx="1230312" cy="757237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personList</a:t>
            </a: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insert</a:t>
            </a:r>
            <a:r>
              <a:rPr lang="ko-KR" altLang="en-US" sz="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6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57" name="직선 화살표 연결선 56"/>
          <p:cNvCxnSpPr>
            <a:endCxn id="45" idx="0"/>
          </p:cNvCxnSpPr>
          <p:nvPr/>
        </p:nvCxnSpPr>
        <p:spPr bwMode="auto">
          <a:xfrm flipH="1">
            <a:off x="7054850" y="2319338"/>
            <a:ext cx="38100" cy="3968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 bwMode="auto">
          <a:xfrm>
            <a:off x="7380288" y="1851025"/>
            <a:ext cx="450850" cy="11747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867400" y="1600200"/>
            <a:ext cx="639763" cy="369888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867400" y="1995488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364" name="그룹 6"/>
          <p:cNvGrpSpPr>
            <a:grpSpLocks/>
          </p:cNvGrpSpPr>
          <p:nvPr/>
        </p:nvGrpSpPr>
        <p:grpSpPr bwMode="auto">
          <a:xfrm>
            <a:off x="3959225" y="3219450"/>
            <a:ext cx="1800225" cy="1128713"/>
            <a:chOff x="4496160" y="613461"/>
            <a:chExt cx="1799812" cy="1127987"/>
          </a:xfrm>
        </p:grpSpPr>
        <p:sp>
          <p:nvSpPr>
            <p:cNvPr id="84" name="직사각형 83"/>
            <p:cNvSpPr/>
            <p:nvPr/>
          </p:nvSpPr>
          <p:spPr>
            <a:xfrm>
              <a:off x="4569168" y="864125"/>
              <a:ext cx="1726804" cy="877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900" dirty="0" err="1">
                  <a:solidFill>
                    <a:srgbClr val="222222"/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900" dirty="0">
                  <a:solidFill>
                    <a:srgbClr val="222222"/>
                  </a:solidFill>
                  <a:latin typeface="+mn-ea"/>
                  <a:ea typeface="+mn-ea"/>
                </a:rPr>
                <a:t>: </a:t>
              </a:r>
              <a:r>
                <a:rPr lang="en-US" altLang="ko-KR" sz="900" b="1" dirty="0">
                  <a:solidFill>
                    <a:srgbClr val="00B050"/>
                  </a:solidFill>
                </a:rPr>
                <a:t>action=list</a:t>
              </a: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ko-KR" altLang="en-US" sz="900" dirty="0" err="1">
                  <a:latin typeface="+mn-ea"/>
                  <a:ea typeface="+mn-ea"/>
                </a:rPr>
                <a:t>어트리뷰트</a:t>
              </a:r>
              <a:r>
                <a:rPr lang="en-US" altLang="ko-KR" sz="900" dirty="0">
                  <a:latin typeface="+mn-ea"/>
                  <a:ea typeface="+mn-ea"/>
                </a:rPr>
                <a:t>: “</a:t>
              </a:r>
              <a:r>
                <a:rPr lang="en-US" altLang="ko-KR" sz="900" dirty="0" err="1">
                  <a:latin typeface="+mn-ea"/>
                  <a:ea typeface="+mn-ea"/>
                </a:rPr>
                <a:t>pList</a:t>
              </a:r>
              <a:r>
                <a:rPr lang="en-US" altLang="ko-KR" sz="900" dirty="0">
                  <a:latin typeface="+mn-ea"/>
                  <a:ea typeface="+mn-ea"/>
                </a:rPr>
                <a:t>”, </a:t>
              </a:r>
              <a:r>
                <a:rPr lang="en-US" altLang="ko-KR" sz="9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personList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5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32" cy="29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4365" name="그룹 46"/>
          <p:cNvGrpSpPr>
            <a:grpSpLocks/>
          </p:cNvGrpSpPr>
          <p:nvPr/>
        </p:nvGrpSpPr>
        <p:grpSpPr bwMode="auto">
          <a:xfrm>
            <a:off x="5976938" y="4048125"/>
            <a:ext cx="1406525" cy="990600"/>
            <a:chOff x="4391888" y="626852"/>
            <a:chExt cx="1406288" cy="990014"/>
          </a:xfrm>
        </p:grpSpPr>
        <p:sp>
          <p:nvSpPr>
            <p:cNvPr id="87" name="직사각형 86"/>
            <p:cNvSpPr/>
            <p:nvPr/>
          </p:nvSpPr>
          <p:spPr>
            <a:xfrm>
              <a:off x="4499820" y="877529"/>
              <a:ext cx="1298356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88" name="직사각형 7"/>
            <p:cNvSpPr>
              <a:spLocks noChangeArrowheads="1"/>
            </p:cNvSpPr>
            <p:nvPr/>
          </p:nvSpPr>
          <p:spPr bwMode="auto">
            <a:xfrm>
              <a:off x="4391888" y="626852"/>
              <a:ext cx="1220581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5867400" y="2589213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867400" y="2967038"/>
            <a:ext cx="630238" cy="35242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" name="꺾인 연결선 92"/>
          <p:cNvCxnSpPr>
            <a:endCxn id="90" idx="1"/>
          </p:cNvCxnSpPr>
          <p:nvPr/>
        </p:nvCxnSpPr>
        <p:spPr>
          <a:xfrm rot="5400000" flipH="1" flipV="1">
            <a:off x="5320507" y="2924969"/>
            <a:ext cx="698500" cy="395287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92" idx="2"/>
            <a:endCxn id="88" idx="0"/>
          </p:cNvCxnSpPr>
          <p:nvPr/>
        </p:nvCxnSpPr>
        <p:spPr>
          <a:xfrm rot="16200000" flipH="1">
            <a:off x="6020595" y="3482181"/>
            <a:ext cx="728662" cy="403225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2621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 장단점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638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9930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request</a:t>
            </a:r>
            <a:r>
              <a:rPr lang="ko-KR" altLang="en-US" smtClean="0"/>
              <a:t>의 </a:t>
            </a:r>
            <a:r>
              <a:rPr lang="en-US" altLang="ko-KR" smtClean="0"/>
              <a:t>attribute </a:t>
            </a:r>
            <a:r>
              <a:rPr lang="ko-KR" altLang="en-US" smtClean="0"/>
              <a:t>추가</a:t>
            </a:r>
            <a:r>
              <a:rPr lang="en-US" altLang="ko-KR" smtClean="0"/>
              <a:t>, </a:t>
            </a:r>
            <a:r>
              <a:rPr lang="ko-KR" altLang="en-US" smtClean="0"/>
              <a:t>사용</a:t>
            </a:r>
            <a:r>
              <a:rPr lang="en-US" altLang="ko-KR" smtClean="0"/>
              <a:t>(</a:t>
            </a:r>
            <a:r>
              <a:rPr lang="ko-KR" altLang="en-US" smtClean="0"/>
              <a:t>포워딩 할때 데이터를 넣어서 이동</a:t>
            </a:r>
            <a:r>
              <a:rPr lang="en-US" altLang="ko-KR" smtClean="0"/>
              <a:t>,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390" name="직사각형 1"/>
          <p:cNvSpPr>
            <a:spLocks noChangeArrowheads="1"/>
          </p:cNvSpPr>
          <p:nvPr/>
        </p:nvSpPr>
        <p:spPr bwMode="auto">
          <a:xfrm>
            <a:off x="611188" y="987425"/>
            <a:ext cx="4572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//request</a:t>
            </a:r>
            <a:r>
              <a:rPr lang="ko-KR" altLang="en-US" sz="140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데이터 추가</a:t>
            </a:r>
            <a:r>
              <a:rPr lang="en-US" altLang="ko-KR" sz="140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(Attribute)</a:t>
            </a:r>
            <a:endParaRPr lang="ko-KR" altLang="en-US" sz="1400">
              <a:solidFill>
                <a:srgbClr val="3F7F5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.setAttribute(</a:t>
            </a:r>
            <a:r>
              <a:rPr lang="en-US" altLang="ko-KR" sz="140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"pList"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personList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400"/>
          </a:p>
        </p:txBody>
      </p:sp>
      <p:sp>
        <p:nvSpPr>
          <p:cNvPr id="16391" name="텍스트 개체 틀 4"/>
          <p:cNvSpPr txBox="1">
            <a:spLocks/>
          </p:cNvSpPr>
          <p:nvPr/>
        </p:nvSpPr>
        <p:spPr bwMode="auto">
          <a:xfrm>
            <a:off x="287338" y="3111500"/>
            <a:ext cx="7993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266700" indent="-3651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447675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628650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맑은 고딕" panose="020B0503020000020004" pitchFamily="50" charset="-127"/>
              <a:buChar char="■"/>
            </a:pPr>
            <a:r>
              <a:rPr kumimoji="0" lang="en-US" altLang="ko-KR" sz="1600" b="1">
                <a:ea typeface="맑은 고딕" panose="020B0503020000020004" pitchFamily="50" charset="-127"/>
              </a:rPr>
              <a:t>forword </a:t>
            </a:r>
            <a:r>
              <a:rPr kumimoji="0" lang="ko-KR" altLang="en-US" sz="1600" b="1">
                <a:ea typeface="맑은 고딕" panose="020B0503020000020004" pitchFamily="50" charset="-127"/>
              </a:rPr>
              <a:t>방법</a:t>
            </a:r>
          </a:p>
        </p:txBody>
      </p:sp>
      <p:sp>
        <p:nvSpPr>
          <p:cNvPr id="16392" name="직사각형 18"/>
          <p:cNvSpPr>
            <a:spLocks noChangeArrowheads="1"/>
          </p:cNvSpPr>
          <p:nvPr/>
        </p:nvSpPr>
        <p:spPr bwMode="auto">
          <a:xfrm>
            <a:off x="576263" y="3471863"/>
            <a:ext cx="820896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400" u="sng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forword </a:t>
            </a:r>
            <a:r>
              <a:rPr lang="ko-KR" altLang="en-US" sz="1400" u="sng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하는 방법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RequestDispatcher </a:t>
            </a:r>
            <a:r>
              <a:rPr lang="en-US" altLang="ko-KR" sz="14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rd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.getRequestDispatcher(</a:t>
            </a:r>
            <a:r>
              <a:rPr lang="en-US" altLang="ko-KR" sz="140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"/WEB-INF/list.jsp"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rd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.forward(</a:t>
            </a:r>
            <a:r>
              <a:rPr lang="en-US" altLang="ko-KR" sz="14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sz="1400"/>
          </a:p>
        </p:txBody>
      </p:sp>
      <p:sp>
        <p:nvSpPr>
          <p:cNvPr id="20" name="텍스트 개체 틀 4"/>
          <p:cNvSpPr txBox="1">
            <a:spLocks/>
          </p:cNvSpPr>
          <p:nvPr/>
        </p:nvSpPr>
        <p:spPr bwMode="auto">
          <a:xfrm>
            <a:off x="647700" y="2195513"/>
            <a:ext cx="7596188" cy="581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kumimoji="0" lang="ko-KR" altLang="en-US" dirty="0" smtClean="0">
                <a:latin typeface="+mn-ea"/>
              </a:rPr>
              <a:t>*</a:t>
            </a:r>
            <a:r>
              <a:rPr kumimoji="0" lang="en-US" altLang="ko-KR" dirty="0" smtClean="0">
                <a:latin typeface="+mn-ea"/>
              </a:rPr>
              <a:t>parameter</a:t>
            </a:r>
            <a:r>
              <a:rPr kumimoji="0" lang="ko-KR" altLang="en-US" dirty="0" smtClean="0">
                <a:latin typeface="+mn-ea"/>
              </a:rPr>
              <a:t>영역에 임의로 데이터를 추가하여 사용할 수 없다</a:t>
            </a:r>
            <a:r>
              <a:rPr kumimoji="0" lang="en-US" altLang="ko-KR" dirty="0" smtClean="0">
                <a:latin typeface="+mn-ea"/>
              </a:rPr>
              <a:t>.(</a:t>
            </a:r>
            <a:r>
              <a:rPr kumimoji="0" lang="ko-KR" altLang="en-US" dirty="0" err="1" smtClean="0">
                <a:latin typeface="+mn-ea"/>
              </a:rPr>
              <a:t>요청시</a:t>
            </a:r>
            <a:r>
              <a:rPr kumimoji="0" lang="ko-KR" altLang="en-US" dirty="0" smtClean="0">
                <a:latin typeface="+mn-ea"/>
              </a:rPr>
              <a:t> </a:t>
            </a:r>
            <a:r>
              <a:rPr kumimoji="0" lang="en-US" altLang="ko-KR" dirty="0" smtClean="0">
                <a:latin typeface="+mn-ea"/>
              </a:rPr>
              <a:t>parameter</a:t>
            </a:r>
            <a:r>
              <a:rPr kumimoji="0" lang="ko-KR" altLang="en-US" dirty="0" smtClean="0">
                <a:latin typeface="+mn-ea"/>
              </a:rPr>
              <a:t>값은 결정됨</a:t>
            </a:r>
            <a:r>
              <a:rPr kumimoji="0" lang="en-US" altLang="ko-KR" dirty="0" smtClean="0">
                <a:latin typeface="+mn-ea"/>
              </a:rPr>
              <a:t>)</a:t>
            </a:r>
          </a:p>
          <a:p>
            <a:pPr marL="228600" lvl="1" indent="-228600">
              <a:buFont typeface="Arial" panose="020B0604020202020204" pitchFamily="34" charset="0"/>
              <a:buNone/>
              <a:defRPr/>
            </a:pPr>
            <a:r>
              <a:rPr kumimoji="0" lang="ko-KR" altLang="en-US" dirty="0" smtClean="0">
                <a:latin typeface="+mn-ea"/>
              </a:rPr>
              <a:t>*</a:t>
            </a:r>
            <a:r>
              <a:rPr kumimoji="0" lang="en-US" altLang="ko-KR" dirty="0" err="1" smtClean="0">
                <a:latin typeface="+mn-ea"/>
              </a:rPr>
              <a:t>prrameter</a:t>
            </a:r>
            <a:r>
              <a:rPr kumimoji="0" lang="ko-KR" altLang="en-US" dirty="0" smtClean="0">
                <a:latin typeface="+mn-ea"/>
              </a:rPr>
              <a:t>영역의 값과 </a:t>
            </a:r>
            <a:r>
              <a:rPr kumimoji="0" lang="en-US" altLang="ko-KR" dirty="0" smtClean="0">
                <a:latin typeface="+mn-ea"/>
              </a:rPr>
              <a:t>attribute</a:t>
            </a:r>
            <a:r>
              <a:rPr kumimoji="0" lang="ko-KR" altLang="en-US" dirty="0" smtClean="0">
                <a:latin typeface="+mn-ea"/>
              </a:rPr>
              <a:t>영역의 값을 구분하여 </a:t>
            </a:r>
            <a:r>
              <a:rPr kumimoji="0" lang="ko-KR" altLang="en-US" dirty="0" err="1" smtClean="0">
                <a:latin typeface="+mn-ea"/>
              </a:rPr>
              <a:t>사용할수</a:t>
            </a:r>
            <a:r>
              <a:rPr kumimoji="0" lang="ko-KR" altLang="en-US" dirty="0" smtClean="0">
                <a:latin typeface="+mn-ea"/>
              </a:rPr>
              <a:t> 있어야 한다</a:t>
            </a:r>
            <a:r>
              <a:rPr kumimoji="0" lang="en-US" altLang="ko-KR" dirty="0" smtClean="0">
                <a:latin typeface="+mn-ea"/>
              </a:rPr>
              <a:t>.</a:t>
            </a:r>
          </a:p>
        </p:txBody>
      </p:sp>
      <p:sp>
        <p:nvSpPr>
          <p:cNvPr id="16394" name="직사각형 4"/>
          <p:cNvSpPr>
            <a:spLocks noChangeArrowheads="1"/>
          </p:cNvSpPr>
          <p:nvPr/>
        </p:nvSpPr>
        <p:spPr bwMode="auto">
          <a:xfrm>
            <a:off x="611188" y="1563688"/>
            <a:ext cx="75977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//request</a:t>
            </a:r>
            <a:r>
              <a:rPr lang="ko-KR" altLang="en-US" sz="140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데이터 사용</a:t>
            </a:r>
            <a:r>
              <a:rPr lang="en-US" altLang="ko-KR" sz="1400">
                <a:solidFill>
                  <a:srgbClr val="3F7F5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(Attribute)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List&lt;PersonVo&gt; personList = (List&lt;PersonVo&gt;)request.getAttribute(</a:t>
            </a:r>
            <a:r>
              <a:rPr lang="en-US" altLang="ko-KR" sz="140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"pList"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76263" y="950913"/>
            <a:ext cx="8243887" cy="1873250"/>
          </a:xfrm>
          <a:prstGeom prst="roundRect">
            <a:avLst>
              <a:gd name="adj" fmla="val 2267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6263" y="3435350"/>
            <a:ext cx="8243887" cy="1584325"/>
          </a:xfrm>
          <a:prstGeom prst="roundRect">
            <a:avLst>
              <a:gd name="adj" fmla="val 2267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텍스트 개체 틀 4"/>
          <p:cNvSpPr txBox="1">
            <a:spLocks/>
          </p:cNvSpPr>
          <p:nvPr/>
        </p:nvSpPr>
        <p:spPr bwMode="auto">
          <a:xfrm>
            <a:off x="647700" y="4300538"/>
            <a:ext cx="7596188" cy="6111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kumimoji="0" lang="ko-KR" altLang="en-US" dirty="0" smtClean="0">
                <a:latin typeface="+mn-ea"/>
              </a:rPr>
              <a:t>*</a:t>
            </a:r>
            <a:r>
              <a:rPr kumimoji="0" lang="en-US" altLang="ko-KR" dirty="0" smtClean="0">
                <a:latin typeface="+mn-ea"/>
              </a:rPr>
              <a:t>/WEB-INF </a:t>
            </a:r>
            <a:r>
              <a:rPr kumimoji="0" lang="ko-KR" altLang="en-US" dirty="0" smtClean="0">
                <a:latin typeface="+mn-ea"/>
              </a:rPr>
              <a:t>영역은 외부에서 접근할 수 없다</a:t>
            </a:r>
            <a:r>
              <a:rPr kumimoji="0" lang="en-US" altLang="ko-KR" dirty="0" smtClean="0">
                <a:latin typeface="+mn-ea"/>
              </a:rPr>
              <a:t>.(</a:t>
            </a:r>
            <a:r>
              <a:rPr kumimoji="0" lang="en-US" altLang="ko-KR" dirty="0" err="1" smtClean="0">
                <a:latin typeface="+mn-ea"/>
              </a:rPr>
              <a:t>url</a:t>
            </a:r>
            <a:r>
              <a:rPr kumimoji="0" lang="en-US" altLang="ko-KR" dirty="0" smtClean="0">
                <a:latin typeface="+mn-ea"/>
              </a:rPr>
              <a:t> </a:t>
            </a:r>
            <a:r>
              <a:rPr kumimoji="0" lang="ko-KR" altLang="en-US" dirty="0" smtClean="0">
                <a:latin typeface="+mn-ea"/>
              </a:rPr>
              <a:t>형식으로 접근할 수 없다</a:t>
            </a:r>
            <a:r>
              <a:rPr kumimoji="0" lang="en-US" altLang="ko-KR" dirty="0" smtClean="0">
                <a:latin typeface="+mn-ea"/>
              </a:rPr>
              <a:t>)</a:t>
            </a:r>
          </a:p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kumimoji="0" lang="ko-KR" altLang="en-US" dirty="0" smtClean="0">
                <a:latin typeface="+mn-ea"/>
              </a:rPr>
              <a:t>*모델</a:t>
            </a:r>
            <a:r>
              <a:rPr kumimoji="0" lang="en-US" altLang="ko-KR" dirty="0" smtClean="0">
                <a:latin typeface="+mn-ea"/>
              </a:rPr>
              <a:t>2</a:t>
            </a:r>
            <a:r>
              <a:rPr kumimoji="0" lang="ko-KR" altLang="en-US" dirty="0" smtClean="0">
                <a:latin typeface="+mn-ea"/>
              </a:rPr>
              <a:t>에서는 </a:t>
            </a:r>
            <a:r>
              <a:rPr kumimoji="0" lang="en-US" altLang="ko-KR" dirty="0" err="1" smtClean="0">
                <a:latin typeface="+mn-ea"/>
              </a:rPr>
              <a:t>jsp</a:t>
            </a:r>
            <a:r>
              <a:rPr kumimoji="0" lang="en-US" altLang="ko-KR" dirty="0" smtClean="0">
                <a:latin typeface="+mn-ea"/>
              </a:rPr>
              <a:t> </a:t>
            </a:r>
            <a:r>
              <a:rPr kumimoji="0" lang="ko-KR" altLang="en-US" dirty="0" smtClean="0">
                <a:latin typeface="+mn-ea"/>
              </a:rPr>
              <a:t>파일은 내부에서만 사용한다</a:t>
            </a:r>
            <a:r>
              <a:rPr kumimoji="0" lang="en-US" altLang="ko-KR" dirty="0" smtClean="0">
                <a:latin typeface="+mn-ea"/>
              </a:rPr>
              <a:t>.(</a:t>
            </a:r>
            <a:r>
              <a:rPr kumimoji="0" lang="ko-KR" altLang="en-US" dirty="0" smtClean="0">
                <a:latin typeface="+mn-ea"/>
              </a:rPr>
              <a:t>직접 요청 금지</a:t>
            </a:r>
            <a:r>
              <a:rPr kumimoji="0" lang="en-US" altLang="ko-KR" dirty="0" smtClean="0">
                <a:latin typeface="+mn-ea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2621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 장단점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7412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9930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redirect(</a:t>
            </a:r>
            <a:r>
              <a:rPr lang="ko-KR" altLang="en-US" smtClean="0"/>
              <a:t>리다이렉트</a:t>
            </a:r>
            <a:r>
              <a:rPr lang="en-US" altLang="ko-KR" smtClean="0"/>
              <a:t>) </a:t>
            </a:r>
            <a:r>
              <a:rPr lang="ko-KR" altLang="en-US" smtClean="0"/>
              <a:t>와 </a:t>
            </a:r>
            <a:r>
              <a:rPr lang="en-US" altLang="ko-KR" smtClean="0"/>
              <a:t>forword(</a:t>
            </a:r>
            <a:r>
              <a:rPr lang="ko-KR" altLang="en-US" smtClean="0"/>
              <a:t>포워드</a:t>
            </a:r>
            <a:r>
              <a:rPr lang="en-US" altLang="ko-KR" smtClean="0"/>
              <a:t>) stactic</a:t>
            </a:r>
            <a:r>
              <a:rPr lang="ko-KR" altLang="en-US" smtClean="0"/>
              <a:t>으로 사용</a:t>
            </a:r>
            <a:r>
              <a:rPr lang="en-US" altLang="ko-KR" smtClean="0"/>
              <a:t>(</a:t>
            </a:r>
            <a:r>
              <a:rPr lang="ko-KR" altLang="en-US" smtClean="0"/>
              <a:t>공통으로 사용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6263" y="950913"/>
            <a:ext cx="8243887" cy="3600450"/>
          </a:xfrm>
          <a:prstGeom prst="roundRect">
            <a:avLst>
              <a:gd name="adj" fmla="val 156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415" name="직사각형 2"/>
          <p:cNvSpPr>
            <a:spLocks noChangeArrowheads="1"/>
          </p:cNvSpPr>
          <p:nvPr/>
        </p:nvSpPr>
        <p:spPr bwMode="auto">
          <a:xfrm>
            <a:off x="719138" y="1058863"/>
            <a:ext cx="80660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WebUtil {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   //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포워드</a:t>
            </a:r>
          </a:p>
          <a:p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public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forword(HttpServletRequest </a:t>
            </a:r>
            <a:r>
              <a:rPr lang="en-US" altLang="ko-KR" sz="1200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HttpServletResponse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String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throws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ServletException, IOException {</a:t>
            </a:r>
          </a:p>
          <a:p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RequestDispatcher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.getRequestDispatcher(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rd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.forward(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   //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리다이랙트</a:t>
            </a:r>
          </a:p>
          <a:p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public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redirect(HttpServletRequest </a:t>
            </a:r>
            <a:r>
              <a:rPr lang="en-US" altLang="ko-KR" sz="1200" b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            HttpServletResponse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String 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200" b="1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throws</a:t>
            </a:r>
            <a:r>
              <a:rPr lang="en-US" altLang="ko-KR" sz="1200" b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IOException {</a:t>
            </a:r>
          </a:p>
          <a:p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response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.sendRedirect(</a:t>
            </a:r>
            <a:r>
              <a:rPr lang="en-US" altLang="ko-KR" sz="120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19"/>
          <a:stretch>
            <a:fillRect/>
          </a:stretch>
        </p:blipFill>
        <p:spPr bwMode="auto">
          <a:xfrm>
            <a:off x="390525" y="1038225"/>
            <a:ext cx="1492250" cy="1431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7496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8437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분석</a:t>
            </a:r>
            <a:r>
              <a:rPr lang="en-US" altLang="ko-KR" smtClean="0"/>
              <a:t>-</a:t>
            </a:r>
            <a:r>
              <a:rPr lang="ko-KR" altLang="en-US" smtClean="0"/>
              <a:t>메일등록폼</a:t>
            </a:r>
          </a:p>
        </p:txBody>
      </p:sp>
      <p:grpSp>
        <p:nvGrpSpPr>
          <p:cNvPr id="18438" name="그룹 6"/>
          <p:cNvGrpSpPr>
            <a:grpSpLocks/>
          </p:cNvGrpSpPr>
          <p:nvPr/>
        </p:nvGrpSpPr>
        <p:grpSpPr bwMode="auto">
          <a:xfrm>
            <a:off x="4021138" y="1023938"/>
            <a:ext cx="1371600" cy="820737"/>
            <a:chOff x="4496160" y="613461"/>
            <a:chExt cx="1371308" cy="820737"/>
          </a:xfrm>
        </p:grpSpPr>
        <p:sp>
          <p:nvSpPr>
            <p:cNvPr id="36" name="직사각형 35"/>
            <p:cNvSpPr/>
            <p:nvPr/>
          </p:nvSpPr>
          <p:spPr>
            <a:xfrm>
              <a:off x="4569169" y="864286"/>
              <a:ext cx="1298299" cy="569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Request body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8439" name="그룹 20"/>
          <p:cNvGrpSpPr>
            <a:grpSpLocks/>
          </p:cNvGrpSpPr>
          <p:nvPr/>
        </p:nvGrpSpPr>
        <p:grpSpPr bwMode="auto">
          <a:xfrm>
            <a:off x="5508625" y="881063"/>
            <a:ext cx="3506788" cy="2370137"/>
            <a:chOff x="1871700" y="3405004"/>
            <a:chExt cx="2444661" cy="2365708"/>
          </a:xfrm>
        </p:grpSpPr>
        <p:sp>
          <p:nvSpPr>
            <p:cNvPr id="41" name="직사각형 40"/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1700" y="3405004"/>
              <a:ext cx="1241697" cy="277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6408738" y="1562100"/>
            <a:ext cx="1187450" cy="798513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wform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441" name="그룹 46"/>
          <p:cNvGrpSpPr>
            <a:grpSpLocks/>
          </p:cNvGrpSpPr>
          <p:nvPr/>
        </p:nvGrpSpPr>
        <p:grpSpPr bwMode="auto">
          <a:xfrm>
            <a:off x="3927475" y="3184525"/>
            <a:ext cx="1371600" cy="990600"/>
            <a:chOff x="3959932" y="626852"/>
            <a:chExt cx="1371308" cy="990014"/>
          </a:xfrm>
        </p:grpSpPr>
        <p:sp>
          <p:nvSpPr>
            <p:cNvPr id="48" name="직사각형 47"/>
            <p:cNvSpPr/>
            <p:nvPr/>
          </p:nvSpPr>
          <p:spPr>
            <a:xfrm>
              <a:off x="4032941" y="877529"/>
              <a:ext cx="1298299" cy="739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</a:rPr>
                <a:t> 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49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5759450" y="1995488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err="1">
                <a:solidFill>
                  <a:srgbClr val="0070C0"/>
                </a:solidFill>
              </a:rPr>
              <a:t>wform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/>
          <p:cNvCxnSpPr>
            <a:stCxn id="36" idx="3"/>
            <a:endCxn id="50" idx="1"/>
          </p:cNvCxnSpPr>
          <p:nvPr/>
        </p:nvCxnSpPr>
        <p:spPr>
          <a:xfrm>
            <a:off x="5392738" y="1560513"/>
            <a:ext cx="366712" cy="62071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2" idx="1"/>
            <a:endCxn id="48" idx="3"/>
          </p:cNvCxnSpPr>
          <p:nvPr/>
        </p:nvCxnSpPr>
        <p:spPr>
          <a:xfrm rot="10800000" flipV="1">
            <a:off x="5299075" y="2571750"/>
            <a:ext cx="460375" cy="123348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/>
          <p:cNvSpPr/>
          <p:nvPr/>
        </p:nvSpPr>
        <p:spPr>
          <a:xfrm>
            <a:off x="7939088" y="3616325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18438" y="1557338"/>
            <a:ext cx="1054100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7739063" y="1404938"/>
            <a:ext cx="12969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42113" y="1087438"/>
            <a:ext cx="11096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061075" y="1449388"/>
            <a:ext cx="1876425" cy="350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372225" y="2633663"/>
            <a:ext cx="1260475" cy="4175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57" name="직선 화살표 연결선 56"/>
          <p:cNvCxnSpPr>
            <a:stCxn id="8" idx="2"/>
            <a:endCxn id="45" idx="0"/>
          </p:cNvCxnSpPr>
          <p:nvPr/>
        </p:nvCxnSpPr>
        <p:spPr bwMode="auto">
          <a:xfrm>
            <a:off x="7002463" y="2360613"/>
            <a:ext cx="0" cy="2730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 bwMode="auto">
          <a:xfrm>
            <a:off x="6345238" y="2352675"/>
            <a:ext cx="646112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43" name="직선 화살표 연결선 42"/>
          <p:cNvCxnSpPr/>
          <p:nvPr/>
        </p:nvCxnSpPr>
        <p:spPr bwMode="auto">
          <a:xfrm>
            <a:off x="755650" y="2346325"/>
            <a:ext cx="4900613" cy="4127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7"/>
          <p:cNvSpPr>
            <a:spLocks noChangeArrowheads="1"/>
          </p:cNvSpPr>
          <p:nvPr/>
        </p:nvSpPr>
        <p:spPr bwMode="auto">
          <a:xfrm>
            <a:off x="395288" y="1958975"/>
            <a:ext cx="3671887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http://localhost:8088/phonebook2/pbc?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action=wform</a:t>
            </a:r>
            <a:endParaRPr lang="ko-KR" altLang="en-US" sz="1100" b="1" dirty="0" smtClean="0">
              <a:solidFill>
                <a:srgbClr val="0070C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 flipV="1">
            <a:off x="2763838" y="2814638"/>
            <a:ext cx="2897187" cy="66516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56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468313" y="2525713"/>
            <a:ext cx="2284412" cy="24939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5759450" y="2386013"/>
            <a:ext cx="630238" cy="371475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6"/>
          <a:stretch>
            <a:fillRect/>
          </a:stretch>
        </p:blipFill>
        <p:spPr bwMode="auto">
          <a:xfrm>
            <a:off x="287338" y="1230313"/>
            <a:ext cx="2117725" cy="16652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59" name="그룹 20"/>
          <p:cNvGrpSpPr>
            <a:grpSpLocks/>
          </p:cNvGrpSpPr>
          <p:nvPr/>
        </p:nvGrpSpPr>
        <p:grpSpPr bwMode="auto">
          <a:xfrm>
            <a:off x="5508625" y="1276350"/>
            <a:ext cx="3506788" cy="2335213"/>
            <a:chOff x="1871700" y="3439443"/>
            <a:chExt cx="2444661" cy="2331269"/>
          </a:xfrm>
        </p:grpSpPr>
        <p:sp>
          <p:nvSpPr>
            <p:cNvPr id="58" name="직사각형 57"/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71700" y="3439443"/>
              <a:ext cx="1241697" cy="2773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6516688" y="2139950"/>
            <a:ext cx="1079500" cy="798513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insert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832475" y="2201863"/>
            <a:ext cx="639763" cy="369887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827713" y="2608263"/>
            <a:ext cx="630237" cy="371475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/>
          <p:cNvSpPr/>
          <p:nvPr/>
        </p:nvSpPr>
        <p:spPr>
          <a:xfrm>
            <a:off x="7939088" y="3976688"/>
            <a:ext cx="827087" cy="7556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46988" y="2103438"/>
            <a:ext cx="1260475" cy="803275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personInsert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8280400" y="2608263"/>
            <a:ext cx="0" cy="1368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8351838" y="2592388"/>
            <a:ext cx="0" cy="138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 bwMode="auto">
          <a:xfrm>
            <a:off x="7632700" y="1939925"/>
            <a:ext cx="1295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6742113" y="1447800"/>
            <a:ext cx="1109662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6061075" y="1995488"/>
            <a:ext cx="1876425" cy="350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cxnSp>
        <p:nvCxnSpPr>
          <p:cNvPr id="78" name="직선 화살표 연결선 77"/>
          <p:cNvCxnSpPr/>
          <p:nvPr/>
        </p:nvCxnSpPr>
        <p:spPr bwMode="auto">
          <a:xfrm flipV="1">
            <a:off x="7402513" y="2536825"/>
            <a:ext cx="409575" cy="79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94640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분석</a:t>
            </a:r>
            <a:r>
              <a:rPr lang="en-US" altLang="ko-KR" smtClean="0"/>
              <a:t>-</a:t>
            </a:r>
            <a:r>
              <a:rPr lang="ko-KR" altLang="en-US" smtClean="0"/>
              <a:t>메일등록</a:t>
            </a:r>
            <a:r>
              <a:rPr lang="en-US" altLang="ko-KR" smtClean="0"/>
              <a:t>(post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cxnSp>
        <p:nvCxnSpPr>
          <p:cNvPr id="53" name="꺾인 연결선 52"/>
          <p:cNvCxnSpPr>
            <a:stCxn id="82" idx="3"/>
            <a:endCxn id="65" idx="1"/>
          </p:cNvCxnSpPr>
          <p:nvPr/>
        </p:nvCxnSpPr>
        <p:spPr>
          <a:xfrm>
            <a:off x="5403850" y="1947863"/>
            <a:ext cx="428625" cy="43973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7" idx="1"/>
            <a:endCxn id="85" idx="3"/>
          </p:cNvCxnSpPr>
          <p:nvPr/>
        </p:nvCxnSpPr>
        <p:spPr>
          <a:xfrm rot="10800000" flipV="1">
            <a:off x="5330825" y="2794000"/>
            <a:ext cx="496888" cy="99060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 bwMode="auto">
          <a:xfrm flipV="1">
            <a:off x="539750" y="2463800"/>
            <a:ext cx="5116513" cy="714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auto">
          <a:xfrm flipV="1">
            <a:off x="2408238" y="2814638"/>
            <a:ext cx="3252787" cy="6651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 bwMode="auto">
          <a:xfrm flipV="1">
            <a:off x="1155700" y="4616450"/>
            <a:ext cx="3024188" cy="127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76225" y="3154363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/>
          <p:cNvSpPr>
            <a:spLocks noChangeArrowheads="1"/>
          </p:cNvSpPr>
          <p:nvPr/>
        </p:nvSpPr>
        <p:spPr bwMode="auto">
          <a:xfrm>
            <a:off x="325438" y="4400550"/>
            <a:ext cx="3454400" cy="29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</a:t>
            </a:r>
            <a:r>
              <a:rPr lang="en-US" altLang="ko-KR" sz="1100"/>
              <a:t>://</a:t>
            </a:r>
            <a:r>
              <a:rPr lang="en-US" altLang="ko-KR" sz="1100" smtClean="0"/>
              <a:t>localhost:8088/phonebook2/pbc?</a:t>
            </a:r>
            <a:r>
              <a:rPr lang="en-US" altLang="ko-KR" sz="1100" b="1" smtClean="0">
                <a:solidFill>
                  <a:srgbClr val="00B050"/>
                </a:solidFill>
              </a:rPr>
              <a:t>action=list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92388" y="842963"/>
            <a:ext cx="66373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0070C0"/>
                </a:solidFill>
                <a:latin typeface="+mn-ea"/>
                <a:ea typeface="+mn-ea"/>
              </a:rPr>
              <a:t>action=</a:t>
            </a:r>
            <a:r>
              <a:rPr lang="en-US" altLang="ko-KR" sz="1400" b="1" dirty="0" err="1">
                <a:solidFill>
                  <a:srgbClr val="0070C0"/>
                </a:solidFill>
                <a:latin typeface="+mn-ea"/>
                <a:ea typeface="+mn-ea"/>
              </a:rPr>
              <a:t>insert</a:t>
            </a:r>
            <a:r>
              <a:rPr lang="en-US" altLang="ko-KR" sz="1400" dirty="0" err="1">
                <a:latin typeface="+mn-ea"/>
                <a:ea typeface="+mn-ea"/>
              </a:rPr>
              <a:t>&amp;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name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</a:t>
            </a:r>
            <a:r>
              <a:rPr lang="ko-KR" altLang="en-US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이효리</a:t>
            </a:r>
            <a:r>
              <a:rPr lang="en-US" altLang="ko-KR" sz="1400" dirty="0">
                <a:latin typeface="+mn-ea"/>
                <a:ea typeface="+mn-ea"/>
              </a:rPr>
              <a:t>&amp;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hp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=010-2222-2222</a:t>
            </a:r>
            <a:r>
              <a:rPr lang="en-US" altLang="ko-KR" sz="1400" dirty="0">
                <a:latin typeface="+mn-ea"/>
                <a:ea typeface="+mn-ea"/>
              </a:rPr>
              <a:t>&amp;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company=02-2222-2222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9482" name="그룹 6"/>
          <p:cNvGrpSpPr>
            <a:grpSpLocks/>
          </p:cNvGrpSpPr>
          <p:nvPr/>
        </p:nvGrpSpPr>
        <p:grpSpPr bwMode="auto">
          <a:xfrm>
            <a:off x="4032250" y="1311275"/>
            <a:ext cx="1371600" cy="1020763"/>
            <a:chOff x="4496160" y="613461"/>
            <a:chExt cx="1371308" cy="1021002"/>
          </a:xfrm>
        </p:grpSpPr>
        <p:sp>
          <p:nvSpPr>
            <p:cNvPr id="82" name="직사각형 81"/>
            <p:cNvSpPr/>
            <p:nvPr/>
          </p:nvSpPr>
          <p:spPr>
            <a:xfrm>
              <a:off x="4569169" y="864345"/>
              <a:ext cx="1298299" cy="770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8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err="1" smtClean="0">
                  <a:latin typeface="+mn-ea"/>
                  <a:ea typeface="+mn-ea"/>
                </a:rPr>
                <a:t>Rqeust</a:t>
              </a:r>
              <a:r>
                <a:rPr lang="en-US" altLang="ko-KR" sz="1100" dirty="0" smtClean="0">
                  <a:latin typeface="+mn-ea"/>
                  <a:ea typeface="+mn-ea"/>
                </a:rPr>
                <a:t>(</a:t>
              </a:r>
              <a:r>
                <a:rPr lang="ko-KR" altLang="en-US" sz="1100" dirty="0" smtClean="0">
                  <a:latin typeface="+mn-ea"/>
                  <a:ea typeface="+mn-ea"/>
                </a:rPr>
                <a:t>요청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/>
          <p:cNvGrpSpPr>
            <a:grpSpLocks/>
          </p:cNvGrpSpPr>
          <p:nvPr/>
        </p:nvGrpSpPr>
        <p:grpSpPr bwMode="auto">
          <a:xfrm>
            <a:off x="3959225" y="3148013"/>
            <a:ext cx="1371600" cy="1020762"/>
            <a:chOff x="3959932" y="313587"/>
            <a:chExt cx="1371308" cy="1020791"/>
          </a:xfrm>
        </p:grpSpPr>
        <p:sp>
          <p:nvSpPr>
            <p:cNvPr id="85" name="직사각형 84"/>
            <p:cNvSpPr/>
            <p:nvPr/>
          </p:nvSpPr>
          <p:spPr>
            <a:xfrm>
              <a:off x="4032941" y="564419"/>
              <a:ext cx="1298299" cy="7699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body</a:t>
              </a:r>
              <a:b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</a:b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리다이렉트코드</a:t>
              </a: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86" name="직사각형 7"/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9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dirty="0" smtClean="0">
                  <a:latin typeface="+mn-ea"/>
                  <a:ea typeface="+mn-ea"/>
                </a:rPr>
                <a:t>Response(</a:t>
              </a:r>
              <a:r>
                <a:rPr lang="ko-KR" altLang="en-US" sz="1100" dirty="0" smtClean="0">
                  <a:latin typeface="+mn-ea"/>
                  <a:ea typeface="+mn-ea"/>
                </a:rPr>
                <a:t>응답</a:t>
              </a:r>
              <a:r>
                <a:rPr lang="en-US" altLang="ko-KR" sz="1100" dirty="0" smtClean="0">
                  <a:latin typeface="+mn-ea"/>
                  <a:ea typeface="+mn-ea"/>
                </a:rPr>
                <a:t>)</a:t>
              </a:r>
              <a:endParaRPr lang="ko-KR" altLang="en-US" sz="1100" dirty="0" smtClean="0">
                <a:latin typeface="+mn-ea"/>
                <a:ea typeface="+mn-ea"/>
              </a:endParaRPr>
            </a:p>
          </p:txBody>
        </p:sp>
      </p:grpSp>
      <p:sp>
        <p:nvSpPr>
          <p:cNvPr id="49" name="직사각형 7"/>
          <p:cNvSpPr>
            <a:spLocks noChangeArrowheads="1"/>
          </p:cNvSpPr>
          <p:nvPr/>
        </p:nvSpPr>
        <p:spPr bwMode="auto">
          <a:xfrm>
            <a:off x="287338" y="1095375"/>
            <a:ext cx="266382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 smtClean="0"/>
              <a:t>http://localhost:8088/phonebook2/pbc</a:t>
            </a:r>
            <a:endParaRPr lang="ko-KR" altLang="en-US" sz="11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148263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Model1 </a:t>
            </a:r>
            <a:r>
              <a:rPr lang="ko-KR" altLang="en-US" sz="1800" dirty="0" smtClean="0">
                <a:latin typeface="+mn-ea"/>
                <a:ea typeface="+mn-ea"/>
              </a:rPr>
              <a:t>방식</a:t>
            </a:r>
            <a:r>
              <a:rPr lang="en-US" altLang="ko-KR" sz="1800" dirty="0" smtClean="0">
                <a:latin typeface="+mn-ea"/>
                <a:ea typeface="+mn-ea"/>
              </a:rPr>
              <a:t>(phonebook, guestbook)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</a:rPr>
              <a:t>Model2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>
                <a:latin typeface="+mn-ea"/>
                <a:ea typeface="+mn-ea"/>
              </a:rPr>
              <a:t>방식</a:t>
            </a:r>
            <a:r>
              <a:rPr lang="en-US" altLang="ko-KR" sz="1800" dirty="0" smtClean="0">
                <a:latin typeface="+mn-ea"/>
                <a:ea typeface="+mn-ea"/>
              </a:rPr>
              <a:t>(phonebook)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smtClean="0">
                <a:latin typeface="+mn-ea"/>
                <a:ea typeface="+mn-ea"/>
              </a:rPr>
              <a:t>guestbook2 </a:t>
            </a:r>
            <a:r>
              <a:rPr lang="ko-KR" altLang="en-US" sz="1800" b="1" dirty="0">
                <a:latin typeface="+mn-ea"/>
                <a:ea typeface="+mn-ea"/>
              </a:rPr>
              <a:t>만들기 </a:t>
            </a:r>
            <a:r>
              <a:rPr lang="en-US" altLang="ko-KR" sz="1800" b="1" dirty="0">
                <a:latin typeface="+mn-ea"/>
                <a:ea typeface="+mn-ea"/>
              </a:rPr>
              <a:t>: Model </a:t>
            </a:r>
            <a:r>
              <a:rPr lang="en-US" altLang="ko-KR" sz="1800" b="1" dirty="0" smtClean="0">
                <a:latin typeface="+mn-ea"/>
                <a:ea typeface="+mn-ea"/>
              </a:rPr>
              <a:t>2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chapter05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phonebook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622550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guestbook2 </a:t>
            </a:r>
            <a:r>
              <a:rPr lang="ko-KR" altLang="en-US" smtClean="0"/>
              <a:t>모델</a:t>
            </a:r>
            <a:r>
              <a:rPr lang="en-US" altLang="ko-KR" smtClean="0"/>
              <a:t>2 </a:t>
            </a:r>
            <a:r>
              <a:rPr lang="ko-KR" altLang="en-US" smtClean="0"/>
              <a:t>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2150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172075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</a:t>
            </a:r>
            <a:r>
              <a:rPr lang="en-US" altLang="ko-KR" smtClean="0"/>
              <a:t> : </a:t>
            </a:r>
            <a:r>
              <a:rPr lang="ko-KR" altLang="en-US" smtClean="0"/>
              <a:t>모든 요청을 </a:t>
            </a:r>
            <a:r>
              <a:rPr lang="en-US" altLang="ko-KR" sz="2000" smtClean="0">
                <a:solidFill>
                  <a:srgbClr val="FF0000"/>
                </a:solidFill>
              </a:rPr>
              <a:t>Controlle</a:t>
            </a:r>
            <a:r>
              <a:rPr lang="en-US" altLang="ko-KR" sz="2000" smtClean="0"/>
              <a:t>r </a:t>
            </a:r>
            <a:r>
              <a:rPr lang="ko-KR" altLang="en-US" smtClean="0"/>
              <a:t>에게 한다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21510" name="그룹 20"/>
          <p:cNvGrpSpPr>
            <a:grpSpLocks/>
          </p:cNvGrpSpPr>
          <p:nvPr/>
        </p:nvGrpSpPr>
        <p:grpSpPr bwMode="auto">
          <a:xfrm>
            <a:off x="4454525" y="1084263"/>
            <a:ext cx="3721100" cy="3333750"/>
            <a:chOff x="1871700" y="3405004"/>
            <a:chExt cx="2616783" cy="3210101"/>
          </a:xfrm>
        </p:grpSpPr>
        <p:sp>
          <p:nvSpPr>
            <p:cNvPr id="44" name="직사각형 43"/>
            <p:cNvSpPr/>
            <p:nvPr/>
          </p:nvSpPr>
          <p:spPr>
            <a:xfrm>
              <a:off x="1974407" y="3640411"/>
              <a:ext cx="2514077" cy="29746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1700" y="3405004"/>
              <a:ext cx="1241409" cy="2766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49" name="원통 48"/>
          <p:cNvSpPr/>
          <p:nvPr/>
        </p:nvSpPr>
        <p:spPr>
          <a:xfrm>
            <a:off x="6900863" y="4522788"/>
            <a:ext cx="827087" cy="503237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719138" y="1439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sp>
        <p:nvSpPr>
          <p:cNvPr id="5153" name="직사각형 5152"/>
          <p:cNvSpPr/>
          <p:nvPr/>
        </p:nvSpPr>
        <p:spPr bwMode="auto">
          <a:xfrm rot="809534">
            <a:off x="2733675" y="2043113"/>
            <a:ext cx="1101725" cy="290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rgbClr val="00B050"/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478088" y="1485900"/>
            <a:ext cx="1243012" cy="29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4460875" y="2205038"/>
            <a:ext cx="1384300" cy="48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719138" y="2598738"/>
            <a:ext cx="865187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733675" y="2570163"/>
            <a:ext cx="1101725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rgbClr val="0070C0"/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1739900" y="2903538"/>
            <a:ext cx="2744788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)+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  <a:ea typeface="+mn-ea"/>
              </a:rPr>
              <a:t>리다이렉트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리스트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14375" y="4335463"/>
            <a:ext cx="863600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삭제폼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 rot="21118982">
            <a:off x="2322513" y="3259138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 rot="20958846">
            <a:off x="1630363" y="3570288"/>
            <a:ext cx="2743200" cy="31432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)+</a:t>
            </a:r>
            <a:r>
              <a:rPr lang="ko-KR" altLang="en-US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리다이렉트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리스트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2" name="직선 화살표 연결선 101"/>
          <p:cNvCxnSpPr/>
          <p:nvPr/>
        </p:nvCxnSpPr>
        <p:spPr bwMode="auto">
          <a:xfrm>
            <a:off x="1487488" y="3163888"/>
            <a:ext cx="441325" cy="2222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 bwMode="auto">
          <a:xfrm>
            <a:off x="4645025" y="1443038"/>
            <a:ext cx="3403600" cy="28876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54813" y="2414588"/>
            <a:ext cx="1054100" cy="830262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rgbClr val="00B050"/>
                </a:solidFill>
                <a:latin typeface="+mn-ea"/>
              </a:rPr>
              <a:t>getList</a:t>
            </a:r>
            <a:r>
              <a:rPr lang="en-US" altLang="ko-KR" sz="1100" b="1" dirty="0">
                <a:solidFill>
                  <a:srgbClr val="00B050"/>
                </a:solidFill>
                <a:latin typeface="+mn-ea"/>
              </a:rPr>
              <a:t>()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insert()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delete()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854575" y="2174875"/>
            <a:ext cx="1452563" cy="14525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rgbClr val="00B050"/>
                </a:solidFill>
                <a:latin typeface="+mn-ea"/>
              </a:rPr>
              <a:t>등록</a:t>
            </a:r>
            <a:r>
              <a:rPr lang="en-US" altLang="ko-KR" sz="1000" b="1" dirty="0">
                <a:solidFill>
                  <a:srgbClr val="00B050"/>
                </a:solidFill>
                <a:latin typeface="+mn-ea"/>
              </a:rPr>
              <a:t>+</a:t>
            </a:r>
            <a:r>
              <a:rPr lang="ko-KR" altLang="en-US" sz="1000" b="1" dirty="0">
                <a:solidFill>
                  <a:srgbClr val="00B050"/>
                </a:solidFill>
                <a:latin typeface="+mn-ea"/>
              </a:rPr>
              <a:t>리스트 </a:t>
            </a:r>
            <a:r>
              <a:rPr lang="ko-KR" altLang="en-US" sz="1000" b="1" dirty="0" err="1">
                <a:solidFill>
                  <a:srgbClr val="00B050"/>
                </a:solidFill>
                <a:latin typeface="+mn-ea"/>
              </a:rPr>
              <a:t>일때</a:t>
            </a:r>
            <a:r>
              <a:rPr lang="en-US" altLang="ko-KR" sz="1000" b="1" dirty="0">
                <a:solidFill>
                  <a:srgbClr val="00B050"/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rgbClr val="00B050"/>
                </a:solidFill>
                <a:latin typeface="+mn-ea"/>
              </a:rPr>
            </a:br>
            <a:r>
              <a:rPr lang="ko-KR" altLang="en-US" sz="1000" b="1" dirty="0">
                <a:solidFill>
                  <a:srgbClr val="0070C0"/>
                </a:solidFill>
                <a:latin typeface="+mn-ea"/>
              </a:rPr>
              <a:t>등록           </a:t>
            </a:r>
            <a:r>
              <a:rPr lang="ko-KR" altLang="en-US" sz="1000" b="1" dirty="0" err="1">
                <a:solidFill>
                  <a:srgbClr val="0070C0"/>
                </a:solidFill>
                <a:latin typeface="+mn-ea"/>
              </a:rPr>
              <a:t>일때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삭제           </a:t>
            </a:r>
            <a:r>
              <a:rPr lang="ko-KR" altLang="en-US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일때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1000" b="1" dirty="0" err="1">
                <a:solidFill>
                  <a:schemeClr val="accent4">
                    <a:lumMod val="75000"/>
                  </a:schemeClr>
                </a:solidFill>
                <a:latin typeface="+mn-ea"/>
              </a:rPr>
              <a:t>삭제폼</a:t>
            </a:r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       </a:t>
            </a:r>
            <a:r>
              <a:rPr lang="ko-KR" altLang="en-US" sz="1000" b="1" dirty="0" err="1">
                <a:solidFill>
                  <a:schemeClr val="accent4">
                    <a:lumMod val="75000"/>
                  </a:schemeClr>
                </a:solidFill>
                <a:latin typeface="+mn-ea"/>
              </a:rPr>
              <a:t>일때</a:t>
            </a:r>
            <a:endParaRPr lang="en-US" altLang="ko-KR" sz="1000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6489700" y="2312988"/>
            <a:ext cx="1685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GuestbookDao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99088" y="3740150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935538" y="1539875"/>
            <a:ext cx="1235075" cy="50323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addList.jsp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103" name="직선 화살표 연결선 102"/>
          <p:cNvCxnSpPr/>
          <p:nvPr/>
        </p:nvCxnSpPr>
        <p:spPr bwMode="auto">
          <a:xfrm>
            <a:off x="5929313" y="3403600"/>
            <a:ext cx="53975" cy="473075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 bwMode="auto">
          <a:xfrm>
            <a:off x="5892800" y="3471863"/>
            <a:ext cx="64611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rgbClr val="7030A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7221538" y="324485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V="1">
            <a:off x="7329488" y="3244850"/>
            <a:ext cx="0" cy="1260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 bwMode="auto">
          <a:xfrm>
            <a:off x="1566863" y="1903413"/>
            <a:ext cx="3473450" cy="8064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72" idx="3"/>
          </p:cNvCxnSpPr>
          <p:nvPr/>
        </p:nvCxnSpPr>
        <p:spPr bwMode="auto">
          <a:xfrm flipH="1">
            <a:off x="1584325" y="1698625"/>
            <a:ext cx="3294063" cy="650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 bwMode="auto">
          <a:xfrm>
            <a:off x="1577975" y="2827338"/>
            <a:ext cx="3492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 bwMode="auto">
          <a:xfrm flipH="1" flipV="1">
            <a:off x="1566863" y="2935288"/>
            <a:ext cx="3503612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 bwMode="auto">
          <a:xfrm flipV="1">
            <a:off x="1576388" y="3114675"/>
            <a:ext cx="3465512" cy="636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 bwMode="auto">
          <a:xfrm flipH="1">
            <a:off x="1620838" y="3205163"/>
            <a:ext cx="3417887" cy="6477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 bwMode="auto">
          <a:xfrm>
            <a:off x="4592638" y="2141538"/>
            <a:ext cx="908050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903913" y="1282700"/>
            <a:ext cx="111125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guestbook2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3" name="직선 화살표 연결선 42"/>
          <p:cNvCxnSpPr/>
          <p:nvPr/>
        </p:nvCxnSpPr>
        <p:spPr bwMode="auto">
          <a:xfrm>
            <a:off x="6065838" y="2686050"/>
            <a:ext cx="90011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5802313" y="2173288"/>
            <a:ext cx="646112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51" name="직선 화살표 연결선 50"/>
          <p:cNvCxnSpPr/>
          <p:nvPr/>
        </p:nvCxnSpPr>
        <p:spPr bwMode="auto">
          <a:xfrm>
            <a:off x="6065838" y="2851150"/>
            <a:ext cx="900112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 bwMode="auto">
          <a:xfrm>
            <a:off x="714375" y="3471863"/>
            <a:ext cx="863600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삭제</a:t>
            </a:r>
          </a:p>
        </p:txBody>
      </p:sp>
      <p:cxnSp>
        <p:nvCxnSpPr>
          <p:cNvPr id="61" name="직선 화살표 연결선 60"/>
          <p:cNvCxnSpPr/>
          <p:nvPr/>
        </p:nvCxnSpPr>
        <p:spPr bwMode="auto">
          <a:xfrm flipH="1" flipV="1">
            <a:off x="5710238" y="1963738"/>
            <a:ext cx="198437" cy="60325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 bwMode="auto">
          <a:xfrm>
            <a:off x="1479550" y="4051300"/>
            <a:ext cx="488950" cy="5238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 bwMode="auto">
          <a:xfrm rot="20408255">
            <a:off x="2322513" y="3902075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rgbClr val="7030A0"/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7030A0"/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 rot="20958846">
            <a:off x="2354263" y="4445000"/>
            <a:ext cx="1293812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rgbClr val="7030A0"/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 bwMode="auto">
          <a:xfrm flipV="1">
            <a:off x="1576388" y="3371850"/>
            <a:ext cx="3570287" cy="12446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 bwMode="auto">
          <a:xfrm flipH="1">
            <a:off x="1620838" y="4003675"/>
            <a:ext cx="3778250" cy="71437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 bwMode="auto">
          <a:xfrm flipV="1">
            <a:off x="6084888" y="3001963"/>
            <a:ext cx="923925" cy="1095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082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 Model1 </a:t>
            </a:r>
            <a:r>
              <a:rPr lang="ko-KR" altLang="en-US" smtClean="0"/>
              <a:t>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512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172075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model1 </a:t>
            </a:r>
            <a:r>
              <a:rPr lang="ko-KR" altLang="en-US" smtClean="0"/>
              <a:t>방식</a:t>
            </a:r>
            <a:r>
              <a:rPr lang="en-US" altLang="ko-KR" smtClean="0"/>
              <a:t> : </a:t>
            </a:r>
            <a:r>
              <a:rPr lang="ko-KR" altLang="en-US" smtClean="0"/>
              <a:t>모든 요청을 </a:t>
            </a:r>
            <a:r>
              <a:rPr lang="ko-KR" altLang="en-US" sz="2000" smtClean="0">
                <a:solidFill>
                  <a:srgbClr val="FF0000"/>
                </a:solidFill>
              </a:rPr>
              <a:t>각각</a:t>
            </a:r>
            <a:r>
              <a:rPr lang="ko-KR" altLang="en-US" smtClean="0">
                <a:solidFill>
                  <a:srgbClr val="FF0000"/>
                </a:solidFill>
              </a:rPr>
              <a:t>의 </a:t>
            </a:r>
            <a:r>
              <a:rPr lang="en-US" altLang="ko-KR" smtClean="0">
                <a:solidFill>
                  <a:srgbClr val="FF0000"/>
                </a:solidFill>
              </a:rPr>
              <a:t>jsp</a:t>
            </a:r>
            <a:r>
              <a:rPr lang="ko-KR" altLang="en-US" smtClean="0"/>
              <a:t>에게 한다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5126" name="그룹 20"/>
          <p:cNvGrpSpPr>
            <a:grpSpLocks/>
          </p:cNvGrpSpPr>
          <p:nvPr/>
        </p:nvGrpSpPr>
        <p:grpSpPr bwMode="auto">
          <a:xfrm>
            <a:off x="4454525" y="1084263"/>
            <a:ext cx="3681413" cy="2493962"/>
            <a:chOff x="1871700" y="3405004"/>
            <a:chExt cx="2751168" cy="2489636"/>
          </a:xfrm>
        </p:grpSpPr>
        <p:sp>
          <p:nvSpPr>
            <p:cNvPr id="44" name="직사각형 43"/>
            <p:cNvSpPr/>
            <p:nvPr/>
          </p:nvSpPr>
          <p:spPr>
            <a:xfrm>
              <a:off x="1974914" y="3641131"/>
              <a:ext cx="2647954" cy="22535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1700" y="3405004"/>
              <a:ext cx="1242119" cy="277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49" name="원통 48"/>
          <p:cNvSpPr/>
          <p:nvPr/>
        </p:nvSpPr>
        <p:spPr>
          <a:xfrm>
            <a:off x="6821488" y="3808413"/>
            <a:ext cx="827087" cy="80645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719138" y="1439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719138" y="2181225"/>
            <a:ext cx="865187" cy="649288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등록폼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719138" y="2963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메일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4660900" y="1447800"/>
            <a:ext cx="3403600" cy="209073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54575" y="1554163"/>
            <a:ext cx="1235075" cy="5032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673850" y="1792288"/>
            <a:ext cx="1054100" cy="830262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ctr"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insert()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164388" y="2622550"/>
            <a:ext cx="0" cy="11731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272338" y="2622550"/>
            <a:ext cx="0" cy="11731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6" name="그룹 17"/>
          <p:cNvGrpSpPr>
            <a:grpSpLocks/>
          </p:cNvGrpSpPr>
          <p:nvPr/>
        </p:nvGrpSpPr>
        <p:grpSpPr bwMode="auto">
          <a:xfrm>
            <a:off x="6089650" y="1903413"/>
            <a:ext cx="601663" cy="182562"/>
            <a:chOff x="6090096" y="1903735"/>
            <a:chExt cx="600589" cy="182965"/>
          </a:xfrm>
        </p:grpSpPr>
        <p:cxnSp>
          <p:nvCxnSpPr>
            <p:cNvPr id="53" name="직선 화살표 연결선 52"/>
            <p:cNvCxnSpPr/>
            <p:nvPr/>
          </p:nvCxnSpPr>
          <p:spPr>
            <a:xfrm flipH="1" flipV="1">
              <a:off x="6105943" y="1903735"/>
              <a:ext cx="583157" cy="1081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6090096" y="1983285"/>
              <a:ext cx="600589" cy="10341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모서리가 둥근 직사각형 54"/>
          <p:cNvSpPr/>
          <p:nvPr/>
        </p:nvSpPr>
        <p:spPr>
          <a:xfrm>
            <a:off x="4854575" y="2260600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54575" y="2970213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insert.jsp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5139" name="그룹 67"/>
          <p:cNvGrpSpPr>
            <a:grpSpLocks/>
          </p:cNvGrpSpPr>
          <p:nvPr/>
        </p:nvGrpSpPr>
        <p:grpSpPr bwMode="auto">
          <a:xfrm rot="-2253320">
            <a:off x="6032500" y="2708275"/>
            <a:ext cx="849313" cy="182563"/>
            <a:chOff x="6090096" y="1903735"/>
            <a:chExt cx="600589" cy="182965"/>
          </a:xfrm>
        </p:grpSpPr>
        <p:cxnSp>
          <p:nvCxnSpPr>
            <p:cNvPr id="70" name="직선 화살표 연결선 69"/>
            <p:cNvCxnSpPr/>
            <p:nvPr/>
          </p:nvCxnSpPr>
          <p:spPr>
            <a:xfrm flipH="1" flipV="1">
              <a:off x="6105457" y="1903532"/>
              <a:ext cx="583750" cy="1081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6089555" y="1981051"/>
              <a:ext cx="600589" cy="10341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0" name="그룹 5154"/>
          <p:cNvGrpSpPr>
            <a:grpSpLocks/>
          </p:cNvGrpSpPr>
          <p:nvPr/>
        </p:nvGrpSpPr>
        <p:grpSpPr bwMode="auto">
          <a:xfrm>
            <a:off x="1560513" y="1439863"/>
            <a:ext cx="3294062" cy="696912"/>
            <a:chOff x="1559719" y="1515305"/>
            <a:chExt cx="3294131" cy="695852"/>
          </a:xfrm>
        </p:grpSpPr>
        <p:cxnSp>
          <p:nvCxnSpPr>
            <p:cNvPr id="77" name="직선 화살표 연결선 76"/>
            <p:cNvCxnSpPr/>
            <p:nvPr/>
          </p:nvCxnSpPr>
          <p:spPr bwMode="auto">
            <a:xfrm flipV="1">
              <a:off x="1559719" y="1917917"/>
              <a:ext cx="3294131" cy="1743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 bwMode="auto">
            <a:xfrm flipV="1">
              <a:off x="1566069" y="1792694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3" name="직사각형 5152"/>
            <p:cNvSpPr/>
            <p:nvPr/>
          </p:nvSpPr>
          <p:spPr>
            <a:xfrm>
              <a:off x="2448738" y="1515305"/>
              <a:ext cx="1103335" cy="313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399524" y="1897310"/>
              <a:ext cx="1292252" cy="313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141" name="그룹 86"/>
          <p:cNvGrpSpPr>
            <a:grpSpLocks/>
          </p:cNvGrpSpPr>
          <p:nvPr/>
        </p:nvGrpSpPr>
        <p:grpSpPr bwMode="auto">
          <a:xfrm>
            <a:off x="1560513" y="2174875"/>
            <a:ext cx="3294062" cy="695325"/>
            <a:chOff x="1559719" y="1515305"/>
            <a:chExt cx="3294131" cy="695852"/>
          </a:xfrm>
        </p:grpSpPr>
        <p:cxnSp>
          <p:nvCxnSpPr>
            <p:cNvPr id="88" name="직선 화살표 연결선 87"/>
            <p:cNvCxnSpPr/>
            <p:nvPr/>
          </p:nvCxnSpPr>
          <p:spPr bwMode="auto">
            <a:xfrm flipV="1">
              <a:off x="1559719" y="1917247"/>
              <a:ext cx="3294131" cy="1747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 bwMode="auto">
            <a:xfrm flipV="1">
              <a:off x="1566069" y="1793329"/>
              <a:ext cx="3287781" cy="127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2448738" y="1515305"/>
              <a:ext cx="1103335" cy="31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399524" y="1896594"/>
              <a:ext cx="1292252" cy="31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142" name="그룹 91"/>
          <p:cNvGrpSpPr>
            <a:grpSpLocks/>
          </p:cNvGrpSpPr>
          <p:nvPr/>
        </p:nvGrpSpPr>
        <p:grpSpPr bwMode="auto">
          <a:xfrm>
            <a:off x="1560513" y="2914650"/>
            <a:ext cx="3294062" cy="696913"/>
            <a:chOff x="1559719" y="1515305"/>
            <a:chExt cx="3294131" cy="695852"/>
          </a:xfrm>
        </p:grpSpPr>
        <p:cxnSp>
          <p:nvCxnSpPr>
            <p:cNvPr id="93" name="직선 화살표 연결선 92"/>
            <p:cNvCxnSpPr/>
            <p:nvPr/>
          </p:nvCxnSpPr>
          <p:spPr bwMode="auto">
            <a:xfrm flipV="1">
              <a:off x="1559719" y="1917916"/>
              <a:ext cx="3294131" cy="1743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 bwMode="auto">
            <a:xfrm flipV="1">
              <a:off x="1566069" y="1792695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2448738" y="1515305"/>
              <a:ext cx="1103335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399524" y="1897311"/>
              <a:ext cx="1292252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5895975" y="1279525"/>
            <a:ext cx="116046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6588125" y="1671638"/>
            <a:ext cx="12969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735262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guestbook Model1 </a:t>
            </a:r>
            <a:r>
              <a:rPr lang="ko-KR" altLang="en-US" smtClean="0"/>
              <a:t>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614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172075" cy="4016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/>
              <a:t>model1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 요청을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각각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의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jsp</a:t>
            </a:r>
            <a:r>
              <a:rPr lang="ko-KR" altLang="en-US" dirty="0" smtClean="0"/>
              <a:t>에게 한다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6150" name="그룹 20"/>
          <p:cNvGrpSpPr>
            <a:grpSpLocks/>
          </p:cNvGrpSpPr>
          <p:nvPr/>
        </p:nvGrpSpPr>
        <p:grpSpPr bwMode="auto">
          <a:xfrm>
            <a:off x="4454525" y="1084263"/>
            <a:ext cx="3789363" cy="3333750"/>
            <a:chOff x="1871700" y="3405004"/>
            <a:chExt cx="2616783" cy="3327966"/>
          </a:xfrm>
        </p:grpSpPr>
        <p:sp>
          <p:nvSpPr>
            <p:cNvPr id="44" name="직사각형 43"/>
            <p:cNvSpPr/>
            <p:nvPr/>
          </p:nvSpPr>
          <p:spPr>
            <a:xfrm>
              <a:off x="1974749" y="3641131"/>
              <a:ext cx="2513734" cy="30918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1700" y="3405004"/>
              <a:ext cx="1242068" cy="277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72" name="모서리가 둥근 직사각형 71"/>
          <p:cNvSpPr/>
          <p:nvPr/>
        </p:nvSpPr>
        <p:spPr bwMode="auto">
          <a:xfrm>
            <a:off x="719138" y="1439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등록폼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+</a:t>
            </a:r>
          </a:p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719138" y="2181225"/>
            <a:ext cx="865187" cy="649288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719138" y="2963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삭제 폼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19138" y="3735388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삭제 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4660900" y="1447800"/>
            <a:ext cx="3403600" cy="28876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5895975" y="1279525"/>
            <a:ext cx="10922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guestbook1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9" name="원통 48"/>
          <p:cNvSpPr/>
          <p:nvPr/>
        </p:nvSpPr>
        <p:spPr>
          <a:xfrm>
            <a:off x="6900863" y="4578350"/>
            <a:ext cx="827087" cy="503238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245350" y="3244850"/>
            <a:ext cx="0" cy="1331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353300" y="3244850"/>
            <a:ext cx="0" cy="1331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754813" y="2414588"/>
            <a:ext cx="1054100" cy="830262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insert()</a:t>
            </a:r>
          </a:p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delete()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854575" y="2260600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add.jsp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6489700" y="2312988"/>
            <a:ext cx="1685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guestbookDao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54575" y="2970213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deleteForm.jsp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grpSp>
        <p:nvGrpSpPr>
          <p:cNvPr id="6164" name="그룹 5154"/>
          <p:cNvGrpSpPr>
            <a:grpSpLocks/>
          </p:cNvGrpSpPr>
          <p:nvPr/>
        </p:nvGrpSpPr>
        <p:grpSpPr bwMode="auto">
          <a:xfrm>
            <a:off x="1560513" y="1439863"/>
            <a:ext cx="3294062" cy="696912"/>
            <a:chOff x="1559719" y="1515305"/>
            <a:chExt cx="3294131" cy="695852"/>
          </a:xfrm>
        </p:grpSpPr>
        <p:cxnSp>
          <p:nvCxnSpPr>
            <p:cNvPr id="77" name="직선 화살표 연결선 76"/>
            <p:cNvCxnSpPr/>
            <p:nvPr/>
          </p:nvCxnSpPr>
          <p:spPr bwMode="auto">
            <a:xfrm flipV="1">
              <a:off x="1559719" y="1917917"/>
              <a:ext cx="3294131" cy="1743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 bwMode="auto">
            <a:xfrm flipV="1">
              <a:off x="1566069" y="1792694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3" name="직사각형 5152"/>
            <p:cNvSpPr/>
            <p:nvPr/>
          </p:nvSpPr>
          <p:spPr>
            <a:xfrm>
              <a:off x="2448738" y="1515305"/>
              <a:ext cx="1103335" cy="313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399524" y="1897310"/>
              <a:ext cx="1292252" cy="3138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165" name="그룹 86"/>
          <p:cNvGrpSpPr>
            <a:grpSpLocks/>
          </p:cNvGrpSpPr>
          <p:nvPr/>
        </p:nvGrpSpPr>
        <p:grpSpPr bwMode="auto">
          <a:xfrm>
            <a:off x="1560513" y="2174875"/>
            <a:ext cx="3294062" cy="695325"/>
            <a:chOff x="1559719" y="1515305"/>
            <a:chExt cx="3294131" cy="695852"/>
          </a:xfrm>
        </p:grpSpPr>
        <p:cxnSp>
          <p:nvCxnSpPr>
            <p:cNvPr id="88" name="직선 화살표 연결선 87"/>
            <p:cNvCxnSpPr/>
            <p:nvPr/>
          </p:nvCxnSpPr>
          <p:spPr bwMode="auto">
            <a:xfrm flipV="1">
              <a:off x="1559719" y="1917247"/>
              <a:ext cx="3294131" cy="1747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 bwMode="auto">
            <a:xfrm flipV="1">
              <a:off x="1566069" y="1793329"/>
              <a:ext cx="3287781" cy="127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2448738" y="1515305"/>
              <a:ext cx="1103335" cy="31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399524" y="1896594"/>
              <a:ext cx="1292252" cy="314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166" name="그룹 91"/>
          <p:cNvGrpSpPr>
            <a:grpSpLocks/>
          </p:cNvGrpSpPr>
          <p:nvPr/>
        </p:nvGrpSpPr>
        <p:grpSpPr bwMode="auto">
          <a:xfrm>
            <a:off x="1560513" y="2914650"/>
            <a:ext cx="3294062" cy="696913"/>
            <a:chOff x="1559719" y="1515305"/>
            <a:chExt cx="3294131" cy="695852"/>
          </a:xfrm>
        </p:grpSpPr>
        <p:cxnSp>
          <p:nvCxnSpPr>
            <p:cNvPr id="93" name="직선 화살표 연결선 92"/>
            <p:cNvCxnSpPr/>
            <p:nvPr/>
          </p:nvCxnSpPr>
          <p:spPr bwMode="auto">
            <a:xfrm flipV="1">
              <a:off x="1559719" y="1917916"/>
              <a:ext cx="3294131" cy="1743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 bwMode="auto">
            <a:xfrm flipV="1">
              <a:off x="1566069" y="1792695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2448738" y="1515305"/>
              <a:ext cx="1103335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399524" y="1897311"/>
              <a:ext cx="1292252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4854575" y="3748088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delete.jsp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040438" y="1776413"/>
            <a:ext cx="755650" cy="647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6089650" y="1717675"/>
            <a:ext cx="811213" cy="696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54575" y="1554163"/>
            <a:ext cx="1235075" cy="5032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addList.jsp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6089650" y="2517775"/>
            <a:ext cx="684213" cy="2524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6089650" y="2436813"/>
            <a:ext cx="665163" cy="252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089650" y="3198813"/>
            <a:ext cx="806450" cy="812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089650" y="3160713"/>
            <a:ext cx="754063" cy="769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75" name="그룹 91"/>
          <p:cNvGrpSpPr>
            <a:grpSpLocks/>
          </p:cNvGrpSpPr>
          <p:nvPr/>
        </p:nvGrpSpPr>
        <p:grpSpPr bwMode="auto">
          <a:xfrm>
            <a:off x="1560513" y="3686175"/>
            <a:ext cx="3294062" cy="696913"/>
            <a:chOff x="1559719" y="1515305"/>
            <a:chExt cx="3294131" cy="695852"/>
          </a:xfrm>
        </p:grpSpPr>
        <p:cxnSp>
          <p:nvCxnSpPr>
            <p:cNvPr id="74" name="직선 화살표 연결선 73"/>
            <p:cNvCxnSpPr/>
            <p:nvPr/>
          </p:nvCxnSpPr>
          <p:spPr bwMode="auto">
            <a:xfrm flipV="1">
              <a:off x="1559719" y="1917916"/>
              <a:ext cx="3294131" cy="1743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 bwMode="auto">
            <a:xfrm flipV="1">
              <a:off x="1566069" y="1792695"/>
              <a:ext cx="3287781" cy="126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2448738" y="1515305"/>
              <a:ext cx="1103335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 dirty="0" err="1">
                  <a:solidFill>
                    <a:srgbClr val="C00000"/>
                  </a:solidFill>
                  <a:latin typeface="+mn-ea"/>
                  <a:ea typeface="+mn-ea"/>
                </a:rPr>
                <a:t>Rqeust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요청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399524" y="1897311"/>
              <a:ext cx="1292252" cy="313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+mn-ea"/>
                  <a:ea typeface="+mn-ea"/>
                </a:rPr>
                <a:t>Response(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응답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)</a:t>
              </a:r>
              <a:endParaRPr lang="ko-KR" altLang="en-US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2621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Model1 </a:t>
            </a:r>
            <a:r>
              <a:rPr lang="ko-KR" altLang="en-US" smtClean="0"/>
              <a:t>방식 장단점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7172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993062" cy="1157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model1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브라우저에서 요청이 들어오면 </a:t>
            </a:r>
            <a:r>
              <a:rPr lang="en-US" altLang="ko-KR" smtClean="0"/>
              <a:t>JSP</a:t>
            </a:r>
            <a:r>
              <a:rPr lang="ko-KR" altLang="en-US" smtClean="0"/>
              <a:t>에서 받는다</a:t>
            </a:r>
            <a:endParaRPr lang="en-US" altLang="ko-KR" smtClean="0"/>
          </a:p>
          <a:p>
            <a:pPr lvl="1"/>
            <a:r>
              <a:rPr lang="ko-KR" altLang="en-US" smtClean="0"/>
              <a:t>자신</a:t>
            </a:r>
            <a:r>
              <a:rPr lang="en-US" altLang="ko-KR" smtClean="0"/>
              <a:t>(jsp)</a:t>
            </a:r>
            <a:r>
              <a:rPr lang="ko-KR" altLang="en-US" smtClean="0"/>
              <a:t> 또는 다른 클래스</a:t>
            </a:r>
            <a:r>
              <a:rPr lang="en-US" altLang="ko-KR" smtClean="0"/>
              <a:t>(ex: dao) </a:t>
            </a:r>
            <a:r>
              <a:rPr lang="ko-KR" altLang="en-US" smtClean="0"/>
              <a:t>를 이용하여 작업을 처리한다</a:t>
            </a:r>
            <a:endParaRPr lang="en-US" altLang="ko-KR" smtClean="0"/>
          </a:p>
          <a:p>
            <a:pPr lvl="1"/>
            <a:r>
              <a:rPr lang="ko-KR" altLang="en-US" smtClean="0"/>
              <a:t>처리한 결과를 클라이언트에 출력</a:t>
            </a:r>
            <a:r>
              <a:rPr lang="en-US" altLang="ko-KR" smtClean="0"/>
              <a:t>(</a:t>
            </a:r>
            <a:r>
              <a:rPr lang="ko-KR" altLang="en-US" smtClean="0"/>
              <a:t>응답</a:t>
            </a:r>
            <a:r>
              <a:rPr lang="en-US" altLang="ko-KR" smtClean="0"/>
              <a:t>)</a:t>
            </a:r>
            <a:r>
              <a:rPr lang="ko-KR" altLang="en-US" smtClean="0"/>
              <a:t>한다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38" name="Group 157"/>
          <p:cNvGraphicFramePr>
            <a:graphicFrameLocks noGrp="1"/>
          </p:cNvGraphicFramePr>
          <p:nvPr/>
        </p:nvGraphicFramePr>
        <p:xfrm>
          <a:off x="696913" y="1887538"/>
          <a:ext cx="7439025" cy="1908175"/>
        </p:xfrm>
        <a:graphic>
          <a:graphicData uri="http://schemas.openxmlformats.org/drawingml/2006/table">
            <a:tbl>
              <a:tblPr/>
              <a:tblGrid>
                <a:gridCol w="36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877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400300" algn="l"/>
                        </a:tabLst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장점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400300" algn="l"/>
                        </a:tabLst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단점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298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65151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65151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5151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구조가 단순하여 익히기가 쉽다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.</a:t>
                      </a:r>
                      <a:b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</a:b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5151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숙련된 개발자가 아니더라도 구현이 용이하다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1989" marR="71989" marT="72062" marB="720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5146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출력을 위한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뷰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코드와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로직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처리를 위한 자바 코드가 섞여 코드가 복잡하다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51460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JSP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코드에서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백엔드와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프론트엔드가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혼재되기 때문에 분업이 용이하지 않다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5146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코드가 복잡하고 유지보수가 어렵다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1989" marR="71989" marT="72062" marB="7206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148263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Model1 </a:t>
            </a:r>
            <a:r>
              <a:rPr lang="ko-KR" altLang="en-US" sz="1800" dirty="0" smtClean="0">
                <a:latin typeface="+mn-ea"/>
                <a:ea typeface="+mn-ea"/>
              </a:rPr>
              <a:t>방식</a:t>
            </a:r>
            <a:r>
              <a:rPr lang="en-US" altLang="ko-KR" sz="1800" dirty="0" smtClean="0">
                <a:latin typeface="+mn-ea"/>
                <a:ea typeface="+mn-ea"/>
              </a:rPr>
              <a:t>(phonebook, guestbook)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smtClean="0">
                <a:latin typeface="+mn-ea"/>
              </a:rPr>
              <a:t>Model2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  <a:r>
              <a:rPr lang="ko-KR" altLang="en-US" sz="1800" b="1" dirty="0" smtClean="0">
                <a:latin typeface="+mn-ea"/>
                <a:ea typeface="+mn-ea"/>
              </a:rPr>
              <a:t>방식</a:t>
            </a:r>
            <a:r>
              <a:rPr lang="en-US" altLang="ko-KR" sz="1800" b="1" dirty="0" smtClean="0">
                <a:latin typeface="+mn-ea"/>
                <a:ea typeface="+mn-ea"/>
              </a:rPr>
              <a:t>(phonebook)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guestbook2 </a:t>
            </a:r>
            <a:r>
              <a:rPr lang="ko-KR" altLang="en-US" sz="1800" dirty="0">
                <a:latin typeface="+mn-ea"/>
                <a:ea typeface="+mn-ea"/>
              </a:rPr>
              <a:t>만들기 </a:t>
            </a:r>
            <a:r>
              <a:rPr lang="en-US" altLang="ko-KR" sz="1800" dirty="0">
                <a:latin typeface="+mn-ea"/>
                <a:ea typeface="+mn-ea"/>
              </a:rPr>
              <a:t>: Model </a:t>
            </a:r>
            <a:r>
              <a:rPr lang="en-US" altLang="ko-KR" sz="1800" dirty="0" smtClean="0">
                <a:latin typeface="+mn-ea"/>
                <a:ea typeface="+mn-ea"/>
              </a:rPr>
              <a:t>2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chapter05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phonebook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만들기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(Model 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2621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 장단점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922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993062" cy="1265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요청이 들어오면 처리를 위한 흐름제어는 </a:t>
            </a:r>
            <a:r>
              <a:rPr lang="en-US" altLang="ko-KR" smtClean="0"/>
              <a:t>controller</a:t>
            </a:r>
            <a:r>
              <a:rPr lang="ko-KR" altLang="en-US" smtClean="0"/>
              <a:t>인 서블릿이 담당한다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요청처리에 필요한 로직은 서비스 클래스가 담당한다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요청결과는 </a:t>
            </a:r>
            <a:r>
              <a:rPr lang="en-US" altLang="ko-KR" smtClean="0"/>
              <a:t>view</a:t>
            </a:r>
            <a:r>
              <a:rPr lang="ko-KR" altLang="en-US" smtClean="0"/>
              <a:t>인 </a:t>
            </a:r>
            <a:r>
              <a:rPr lang="en-US" altLang="ko-KR" smtClean="0"/>
              <a:t>jsp</a:t>
            </a:r>
            <a:r>
              <a:rPr lang="ko-KR" altLang="en-US" smtClean="0"/>
              <a:t>를 통해 출력된다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aphicFrame>
        <p:nvGraphicFramePr>
          <p:cNvPr id="38" name="Group 157"/>
          <p:cNvGraphicFramePr>
            <a:graphicFrameLocks noGrp="1"/>
          </p:cNvGraphicFramePr>
          <p:nvPr/>
        </p:nvGraphicFramePr>
        <p:xfrm>
          <a:off x="696913" y="1887538"/>
          <a:ext cx="7439025" cy="1908175"/>
        </p:xfrm>
        <a:graphic>
          <a:graphicData uri="http://schemas.openxmlformats.org/drawingml/2006/table">
            <a:tbl>
              <a:tblPr/>
              <a:tblGrid>
                <a:gridCol w="36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877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400300" algn="l"/>
                        </a:tabLst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장점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4003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400300" algn="l"/>
                        </a:tabLst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단점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298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65151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65151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65151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5151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출력을 위한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뷰코드와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로직처리를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 위한 자바 코드가 분리되어있다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5151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모델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에 비해 복잡하지 않다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5151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ourier New" pitchFamily="49" charset="0"/>
                        </a:rPr>
                        <a:t>분업이 용이하다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ourier New" pitchFamily="49" charset="0"/>
                      </a:endParaRPr>
                    </a:p>
                  </a:txBody>
                  <a:tcPr marL="71989" marR="71989" marT="72062" marB="720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800" b="1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508000" algn="l"/>
                          <a:tab pos="800100" algn="l"/>
                          <a:tab pos="25146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514600" algn="l"/>
                        </a:tabLst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구조가 복잡하고 습득이 어렵고 작업량이 많다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800100" algn="l"/>
                          <a:tab pos="2514600" algn="l"/>
                        </a:tabLst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java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에 대한 깊은 이해가 필요하다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1989" marR="71989" marT="72062" marB="7206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0193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 Model2 </a:t>
            </a:r>
            <a:r>
              <a:rPr lang="ko-KR" altLang="en-US" smtClean="0"/>
              <a:t>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024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172075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model2 </a:t>
            </a:r>
            <a:r>
              <a:rPr lang="ko-KR" altLang="en-US" smtClean="0"/>
              <a:t>방식</a:t>
            </a:r>
            <a:r>
              <a:rPr lang="en-US" altLang="ko-KR" smtClean="0"/>
              <a:t> : </a:t>
            </a:r>
            <a:r>
              <a:rPr lang="ko-KR" altLang="en-US" smtClean="0"/>
              <a:t>모든 요청을 </a:t>
            </a:r>
            <a:r>
              <a:rPr lang="en-US" altLang="ko-KR" sz="2000" smtClean="0">
                <a:solidFill>
                  <a:srgbClr val="FF0000"/>
                </a:solidFill>
              </a:rPr>
              <a:t>Controller</a:t>
            </a:r>
            <a:r>
              <a:rPr lang="en-US" altLang="ko-KR" sz="2000" smtClean="0"/>
              <a:t> </a:t>
            </a:r>
            <a:r>
              <a:rPr lang="ko-KR" altLang="en-US" smtClean="0"/>
              <a:t>에게 한다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3488" y="-517525"/>
            <a:ext cx="8540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dirty="0">
                <a:latin typeface="+mn-ea"/>
                <a:ea typeface="+mn-ea"/>
              </a:rPr>
              <a:t>Redirect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10246" name="그룹 20"/>
          <p:cNvGrpSpPr>
            <a:grpSpLocks/>
          </p:cNvGrpSpPr>
          <p:nvPr/>
        </p:nvGrpSpPr>
        <p:grpSpPr bwMode="auto">
          <a:xfrm>
            <a:off x="4454525" y="1084263"/>
            <a:ext cx="3862388" cy="3333750"/>
            <a:chOff x="1871700" y="3405004"/>
            <a:chExt cx="2616783" cy="3210101"/>
          </a:xfrm>
        </p:grpSpPr>
        <p:sp>
          <p:nvSpPr>
            <p:cNvPr id="44" name="직사각형 43"/>
            <p:cNvSpPr/>
            <p:nvPr/>
          </p:nvSpPr>
          <p:spPr>
            <a:xfrm>
              <a:off x="1973876" y="3640411"/>
              <a:ext cx="2514607" cy="29746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1700" y="3405004"/>
              <a:ext cx="1241170" cy="2766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sp>
        <p:nvSpPr>
          <p:cNvPr id="49" name="원통 48"/>
          <p:cNvSpPr/>
          <p:nvPr/>
        </p:nvSpPr>
        <p:spPr>
          <a:xfrm>
            <a:off x="6900863" y="4451350"/>
            <a:ext cx="827087" cy="503238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719138" y="1439863"/>
            <a:ext cx="865187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리스트</a:t>
            </a:r>
          </a:p>
        </p:txBody>
      </p:sp>
      <p:sp>
        <p:nvSpPr>
          <p:cNvPr id="5153" name="직사각형 5152"/>
          <p:cNvSpPr/>
          <p:nvPr/>
        </p:nvSpPr>
        <p:spPr bwMode="auto">
          <a:xfrm rot="809534">
            <a:off x="2733675" y="2043113"/>
            <a:ext cx="1101725" cy="2905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rgbClr val="00B050"/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478088" y="1485900"/>
            <a:ext cx="1243012" cy="29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4460875" y="2205038"/>
            <a:ext cx="1384300" cy="481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719138" y="2598738"/>
            <a:ext cx="865187" cy="64928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733675" y="2627313"/>
            <a:ext cx="1101725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rgbClr val="0070C0"/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1739900" y="2946400"/>
            <a:ext cx="2744788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)+</a:t>
            </a:r>
            <a:r>
              <a:rPr lang="ko-KR" altLang="en-US" sz="1200" b="1" dirty="0" err="1">
                <a:solidFill>
                  <a:srgbClr val="0070C0"/>
                </a:solidFill>
                <a:latin typeface="+mn-ea"/>
                <a:ea typeface="+mn-ea"/>
              </a:rPr>
              <a:t>리다이렉트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리스트</a:t>
            </a:r>
            <a:r>
              <a:rPr lang="en-US" altLang="ko-KR" sz="12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57238" y="3552825"/>
            <a:ext cx="863600" cy="6477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ct val="80000"/>
              </a:lnSpc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등록폼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 rot="21118982">
            <a:off x="2322513" y="3302000"/>
            <a:ext cx="11017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Rqeust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요청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335213" y="3921125"/>
            <a:ext cx="1292225" cy="2921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Response(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응답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2" name="직선 화살표 연결선 101"/>
          <p:cNvCxnSpPr/>
          <p:nvPr/>
        </p:nvCxnSpPr>
        <p:spPr bwMode="auto">
          <a:xfrm flipV="1">
            <a:off x="1530350" y="2490788"/>
            <a:ext cx="425450" cy="230187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 bwMode="auto">
          <a:xfrm>
            <a:off x="4645025" y="1385888"/>
            <a:ext cx="3563938" cy="28876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27825" y="2414588"/>
            <a:ext cx="1373188" cy="830262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rgbClr val="00B050"/>
                </a:solidFill>
                <a:latin typeface="+mn-ea"/>
              </a:rPr>
              <a:t>getPersonList</a:t>
            </a:r>
            <a:r>
              <a:rPr lang="en-US" altLang="ko-KR" sz="1100" b="1" dirty="0">
                <a:solidFill>
                  <a:srgbClr val="00B050"/>
                </a:solidFill>
                <a:latin typeface="+mn-ea"/>
              </a:rPr>
              <a:t>()</a:t>
            </a:r>
          </a:p>
          <a:p>
            <a:pPr algn="ctr">
              <a:defRPr/>
            </a:pPr>
            <a:endParaRPr lang="en-US" altLang="ko-KR" sz="1100" b="1" dirty="0">
              <a:solidFill>
                <a:srgbClr val="00B050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err="1">
                <a:solidFill>
                  <a:srgbClr val="0070C0"/>
                </a:solidFill>
                <a:latin typeface="+mn-ea"/>
              </a:rPr>
              <a:t>personInsert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()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854575" y="2260600"/>
            <a:ext cx="1235075" cy="12350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100" b="1" dirty="0">
                <a:solidFill>
                  <a:srgbClr val="00B050"/>
                </a:solidFill>
                <a:latin typeface="+mn-ea"/>
              </a:rPr>
              <a:t>리스트 </a:t>
            </a:r>
            <a:r>
              <a:rPr lang="ko-KR" altLang="en-US" sz="1100" b="1" dirty="0" err="1">
                <a:solidFill>
                  <a:srgbClr val="00B050"/>
                </a:solidFill>
                <a:latin typeface="+mn-ea"/>
              </a:rPr>
              <a:t>일때</a:t>
            </a:r>
            <a:r>
              <a:rPr lang="en-US" altLang="ko-KR" sz="1100" b="1" dirty="0">
                <a:solidFill>
                  <a:srgbClr val="00B050"/>
                </a:solidFill>
                <a:latin typeface="+mn-ea"/>
              </a:rPr>
              <a:t/>
            </a:r>
            <a:br>
              <a:rPr lang="en-US" altLang="ko-KR" sz="1100" b="1" dirty="0">
                <a:solidFill>
                  <a:srgbClr val="00B050"/>
                </a:solidFill>
                <a:latin typeface="+mn-ea"/>
              </a:rPr>
            </a:br>
            <a:r>
              <a:rPr lang="ko-KR" altLang="en-US" sz="1100" b="1" dirty="0">
                <a:solidFill>
                  <a:srgbClr val="0070C0"/>
                </a:solidFill>
                <a:latin typeface="+mn-ea"/>
              </a:rPr>
              <a:t>등록    </a:t>
            </a:r>
            <a:r>
              <a:rPr lang="ko-KR" altLang="en-US" sz="1100" b="1" dirty="0" err="1">
                <a:solidFill>
                  <a:srgbClr val="0070C0"/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rgbClr val="0070C0"/>
              </a:solidFill>
              <a:latin typeface="+mn-ea"/>
            </a:endParaRPr>
          </a:p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1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등록폼</a:t>
            </a:r>
            <a:r>
              <a:rPr lang="ko-KR" altLang="en-US" sz="11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1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일때</a:t>
            </a: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6767513" y="2259013"/>
            <a:ext cx="13239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phoneDao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62513" y="3727450"/>
            <a:ext cx="1235075" cy="5048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78388" y="1446213"/>
            <a:ext cx="1235075" cy="50323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54" name="직선 화살표 연결선 53"/>
          <p:cNvCxnSpPr/>
          <p:nvPr/>
        </p:nvCxnSpPr>
        <p:spPr bwMode="auto">
          <a:xfrm flipV="1">
            <a:off x="5892800" y="2690813"/>
            <a:ext cx="1019175" cy="4762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 bwMode="auto">
          <a:xfrm flipV="1">
            <a:off x="5673725" y="1958975"/>
            <a:ext cx="0" cy="66992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 bwMode="auto">
          <a:xfrm>
            <a:off x="5600700" y="2181225"/>
            <a:ext cx="646113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rgbClr val="00B050"/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101" name="직선 화살표 연결선 100"/>
          <p:cNvCxnSpPr/>
          <p:nvPr/>
        </p:nvCxnSpPr>
        <p:spPr bwMode="auto">
          <a:xfrm>
            <a:off x="5851525" y="2974975"/>
            <a:ext cx="1060450" cy="28575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 bwMode="auto">
          <a:xfrm>
            <a:off x="5670550" y="3286125"/>
            <a:ext cx="0" cy="59055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 bwMode="auto">
          <a:xfrm>
            <a:off x="5600700" y="3413125"/>
            <a:ext cx="646113" cy="292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포워드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7221538" y="3244850"/>
            <a:ext cx="0" cy="11731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V="1">
            <a:off x="7329488" y="3244850"/>
            <a:ext cx="0" cy="11731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 bwMode="auto">
          <a:xfrm>
            <a:off x="1566863" y="1903413"/>
            <a:ext cx="3473450" cy="8064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72" idx="3"/>
          </p:cNvCxnSpPr>
          <p:nvPr/>
        </p:nvCxnSpPr>
        <p:spPr bwMode="auto">
          <a:xfrm flipH="1">
            <a:off x="1584325" y="1698625"/>
            <a:ext cx="3294063" cy="650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 bwMode="auto">
          <a:xfrm>
            <a:off x="1577975" y="2884488"/>
            <a:ext cx="3492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 bwMode="auto">
          <a:xfrm flipH="1" flipV="1">
            <a:off x="1566863" y="2992438"/>
            <a:ext cx="3503612" cy="1428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 bwMode="auto">
          <a:xfrm flipV="1">
            <a:off x="1604963" y="3211513"/>
            <a:ext cx="3465512" cy="5461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57" idx="1"/>
          </p:cNvCxnSpPr>
          <p:nvPr/>
        </p:nvCxnSpPr>
        <p:spPr bwMode="auto">
          <a:xfrm flipH="1" flipV="1">
            <a:off x="1604963" y="3971925"/>
            <a:ext cx="3257550" cy="79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 bwMode="auto">
          <a:xfrm>
            <a:off x="4410075" y="2179638"/>
            <a:ext cx="1189038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Contoller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(servlet)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ko-KR" altLang="en-US" sz="1200" b="1" dirty="0">
                <a:latin typeface="+mn-ea"/>
                <a:ea typeface="+mn-ea"/>
              </a:rPr>
              <a:t>객체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6156325" y="1239838"/>
            <a:ext cx="116046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phonebook2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4679950" y="1671638"/>
            <a:ext cx="2020888" cy="22050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1511300" y="1635125"/>
            <a:ext cx="2020888" cy="2230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79725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127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개요</a:t>
            </a:r>
          </a:p>
        </p:txBody>
      </p:sp>
      <p:sp>
        <p:nvSpPr>
          <p:cNvPr id="34" name="타원 33"/>
          <p:cNvSpPr/>
          <p:nvPr/>
        </p:nvSpPr>
        <p:spPr bwMode="auto">
          <a:xfrm>
            <a:off x="7335838" y="2241550"/>
            <a:ext cx="1044575" cy="1004888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핸드폰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회사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 eaLnBrk="1" latinLnBrk="1" hangingPunct="1"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cxnSp>
        <p:nvCxnSpPr>
          <p:cNvPr id="37" name="꺾인 연결선 36"/>
          <p:cNvCxnSpPr>
            <a:stCxn id="9" idx="2"/>
          </p:cNvCxnSpPr>
          <p:nvPr/>
        </p:nvCxnSpPr>
        <p:spPr>
          <a:xfrm rot="16200000" flipH="1">
            <a:off x="3540919" y="1696244"/>
            <a:ext cx="361950" cy="4024312"/>
          </a:xfrm>
          <a:prstGeom prst="bentConnector3">
            <a:avLst>
              <a:gd name="adj1" fmla="val 202794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39863" y="3382963"/>
            <a:ext cx="539750" cy="1444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11450" y="1635125"/>
            <a:ext cx="323850" cy="123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/>
          <p:nvPr/>
        </p:nvCxnSpPr>
        <p:spPr>
          <a:xfrm flipV="1">
            <a:off x="4945063" y="2709863"/>
            <a:ext cx="2390775" cy="2174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4" idx="0"/>
          </p:cNvCxnSpPr>
          <p:nvPr/>
        </p:nvCxnSpPr>
        <p:spPr>
          <a:xfrm rot="16200000" flipV="1">
            <a:off x="4906963" y="-709613"/>
            <a:ext cx="603250" cy="5299075"/>
          </a:xfrm>
          <a:prstGeom prst="bentConnector3">
            <a:avLst>
              <a:gd name="adj1" fmla="val 171143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65" idx="1"/>
            <a:endCxn id="48" idx="0"/>
          </p:cNvCxnSpPr>
          <p:nvPr/>
        </p:nvCxnSpPr>
        <p:spPr>
          <a:xfrm rot="10800000">
            <a:off x="2873375" y="1635125"/>
            <a:ext cx="1806575" cy="1552575"/>
          </a:xfrm>
          <a:prstGeom prst="bentConnector4">
            <a:avLst>
              <a:gd name="adj1" fmla="val 30096"/>
              <a:gd name="adj2" fmla="val 114727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679950" y="3116263"/>
            <a:ext cx="539750" cy="1428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57725" y="2878138"/>
            <a:ext cx="287338" cy="165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280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4679950" y="1671638"/>
            <a:ext cx="2020888" cy="22050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>
            <a:fillRect/>
          </a:stretch>
        </p:blipFill>
        <p:spPr bwMode="auto">
          <a:xfrm>
            <a:off x="1511300" y="1635125"/>
            <a:ext cx="2020888" cy="22304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2"/>
          <a:stretch>
            <a:fillRect/>
          </a:stretch>
        </p:blipFill>
        <p:spPr bwMode="auto">
          <a:xfrm>
            <a:off x="2879725" y="987425"/>
            <a:ext cx="2203450" cy="23971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0"/>
          <a:stretch>
            <a:fillRect/>
          </a:stretch>
        </p:blipFill>
        <p:spPr bwMode="auto">
          <a:xfrm>
            <a:off x="539750" y="987425"/>
            <a:ext cx="2203450" cy="24034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2293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788511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분석</a:t>
            </a:r>
            <a:r>
              <a:rPr lang="en-US" altLang="ko-KR" smtClean="0"/>
              <a:t>-DB</a:t>
            </a:r>
            <a:endParaRPr lang="ko-KR" altLang="en-US" smtClean="0"/>
          </a:p>
        </p:txBody>
      </p:sp>
      <p:grpSp>
        <p:nvGrpSpPr>
          <p:cNvPr id="12294" name="그룹 13"/>
          <p:cNvGrpSpPr>
            <a:grpSpLocks/>
          </p:cNvGrpSpPr>
          <p:nvPr/>
        </p:nvGrpSpPr>
        <p:grpSpPr bwMode="auto">
          <a:xfrm>
            <a:off x="395288" y="1801813"/>
            <a:ext cx="612775" cy="581025"/>
            <a:chOff x="1494264" y="2086940"/>
            <a:chExt cx="612068" cy="581039"/>
          </a:xfrm>
        </p:grpSpPr>
        <p:sp>
          <p:nvSpPr>
            <p:cNvPr id="11" name="TextBox 10"/>
            <p:cNvSpPr txBox="1"/>
            <p:nvPr/>
          </p:nvSpPr>
          <p:spPr>
            <a:xfrm>
              <a:off x="1494264" y="2213943"/>
              <a:ext cx="612068" cy="3683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94264" y="2298082"/>
              <a:ext cx="612068" cy="3698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94264" y="2086940"/>
              <a:ext cx="612068" cy="3698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295" name="그룹 38"/>
          <p:cNvGrpSpPr>
            <a:grpSpLocks/>
          </p:cNvGrpSpPr>
          <p:nvPr/>
        </p:nvGrpSpPr>
        <p:grpSpPr bwMode="auto">
          <a:xfrm>
            <a:off x="3851275" y="2185988"/>
            <a:ext cx="611188" cy="635000"/>
            <a:chOff x="1494264" y="2101812"/>
            <a:chExt cx="612068" cy="634077"/>
          </a:xfrm>
        </p:grpSpPr>
        <p:sp>
          <p:nvSpPr>
            <p:cNvPr id="41" name="TextBox 40"/>
            <p:cNvSpPr txBox="1"/>
            <p:nvPr/>
          </p:nvSpPr>
          <p:spPr>
            <a:xfrm>
              <a:off x="1494264" y="2236553"/>
              <a:ext cx="612068" cy="369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94264" y="2366539"/>
              <a:ext cx="612068" cy="3693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94264" y="2101812"/>
              <a:ext cx="612068" cy="3693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+mn-ea"/>
                  <a:ea typeface="+mn-ea"/>
                  <a:sym typeface="Wingdings"/>
                </a:rPr>
                <a:t></a:t>
              </a:r>
              <a:endParaRPr lang="ko-KR" altLang="en-US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296" name="제목 1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2879725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phonebook2 </a:t>
            </a:r>
            <a:r>
              <a:rPr lang="ko-KR" altLang="en-US" smtClean="0"/>
              <a:t>개요 및 분석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329238" y="1233488"/>
          <a:ext cx="3708400" cy="16922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8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5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person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5987" marB="35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person_id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number(5)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NULL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hp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company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1458" marR="91458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148263" y="944563"/>
            <a:ext cx="11604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ea"/>
                <a:ea typeface="+mn-ea"/>
              </a:rPr>
              <a:t>*</a:t>
            </a:r>
            <a:r>
              <a:rPr lang="ko-KR" altLang="en-US" sz="1400" dirty="0">
                <a:latin typeface="+mn-ea"/>
                <a:ea typeface="+mn-ea"/>
              </a:rPr>
              <a:t>테이블정보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18813</TotalTime>
  <Words>977</Words>
  <Application>Microsoft Office PowerPoint</Application>
  <PresentationFormat>화면 슬라이드 쇼(16:9)</PresentationFormat>
  <Paragraphs>362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굴림</vt:lpstr>
      <vt:lpstr>Arial</vt:lpstr>
      <vt:lpstr>HY견고딕</vt:lpstr>
      <vt:lpstr>Courier New</vt:lpstr>
      <vt:lpstr>Times New Roman</vt:lpstr>
      <vt:lpstr>Wingdings</vt:lpstr>
      <vt:lpstr>D2Coding</vt:lpstr>
      <vt:lpstr>Office 테마</vt:lpstr>
      <vt:lpstr>PowerPoint 프레젠테이션</vt:lpstr>
      <vt:lpstr>phonebook Model1 방식</vt:lpstr>
      <vt:lpstr>guestbook Model1 방식</vt:lpstr>
      <vt:lpstr>Model1 방식 장단점</vt:lpstr>
      <vt:lpstr>PowerPoint 프레젠테이션</vt:lpstr>
      <vt:lpstr>Model2 방식 장단점</vt:lpstr>
      <vt:lpstr>phonebook Model2 방식</vt:lpstr>
      <vt:lpstr>phonebook2 개요 및 분석</vt:lpstr>
      <vt:lpstr>phonebook2 개요 및 분석</vt:lpstr>
      <vt:lpstr>phonebook2 개요 및 분석</vt:lpstr>
      <vt:lpstr>phonebook2 개요 및 분석</vt:lpstr>
      <vt:lpstr>Model2 방식 장단점</vt:lpstr>
      <vt:lpstr>Model2 방식 장단점</vt:lpstr>
      <vt:lpstr>phonebook2 개요 및 분석</vt:lpstr>
      <vt:lpstr>phonebook2 개요 및 분석</vt:lpstr>
      <vt:lpstr>PowerPoint 프레젠테이션</vt:lpstr>
      <vt:lpstr>guestbook2 모델2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cheoho-hi</cp:lastModifiedBy>
  <cp:revision>892</cp:revision>
  <cp:lastPrinted>2017-02-20T04:01:18Z</cp:lastPrinted>
  <dcterms:created xsi:type="dcterms:W3CDTF">2017-02-15T05:41:07Z</dcterms:created>
  <dcterms:modified xsi:type="dcterms:W3CDTF">2023-09-06T00:36:10Z</dcterms:modified>
</cp:coreProperties>
</file>