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9"/>
  </p:notesMasterIdLst>
  <p:sldIdLst>
    <p:sldId id="257" r:id="rId2"/>
    <p:sldId id="256" r:id="rId3"/>
    <p:sldId id="699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77" r:id="rId20"/>
    <p:sldId id="778" r:id="rId21"/>
    <p:sldId id="779" r:id="rId22"/>
    <p:sldId id="731" r:id="rId23"/>
    <p:sldId id="694" r:id="rId24"/>
    <p:sldId id="700" r:id="rId25"/>
    <p:sldId id="732" r:id="rId26"/>
    <p:sldId id="733" r:id="rId27"/>
    <p:sldId id="734" r:id="rId28"/>
    <p:sldId id="735" r:id="rId29"/>
    <p:sldId id="736" r:id="rId30"/>
    <p:sldId id="704" r:id="rId31"/>
    <p:sldId id="707" r:id="rId32"/>
    <p:sldId id="737" r:id="rId33"/>
    <p:sldId id="738" r:id="rId34"/>
    <p:sldId id="739" r:id="rId35"/>
    <p:sldId id="740" r:id="rId36"/>
    <p:sldId id="741" r:id="rId37"/>
    <p:sldId id="742" r:id="rId38"/>
    <p:sldId id="743" r:id="rId39"/>
    <p:sldId id="744" r:id="rId40"/>
    <p:sldId id="745" r:id="rId41"/>
    <p:sldId id="746" r:id="rId42"/>
    <p:sldId id="747" r:id="rId43"/>
    <p:sldId id="748" r:id="rId44"/>
    <p:sldId id="749" r:id="rId45"/>
    <p:sldId id="750" r:id="rId46"/>
    <p:sldId id="751" r:id="rId47"/>
    <p:sldId id="752" r:id="rId48"/>
    <p:sldId id="753" r:id="rId49"/>
    <p:sldId id="754" r:id="rId50"/>
    <p:sldId id="755" r:id="rId51"/>
    <p:sldId id="756" r:id="rId52"/>
    <p:sldId id="705" r:id="rId53"/>
    <p:sldId id="763" r:id="rId54"/>
    <p:sldId id="708" r:id="rId55"/>
    <p:sldId id="757" r:id="rId56"/>
    <p:sldId id="758" r:id="rId57"/>
    <p:sldId id="759" r:id="rId58"/>
    <p:sldId id="760" r:id="rId59"/>
    <p:sldId id="761" r:id="rId60"/>
    <p:sldId id="762" r:id="rId61"/>
    <p:sldId id="706" r:id="rId62"/>
    <p:sldId id="709" r:id="rId63"/>
    <p:sldId id="764" r:id="rId64"/>
    <p:sldId id="765" r:id="rId65"/>
    <p:sldId id="766" r:id="rId66"/>
    <p:sldId id="767" r:id="rId67"/>
    <p:sldId id="768" r:id="rId68"/>
    <p:sldId id="769" r:id="rId69"/>
    <p:sldId id="770" r:id="rId70"/>
    <p:sldId id="703" r:id="rId71"/>
    <p:sldId id="710" r:id="rId72"/>
    <p:sldId id="771" r:id="rId73"/>
    <p:sldId id="772" r:id="rId74"/>
    <p:sldId id="773" r:id="rId75"/>
    <p:sldId id="774" r:id="rId76"/>
    <p:sldId id="775" r:id="rId77"/>
    <p:sldId id="776" r:id="rId78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556A84"/>
    <a:srgbClr val="DDDAE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2" autoAdjust="0"/>
    <p:restoredTop sz="90644" autoAdjust="0"/>
  </p:normalViewPr>
  <p:slideViewPr>
    <p:cSldViewPr snapToGrid="0" showGuides="1">
      <p:cViewPr varScale="1">
        <p:scale>
          <a:sx n="123" d="100"/>
          <a:sy n="123" d="100"/>
        </p:scale>
        <p:origin x="88" y="328"/>
      </p:cViewPr>
      <p:guideLst>
        <p:guide pos="2880"/>
        <p:guide orient="horz" pos="2799"/>
      </p:guideLst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694AB-7FFF-4D4A-897B-E6B0A584DF5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EC9D4-72F8-460F-8F0B-14D7BDCFC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2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강의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3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6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7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648" y="467962"/>
            <a:ext cx="3814314" cy="5959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 userDrawn="1"/>
        </p:nvCxnSpPr>
        <p:spPr>
          <a:xfrm>
            <a:off x="142875" y="515217"/>
            <a:ext cx="8858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 b="1"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69" y="147943"/>
            <a:ext cx="294993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02.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객체지향 프로그래밍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772399" y="158750"/>
            <a:ext cx="1225345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6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806450" indent="-1778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>
                <a:latin typeface="+mn-ea"/>
                <a:ea typeface="+mn-ea"/>
              </a:defRPr>
            </a:lvl4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둘째수준</a:t>
            </a:r>
            <a:r>
              <a:rPr lang="en-US" altLang="ko-KR" noProof="0" dirty="0" smtClean="0"/>
              <a:t>(</a:t>
            </a:r>
            <a:r>
              <a:rPr lang="ko-KR" altLang="en-US" noProof="0" dirty="0" err="1" smtClean="0"/>
              <a:t>빈거</a:t>
            </a:r>
            <a:r>
              <a:rPr lang="en-US" altLang="ko-KR" noProof="0" dirty="0" smtClean="0"/>
              <a:t>)</a:t>
            </a:r>
          </a:p>
          <a:p>
            <a:pPr lvl="2"/>
            <a:r>
              <a:rPr lang="ko-KR" altLang="en-US" noProof="0" dirty="0" err="1" smtClean="0"/>
              <a:t>세째수준</a:t>
            </a:r>
            <a:endParaRPr lang="en-US" altLang="ko-KR" noProof="0" dirty="0" smtClean="0"/>
          </a:p>
          <a:p>
            <a:pPr lvl="3"/>
            <a:r>
              <a:rPr lang="ko-KR" altLang="en-US" noProof="0" dirty="0" err="1" smtClean="0"/>
              <a:t>네째수준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2628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" userDrawn="1">
          <p15:clr>
            <a:srgbClr val="FBAE40"/>
          </p15:clr>
        </p15:guide>
        <p15:guide id="2" pos="9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orient="horz" pos="3140" userDrawn="1">
          <p15:clr>
            <a:srgbClr val="FBAE40"/>
          </p15:clr>
        </p15:guide>
        <p15:guide id="5" pos="5670" userDrawn="1">
          <p15:clr>
            <a:srgbClr val="FBAE40"/>
          </p15:clr>
        </p15:guide>
        <p15:guide id="6" orient="horz" pos="2799" userDrawn="1">
          <p15:clr>
            <a:srgbClr val="FBAE40"/>
          </p15:clr>
        </p15:guide>
        <p15:guide id="7" pos="3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397" y="350875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6528" y="1586297"/>
            <a:ext cx="0" cy="402336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0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9000492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 userDrawn="1"/>
        </p:nvSpPr>
        <p:spPr>
          <a:xfrm>
            <a:off x="9000492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86617" y="148118"/>
            <a:ext cx="294993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01.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기본 프로그래밍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616297" y="158750"/>
            <a:ext cx="1381448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90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0">
          <p15:clr>
            <a:srgbClr val="FBAE40"/>
          </p15:clr>
        </p15:guide>
        <p15:guide id="2" pos="9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3140">
          <p15:clr>
            <a:srgbClr val="FBAE40"/>
          </p15:clr>
        </p15:guide>
        <p15:guide id="5" pos="567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7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9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61" r:id="rId3"/>
    <p:sldLayoutId id="2147483674" r:id="rId4"/>
    <p:sldLayoutId id="2147483673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jWmN6K8YLUAhVhqVQKHX3MD1sQjRwIBw&amp;url=http://blog.hyosung.com/1153&amp;psig=AFQjCNFbSiCW-dBILSkdtjxSzZG3Unu88A&amp;ust=149552127360124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347123" y="457263"/>
            <a:ext cx="4597591" cy="902294"/>
            <a:chOff x="2347123" y="457263"/>
            <a:chExt cx="4597591" cy="902294"/>
          </a:xfrm>
        </p:grpSpPr>
        <p:sp>
          <p:nvSpPr>
            <p:cNvPr id="3" name="직사각형 2"/>
            <p:cNvSpPr/>
            <p:nvPr/>
          </p:nvSpPr>
          <p:spPr>
            <a:xfrm>
              <a:off x="2347123" y="457263"/>
              <a:ext cx="4597591" cy="6529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6667264" y="1082111"/>
              <a:ext cx="249370" cy="305521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89996"/>
              </p:ext>
            </p:extLst>
          </p:nvPr>
        </p:nvGraphicFramePr>
        <p:xfrm>
          <a:off x="2792368" y="1858137"/>
          <a:ext cx="3823316" cy="260140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23316"/>
              </a:tblGrid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 01.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기본 프로그래밍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Chapter 02.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객체지향 프로그래밍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03.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API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 04.</a:t>
                      </a:r>
                      <a:r>
                        <a:rPr lang="ko-KR" altLang="en-US" sz="1800" baseline="0" dirty="0" smtClean="0">
                          <a:latin typeface="+mn-ea"/>
                          <a:ea typeface="+mn-ea"/>
                        </a:rPr>
                        <a:t>컬렉션 프레임워크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05.I/O </a:t>
                      </a: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06.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쓰레드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361661" y="560597"/>
            <a:ext cx="4562475" cy="461963"/>
          </a:xfrm>
          <a:prstGeom prst="rect">
            <a:avLst/>
          </a:prstGeom>
        </p:spPr>
        <p:txBody>
          <a:bodyPr/>
          <a:lstStyle/>
          <a:p>
            <a:pPr algn="ctr" rtl="0" eaLnBrk="1" latinLnBrk="1" hangingPunct="1"/>
            <a:r>
              <a:rPr lang="en-US" altLang="ko-KR" sz="2400" b="1" kern="1200" dirty="0" smtClean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Programming</a:t>
            </a:r>
            <a:endParaRPr lang="ko-KR" altLang="ko-KR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88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도서대여점 객체지향 설계</a:t>
            </a:r>
            <a:endParaRPr lang="en-US" altLang="ko-KR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350351" y="912352"/>
            <a:ext cx="8560568" cy="431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도서</a:t>
            </a:r>
            <a:r>
              <a:rPr lang="ko-KR" altLang="en-US" dirty="0" smtClean="0"/>
              <a:t> </a:t>
            </a: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대여점</a:t>
            </a:r>
            <a:r>
              <a:rPr lang="ko-KR" altLang="en-US" dirty="0" smtClean="0"/>
              <a:t> </a:t>
            </a: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고객</a:t>
            </a:r>
            <a:r>
              <a:rPr lang="ko-KR" altLang="en-US" dirty="0" smtClean="0"/>
              <a:t> </a:t>
            </a:r>
            <a:r>
              <a:rPr kumimoji="1" lang="en-US" altLang="ko-KR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vs</a:t>
            </a:r>
            <a:r>
              <a:rPr lang="en-US" altLang="ko-KR" dirty="0" smtClean="0"/>
              <a:t> </a:t>
            </a: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신발</a:t>
            </a:r>
            <a:r>
              <a:rPr lang="ko-KR" altLang="en-US" dirty="0" smtClean="0"/>
              <a:t> </a:t>
            </a: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가게</a:t>
            </a:r>
            <a:r>
              <a:rPr lang="ko-KR" altLang="en-US" dirty="0" smtClean="0"/>
              <a:t> </a:t>
            </a: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고객</a:t>
            </a:r>
            <a:endParaRPr kumimoji="1" lang="en-US" altLang="ko-KR" sz="2200" dirty="0" smtClean="0">
              <a:solidFill>
                <a:schemeClr val="accent6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lvl="2">
              <a:defRPr/>
            </a:pPr>
            <a:r>
              <a:rPr lang="ko-KR" altLang="en-US" dirty="0" smtClean="0"/>
              <a:t>도서 대여점의 고객에게 신발 사이즈를 물어본다면</a:t>
            </a:r>
            <a:r>
              <a:rPr lang="en-US" altLang="ko-KR" dirty="0" smtClean="0"/>
              <a:t>?</a:t>
            </a:r>
          </a:p>
          <a:p>
            <a:pPr lvl="2">
              <a:defRPr/>
            </a:pPr>
            <a:r>
              <a:rPr lang="ko-KR" altLang="en-US" dirty="0" smtClean="0"/>
              <a:t>도서 대여점의 고객에게 몸무게를 물어본다면</a:t>
            </a:r>
            <a:r>
              <a:rPr lang="en-US" altLang="ko-KR" dirty="0" smtClean="0"/>
              <a:t>?</a:t>
            </a:r>
          </a:p>
          <a:p>
            <a:pPr lvl="2">
              <a:defRPr/>
            </a:pPr>
            <a:r>
              <a:rPr lang="ko-KR" altLang="en-US" dirty="0" smtClean="0"/>
              <a:t>신발 가게 고객에게 신발 사이즈를 물어본다면</a:t>
            </a:r>
            <a:r>
              <a:rPr lang="en-US" altLang="ko-KR" dirty="0" smtClean="0"/>
              <a:t>?</a:t>
            </a:r>
          </a:p>
          <a:p>
            <a:pPr lvl="2">
              <a:defRPr/>
            </a:pPr>
            <a:endParaRPr kumimoji="1" lang="en-US" altLang="ko-KR" sz="2200" dirty="0" smtClean="0">
              <a:solidFill>
                <a:schemeClr val="accent6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endParaRPr lang="en-US" altLang="ko-KR" dirty="0" smtClean="0"/>
          </a:p>
          <a:p>
            <a:pPr marL="0" indent="0">
              <a:buFont typeface="맑은 고딕" panose="020B0503020000020004" pitchFamily="50" charset="-127"/>
              <a:buNone/>
              <a:defRPr/>
            </a:pP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4213" y="2700455"/>
            <a:ext cx="7345362" cy="762000"/>
          </a:xfrm>
          <a:prstGeom prst="roundRect">
            <a:avLst>
              <a:gd name="adj" fmla="val 5004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indent="-182563" eaLnBrk="1" latinLnBrk="1" hangingPunct="1">
              <a:lnSpc>
                <a:spcPct val="150000"/>
              </a:lnSpc>
              <a:buFontTx/>
              <a:buChar char="–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도서대여점 고객은 이름과 연락처가 중요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82563" indent="-182563" eaLnBrk="1" latinLnBrk="1" hangingPunct="1">
              <a:lnSpc>
                <a:spcPct val="150000"/>
              </a:lnSpc>
              <a:buFontTx/>
              <a:buChar char="–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신발가게는 신발사이즈가 중요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041400" y="3683117"/>
            <a:ext cx="71612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중요한것은</a:t>
            </a:r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남기고</a:t>
            </a:r>
            <a:r>
              <a:rPr lang="en-US" altLang="ko-KR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불필요한 것을 없애는 것을 객체지향에서 </a:t>
            </a:r>
            <a:endParaRPr lang="en-US" altLang="ko-KR" sz="2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eaLnBrk="1" hangingPunct="1"/>
            <a:r>
              <a:rPr lang="en-US" altLang="ko-KR" sz="3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“</a:t>
            </a:r>
            <a:r>
              <a:rPr lang="ko-KR" altLang="en-US" sz="3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추상화</a:t>
            </a:r>
            <a:r>
              <a:rPr lang="en-US" altLang="ko-KR" sz="3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”</a:t>
            </a:r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라고 말한다</a:t>
            </a:r>
            <a:r>
              <a:rPr lang="en-US" altLang="ko-KR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96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도서대여점 객체지향 설계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50353" y="979531"/>
            <a:ext cx="8216131" cy="431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1" lang="ko-KR" altLang="en-US" sz="2200" dirty="0" err="1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모든것이</a:t>
            </a: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중요하지 않다</a:t>
            </a:r>
            <a:r>
              <a:rPr kumimoji="1" lang="en-US" altLang="ko-KR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lvl="2">
              <a:defRPr/>
            </a:pPr>
            <a:r>
              <a:rPr lang="ko-KR" altLang="en-US" dirty="0" smtClean="0"/>
              <a:t>도서 대여점의 책장은 색이 중요하지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가구점에서는 색이 중요하다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err="1" smtClean="0"/>
              <a:t>어느관점에서</a:t>
            </a:r>
            <a:r>
              <a:rPr lang="ko-KR" altLang="en-US" dirty="0" smtClean="0"/>
              <a:t> 보느냐에 따라서 중요한 속성도 있고 그렇지 않은 것도 있다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endParaRPr kumimoji="1" lang="en-US" altLang="ko-KR" sz="2200" dirty="0" smtClean="0">
              <a:solidFill>
                <a:schemeClr val="accent6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따라서 재사용이 어려울 수 있다</a:t>
            </a:r>
            <a:r>
              <a:rPr lang="en-US" altLang="ko-KR" dirty="0" smtClean="0"/>
              <a:t>.</a:t>
            </a:r>
            <a:endParaRPr kumimoji="1" lang="en-US" altLang="ko-KR" sz="2200" dirty="0">
              <a:solidFill>
                <a:schemeClr val="accent6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04850" y="2231232"/>
            <a:ext cx="7734300" cy="611188"/>
          </a:xfrm>
          <a:prstGeom prst="roundRect">
            <a:avLst>
              <a:gd name="adj" fmla="val 5004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indent="-182563" eaLnBrk="1" latinLnBrk="1" hangingPunct="1">
              <a:lnSpc>
                <a:spcPct val="150000"/>
              </a:lnSpc>
              <a:buFontTx/>
              <a:buChar char="–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객체지향 프로그래밍은 관점에 따라 객체가 가지는 속성과 기능을 다르게 표현하게 된다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18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객체지향이 </a:t>
            </a:r>
            <a:r>
              <a:rPr lang="ko-KR" altLang="en-US" dirty="0" err="1"/>
              <a:t>추구하는것</a:t>
            </a:r>
            <a:r>
              <a:rPr lang="en-US" altLang="ko-KR" dirty="0"/>
              <a:t>?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59978" y="908085"/>
            <a:ext cx="8641147" cy="431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현실을 그대로 옮긴다</a:t>
            </a:r>
            <a:r>
              <a:rPr kumimoji="1" lang="en-US" altLang="ko-KR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lvl="2">
              <a:defRPr/>
            </a:pPr>
            <a:r>
              <a:rPr lang="ko-KR" altLang="en-US" dirty="0" smtClean="0"/>
              <a:t>객체들이 가지고 있는 속성과 기능 중 필요한 것만 남기고 불필요한 것은 제거한다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추상화 한다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endParaRPr lang="en-US" altLang="ko-KR" sz="1050" dirty="0" smtClean="0"/>
          </a:p>
          <a:p>
            <a:pPr lvl="1">
              <a:defRPr/>
            </a:pP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재사용한다</a:t>
            </a:r>
            <a:r>
              <a:rPr kumimoji="1" lang="en-US" altLang="ko-KR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kumimoji="1" lang="en-US" altLang="ko-KR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??</a:t>
            </a:r>
            <a:endParaRPr kumimoji="1" lang="en-US" altLang="ko-KR" sz="2200" dirty="0" smtClean="0">
              <a:solidFill>
                <a:schemeClr val="accent6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lvl="2">
              <a:defRPr/>
            </a:pPr>
            <a:r>
              <a:rPr lang="ko-KR" altLang="en-US" dirty="0" smtClean="0"/>
              <a:t>도서대여점의 책장은 도서관에서도 사용될 수 있다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가구점에서는 사용하기 어렵다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경우에 따라 객체는 재사용 되기 어려울 수 있다</a:t>
            </a:r>
            <a:r>
              <a:rPr lang="en-US" altLang="ko-KR" dirty="0" smtClean="0"/>
              <a:t>.</a:t>
            </a:r>
            <a:endParaRPr kumimoji="1" lang="en-US" altLang="ko-KR" sz="2200" dirty="0">
              <a:solidFill>
                <a:schemeClr val="accent6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61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en-US" altLang="ko-KR" dirty="0"/>
              <a:t>, </a:t>
            </a:r>
            <a:r>
              <a:rPr lang="ko-KR" altLang="en-US" dirty="0" err="1"/>
              <a:t>레퍼런스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pSp>
        <p:nvGrpSpPr>
          <p:cNvPr id="6" name="그룹 4"/>
          <p:cNvGrpSpPr>
            <a:grpSpLocks/>
          </p:cNvGrpSpPr>
          <p:nvPr/>
        </p:nvGrpSpPr>
        <p:grpSpPr bwMode="auto">
          <a:xfrm>
            <a:off x="1195388" y="3453530"/>
            <a:ext cx="6376987" cy="996950"/>
            <a:chOff x="1196170" y="1095586"/>
            <a:chExt cx="6376206" cy="996811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1196170" y="1252726"/>
              <a:ext cx="1334923" cy="682530"/>
            </a:xfrm>
            <a:prstGeom prst="rect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400">
                  <a:latin typeface="+mn-ea"/>
                </a:rPr>
                <a:t>TV</a:t>
              </a:r>
              <a:r>
                <a:rPr lang="ko-KR" altLang="en-US" sz="1400">
                  <a:latin typeface="+mn-ea"/>
                </a:rPr>
                <a:t>설계도</a:t>
              </a:r>
              <a:endParaRPr lang="ko-KR" altLang="en-US" sz="14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3975542" y="1095586"/>
              <a:ext cx="1425400" cy="996811"/>
            </a:xfrm>
            <a:prstGeom prst="ellips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400">
                  <a:latin typeface="+mn-ea"/>
                </a:rPr>
                <a:t>TV</a:t>
              </a:r>
              <a:endParaRPr lang="ko-KR" altLang="en-US" sz="14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6988248" y="1254314"/>
              <a:ext cx="584128" cy="679355"/>
            </a:xfrm>
            <a:prstGeom prst="rect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1200">
                  <a:solidFill>
                    <a:srgbClr val="000000"/>
                  </a:solidFill>
                  <a:latin typeface="+mn-ea"/>
                </a:rPr>
                <a:t>리모컨</a:t>
              </a:r>
            </a:p>
          </p:txBody>
        </p:sp>
        <p:cxnSp>
          <p:nvCxnSpPr>
            <p:cNvPr id="10" name="직선 화살표 연결선 11"/>
            <p:cNvCxnSpPr>
              <a:cxnSpLocks noChangeShapeType="1"/>
              <a:stCxn id="9" idx="1"/>
              <a:endCxn id="8" idx="6"/>
            </p:cNvCxnSpPr>
            <p:nvPr/>
          </p:nvCxnSpPr>
          <p:spPr bwMode="auto">
            <a:xfrm flipH="1" flipV="1">
              <a:off x="5400312" y="1593992"/>
              <a:ext cx="1587514" cy="0"/>
            </a:xfrm>
            <a:prstGeom prst="straightConnector1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5880308" y="1549548"/>
              <a:ext cx="544446" cy="307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1400" smtClean="0">
                  <a:latin typeface="+mn-ea"/>
                  <a:ea typeface="+mn-ea"/>
                </a:rPr>
                <a:t>사용</a:t>
              </a:r>
            </a:p>
          </p:txBody>
        </p:sp>
        <p:cxnSp>
          <p:nvCxnSpPr>
            <p:cNvPr id="12" name="직선 화살표 연결선 26"/>
            <p:cNvCxnSpPr>
              <a:cxnSpLocks noChangeShapeType="1"/>
            </p:cNvCxnSpPr>
            <p:nvPr/>
          </p:nvCxnSpPr>
          <p:spPr bwMode="auto">
            <a:xfrm>
              <a:off x="2531405" y="1593992"/>
              <a:ext cx="1444453" cy="0"/>
            </a:xfrm>
            <a:prstGeom prst="straightConnector1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2870777" y="1552722"/>
              <a:ext cx="544446" cy="307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1400" smtClean="0">
                  <a:latin typeface="+mn-ea"/>
                  <a:ea typeface="+mn-ea"/>
                </a:rPr>
                <a:t>생성</a:t>
              </a:r>
            </a:p>
          </p:txBody>
        </p:sp>
      </p:grpSp>
      <p:grpSp>
        <p:nvGrpSpPr>
          <p:cNvPr id="14" name="그룹 12"/>
          <p:cNvGrpSpPr>
            <a:grpSpLocks/>
          </p:cNvGrpSpPr>
          <p:nvPr/>
        </p:nvGrpSpPr>
        <p:grpSpPr bwMode="auto">
          <a:xfrm>
            <a:off x="1195388" y="1065930"/>
            <a:ext cx="6376987" cy="996950"/>
            <a:chOff x="1196170" y="2177003"/>
            <a:chExt cx="6376206" cy="996811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1196170" y="2334143"/>
              <a:ext cx="1334923" cy="682530"/>
            </a:xfrm>
            <a:prstGeom prst="rect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>
                  <a:solidFill>
                    <a:srgbClr val="000000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3975542" y="2177003"/>
              <a:ext cx="1425400" cy="996811"/>
            </a:xfrm>
            <a:prstGeom prst="ellips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r>
                <a:rPr lang="ko-KR" altLang="en-US" sz="1400" err="1">
                  <a:solidFill>
                    <a:srgbClr val="000000"/>
                  </a:solidFill>
                  <a:latin typeface="+mn-ea"/>
                </a:rPr>
                <a:t>인스턴스</a:t>
              </a:r>
              <a:endParaRPr lang="ko-KR" altLang="en-US" sz="14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988248" y="2335731"/>
              <a:ext cx="584128" cy="679355"/>
            </a:xfrm>
            <a:prstGeom prst="rect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r>
                <a:rPr lang="ko-KR" altLang="en-US" sz="1200" err="1">
                  <a:solidFill>
                    <a:srgbClr val="000000"/>
                  </a:solidFill>
                  <a:latin typeface="+mn-ea"/>
                </a:rPr>
                <a:t>레퍼</a:t>
              </a:r>
              <a:endParaRPr lang="en-US" altLang="ko-KR" sz="1200">
                <a:solidFill>
                  <a:srgbClr val="000000"/>
                </a:solidFill>
                <a:latin typeface="+mn-ea"/>
              </a:endParaRPr>
            </a:p>
            <a:p>
              <a:pPr algn="ctr" eaLnBrk="1" latinLnBrk="1" hangingPunct="1">
                <a:defRPr/>
              </a:pPr>
              <a:r>
                <a:rPr lang="ko-KR" altLang="en-US" sz="1200" err="1">
                  <a:solidFill>
                    <a:srgbClr val="000000"/>
                  </a:solidFill>
                  <a:latin typeface="+mn-ea"/>
                </a:rPr>
                <a:t>런스</a:t>
              </a:r>
              <a:endParaRPr lang="ko-KR" altLang="en-US" sz="120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18" name="직선 화살표 연결선 11"/>
            <p:cNvCxnSpPr>
              <a:cxnSpLocks noChangeShapeType="1"/>
              <a:stCxn id="17" idx="1"/>
              <a:endCxn id="16" idx="6"/>
            </p:cNvCxnSpPr>
            <p:nvPr/>
          </p:nvCxnSpPr>
          <p:spPr bwMode="auto">
            <a:xfrm flipH="1" flipV="1">
              <a:off x="5400312" y="2675409"/>
              <a:ext cx="1587514" cy="0"/>
            </a:xfrm>
            <a:prstGeom prst="straightConnector1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23"/>
            <p:cNvSpPr txBox="1">
              <a:spLocks noChangeArrowheads="1"/>
            </p:cNvSpPr>
            <p:nvPr/>
          </p:nvSpPr>
          <p:spPr bwMode="auto">
            <a:xfrm>
              <a:off x="5880308" y="2630965"/>
              <a:ext cx="544446" cy="307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1400" smtClean="0">
                  <a:latin typeface="+mn-ea"/>
                  <a:ea typeface="+mn-ea"/>
                </a:rPr>
                <a:t>사용</a:t>
              </a:r>
            </a:p>
          </p:txBody>
        </p:sp>
        <p:cxnSp>
          <p:nvCxnSpPr>
            <p:cNvPr id="20" name="직선 화살표 연결선 26"/>
            <p:cNvCxnSpPr>
              <a:cxnSpLocks noChangeShapeType="1"/>
            </p:cNvCxnSpPr>
            <p:nvPr/>
          </p:nvCxnSpPr>
          <p:spPr bwMode="auto">
            <a:xfrm>
              <a:off x="2531405" y="2675409"/>
              <a:ext cx="1444453" cy="0"/>
            </a:xfrm>
            <a:prstGeom prst="straightConnector1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27"/>
            <p:cNvSpPr txBox="1">
              <a:spLocks noChangeArrowheads="1"/>
            </p:cNvSpPr>
            <p:nvPr/>
          </p:nvSpPr>
          <p:spPr bwMode="auto">
            <a:xfrm>
              <a:off x="2626332" y="2634139"/>
              <a:ext cx="1082542" cy="307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1400" smtClean="0">
                  <a:latin typeface="+mn-ea"/>
                  <a:ea typeface="+mn-ea"/>
                </a:rPr>
                <a:t>인스턴스화</a:t>
              </a:r>
            </a:p>
          </p:txBody>
        </p:sp>
      </p:grpSp>
      <p:grpSp>
        <p:nvGrpSpPr>
          <p:cNvPr id="22" name="그룹 20"/>
          <p:cNvGrpSpPr>
            <a:grpSpLocks/>
          </p:cNvGrpSpPr>
          <p:nvPr/>
        </p:nvGrpSpPr>
        <p:grpSpPr bwMode="auto">
          <a:xfrm>
            <a:off x="1195388" y="2242267"/>
            <a:ext cx="6376987" cy="996950"/>
            <a:chOff x="1196170" y="3293801"/>
            <a:chExt cx="6376206" cy="996811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1196170" y="3450942"/>
              <a:ext cx="1334923" cy="682530"/>
            </a:xfrm>
            <a:prstGeom prst="rect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r>
                <a:rPr lang="ko-KR" altLang="en-US" sz="1400">
                  <a:solidFill>
                    <a:srgbClr val="000000"/>
                  </a:solidFill>
                  <a:latin typeface="+mn-ea"/>
                </a:rPr>
                <a:t>책 클래스</a:t>
              </a: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3975542" y="3293801"/>
              <a:ext cx="1425400" cy="996811"/>
            </a:xfrm>
            <a:prstGeom prst="ellips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r>
                <a:rPr lang="ko-KR" altLang="en-US" sz="1400">
                  <a:solidFill>
                    <a:srgbClr val="000000"/>
                  </a:solidFill>
                  <a:latin typeface="+mn-ea"/>
                </a:rPr>
                <a:t>책 </a:t>
              </a:r>
              <a:r>
                <a:rPr lang="ko-KR" altLang="en-US" sz="1400" err="1">
                  <a:solidFill>
                    <a:srgbClr val="000000"/>
                  </a:solidFill>
                  <a:latin typeface="+mn-ea"/>
                </a:rPr>
                <a:t>인스턴스</a:t>
              </a:r>
              <a:endParaRPr lang="ko-KR" altLang="en-US" sz="14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988248" y="3452529"/>
              <a:ext cx="584128" cy="679355"/>
            </a:xfrm>
            <a:prstGeom prst="rect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1200" err="1">
                  <a:solidFill>
                    <a:srgbClr val="000000"/>
                  </a:solidFill>
                  <a:latin typeface="+mn-ea"/>
                </a:rPr>
                <a:t>레퍼</a:t>
              </a:r>
              <a:endParaRPr lang="en-US" altLang="ko-KR" sz="1200">
                <a:solidFill>
                  <a:srgbClr val="000000"/>
                </a:solidFill>
                <a:latin typeface="+mn-ea"/>
              </a:endParaRPr>
            </a:p>
            <a:p>
              <a:pPr algn="ctr"/>
              <a:r>
                <a:rPr lang="ko-KR" altLang="en-US" sz="1200" err="1">
                  <a:solidFill>
                    <a:srgbClr val="000000"/>
                  </a:solidFill>
                  <a:latin typeface="+mn-ea"/>
                </a:rPr>
                <a:t>런스</a:t>
              </a:r>
              <a:endParaRPr lang="ko-KR" altLang="en-US" sz="120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26" name="직선 화살표 연결선 11"/>
            <p:cNvCxnSpPr>
              <a:cxnSpLocks noChangeShapeType="1"/>
              <a:stCxn id="25" idx="1"/>
              <a:endCxn id="24" idx="6"/>
            </p:cNvCxnSpPr>
            <p:nvPr/>
          </p:nvCxnSpPr>
          <p:spPr bwMode="auto">
            <a:xfrm flipH="1" flipV="1">
              <a:off x="5400312" y="3792206"/>
              <a:ext cx="1587514" cy="0"/>
            </a:xfrm>
            <a:prstGeom prst="straightConnector1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5880308" y="3747763"/>
              <a:ext cx="544446" cy="307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1400" smtClean="0">
                  <a:latin typeface="+mn-ea"/>
                  <a:ea typeface="+mn-ea"/>
                </a:rPr>
                <a:t>사용</a:t>
              </a:r>
            </a:p>
          </p:txBody>
        </p:sp>
        <p:cxnSp>
          <p:nvCxnSpPr>
            <p:cNvPr id="28" name="직선 화살표 연결선 26"/>
            <p:cNvCxnSpPr>
              <a:cxnSpLocks noChangeShapeType="1"/>
            </p:cNvCxnSpPr>
            <p:nvPr/>
          </p:nvCxnSpPr>
          <p:spPr bwMode="auto">
            <a:xfrm>
              <a:off x="2531405" y="3792206"/>
              <a:ext cx="1444453" cy="0"/>
            </a:xfrm>
            <a:prstGeom prst="straightConnector1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2626332" y="3750937"/>
              <a:ext cx="1082542" cy="307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1400" smtClean="0">
                  <a:latin typeface="+mn-ea"/>
                  <a:ea typeface="+mn-ea"/>
                </a:rPr>
                <a:t>인스턴스화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71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자바 문법으로 이해하기</a:t>
            </a:r>
            <a:endParaRPr lang="en-US" altLang="ko-KR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71712" y="1016840"/>
            <a:ext cx="42989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3200" b="1" smtClean="0">
                <a:solidFill>
                  <a:srgbClr val="000000"/>
                </a:solidFill>
                <a:latin typeface="+mn-ea"/>
                <a:ea typeface="+mn-ea"/>
              </a:rPr>
              <a:t>책  </a:t>
            </a:r>
            <a:r>
              <a:rPr lang="en-US" altLang="ko-KR" sz="3200" b="1" smtClean="0">
                <a:solidFill>
                  <a:srgbClr val="000000"/>
                </a:solidFill>
                <a:latin typeface="+mn-ea"/>
                <a:ea typeface="+mn-ea"/>
              </a:rPr>
              <a:t>b1   =  new  </a:t>
            </a:r>
            <a:r>
              <a:rPr lang="ko-KR" altLang="en-US" sz="3200" b="1" smtClean="0">
                <a:solidFill>
                  <a:srgbClr val="000000"/>
                </a:solidFill>
                <a:latin typeface="+mn-ea"/>
                <a:ea typeface="+mn-ea"/>
              </a:rPr>
              <a:t>책</a:t>
            </a:r>
            <a:r>
              <a:rPr lang="en-US" altLang="ko-KR" sz="3200" b="1" smtClean="0">
                <a:solidFill>
                  <a:srgbClr val="000000"/>
                </a:solidFill>
                <a:latin typeface="+mn-ea"/>
                <a:ea typeface="+mn-ea"/>
              </a:rPr>
              <a:t>();</a:t>
            </a:r>
            <a:endParaRPr lang="ko-KR" altLang="en-US" sz="3200" b="1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447862" y="2212228"/>
            <a:ext cx="1260475" cy="658812"/>
          </a:xfrm>
          <a:prstGeom prst="wedgeEllipseCallout">
            <a:avLst>
              <a:gd name="adj1" fmla="val 3826"/>
              <a:gd name="adj2" fmla="val -14624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60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레퍼런스</a:t>
            </a:r>
            <a:endParaRPr lang="en-US" altLang="ko-KR" sz="16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타입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1841687" y="2240803"/>
            <a:ext cx="1319213" cy="630237"/>
          </a:xfrm>
          <a:prstGeom prst="wedgeEllipseCallout">
            <a:avLst>
              <a:gd name="adj1" fmla="val -30948"/>
              <a:gd name="adj2" fmla="val -16299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60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레퍼런스</a:t>
            </a:r>
            <a:endParaRPr lang="en-US" altLang="ko-KR" sz="16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232337" y="2240803"/>
            <a:ext cx="1252538" cy="930275"/>
          </a:xfrm>
          <a:prstGeom prst="wedgeEllipseCallout">
            <a:avLst>
              <a:gd name="adj1" fmla="val -8104"/>
              <a:gd name="adj2" fmla="val -12387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60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인스턴스</a:t>
            </a:r>
            <a:endParaRPr lang="en-US" altLang="ko-KR" sz="16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생성 </a:t>
            </a:r>
            <a:endParaRPr lang="en-US" altLang="ko-KR" sz="16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키워드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4661087" y="2202703"/>
            <a:ext cx="1220788" cy="536575"/>
          </a:xfrm>
          <a:prstGeom prst="wedgeEllipseCallout">
            <a:avLst>
              <a:gd name="adj1" fmla="val -17227"/>
              <a:gd name="adj2" fmla="val -14738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생성자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5129400" y="3193303"/>
            <a:ext cx="1216025" cy="6223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600" b="1">
                <a:solidFill>
                  <a:srgbClr val="000000"/>
                </a:solidFill>
                <a:latin typeface="+mn-ea"/>
              </a:rPr>
              <a:t>책 클래스</a:t>
            </a:r>
          </a:p>
        </p:txBody>
      </p:sp>
      <p:sp>
        <p:nvSpPr>
          <p:cNvPr id="12" name="타원 11"/>
          <p:cNvSpPr/>
          <p:nvPr/>
        </p:nvSpPr>
        <p:spPr bwMode="auto">
          <a:xfrm>
            <a:off x="3014850" y="3720353"/>
            <a:ext cx="1470025" cy="10287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600" b="1">
                <a:solidFill>
                  <a:srgbClr val="000000"/>
                </a:solidFill>
                <a:latin typeface="+mn-ea"/>
              </a:rPr>
              <a:t>책 </a:t>
            </a:r>
            <a:r>
              <a:rPr lang="ko-KR" altLang="en-US" sz="1600" b="1" err="1">
                <a:solidFill>
                  <a:srgbClr val="000000"/>
                </a:solidFill>
                <a:latin typeface="+mn-ea"/>
              </a:rPr>
              <a:t>인스턴스</a:t>
            </a:r>
            <a:endParaRPr lang="ko-KR" altLang="en-US" sz="16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989200" y="3885453"/>
            <a:ext cx="603250" cy="70167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2400" b="1">
                <a:solidFill>
                  <a:srgbClr val="000000"/>
                </a:solidFill>
                <a:latin typeface="+mn-ea"/>
              </a:rPr>
              <a:t>b1</a:t>
            </a:r>
            <a:endParaRPr lang="ko-KR" altLang="en-US" sz="2400" b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4" name="직선 화살표 연결선 11"/>
          <p:cNvCxnSpPr>
            <a:cxnSpLocks noChangeShapeType="1"/>
            <a:stCxn id="13" idx="3"/>
            <a:endCxn id="12" idx="2"/>
          </p:cNvCxnSpPr>
          <p:nvPr/>
        </p:nvCxnSpPr>
        <p:spPr bwMode="auto">
          <a:xfrm flipV="1">
            <a:off x="1592450" y="4234703"/>
            <a:ext cx="1422400" cy="1587"/>
          </a:xfrm>
          <a:prstGeom prst="straightConnector1">
            <a:avLst/>
          </a:prstGeom>
          <a:noFill/>
          <a:ln w="19050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26"/>
          <p:cNvCxnSpPr>
            <a:cxnSpLocks noChangeShapeType="1"/>
            <a:stCxn id="11" idx="1"/>
            <a:endCxn id="12" idx="6"/>
          </p:cNvCxnSpPr>
          <p:nvPr/>
        </p:nvCxnSpPr>
        <p:spPr bwMode="auto">
          <a:xfrm flipH="1">
            <a:off x="4484875" y="3504453"/>
            <a:ext cx="644525" cy="730250"/>
          </a:xfrm>
          <a:prstGeom prst="straightConnector1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27"/>
          <p:cNvSpPr txBox="1">
            <a:spLocks noChangeArrowheads="1"/>
          </p:cNvSpPr>
          <p:nvPr/>
        </p:nvSpPr>
        <p:spPr bwMode="auto">
          <a:xfrm>
            <a:off x="3943537" y="3445715"/>
            <a:ext cx="954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200" err="1" smtClean="0">
                <a:latin typeface="+mn-ea"/>
                <a:ea typeface="+mn-ea"/>
              </a:rPr>
              <a:t>인스턴스화</a:t>
            </a:r>
            <a:endParaRPr lang="ko-KR" altLang="en-US" sz="1200" smtClean="0">
              <a:latin typeface="+mn-ea"/>
              <a:ea typeface="+mn-ea"/>
            </a:endParaRPr>
          </a:p>
        </p:txBody>
      </p:sp>
      <p:sp>
        <p:nvSpPr>
          <p:cNvPr id="17" name="TextBox 27"/>
          <p:cNvSpPr txBox="1">
            <a:spLocks noChangeArrowheads="1"/>
          </p:cNvSpPr>
          <p:nvPr/>
        </p:nvSpPr>
        <p:spPr bwMode="auto">
          <a:xfrm>
            <a:off x="1957575" y="3885453"/>
            <a:ext cx="493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200" smtClean="0">
                <a:latin typeface="+mn-ea"/>
                <a:ea typeface="+mn-ea"/>
              </a:rPr>
              <a:t>사</a:t>
            </a:r>
            <a:r>
              <a:rPr lang="ko-KR" altLang="en-US" sz="1200">
                <a:latin typeface="+mn-ea"/>
                <a:ea typeface="+mn-ea"/>
              </a:rPr>
              <a:t>용</a:t>
            </a:r>
            <a:endParaRPr lang="ko-KR" altLang="en-US" sz="1200" smtClean="0">
              <a:latin typeface="+mn-ea"/>
              <a:ea typeface="+mn-ea"/>
            </a:endParaRPr>
          </a:p>
        </p:txBody>
      </p:sp>
      <p:grpSp>
        <p:nvGrpSpPr>
          <p:cNvPr id="18" name="그룹 10"/>
          <p:cNvGrpSpPr>
            <a:grpSpLocks/>
          </p:cNvGrpSpPr>
          <p:nvPr/>
        </p:nvGrpSpPr>
        <p:grpSpPr bwMode="auto">
          <a:xfrm>
            <a:off x="6453375" y="2293190"/>
            <a:ext cx="2233612" cy="2447925"/>
            <a:chOff x="2699792" y="1347614"/>
            <a:chExt cx="2412268" cy="2448665"/>
          </a:xfrm>
        </p:grpSpPr>
        <p:sp>
          <p:nvSpPr>
            <p:cNvPr id="19" name="직사각형 18"/>
            <p:cNvSpPr/>
            <p:nvPr/>
          </p:nvSpPr>
          <p:spPr>
            <a:xfrm>
              <a:off x="2699792" y="1816069"/>
              <a:ext cx="2412268" cy="1097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ISBN</a:t>
              </a:r>
              <a:r>
                <a:rPr lang="ko-KR" altLang="en-US" sz="1200">
                  <a:solidFill>
                    <a:schemeClr val="tx1"/>
                  </a:solidFill>
                </a:rPr>
                <a:t>번호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가격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정수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저자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제목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99792" y="1347614"/>
              <a:ext cx="2412268" cy="4684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책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699792" y="2913362"/>
              <a:ext cx="2412268" cy="8829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ISBN</a:t>
              </a:r>
              <a:r>
                <a:rPr lang="ko-KR" altLang="en-US" sz="1200">
                  <a:solidFill>
                    <a:schemeClr val="tx1"/>
                  </a:solidFill>
                </a:rPr>
                <a:t>번호를 말하다</a:t>
              </a:r>
              <a:r>
                <a:rPr lang="en-US" altLang="ko-KR" sz="1200">
                  <a:solidFill>
                    <a:schemeClr val="tx1"/>
                  </a:solidFill>
                </a:rPr>
                <a:t>() :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가격을말하다</a:t>
              </a:r>
              <a:r>
                <a:rPr lang="en-US" altLang="ko-KR" sz="1200">
                  <a:solidFill>
                    <a:schemeClr val="tx1"/>
                  </a:solidFill>
                </a:rPr>
                <a:t>() :</a:t>
              </a:r>
              <a:r>
                <a:rPr lang="ko-KR" altLang="en-US" sz="1200">
                  <a:solidFill>
                    <a:schemeClr val="tx1"/>
                  </a:solidFill>
                </a:rPr>
                <a:t>정수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저자를말하다</a:t>
              </a:r>
              <a:r>
                <a:rPr lang="en-US" altLang="ko-KR" sz="1200">
                  <a:solidFill>
                    <a:schemeClr val="tx1"/>
                  </a:solidFill>
                </a:rPr>
                <a:t>() :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제목을말하다</a:t>
              </a:r>
              <a:r>
                <a:rPr lang="en-US" altLang="ko-KR" sz="1200">
                  <a:solidFill>
                    <a:schemeClr val="tx1"/>
                  </a:solidFill>
                </a:rPr>
                <a:t>() ;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60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자바 문법으로 이해하기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pSp>
        <p:nvGrpSpPr>
          <p:cNvPr id="6" name="그룹 10"/>
          <p:cNvGrpSpPr>
            <a:grpSpLocks/>
          </p:cNvGrpSpPr>
          <p:nvPr/>
        </p:nvGrpSpPr>
        <p:grpSpPr bwMode="auto">
          <a:xfrm>
            <a:off x="6623051" y="1147692"/>
            <a:ext cx="2232025" cy="2447925"/>
            <a:chOff x="2699792" y="1347614"/>
            <a:chExt cx="2412268" cy="2448665"/>
          </a:xfrm>
        </p:grpSpPr>
        <p:sp>
          <p:nvSpPr>
            <p:cNvPr id="7" name="직사각형 6"/>
            <p:cNvSpPr/>
            <p:nvPr/>
          </p:nvSpPr>
          <p:spPr>
            <a:xfrm>
              <a:off x="2699792" y="1816068"/>
              <a:ext cx="2412268" cy="10972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ISBN</a:t>
              </a:r>
              <a:r>
                <a:rPr lang="ko-KR" altLang="en-US" sz="1200">
                  <a:solidFill>
                    <a:schemeClr val="tx1"/>
                  </a:solidFill>
                </a:rPr>
                <a:t>번호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가격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정수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저자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제목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99792" y="1347614"/>
              <a:ext cx="2412268" cy="468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99792" y="2913362"/>
              <a:ext cx="2412268" cy="8829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ISBN</a:t>
              </a:r>
              <a:r>
                <a:rPr lang="ko-KR" altLang="en-US" sz="1200">
                  <a:solidFill>
                    <a:schemeClr val="tx1"/>
                  </a:solidFill>
                </a:rPr>
                <a:t>번호를 말하다</a:t>
              </a:r>
              <a:r>
                <a:rPr lang="en-US" altLang="ko-KR" sz="1200">
                  <a:solidFill>
                    <a:schemeClr val="tx1"/>
                  </a:solidFill>
                </a:rPr>
                <a:t>() :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가격을말하다</a:t>
              </a:r>
              <a:r>
                <a:rPr lang="en-US" altLang="ko-KR" sz="1200">
                  <a:solidFill>
                    <a:schemeClr val="tx1"/>
                  </a:solidFill>
                </a:rPr>
                <a:t>() :</a:t>
              </a:r>
              <a:r>
                <a:rPr lang="ko-KR" altLang="en-US" sz="1200">
                  <a:solidFill>
                    <a:schemeClr val="tx1"/>
                  </a:solidFill>
                </a:rPr>
                <a:t>정수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저자를말하다</a:t>
              </a:r>
              <a:r>
                <a:rPr lang="en-US" altLang="ko-KR" sz="1200">
                  <a:solidFill>
                    <a:schemeClr val="tx1"/>
                  </a:solidFill>
                </a:rPr>
                <a:t>() :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제목을말하다</a:t>
              </a:r>
              <a:r>
                <a:rPr lang="en-US" altLang="ko-KR" sz="1200">
                  <a:solidFill>
                    <a:schemeClr val="tx1"/>
                  </a:solidFill>
                </a:rPr>
                <a:t>() ;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114426" y="1542979"/>
            <a:ext cx="2413000" cy="2114550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책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b1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책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(001);</a:t>
            </a:r>
          </a:p>
          <a:p>
            <a:pPr eaLnBrk="1" latinLnBrk="1" hangingPunct="1"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책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b2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책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(002);</a:t>
            </a:r>
          </a:p>
          <a:p>
            <a:pPr eaLnBrk="1" latinLnBrk="1" hangingPunct="1"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책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b3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책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(003);</a:t>
            </a:r>
          </a:p>
          <a:p>
            <a:pPr eaLnBrk="1" latinLnBrk="1" hangingPunct="1"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책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c1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책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(111);</a:t>
            </a:r>
          </a:p>
          <a:p>
            <a:pPr eaLnBrk="1" latinLnBrk="1" hangingPunct="1"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책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c2 = c1;</a:t>
            </a:r>
          </a:p>
          <a:p>
            <a:pPr eaLnBrk="1" latinLnBrk="1" hangingPunct="1"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c1= null;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5094288" y="1015929"/>
            <a:ext cx="1025525" cy="7175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400" b="1">
                <a:solidFill>
                  <a:srgbClr val="000000"/>
                </a:solidFill>
                <a:latin typeface="+mn-ea"/>
              </a:rPr>
              <a:t>책 </a:t>
            </a:r>
            <a:r>
              <a:rPr lang="ko-KR" altLang="en-US" sz="1400" b="1" err="1">
                <a:solidFill>
                  <a:srgbClr val="000000"/>
                </a:solidFill>
                <a:latin typeface="+mn-ea"/>
              </a:rPr>
              <a:t>인스턴스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1400" b="1">
                <a:solidFill>
                  <a:srgbClr val="000000"/>
                </a:solidFill>
                <a:latin typeface="+mn-ea"/>
              </a:rPr>
              <a:t>ISBN: 001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3952876" y="1136579"/>
            <a:ext cx="409575" cy="4762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b1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3" name="직선 화살표 연결선 23"/>
          <p:cNvCxnSpPr>
            <a:cxnSpLocks noChangeShapeType="1"/>
            <a:stCxn id="12" idx="3"/>
            <a:endCxn id="11" idx="2"/>
          </p:cNvCxnSpPr>
          <p:nvPr/>
        </p:nvCxnSpPr>
        <p:spPr bwMode="auto">
          <a:xfrm>
            <a:off x="4362451" y="1374704"/>
            <a:ext cx="731837" cy="0"/>
          </a:xfrm>
          <a:prstGeom prst="straightConnector1">
            <a:avLst/>
          </a:prstGeom>
          <a:noFill/>
          <a:ln w="19050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타원 13"/>
          <p:cNvSpPr/>
          <p:nvPr/>
        </p:nvSpPr>
        <p:spPr bwMode="auto">
          <a:xfrm>
            <a:off x="5094288" y="1774754"/>
            <a:ext cx="1025525" cy="7175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400" b="1">
                <a:solidFill>
                  <a:srgbClr val="000000"/>
                </a:solidFill>
                <a:latin typeface="+mn-ea"/>
              </a:rPr>
              <a:t>책 </a:t>
            </a:r>
            <a:r>
              <a:rPr lang="ko-KR" altLang="en-US" sz="1400" b="1" err="1">
                <a:solidFill>
                  <a:srgbClr val="000000"/>
                </a:solidFill>
                <a:latin typeface="+mn-ea"/>
              </a:rPr>
              <a:t>인스턴스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1400" b="1">
                <a:solidFill>
                  <a:srgbClr val="000000"/>
                </a:solidFill>
                <a:latin typeface="+mn-ea"/>
              </a:rPr>
              <a:t>ISBN: 002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3952876" y="1895404"/>
            <a:ext cx="409575" cy="4762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b2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" name="직선 화살표 연결선 32"/>
          <p:cNvCxnSpPr>
            <a:cxnSpLocks noChangeShapeType="1"/>
            <a:stCxn id="15" idx="3"/>
            <a:endCxn id="14" idx="2"/>
          </p:cNvCxnSpPr>
          <p:nvPr/>
        </p:nvCxnSpPr>
        <p:spPr bwMode="auto">
          <a:xfrm>
            <a:off x="4362451" y="2133529"/>
            <a:ext cx="731837" cy="0"/>
          </a:xfrm>
          <a:prstGeom prst="straightConnector1">
            <a:avLst/>
          </a:prstGeom>
          <a:noFill/>
          <a:ln w="19050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타원 16"/>
          <p:cNvSpPr/>
          <p:nvPr/>
        </p:nvSpPr>
        <p:spPr bwMode="auto">
          <a:xfrm>
            <a:off x="5094288" y="2571679"/>
            <a:ext cx="1025525" cy="7175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400" b="1">
                <a:solidFill>
                  <a:srgbClr val="000000"/>
                </a:solidFill>
                <a:latin typeface="+mn-ea"/>
              </a:rPr>
              <a:t>책 </a:t>
            </a:r>
            <a:r>
              <a:rPr lang="ko-KR" altLang="en-US" sz="1400" b="1" err="1">
                <a:solidFill>
                  <a:srgbClr val="000000"/>
                </a:solidFill>
                <a:latin typeface="+mn-ea"/>
              </a:rPr>
              <a:t>인스턴스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1400" b="1">
                <a:solidFill>
                  <a:srgbClr val="000000"/>
                </a:solidFill>
                <a:latin typeface="+mn-ea"/>
              </a:rPr>
              <a:t>ISBN: 003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3952876" y="2692329"/>
            <a:ext cx="409575" cy="4762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b3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9" name="직선 화살표 연결선 42"/>
          <p:cNvCxnSpPr>
            <a:cxnSpLocks noChangeShapeType="1"/>
            <a:stCxn id="18" idx="3"/>
            <a:endCxn id="17" idx="2"/>
          </p:cNvCxnSpPr>
          <p:nvPr/>
        </p:nvCxnSpPr>
        <p:spPr bwMode="auto">
          <a:xfrm>
            <a:off x="4362451" y="2930454"/>
            <a:ext cx="731837" cy="0"/>
          </a:xfrm>
          <a:prstGeom prst="straightConnector1">
            <a:avLst/>
          </a:prstGeom>
          <a:noFill/>
          <a:ln w="19050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타원 19"/>
          <p:cNvSpPr/>
          <p:nvPr/>
        </p:nvSpPr>
        <p:spPr bwMode="auto">
          <a:xfrm>
            <a:off x="5094288" y="3511479"/>
            <a:ext cx="1025525" cy="7175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400" b="1">
                <a:solidFill>
                  <a:srgbClr val="000000"/>
                </a:solidFill>
                <a:latin typeface="+mn-ea"/>
              </a:rPr>
              <a:t>책 </a:t>
            </a:r>
            <a:r>
              <a:rPr lang="ko-KR" altLang="en-US" sz="1400" b="1" err="1">
                <a:solidFill>
                  <a:srgbClr val="000000"/>
                </a:solidFill>
                <a:latin typeface="+mn-ea"/>
              </a:rPr>
              <a:t>인스턴스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1400" b="1">
                <a:solidFill>
                  <a:srgbClr val="000000"/>
                </a:solidFill>
                <a:latin typeface="+mn-ea"/>
              </a:rPr>
              <a:t>ISBN: 111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3952876" y="3632129"/>
            <a:ext cx="409575" cy="4762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c1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2" name="직선 화살표 연결선 45"/>
          <p:cNvCxnSpPr>
            <a:cxnSpLocks noChangeShapeType="1"/>
            <a:stCxn id="21" idx="3"/>
            <a:endCxn id="20" idx="2"/>
          </p:cNvCxnSpPr>
          <p:nvPr/>
        </p:nvCxnSpPr>
        <p:spPr bwMode="auto">
          <a:xfrm>
            <a:off x="4362451" y="3870254"/>
            <a:ext cx="731837" cy="0"/>
          </a:xfrm>
          <a:prstGeom prst="straightConnector1">
            <a:avLst/>
          </a:prstGeom>
          <a:noFill/>
          <a:ln w="19050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직사각형 22"/>
          <p:cNvSpPr/>
          <p:nvPr/>
        </p:nvSpPr>
        <p:spPr bwMode="auto">
          <a:xfrm>
            <a:off x="3952876" y="4229029"/>
            <a:ext cx="409575" cy="4762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c2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4" name="직선 화살표 연결선 47"/>
          <p:cNvCxnSpPr>
            <a:cxnSpLocks noChangeShapeType="1"/>
            <a:stCxn id="23" idx="3"/>
            <a:endCxn id="20" idx="2"/>
          </p:cNvCxnSpPr>
          <p:nvPr/>
        </p:nvCxnSpPr>
        <p:spPr bwMode="auto">
          <a:xfrm flipV="1">
            <a:off x="4362451" y="3870254"/>
            <a:ext cx="731837" cy="596900"/>
          </a:xfrm>
          <a:prstGeom prst="straightConnector1">
            <a:avLst/>
          </a:prstGeom>
          <a:noFill/>
          <a:ln w="19050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모서리가 둥근 직사각형 24"/>
          <p:cNvSpPr/>
          <p:nvPr/>
        </p:nvSpPr>
        <p:spPr>
          <a:xfrm>
            <a:off x="611188" y="1003229"/>
            <a:ext cx="3060700" cy="3702050"/>
          </a:xfrm>
          <a:prstGeom prst="roundRect">
            <a:avLst>
              <a:gd name="adj" fmla="val 1535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600">
                <a:solidFill>
                  <a:srgbClr val="000000"/>
                </a:solidFill>
                <a:latin typeface="+mn-ea"/>
              </a:rPr>
              <a:t>public static void main(){</a:t>
            </a: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>
                <a:solidFill>
                  <a:srgbClr val="000000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651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자동차중</a:t>
            </a:r>
            <a:r>
              <a:rPr lang="ko-KR" altLang="en-US" dirty="0"/>
              <a:t> 버스</a:t>
            </a:r>
            <a:r>
              <a:rPr lang="en-US" altLang="ko-KR" dirty="0"/>
              <a:t>, </a:t>
            </a:r>
            <a:r>
              <a:rPr lang="ko-KR" altLang="en-US" dirty="0"/>
              <a:t>스포츠카</a:t>
            </a:r>
            <a:r>
              <a:rPr lang="en-US" altLang="ko-KR" dirty="0"/>
              <a:t>, </a:t>
            </a:r>
            <a:r>
              <a:rPr lang="ko-KR" altLang="en-US" dirty="0"/>
              <a:t>포크레인을 정의해 보세요</a:t>
            </a:r>
            <a:endParaRPr lang="en-US" altLang="ko-KR" dirty="0"/>
          </a:p>
        </p:txBody>
      </p:sp>
      <p:grpSp>
        <p:nvGrpSpPr>
          <p:cNvPr id="15" name="그룹 10"/>
          <p:cNvGrpSpPr>
            <a:grpSpLocks/>
          </p:cNvGrpSpPr>
          <p:nvPr/>
        </p:nvGrpSpPr>
        <p:grpSpPr bwMode="auto">
          <a:xfrm>
            <a:off x="3998913" y="2460282"/>
            <a:ext cx="1547812" cy="1112837"/>
            <a:chOff x="2699792" y="1347614"/>
            <a:chExt cx="2412268" cy="1565526"/>
          </a:xfrm>
        </p:grpSpPr>
        <p:sp>
          <p:nvSpPr>
            <p:cNvPr id="16" name="직사각형 15"/>
            <p:cNvSpPr/>
            <p:nvPr/>
          </p:nvSpPr>
          <p:spPr>
            <a:xfrm>
              <a:off x="2699792" y="1816602"/>
              <a:ext cx="2412268" cy="1096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+mn-ea"/>
                </a:rPr>
                <a:t>달리다</a:t>
              </a: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뒷문열다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안내방송하다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버스</a:t>
              </a:r>
            </a:p>
          </p:txBody>
        </p:sp>
      </p:grpSp>
      <p:grpSp>
        <p:nvGrpSpPr>
          <p:cNvPr id="18" name="그룹 10"/>
          <p:cNvGrpSpPr>
            <a:grpSpLocks/>
          </p:cNvGrpSpPr>
          <p:nvPr/>
        </p:nvGrpSpPr>
        <p:grpSpPr bwMode="auto">
          <a:xfrm>
            <a:off x="5616575" y="2460282"/>
            <a:ext cx="1547813" cy="1112837"/>
            <a:chOff x="2699792" y="1347614"/>
            <a:chExt cx="2412268" cy="1565526"/>
          </a:xfrm>
        </p:grpSpPr>
        <p:sp>
          <p:nvSpPr>
            <p:cNvPr id="19" name="직사각형 18"/>
            <p:cNvSpPr/>
            <p:nvPr/>
          </p:nvSpPr>
          <p:spPr>
            <a:xfrm>
              <a:off x="2699792" y="1816602"/>
              <a:ext cx="2412268" cy="1096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+mn-ea"/>
                </a:rPr>
                <a:t>달리다</a:t>
              </a: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지붕을열다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스포츠카</a:t>
              </a:r>
            </a:p>
          </p:txBody>
        </p:sp>
      </p:grpSp>
      <p:grpSp>
        <p:nvGrpSpPr>
          <p:cNvPr id="21" name="그룹 10"/>
          <p:cNvGrpSpPr>
            <a:grpSpLocks/>
          </p:cNvGrpSpPr>
          <p:nvPr/>
        </p:nvGrpSpPr>
        <p:grpSpPr bwMode="auto">
          <a:xfrm>
            <a:off x="7231063" y="2460282"/>
            <a:ext cx="1770062" cy="1112837"/>
            <a:chOff x="2699792" y="1347614"/>
            <a:chExt cx="2412268" cy="1565526"/>
          </a:xfrm>
        </p:grpSpPr>
        <p:sp>
          <p:nvSpPr>
            <p:cNvPr id="22" name="직사각형 21"/>
            <p:cNvSpPr/>
            <p:nvPr/>
          </p:nvSpPr>
          <p:spPr>
            <a:xfrm>
              <a:off x="2699792" y="1816602"/>
              <a:ext cx="2412268" cy="1096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+mn-ea"/>
                </a:rPr>
                <a:t>달리다</a:t>
              </a: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(): 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기계삽사용하다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포크레인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72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주차장 프로그램 설계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52051" y="1025586"/>
            <a:ext cx="4856443" cy="14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 smtClean="0"/>
              <a:t>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스포츠카 포크레인은 자식 클래스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자동차는 부모 클래스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스포츠카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포크레인을 일반화 한 것은 자동차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자동차를 상속한 </a:t>
            </a:r>
            <a:r>
              <a:rPr lang="ko-KR" altLang="en-US" dirty="0" err="1" smtClean="0"/>
              <a:t>것은버스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스포츠카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포크레인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</p:txBody>
      </p:sp>
      <p:grpSp>
        <p:nvGrpSpPr>
          <p:cNvPr id="6" name="그룹 10"/>
          <p:cNvGrpSpPr>
            <a:grpSpLocks/>
          </p:cNvGrpSpPr>
          <p:nvPr/>
        </p:nvGrpSpPr>
        <p:grpSpPr bwMode="auto">
          <a:xfrm>
            <a:off x="3998913" y="2468436"/>
            <a:ext cx="1547812" cy="1112838"/>
            <a:chOff x="2699792" y="1347614"/>
            <a:chExt cx="2412268" cy="1565526"/>
          </a:xfrm>
        </p:grpSpPr>
        <p:sp>
          <p:nvSpPr>
            <p:cNvPr id="7" name="직사각형 6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뒷문열다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안내방송하다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버스</a:t>
              </a:r>
            </a:p>
          </p:txBody>
        </p:sp>
      </p:grpSp>
      <p:grpSp>
        <p:nvGrpSpPr>
          <p:cNvPr id="9" name="그룹 10"/>
          <p:cNvGrpSpPr>
            <a:grpSpLocks/>
          </p:cNvGrpSpPr>
          <p:nvPr/>
        </p:nvGrpSpPr>
        <p:grpSpPr bwMode="auto">
          <a:xfrm>
            <a:off x="5616575" y="2468436"/>
            <a:ext cx="1547813" cy="1112838"/>
            <a:chOff x="2699792" y="1347614"/>
            <a:chExt cx="2412268" cy="1565526"/>
          </a:xfrm>
        </p:grpSpPr>
        <p:sp>
          <p:nvSpPr>
            <p:cNvPr id="10" name="직사각형 9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지붕을열다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스포츠카</a:t>
              </a:r>
            </a:p>
          </p:txBody>
        </p:sp>
      </p:grpSp>
      <p:grpSp>
        <p:nvGrpSpPr>
          <p:cNvPr id="12" name="그룹 10"/>
          <p:cNvGrpSpPr>
            <a:grpSpLocks/>
          </p:cNvGrpSpPr>
          <p:nvPr/>
        </p:nvGrpSpPr>
        <p:grpSpPr bwMode="auto">
          <a:xfrm>
            <a:off x="7231063" y="2468436"/>
            <a:ext cx="1770062" cy="1112838"/>
            <a:chOff x="2699792" y="1347614"/>
            <a:chExt cx="2412268" cy="1565526"/>
          </a:xfrm>
        </p:grpSpPr>
        <p:sp>
          <p:nvSpPr>
            <p:cNvPr id="13" name="직사각형 12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 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기계삽사용하다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포크레인</a:t>
              </a:r>
            </a:p>
          </p:txBody>
        </p:sp>
      </p:grpSp>
      <p:grpSp>
        <p:nvGrpSpPr>
          <p:cNvPr id="15" name="그룹 10"/>
          <p:cNvGrpSpPr>
            <a:grpSpLocks/>
          </p:cNvGrpSpPr>
          <p:nvPr/>
        </p:nvGrpSpPr>
        <p:grpSpPr bwMode="auto">
          <a:xfrm>
            <a:off x="5668963" y="946024"/>
            <a:ext cx="1366837" cy="1112837"/>
            <a:chOff x="2699792" y="1347614"/>
            <a:chExt cx="2412268" cy="1565526"/>
          </a:xfrm>
        </p:grpSpPr>
        <p:sp>
          <p:nvSpPr>
            <p:cNvPr id="16" name="직사각형 15"/>
            <p:cNvSpPr/>
            <p:nvPr/>
          </p:nvSpPr>
          <p:spPr>
            <a:xfrm>
              <a:off x="2699792" y="1816602"/>
              <a:ext cx="2412268" cy="1096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달리다</a:t>
              </a:r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() :void</a:t>
              </a:r>
              <a:endParaRPr lang="ko-KR" altLang="en-US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600" b="1">
                  <a:solidFill>
                    <a:schemeClr val="tx1"/>
                  </a:solidFill>
                  <a:latin typeface="+mn-ea"/>
                </a:rPr>
                <a:t>자동차</a:t>
              </a:r>
            </a:p>
          </p:txBody>
        </p:sp>
      </p:grpSp>
      <p:cxnSp>
        <p:nvCxnSpPr>
          <p:cNvPr id="18" name="직선 화살표 연결선 17"/>
          <p:cNvCxnSpPr>
            <a:stCxn id="8" idx="0"/>
            <a:endCxn id="16" idx="2"/>
          </p:cNvCxnSpPr>
          <p:nvPr/>
        </p:nvCxnSpPr>
        <p:spPr>
          <a:xfrm flipV="1">
            <a:off x="4772025" y="2058861"/>
            <a:ext cx="158115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0"/>
            <a:endCxn id="16" idx="2"/>
          </p:cNvCxnSpPr>
          <p:nvPr/>
        </p:nvCxnSpPr>
        <p:spPr>
          <a:xfrm flipH="1" flipV="1">
            <a:off x="6353175" y="2058861"/>
            <a:ext cx="1763713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  <a:endCxn id="16" idx="2"/>
          </p:cNvCxnSpPr>
          <p:nvPr/>
        </p:nvCxnSpPr>
        <p:spPr>
          <a:xfrm flipH="1" flipV="1">
            <a:off x="6353175" y="2058861"/>
            <a:ext cx="3810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9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주차장 프로그램 설계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1017" y="1020763"/>
            <a:ext cx="4488890" cy="10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 smtClean="0"/>
              <a:t>버스는 자동차다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스포츠카는 자동차다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포크레인은 자동차다</a:t>
            </a:r>
            <a:endParaRPr lang="en-US" altLang="ko-KR" dirty="0" smtClean="0"/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1880347" y="3832225"/>
            <a:ext cx="5837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공통점이 있는 </a:t>
            </a:r>
            <a:r>
              <a:rPr lang="ko-KR" altLang="en-US" sz="24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여러가지</a:t>
            </a:r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물체들을 하나의 이름으로 </a:t>
            </a:r>
            <a:r>
              <a:rPr lang="en-US" altLang="ko-KR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/>
            </a:r>
            <a:br>
              <a:rPr lang="en-US" altLang="ko-KR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24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부르는것을</a:t>
            </a:r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“</a:t>
            </a:r>
            <a:r>
              <a:rPr lang="ko-KR" altLang="en-US" sz="3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일반화</a:t>
            </a:r>
            <a:r>
              <a:rPr lang="en-US" altLang="ko-KR" sz="3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”</a:t>
            </a:r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라고 말한다</a:t>
            </a:r>
            <a:r>
              <a:rPr lang="en-US" altLang="ko-KR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7" name="그룹 10"/>
          <p:cNvGrpSpPr>
            <a:grpSpLocks/>
          </p:cNvGrpSpPr>
          <p:nvPr/>
        </p:nvGrpSpPr>
        <p:grpSpPr bwMode="auto">
          <a:xfrm>
            <a:off x="3998913" y="2468375"/>
            <a:ext cx="1547812" cy="1112838"/>
            <a:chOff x="2699792" y="1347614"/>
            <a:chExt cx="2412268" cy="1565526"/>
          </a:xfrm>
        </p:grpSpPr>
        <p:sp>
          <p:nvSpPr>
            <p:cNvPr id="8" name="직사각형 7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뒷문열다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안내방송하다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버스</a:t>
              </a:r>
            </a:p>
          </p:txBody>
        </p:sp>
      </p:grpSp>
      <p:grpSp>
        <p:nvGrpSpPr>
          <p:cNvPr id="10" name="그룹 10"/>
          <p:cNvGrpSpPr>
            <a:grpSpLocks/>
          </p:cNvGrpSpPr>
          <p:nvPr/>
        </p:nvGrpSpPr>
        <p:grpSpPr bwMode="auto">
          <a:xfrm>
            <a:off x="5616575" y="2468375"/>
            <a:ext cx="1547813" cy="1112838"/>
            <a:chOff x="2699792" y="1347614"/>
            <a:chExt cx="2412268" cy="1565526"/>
          </a:xfrm>
        </p:grpSpPr>
        <p:sp>
          <p:nvSpPr>
            <p:cNvPr id="11" name="직사각형 10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지붕을열다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스포츠카</a:t>
              </a:r>
            </a:p>
          </p:txBody>
        </p:sp>
      </p:grpSp>
      <p:grpSp>
        <p:nvGrpSpPr>
          <p:cNvPr id="13" name="그룹 10"/>
          <p:cNvGrpSpPr>
            <a:grpSpLocks/>
          </p:cNvGrpSpPr>
          <p:nvPr/>
        </p:nvGrpSpPr>
        <p:grpSpPr bwMode="auto">
          <a:xfrm>
            <a:off x="7231063" y="2468375"/>
            <a:ext cx="1770062" cy="1112838"/>
            <a:chOff x="2699792" y="1347614"/>
            <a:chExt cx="2412268" cy="1565526"/>
          </a:xfrm>
        </p:grpSpPr>
        <p:sp>
          <p:nvSpPr>
            <p:cNvPr id="14" name="직사각형 13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 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기계삽사용하다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포크레인</a:t>
              </a:r>
            </a:p>
          </p:txBody>
        </p:sp>
      </p:grpSp>
      <p:grpSp>
        <p:nvGrpSpPr>
          <p:cNvPr id="16" name="그룹 10"/>
          <p:cNvGrpSpPr>
            <a:grpSpLocks/>
          </p:cNvGrpSpPr>
          <p:nvPr/>
        </p:nvGrpSpPr>
        <p:grpSpPr bwMode="auto">
          <a:xfrm>
            <a:off x="5668963" y="945963"/>
            <a:ext cx="1366837" cy="1112837"/>
            <a:chOff x="2699792" y="1347614"/>
            <a:chExt cx="2412268" cy="1565526"/>
          </a:xfrm>
        </p:grpSpPr>
        <p:sp>
          <p:nvSpPr>
            <p:cNvPr id="17" name="직사각형 16"/>
            <p:cNvSpPr/>
            <p:nvPr/>
          </p:nvSpPr>
          <p:spPr>
            <a:xfrm>
              <a:off x="2699792" y="1816602"/>
              <a:ext cx="2412268" cy="1096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달리다</a:t>
              </a:r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() :void</a:t>
              </a:r>
              <a:endParaRPr lang="ko-KR" altLang="en-US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600" b="1">
                  <a:solidFill>
                    <a:schemeClr val="tx1"/>
                  </a:solidFill>
                  <a:latin typeface="+mn-ea"/>
                </a:rPr>
                <a:t>자동차</a:t>
              </a:r>
            </a:p>
          </p:txBody>
        </p:sp>
      </p:grpSp>
      <p:cxnSp>
        <p:nvCxnSpPr>
          <p:cNvPr id="19" name="직선 화살표 연결선 18"/>
          <p:cNvCxnSpPr>
            <a:stCxn id="9" idx="0"/>
            <a:endCxn id="17" idx="2"/>
          </p:cNvCxnSpPr>
          <p:nvPr/>
        </p:nvCxnSpPr>
        <p:spPr>
          <a:xfrm flipV="1">
            <a:off x="4772025" y="2058800"/>
            <a:ext cx="158115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0"/>
            <a:endCxn id="17" idx="2"/>
          </p:cNvCxnSpPr>
          <p:nvPr/>
        </p:nvCxnSpPr>
        <p:spPr>
          <a:xfrm flipH="1" flipV="1">
            <a:off x="6353175" y="2058800"/>
            <a:ext cx="1763713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0"/>
            <a:endCxn id="17" idx="2"/>
          </p:cNvCxnSpPr>
          <p:nvPr/>
        </p:nvCxnSpPr>
        <p:spPr>
          <a:xfrm flipH="1" flipV="1">
            <a:off x="6353175" y="2058800"/>
            <a:ext cx="3810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주차장 프로그램 설계</a:t>
            </a:r>
            <a:endParaRPr lang="en-US" altLang="ko-KR" dirty="0"/>
          </a:p>
        </p:txBody>
      </p:sp>
      <p:grpSp>
        <p:nvGrpSpPr>
          <p:cNvPr id="7" name="그룹 10"/>
          <p:cNvGrpSpPr>
            <a:grpSpLocks/>
          </p:cNvGrpSpPr>
          <p:nvPr/>
        </p:nvGrpSpPr>
        <p:grpSpPr bwMode="auto">
          <a:xfrm>
            <a:off x="3998913" y="2468375"/>
            <a:ext cx="1547812" cy="1112838"/>
            <a:chOff x="2699792" y="1347614"/>
            <a:chExt cx="2412268" cy="1565526"/>
          </a:xfrm>
        </p:grpSpPr>
        <p:sp>
          <p:nvSpPr>
            <p:cNvPr id="8" name="직사각형 7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뒷문열다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안내방송하다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버스</a:t>
              </a:r>
            </a:p>
          </p:txBody>
        </p:sp>
      </p:grpSp>
      <p:grpSp>
        <p:nvGrpSpPr>
          <p:cNvPr id="10" name="그룹 10"/>
          <p:cNvGrpSpPr>
            <a:grpSpLocks/>
          </p:cNvGrpSpPr>
          <p:nvPr/>
        </p:nvGrpSpPr>
        <p:grpSpPr bwMode="auto">
          <a:xfrm>
            <a:off x="5616575" y="2468375"/>
            <a:ext cx="1547813" cy="1112838"/>
            <a:chOff x="2699792" y="1347614"/>
            <a:chExt cx="2412268" cy="1565526"/>
          </a:xfrm>
        </p:grpSpPr>
        <p:sp>
          <p:nvSpPr>
            <p:cNvPr id="11" name="직사각형 10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지붕을열다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스포츠카</a:t>
              </a:r>
            </a:p>
          </p:txBody>
        </p:sp>
      </p:grpSp>
      <p:grpSp>
        <p:nvGrpSpPr>
          <p:cNvPr id="13" name="그룹 10"/>
          <p:cNvGrpSpPr>
            <a:grpSpLocks/>
          </p:cNvGrpSpPr>
          <p:nvPr/>
        </p:nvGrpSpPr>
        <p:grpSpPr bwMode="auto">
          <a:xfrm>
            <a:off x="7231063" y="2468375"/>
            <a:ext cx="1770062" cy="1112838"/>
            <a:chOff x="2699792" y="1347614"/>
            <a:chExt cx="2412268" cy="1565526"/>
          </a:xfrm>
        </p:grpSpPr>
        <p:sp>
          <p:nvSpPr>
            <p:cNvPr id="14" name="직사각형 13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 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기계삽사용하다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포크레인</a:t>
              </a:r>
            </a:p>
          </p:txBody>
        </p:sp>
      </p:grpSp>
      <p:grpSp>
        <p:nvGrpSpPr>
          <p:cNvPr id="16" name="그룹 10"/>
          <p:cNvGrpSpPr>
            <a:grpSpLocks/>
          </p:cNvGrpSpPr>
          <p:nvPr/>
        </p:nvGrpSpPr>
        <p:grpSpPr bwMode="auto">
          <a:xfrm>
            <a:off x="5668963" y="945963"/>
            <a:ext cx="1366837" cy="1112837"/>
            <a:chOff x="2699792" y="1347614"/>
            <a:chExt cx="2412268" cy="1565526"/>
          </a:xfrm>
        </p:grpSpPr>
        <p:sp>
          <p:nvSpPr>
            <p:cNvPr id="17" name="직사각형 16"/>
            <p:cNvSpPr/>
            <p:nvPr/>
          </p:nvSpPr>
          <p:spPr>
            <a:xfrm>
              <a:off x="2699792" y="1816602"/>
              <a:ext cx="2412268" cy="1096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달리다</a:t>
              </a:r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() :void</a:t>
              </a:r>
              <a:endParaRPr lang="ko-KR" altLang="en-US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600" b="1">
                  <a:solidFill>
                    <a:schemeClr val="tx1"/>
                  </a:solidFill>
                  <a:latin typeface="+mn-ea"/>
                </a:rPr>
                <a:t>자동차</a:t>
              </a:r>
            </a:p>
          </p:txBody>
        </p:sp>
      </p:grpSp>
      <p:cxnSp>
        <p:nvCxnSpPr>
          <p:cNvPr id="19" name="직선 화살표 연결선 18"/>
          <p:cNvCxnSpPr>
            <a:stCxn id="9" idx="0"/>
            <a:endCxn id="17" idx="2"/>
          </p:cNvCxnSpPr>
          <p:nvPr/>
        </p:nvCxnSpPr>
        <p:spPr>
          <a:xfrm flipV="1">
            <a:off x="4772025" y="2058800"/>
            <a:ext cx="158115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0"/>
            <a:endCxn id="17" idx="2"/>
          </p:cNvCxnSpPr>
          <p:nvPr/>
        </p:nvCxnSpPr>
        <p:spPr>
          <a:xfrm flipH="1" flipV="1">
            <a:off x="6353175" y="2058800"/>
            <a:ext cx="1763713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0"/>
            <a:endCxn id="17" idx="2"/>
          </p:cNvCxnSpPr>
          <p:nvPr/>
        </p:nvCxnSpPr>
        <p:spPr>
          <a:xfrm flipH="1" flipV="1">
            <a:off x="6353175" y="2058800"/>
            <a:ext cx="3810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20713" y="1023752"/>
            <a:ext cx="2592387" cy="1270000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버스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bus1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버스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bus1.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bus1.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뒷문열다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bus1.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안내방송하다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78945" y="2572871"/>
            <a:ext cx="4551643" cy="1981199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defRPr/>
            </a:pPr>
            <a:r>
              <a:rPr lang="ko-KR" altLang="en-US" b="1" dirty="0" smtClean="0"/>
              <a:t>버스를 대신 주차해 달라고 하니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안내방송을 실행</a:t>
            </a:r>
            <a:endParaRPr lang="en-US" altLang="ko-KR" b="1" dirty="0" smtClean="0"/>
          </a:p>
          <a:p>
            <a:pPr marL="266700" lvl="1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ko-KR" b="1" dirty="0" smtClean="0"/>
          </a:p>
          <a:p>
            <a:pPr lvl="1">
              <a:lnSpc>
                <a:spcPct val="100000"/>
              </a:lnSpc>
              <a:defRPr/>
            </a:pPr>
            <a:r>
              <a:rPr lang="ko-KR" altLang="en-US" b="1" dirty="0" smtClean="0"/>
              <a:t>스포츠카를 대신 주차해 달라고 하니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지붕을 열고 닫음</a:t>
            </a:r>
            <a:endParaRPr lang="en-US" altLang="ko-KR" b="1" dirty="0" smtClean="0"/>
          </a:p>
          <a:p>
            <a:pPr lvl="1">
              <a:lnSpc>
                <a:spcPct val="100000"/>
              </a:lnSpc>
              <a:defRPr/>
            </a:pPr>
            <a:endParaRPr lang="en-US" altLang="ko-KR" b="1" dirty="0" smtClean="0"/>
          </a:p>
          <a:p>
            <a:pPr lvl="1">
              <a:lnSpc>
                <a:spcPct val="100000"/>
              </a:lnSpc>
              <a:defRPr/>
            </a:pPr>
            <a:r>
              <a:rPr lang="ko-KR" altLang="en-US" b="1" dirty="0" smtClean="0"/>
              <a:t>포크레인을 대신 주차해 달라고 하니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땅을 파고 있음</a:t>
            </a:r>
            <a:endParaRPr lang="en-US" altLang="ko-KR" b="1" dirty="0" smtClean="0"/>
          </a:p>
          <a:p>
            <a:pPr marL="0" indent="0">
              <a:buFont typeface="맑은 고딕" panose="020B0503020000020004" pitchFamily="50" charset="-127"/>
              <a:buNone/>
              <a:defRPr/>
            </a:pPr>
            <a:endParaRPr lang="en-US" altLang="ko-KR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38533" y="3748461"/>
            <a:ext cx="4495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자동차의 주인은 자동차의 기본 기능만</a:t>
            </a:r>
            <a:endParaRPr lang="en-US" altLang="ko-KR" sz="2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eaLnBrk="1" hangingPunct="1"/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이용하여 주차하길 바란다</a:t>
            </a:r>
            <a:r>
              <a:rPr lang="en-US" altLang="ko-KR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07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02.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객체지향 프로그래밍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21068"/>
              </p:ext>
            </p:extLst>
          </p:nvPr>
        </p:nvGraphicFramePr>
        <p:xfrm>
          <a:off x="5239109" y="412595"/>
          <a:ext cx="3076804" cy="235659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객체지향 기본개념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객체지향 개요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클래스의 정의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상속과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다형성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추상클래스와 인터페이스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06.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예외처리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주차장 프로그램 설계</a:t>
            </a:r>
            <a:endParaRPr lang="en-US" altLang="ko-KR" dirty="0"/>
          </a:p>
        </p:txBody>
      </p:sp>
      <p:grpSp>
        <p:nvGrpSpPr>
          <p:cNvPr id="7" name="그룹 10"/>
          <p:cNvGrpSpPr>
            <a:grpSpLocks/>
          </p:cNvGrpSpPr>
          <p:nvPr/>
        </p:nvGrpSpPr>
        <p:grpSpPr bwMode="auto">
          <a:xfrm>
            <a:off x="3998913" y="2468375"/>
            <a:ext cx="1547812" cy="1112838"/>
            <a:chOff x="2699792" y="1347614"/>
            <a:chExt cx="2412268" cy="1565526"/>
          </a:xfrm>
        </p:grpSpPr>
        <p:sp>
          <p:nvSpPr>
            <p:cNvPr id="8" name="직사각형 7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뒷문열다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안내방송하다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버스</a:t>
              </a:r>
            </a:p>
          </p:txBody>
        </p:sp>
      </p:grpSp>
      <p:grpSp>
        <p:nvGrpSpPr>
          <p:cNvPr id="10" name="그룹 10"/>
          <p:cNvGrpSpPr>
            <a:grpSpLocks/>
          </p:cNvGrpSpPr>
          <p:nvPr/>
        </p:nvGrpSpPr>
        <p:grpSpPr bwMode="auto">
          <a:xfrm>
            <a:off x="5616575" y="2468375"/>
            <a:ext cx="1547813" cy="1112838"/>
            <a:chOff x="2699792" y="1347614"/>
            <a:chExt cx="2412268" cy="1565526"/>
          </a:xfrm>
        </p:grpSpPr>
        <p:sp>
          <p:nvSpPr>
            <p:cNvPr id="11" name="직사각형 10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지붕을열다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스포츠카</a:t>
              </a:r>
            </a:p>
          </p:txBody>
        </p:sp>
      </p:grpSp>
      <p:grpSp>
        <p:nvGrpSpPr>
          <p:cNvPr id="13" name="그룹 10"/>
          <p:cNvGrpSpPr>
            <a:grpSpLocks/>
          </p:cNvGrpSpPr>
          <p:nvPr/>
        </p:nvGrpSpPr>
        <p:grpSpPr bwMode="auto">
          <a:xfrm>
            <a:off x="7231063" y="2468375"/>
            <a:ext cx="1770062" cy="1112838"/>
            <a:chOff x="2699792" y="1347614"/>
            <a:chExt cx="2412268" cy="1565526"/>
          </a:xfrm>
        </p:grpSpPr>
        <p:sp>
          <p:nvSpPr>
            <p:cNvPr id="14" name="직사각형 13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 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기계삽사용하다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포크레인</a:t>
              </a:r>
            </a:p>
          </p:txBody>
        </p:sp>
      </p:grpSp>
      <p:grpSp>
        <p:nvGrpSpPr>
          <p:cNvPr id="16" name="그룹 10"/>
          <p:cNvGrpSpPr>
            <a:grpSpLocks/>
          </p:cNvGrpSpPr>
          <p:nvPr/>
        </p:nvGrpSpPr>
        <p:grpSpPr bwMode="auto">
          <a:xfrm>
            <a:off x="5668963" y="945963"/>
            <a:ext cx="1366837" cy="1112837"/>
            <a:chOff x="2699792" y="1347614"/>
            <a:chExt cx="2412268" cy="1565526"/>
          </a:xfrm>
        </p:grpSpPr>
        <p:sp>
          <p:nvSpPr>
            <p:cNvPr id="17" name="직사각형 16"/>
            <p:cNvSpPr/>
            <p:nvPr/>
          </p:nvSpPr>
          <p:spPr>
            <a:xfrm>
              <a:off x="2699792" y="1816602"/>
              <a:ext cx="2412268" cy="1096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달리다</a:t>
              </a:r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() :void</a:t>
              </a:r>
              <a:endParaRPr lang="ko-KR" altLang="en-US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600" b="1">
                  <a:solidFill>
                    <a:schemeClr val="tx1"/>
                  </a:solidFill>
                  <a:latin typeface="+mn-ea"/>
                </a:rPr>
                <a:t>자동차</a:t>
              </a:r>
            </a:p>
          </p:txBody>
        </p:sp>
      </p:grpSp>
      <p:cxnSp>
        <p:nvCxnSpPr>
          <p:cNvPr id="19" name="직선 화살표 연결선 18"/>
          <p:cNvCxnSpPr>
            <a:stCxn id="9" idx="0"/>
            <a:endCxn id="17" idx="2"/>
          </p:cNvCxnSpPr>
          <p:nvPr/>
        </p:nvCxnSpPr>
        <p:spPr>
          <a:xfrm flipV="1">
            <a:off x="4772025" y="2058800"/>
            <a:ext cx="158115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0"/>
            <a:endCxn id="17" idx="2"/>
          </p:cNvCxnSpPr>
          <p:nvPr/>
        </p:nvCxnSpPr>
        <p:spPr>
          <a:xfrm flipH="1" flipV="1">
            <a:off x="6353175" y="2058800"/>
            <a:ext cx="1763713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0"/>
            <a:endCxn id="17" idx="2"/>
          </p:cNvCxnSpPr>
          <p:nvPr/>
        </p:nvCxnSpPr>
        <p:spPr>
          <a:xfrm flipH="1" flipV="1">
            <a:off x="6353175" y="2058800"/>
            <a:ext cx="3810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20713" y="1023752"/>
            <a:ext cx="2592387" cy="1270000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버스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bus1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버스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bus1.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bus1.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뒷문열다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bus1.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안내방송하다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888" y="2560638"/>
            <a:ext cx="3024187" cy="1271587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자동차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bus2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버스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bus2.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bus2.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뒷문열다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  (X)</a:t>
            </a:r>
          </a:p>
          <a:p>
            <a:pPr eaLnBrk="1" latinLnBrk="1" hangingPunct="1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bus2.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안내방송하다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  (X)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112933" y="3696448"/>
            <a:ext cx="4808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공통된 </a:t>
            </a:r>
            <a:r>
              <a:rPr lang="ko-KR" altLang="en-US" sz="24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부분이외의</a:t>
            </a:r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기능은 사용할 수 없다</a:t>
            </a:r>
            <a:r>
              <a:rPr lang="en-US" altLang="ko-KR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33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주차장 프로그램 설계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188" y="2555969"/>
            <a:ext cx="3311525" cy="1271587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자동차 </a:t>
            </a: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spoCar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스포츠카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spoCar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달리다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(); </a:t>
            </a:r>
            <a:r>
              <a:rPr lang="en-US" altLang="ko-KR" sz="1600" b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</a:t>
            </a:r>
            <a:r>
              <a:rPr lang="ko-KR" altLang="en-US" sz="1600" b="1" err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후륜구동</a:t>
            </a:r>
            <a:endParaRPr lang="en-US" altLang="ko-KR" sz="1600" b="1">
              <a:solidFill>
                <a:srgbClr val="C00000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spoCar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뒷문열다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  (X)</a:t>
            </a:r>
          </a:p>
          <a:p>
            <a:pPr eaLnBrk="1" latinLnBrk="1" hangingPunct="1">
              <a:defRPr/>
            </a:pP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spoCar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안내방송하다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  (X)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188" y="1044669"/>
            <a:ext cx="3311525" cy="1270000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자동차 </a:t>
            </a: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spoCar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스포츠카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spoCar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spoCar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뒷문열다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  (X)</a:t>
            </a:r>
          </a:p>
          <a:p>
            <a:pPr eaLnBrk="1" latinLnBrk="1" hangingPunct="1">
              <a:defRPr/>
            </a:pP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spoCar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안내방송하다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  (X)</a:t>
            </a:r>
          </a:p>
        </p:txBody>
      </p:sp>
      <p:sp>
        <p:nvSpPr>
          <p:cNvPr id="27" name="TextBox 60"/>
          <p:cNvSpPr txBox="1">
            <a:spLocks noChangeArrowheads="1"/>
          </p:cNvSpPr>
          <p:nvPr/>
        </p:nvSpPr>
        <p:spPr bwMode="auto">
          <a:xfrm>
            <a:off x="2570723" y="4213225"/>
            <a:ext cx="4360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메소드</a:t>
            </a:r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오버라이드</a:t>
            </a:r>
            <a:r>
              <a:rPr lang="en-US" altLang="ko-KR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(Override: </a:t>
            </a:r>
            <a:r>
              <a:rPr lang="ko-KR" altLang="en-US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덮다</a:t>
            </a:r>
            <a:r>
              <a:rPr lang="en-US" altLang="ko-KR" sz="2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28" name="그룹 10"/>
          <p:cNvGrpSpPr>
            <a:grpSpLocks/>
          </p:cNvGrpSpPr>
          <p:nvPr/>
        </p:nvGrpSpPr>
        <p:grpSpPr bwMode="auto">
          <a:xfrm>
            <a:off x="3998913" y="2468375"/>
            <a:ext cx="1547812" cy="1112838"/>
            <a:chOff x="2699792" y="1347614"/>
            <a:chExt cx="2412268" cy="1565526"/>
          </a:xfrm>
        </p:grpSpPr>
        <p:sp>
          <p:nvSpPr>
            <p:cNvPr id="29" name="직사각형 28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뒷문열다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안내방송하다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버스</a:t>
              </a:r>
            </a:p>
          </p:txBody>
        </p:sp>
      </p:grpSp>
      <p:grpSp>
        <p:nvGrpSpPr>
          <p:cNvPr id="31" name="그룹 10"/>
          <p:cNvGrpSpPr>
            <a:grpSpLocks/>
          </p:cNvGrpSpPr>
          <p:nvPr/>
        </p:nvGrpSpPr>
        <p:grpSpPr bwMode="auto">
          <a:xfrm>
            <a:off x="5616575" y="2468375"/>
            <a:ext cx="1547813" cy="1112838"/>
            <a:chOff x="2699792" y="1347614"/>
            <a:chExt cx="2412268" cy="1565526"/>
          </a:xfrm>
        </p:grpSpPr>
        <p:sp>
          <p:nvSpPr>
            <p:cNvPr id="32" name="직사각형 31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600" b="1" dirty="0">
                  <a:solidFill>
                    <a:srgbClr val="C00000"/>
                  </a:solidFill>
                  <a:latin typeface="+mn-ea"/>
                </a:rPr>
                <a:t>달리다</a:t>
              </a:r>
              <a:r>
                <a:rPr lang="en-US" altLang="ko-KR" sz="1600" b="1" dirty="0">
                  <a:solidFill>
                    <a:srgbClr val="C00000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지붕을열다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():void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스포츠카</a:t>
              </a:r>
            </a:p>
          </p:txBody>
        </p:sp>
      </p:grpSp>
      <p:grpSp>
        <p:nvGrpSpPr>
          <p:cNvPr id="34" name="그룹 10"/>
          <p:cNvGrpSpPr>
            <a:grpSpLocks/>
          </p:cNvGrpSpPr>
          <p:nvPr/>
        </p:nvGrpSpPr>
        <p:grpSpPr bwMode="auto">
          <a:xfrm>
            <a:off x="7231063" y="2468375"/>
            <a:ext cx="1770062" cy="1112838"/>
            <a:chOff x="2699792" y="1347614"/>
            <a:chExt cx="2412268" cy="1565526"/>
          </a:xfrm>
        </p:grpSpPr>
        <p:sp>
          <p:nvSpPr>
            <p:cNvPr id="35" name="직사각형 34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 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기계삽사용하다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포크레인</a:t>
              </a:r>
            </a:p>
          </p:txBody>
        </p:sp>
      </p:grpSp>
      <p:grpSp>
        <p:nvGrpSpPr>
          <p:cNvPr id="37" name="그룹 10"/>
          <p:cNvGrpSpPr>
            <a:grpSpLocks/>
          </p:cNvGrpSpPr>
          <p:nvPr/>
        </p:nvGrpSpPr>
        <p:grpSpPr bwMode="auto">
          <a:xfrm>
            <a:off x="5668963" y="945963"/>
            <a:ext cx="1366837" cy="1112837"/>
            <a:chOff x="2699792" y="1347614"/>
            <a:chExt cx="2412268" cy="1565526"/>
          </a:xfrm>
        </p:grpSpPr>
        <p:sp>
          <p:nvSpPr>
            <p:cNvPr id="38" name="직사각형 37"/>
            <p:cNvSpPr/>
            <p:nvPr/>
          </p:nvSpPr>
          <p:spPr>
            <a:xfrm>
              <a:off x="2699792" y="1816602"/>
              <a:ext cx="2412268" cy="1096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달리다</a:t>
              </a:r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() :void</a:t>
              </a:r>
              <a:endParaRPr lang="ko-KR" altLang="en-US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600" b="1">
                  <a:solidFill>
                    <a:schemeClr val="tx1"/>
                  </a:solidFill>
                  <a:latin typeface="+mn-ea"/>
                </a:rPr>
                <a:t>자동차</a:t>
              </a:r>
            </a:p>
          </p:txBody>
        </p:sp>
      </p:grpSp>
      <p:cxnSp>
        <p:nvCxnSpPr>
          <p:cNvPr id="40" name="직선 화살표 연결선 39"/>
          <p:cNvCxnSpPr>
            <a:stCxn id="30" idx="0"/>
            <a:endCxn id="38" idx="2"/>
          </p:cNvCxnSpPr>
          <p:nvPr/>
        </p:nvCxnSpPr>
        <p:spPr>
          <a:xfrm flipV="1">
            <a:off x="4772025" y="2058800"/>
            <a:ext cx="158115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6" idx="0"/>
            <a:endCxn id="38" idx="2"/>
          </p:cNvCxnSpPr>
          <p:nvPr/>
        </p:nvCxnSpPr>
        <p:spPr>
          <a:xfrm flipH="1" flipV="1">
            <a:off x="6353175" y="2058800"/>
            <a:ext cx="1763713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0"/>
            <a:endCxn id="38" idx="2"/>
          </p:cNvCxnSpPr>
          <p:nvPr/>
        </p:nvCxnSpPr>
        <p:spPr>
          <a:xfrm flipH="1" flipV="1">
            <a:off x="6353175" y="2058800"/>
            <a:ext cx="3810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777038" y="1082675"/>
            <a:ext cx="711200" cy="373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16800" y="900113"/>
            <a:ext cx="111601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err="1">
                <a:latin typeface="+mn-ea"/>
                <a:ea typeface="+mn-ea"/>
              </a:rPr>
              <a:t>전륜구동</a:t>
            </a:r>
            <a:endParaRPr lang="ko-KR" altLang="en-US" sz="1600" b="1">
              <a:latin typeface="+mn-ea"/>
              <a:ea typeface="+mn-ea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6910761" y="3054723"/>
            <a:ext cx="522287" cy="1081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43775" y="3925888"/>
            <a:ext cx="11160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err="1">
                <a:latin typeface="+mn-ea"/>
                <a:ea typeface="+mn-ea"/>
              </a:rPr>
              <a:t>후륜구동</a:t>
            </a:r>
            <a:endParaRPr lang="ko-KR" altLang="en-US" sz="16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617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주차장 프로그램 설계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188" y="2064543"/>
            <a:ext cx="3563938" cy="1165225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자동차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carArray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 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자동차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[15]</a:t>
            </a:r>
          </a:p>
          <a:p>
            <a:pPr eaLnBrk="1" latinLnBrk="1" hangingPunct="1">
              <a:defRPr/>
            </a:pP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carArray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[0] = bus1;</a:t>
            </a:r>
          </a:p>
          <a:p>
            <a:pPr eaLnBrk="1" latinLnBrk="1" hangingPunct="1">
              <a:defRPr/>
            </a:pP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carArray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[1] = spo1;</a:t>
            </a:r>
          </a:p>
          <a:p>
            <a:pPr eaLnBrk="1" latinLnBrk="1" hangingPunct="1">
              <a:defRPr/>
            </a:pPr>
            <a:r>
              <a:rPr lang="en-US" altLang="ko-KR" sz="1600" b="1" err="1">
                <a:solidFill>
                  <a:schemeClr val="tx1"/>
                </a:solidFill>
                <a:latin typeface="+mn-ea"/>
              </a:rPr>
              <a:t>carArray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[2] = fork1;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188" y="1034256"/>
            <a:ext cx="3311525" cy="863600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자동차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bus1=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버스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자동차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spo1=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스포츠카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자동차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fork1= new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포크레인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();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1188" y="3399631"/>
            <a:ext cx="3960813" cy="865187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버스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busArray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버스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[5]</a:t>
            </a:r>
          </a:p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스포츠카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spoArray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스포츠카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[5]</a:t>
            </a:r>
          </a:p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포크레인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forkArray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포크레인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[5]</a:t>
            </a:r>
          </a:p>
          <a:p>
            <a:pPr marL="285750" indent="-285750" eaLnBrk="1" latinLnBrk="1" hangingPunct="1">
              <a:buFont typeface="Wingdings" panose="05000000000000000000" pitchFamily="2" charset="2"/>
              <a:buChar char="ü"/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4" name="그룹 10"/>
          <p:cNvGrpSpPr>
            <a:grpSpLocks/>
          </p:cNvGrpSpPr>
          <p:nvPr/>
        </p:nvGrpSpPr>
        <p:grpSpPr bwMode="auto">
          <a:xfrm>
            <a:off x="3998913" y="2468375"/>
            <a:ext cx="1547812" cy="1112838"/>
            <a:chOff x="2699792" y="1347614"/>
            <a:chExt cx="2412268" cy="1565526"/>
          </a:xfrm>
          <a:solidFill>
            <a:schemeClr val="bg1"/>
          </a:solidFill>
        </p:grpSpPr>
        <p:sp>
          <p:nvSpPr>
            <p:cNvPr id="25" name="직사각형 24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뒷문열다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안내방송하다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버스</a:t>
              </a:r>
            </a:p>
          </p:txBody>
        </p:sp>
      </p:grpSp>
      <p:grpSp>
        <p:nvGrpSpPr>
          <p:cNvPr id="27" name="그룹 10"/>
          <p:cNvGrpSpPr>
            <a:grpSpLocks/>
          </p:cNvGrpSpPr>
          <p:nvPr/>
        </p:nvGrpSpPr>
        <p:grpSpPr bwMode="auto">
          <a:xfrm>
            <a:off x="5616575" y="2468375"/>
            <a:ext cx="1547813" cy="1112838"/>
            <a:chOff x="2699792" y="1347614"/>
            <a:chExt cx="2412268" cy="1565526"/>
          </a:xfrm>
        </p:grpSpPr>
        <p:sp>
          <p:nvSpPr>
            <p:cNvPr id="28" name="직사각형 27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지붕을열다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스포츠카</a:t>
              </a:r>
            </a:p>
          </p:txBody>
        </p:sp>
      </p:grpSp>
      <p:grpSp>
        <p:nvGrpSpPr>
          <p:cNvPr id="30" name="그룹 10"/>
          <p:cNvGrpSpPr>
            <a:grpSpLocks/>
          </p:cNvGrpSpPr>
          <p:nvPr/>
        </p:nvGrpSpPr>
        <p:grpSpPr bwMode="auto">
          <a:xfrm>
            <a:off x="7231063" y="2468375"/>
            <a:ext cx="1770062" cy="1112838"/>
            <a:chOff x="2699792" y="1347614"/>
            <a:chExt cx="2412268" cy="1565526"/>
          </a:xfrm>
        </p:grpSpPr>
        <p:sp>
          <p:nvSpPr>
            <p:cNvPr id="31" name="직사각형 30"/>
            <p:cNvSpPr/>
            <p:nvPr/>
          </p:nvSpPr>
          <p:spPr>
            <a:xfrm>
              <a:off x="2699792" y="1816001"/>
              <a:ext cx="2412268" cy="1097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달리다</a:t>
              </a:r>
              <a:r>
                <a:rPr lang="en-US" altLang="ko-KR" sz="1200" strike="sngStrike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(): void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  <a:latin typeface="+mn-ea"/>
                </a:rPr>
                <a:t>기계삽사용하다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():void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포크레인</a:t>
              </a:r>
            </a:p>
          </p:txBody>
        </p:sp>
      </p:grpSp>
      <p:grpSp>
        <p:nvGrpSpPr>
          <p:cNvPr id="33" name="그룹 10"/>
          <p:cNvGrpSpPr>
            <a:grpSpLocks/>
          </p:cNvGrpSpPr>
          <p:nvPr/>
        </p:nvGrpSpPr>
        <p:grpSpPr bwMode="auto">
          <a:xfrm>
            <a:off x="5668963" y="945963"/>
            <a:ext cx="1366837" cy="1112837"/>
            <a:chOff x="2699792" y="1347614"/>
            <a:chExt cx="2412268" cy="1565526"/>
          </a:xfrm>
        </p:grpSpPr>
        <p:sp>
          <p:nvSpPr>
            <p:cNvPr id="34" name="직사각형 33"/>
            <p:cNvSpPr/>
            <p:nvPr/>
          </p:nvSpPr>
          <p:spPr>
            <a:xfrm>
              <a:off x="2699792" y="1816602"/>
              <a:ext cx="2412268" cy="1096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달리다</a:t>
              </a:r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() :void</a:t>
              </a:r>
              <a:endParaRPr lang="ko-KR" altLang="en-US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99792" y="1347614"/>
              <a:ext cx="2412268" cy="4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1600" b="1">
                  <a:solidFill>
                    <a:schemeClr val="tx1"/>
                  </a:solidFill>
                  <a:latin typeface="+mn-ea"/>
                </a:rPr>
                <a:t>자동차</a:t>
              </a:r>
            </a:p>
          </p:txBody>
        </p:sp>
      </p:grpSp>
      <p:cxnSp>
        <p:nvCxnSpPr>
          <p:cNvPr id="36" name="직선 화살표 연결선 35"/>
          <p:cNvCxnSpPr>
            <a:stCxn id="26" idx="0"/>
            <a:endCxn id="34" idx="2"/>
          </p:cNvCxnSpPr>
          <p:nvPr/>
        </p:nvCxnSpPr>
        <p:spPr>
          <a:xfrm flipV="1">
            <a:off x="4772025" y="2058800"/>
            <a:ext cx="158115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0"/>
            <a:endCxn id="34" idx="2"/>
          </p:cNvCxnSpPr>
          <p:nvPr/>
        </p:nvCxnSpPr>
        <p:spPr>
          <a:xfrm flipH="1" flipV="1">
            <a:off x="6353175" y="2058800"/>
            <a:ext cx="1763713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0"/>
            <a:endCxn id="34" idx="2"/>
          </p:cNvCxnSpPr>
          <p:nvPr/>
        </p:nvCxnSpPr>
        <p:spPr>
          <a:xfrm flipH="1" flipV="1">
            <a:off x="6353175" y="2058800"/>
            <a:ext cx="38100" cy="409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0"/>
          <p:cNvSpPr txBox="1">
            <a:spLocks noChangeArrowheads="1"/>
          </p:cNvSpPr>
          <p:nvPr/>
        </p:nvSpPr>
        <p:spPr bwMode="auto">
          <a:xfrm>
            <a:off x="2570723" y="4329767"/>
            <a:ext cx="4570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같은 단위</a:t>
            </a:r>
            <a:r>
              <a:rPr lang="en-US" altLang="ko-KR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2400" dirty="0" err="1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자료형</a:t>
            </a:r>
            <a:r>
              <a:rPr lang="en-US" altLang="ko-KR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으로 사용할 수 있다</a:t>
            </a:r>
            <a:r>
              <a:rPr lang="en-US" altLang="ko-KR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782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02.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객체지향 프로그래밍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41984"/>
              </p:ext>
            </p:extLst>
          </p:nvPr>
        </p:nvGraphicFramePr>
        <p:xfrm>
          <a:off x="5239109" y="412595"/>
          <a:ext cx="3076804" cy="235659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객체지향 기본개념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객체지향 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클래스의 정의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상속과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다형성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추상클래스와 인터페이스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06.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예외처리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 smtClean="0"/>
              <a:t>객체지향 개요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객체지향 언어의 </a:t>
            </a:r>
            <a:r>
              <a:rPr lang="ko-KR" altLang="en-US" dirty="0" smtClean="0"/>
              <a:t>역사</a:t>
            </a:r>
            <a:endParaRPr lang="en-US" altLang="ko-KR" dirty="0" smtClean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43087" y="1013107"/>
            <a:ext cx="8899525" cy="181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 smtClean="0"/>
              <a:t>실 세계의  모의실험</a:t>
            </a:r>
            <a:r>
              <a:rPr lang="en-US" altLang="ko-KR" dirty="0" smtClean="0"/>
              <a:t>(simulation)</a:t>
            </a:r>
            <a:r>
              <a:rPr lang="ko-KR" altLang="en-US" dirty="0" smtClean="0"/>
              <a:t>을 위해 컴퓨터를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가상세계를 구현하려는 노력으로부터  시작됨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 smtClean="0"/>
              <a:t>1960</a:t>
            </a:r>
            <a:r>
              <a:rPr lang="ko-KR" altLang="en-US" dirty="0" smtClean="0"/>
              <a:t>년대 최초의 객체지향언어 </a:t>
            </a:r>
            <a:r>
              <a:rPr lang="en-US" altLang="ko-KR" dirty="0" err="1" smtClean="0"/>
              <a:t>Simula</a:t>
            </a:r>
            <a:r>
              <a:rPr lang="ko-KR" altLang="en-US" dirty="0" smtClean="0"/>
              <a:t>탄생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 smtClean="0"/>
              <a:t>1980</a:t>
            </a:r>
            <a:r>
              <a:rPr lang="ko-KR" altLang="en-US" dirty="0" smtClean="0"/>
              <a:t>년대 절차방식의 프로그래밍의 한계를 객체지향방식으로 극복하려고 노력함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(C++, Smalltalk</a:t>
            </a:r>
            <a:r>
              <a:rPr lang="ko-KR" altLang="en-US" dirty="0" smtClean="0"/>
              <a:t>과 같은 발전된 객체지향언어가 탄생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 smtClean="0"/>
              <a:t>1995</a:t>
            </a:r>
            <a:r>
              <a:rPr lang="ko-KR" altLang="en-US" dirty="0" smtClean="0"/>
              <a:t>년 말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탄생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객체지향언어가 프로그래밍 언어의 주류가 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48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 smtClean="0"/>
              <a:t>객체지향 개요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객체지향 언어의 특징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69981" y="964589"/>
            <a:ext cx="8899525" cy="3804633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데이터의 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저장을 위한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중심으로 프로그램이 구성되는 절차지향 언어에 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객체지향 언어에서는 객체들의 집합이 프로그램이 된다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객체는 데이터와 그 데이터를 처리할 수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가지게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소프트웨어 품질 향상과 관련하여 객체지향 기술은 소프트웨어의 부품화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재사용을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주요 목표로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요구에 맞는 객체를 만들기 위해 절차지향 언어에 비해 분석이나 설계에 더 비중 있게 생각한다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캡슐화</a:t>
            </a:r>
            <a:r>
              <a:rPr lang="en-US" altLang="ko-KR" dirty="0" smtClean="0"/>
              <a:t>(encapsulation),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(inheritance),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 </a:t>
            </a:r>
            <a:r>
              <a:rPr lang="ko-KR" altLang="en-US" dirty="0" smtClean="0"/>
              <a:t>등의 주요 개념이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기존의 프로그래밍 언어와 크게 다르지 않다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코드의 재 </a:t>
            </a:r>
            <a:r>
              <a:rPr lang="ko-KR" altLang="en-US" dirty="0" err="1" smtClean="0"/>
              <a:t>사용성이</a:t>
            </a:r>
            <a:r>
              <a:rPr lang="ko-KR" altLang="en-US" dirty="0" smtClean="0"/>
              <a:t> 높다</a:t>
            </a:r>
            <a:r>
              <a:rPr lang="en-US" altLang="ko-KR" dirty="0" smtClean="0"/>
              <a:t>.(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??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코드의 관리가 쉬워졌다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신뢰성이 높은 프로그램 개발을 가능하게 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맑은 고딕" panose="020B0503020000020004" pitchFamily="50" charset="-127"/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332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 smtClean="0"/>
              <a:t>객체지향 개요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객체지향 언어의 정의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1016" y="929931"/>
            <a:ext cx="8640109" cy="71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실 세계에 존재하는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 또는 개념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객체는 </a:t>
            </a:r>
            <a:r>
              <a:rPr lang="ko-KR" altLang="en-US" b="1" dirty="0" smtClean="0"/>
              <a:t>정보</a:t>
            </a:r>
            <a:r>
              <a:rPr lang="ko-KR" altLang="en-US" dirty="0" smtClean="0"/>
              <a:t>를 효율적으로 </a:t>
            </a:r>
            <a:r>
              <a:rPr lang="ko-KR" altLang="en-US" b="1" dirty="0" smtClean="0"/>
              <a:t>관리</a:t>
            </a:r>
            <a:r>
              <a:rPr lang="ko-KR" altLang="en-US" dirty="0" smtClean="0"/>
              <a:t>하기 위하여 </a:t>
            </a:r>
            <a:r>
              <a:rPr lang="ko-KR" altLang="en-US" b="1" dirty="0" smtClean="0"/>
              <a:t>의미</a:t>
            </a:r>
            <a:r>
              <a:rPr lang="ko-KR" altLang="en-US" dirty="0" smtClean="0"/>
              <a:t>를 부여하고 </a:t>
            </a:r>
            <a:r>
              <a:rPr lang="ko-KR" altLang="en-US" b="1" dirty="0" smtClean="0"/>
              <a:t>분류</a:t>
            </a:r>
            <a:r>
              <a:rPr lang="ko-KR" altLang="en-US" dirty="0" smtClean="0"/>
              <a:t>하는 </a:t>
            </a:r>
            <a:r>
              <a:rPr lang="ko-KR" altLang="en-US" b="1" dirty="0" smtClean="0"/>
              <a:t>논리적 단위</a:t>
            </a:r>
            <a:endParaRPr lang="en-US" altLang="ko-KR" dirty="0" smtClean="0"/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337991" y="1735687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객체의 구성 요소</a:t>
            </a:r>
            <a:endParaRPr lang="en-US" altLang="ko-KR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 bwMode="auto">
          <a:xfrm>
            <a:off x="361016" y="2059484"/>
            <a:ext cx="8640109" cy="71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보통 객체는 속성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과 기능의 집합이며</a:t>
            </a:r>
            <a:r>
              <a:rPr lang="en-US" altLang="ko-KR" dirty="0"/>
              <a:t>, </a:t>
            </a:r>
            <a:r>
              <a:rPr lang="ko-KR" altLang="en-US" dirty="0"/>
              <a:t>속성과 기능을 객체의 멤버</a:t>
            </a:r>
            <a:r>
              <a:rPr lang="en-US" altLang="ko-KR" dirty="0"/>
              <a:t>(member, </a:t>
            </a:r>
            <a:r>
              <a:rPr lang="ko-KR" altLang="en-US" dirty="0"/>
              <a:t>구성요소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속성은 </a:t>
            </a:r>
            <a:r>
              <a:rPr lang="ko-KR" altLang="en-US" b="1" dirty="0"/>
              <a:t>필드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기능은 </a:t>
            </a:r>
            <a:r>
              <a:rPr lang="ko-KR" altLang="en-US" b="1" dirty="0" err="1"/>
              <a:t>메소드</a:t>
            </a:r>
            <a:r>
              <a:rPr lang="ko-KR" altLang="en-US" dirty="0" err="1"/>
              <a:t>로</a:t>
            </a:r>
            <a:r>
              <a:rPr lang="ko-KR" altLang="en-US" dirty="0"/>
              <a:t> 정의한다</a:t>
            </a:r>
            <a:r>
              <a:rPr lang="en-US" altLang="ko-KR" dirty="0"/>
              <a:t>. ( </a:t>
            </a:r>
            <a:r>
              <a:rPr lang="ko-KR" altLang="en-US" dirty="0"/>
              <a:t>클래스가 정의될 때 </a:t>
            </a:r>
            <a:r>
              <a:rPr lang="en-US" altLang="ko-KR" dirty="0"/>
              <a:t>)</a:t>
            </a:r>
          </a:p>
        </p:txBody>
      </p:sp>
      <p:sp>
        <p:nvSpPr>
          <p:cNvPr id="11" name="텍스트 개체 틀 3"/>
          <p:cNvSpPr txBox="1">
            <a:spLocks/>
          </p:cNvSpPr>
          <p:nvPr/>
        </p:nvSpPr>
        <p:spPr>
          <a:xfrm>
            <a:off x="337991" y="2963851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클래스의 정의</a:t>
            </a:r>
            <a:endParaRPr lang="en-US" altLang="ko-KR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 bwMode="auto">
          <a:xfrm>
            <a:off x="361016" y="3287648"/>
            <a:ext cx="8640109" cy="71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클래스는 객체를 정의해 놓은 것이다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클래스는 객체를 생성하는 데 사용된다</a:t>
            </a:r>
            <a:endParaRPr lang="en-US" altLang="ko-KR" dirty="0"/>
          </a:p>
        </p:txBody>
      </p:sp>
      <p:graphicFrame>
        <p:nvGraphicFramePr>
          <p:cNvPr id="13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301292"/>
              </p:ext>
            </p:extLst>
          </p:nvPr>
        </p:nvGraphicFramePr>
        <p:xfrm>
          <a:off x="4751854" y="2907040"/>
          <a:ext cx="4007224" cy="1994416"/>
        </p:xfrm>
        <a:graphic>
          <a:graphicData uri="http://schemas.openxmlformats.org/drawingml/2006/table">
            <a:tbl>
              <a:tblPr/>
              <a:tblGrid>
                <a:gridCol w="1994095"/>
                <a:gridCol w="2013129"/>
              </a:tblGrid>
              <a:tr h="498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객체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8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설계도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TV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설계도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TV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붕어빵기계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붕어빵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6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 smtClean="0"/>
              <a:t>객체지향 개요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인스턴스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61016" y="974570"/>
            <a:ext cx="8899525" cy="1194888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의 일반적 의미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객체가 메모리에 할당되어 실제 사용될 때 </a:t>
            </a:r>
            <a:r>
              <a:rPr lang="ko-KR" altLang="en-US" dirty="0" err="1" smtClean="0"/>
              <a:t>인스턴스라고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객체 ≒ </a:t>
            </a:r>
            <a:r>
              <a:rPr lang="ko-KR" altLang="en-US" dirty="0" err="1" smtClean="0"/>
              <a:t>인스턴스</a:t>
            </a:r>
            <a:endParaRPr lang="ko-KR" altLang="en-US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클래스로부터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것을 </a:t>
            </a:r>
            <a:r>
              <a:rPr lang="ko-KR" altLang="en-US" dirty="0" err="1" smtClean="0"/>
              <a:t>인스턴스화</a:t>
            </a:r>
            <a:r>
              <a:rPr lang="en-US" altLang="ko-KR" dirty="0" smtClean="0"/>
              <a:t>(instantiate)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886107" y="2376427"/>
            <a:ext cx="4381500" cy="70802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2000" smtClean="0">
                <a:solidFill>
                  <a:schemeClr val="bg1"/>
                </a:solidFill>
                <a:latin typeface="+mn-ea"/>
                <a:ea typeface="+mn-ea"/>
              </a:rPr>
              <a:t>책상은 책상 클래스의 객체다</a:t>
            </a:r>
            <a:r>
              <a:rPr lang="en-US" altLang="ko-KR" sz="200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eaLnBrk="1" latinLnBrk="1" hangingPunct="1">
              <a:defRPr/>
            </a:pPr>
            <a:r>
              <a:rPr lang="ko-KR" altLang="en-US" sz="2000" smtClean="0">
                <a:solidFill>
                  <a:schemeClr val="bg1"/>
                </a:solidFill>
                <a:latin typeface="+mn-ea"/>
                <a:ea typeface="+mn-ea"/>
              </a:rPr>
              <a:t>책상은 책상 클래스의 인스턴스다</a:t>
            </a:r>
            <a:r>
              <a:rPr lang="en-US" altLang="ko-KR" sz="200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82544" y="2376427"/>
            <a:ext cx="2844800" cy="70802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2000" smtClean="0">
                <a:solidFill>
                  <a:schemeClr val="bg1"/>
                </a:solidFill>
                <a:latin typeface="+mn-ea"/>
                <a:ea typeface="+mn-ea"/>
              </a:rPr>
              <a:t>책상은 인스턴스다</a:t>
            </a:r>
            <a:r>
              <a:rPr lang="en-US" altLang="ko-KR" sz="200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eaLnBrk="1" latinLnBrk="1" hangingPunct="1">
              <a:defRPr/>
            </a:pPr>
            <a:r>
              <a:rPr lang="ko-KR" altLang="en-US" sz="2000" smtClean="0">
                <a:solidFill>
                  <a:schemeClr val="bg1"/>
                </a:solidFill>
                <a:latin typeface="+mn-ea"/>
                <a:ea typeface="+mn-ea"/>
              </a:rPr>
              <a:t>책상은 객체다</a:t>
            </a:r>
            <a:r>
              <a:rPr lang="en-US" altLang="ko-KR" sz="200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853982" y="3525777"/>
            <a:ext cx="7632700" cy="765175"/>
            <a:chOff x="657" y="3084"/>
            <a:chExt cx="4808" cy="482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57" y="3239"/>
              <a:ext cx="48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2800" dirty="0" smtClean="0">
                  <a:solidFill>
                    <a:srgbClr val="000000"/>
                  </a:solidFill>
                  <a:latin typeface="+mn-ea"/>
                  <a:ea typeface="+mn-ea"/>
                </a:rPr>
                <a:t>클래스                          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인스턴스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+mn-ea"/>
                  <a:ea typeface="+mn-ea"/>
                </a:rPr>
                <a:t>객체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610" y="3412"/>
              <a:ext cx="1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1819" y="3084"/>
              <a:ext cx="15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24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인스턴스화</a:t>
              </a:r>
              <a:endParaRPr lang="ko-KR" altLang="en-US" sz="24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71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 smtClean="0"/>
              <a:t>객체지향 개요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(Encapsulation) 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9981" y="1044901"/>
            <a:ext cx="8523007" cy="23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ko-KR" altLang="en-US" dirty="0" smtClean="0"/>
              <a:t>객체의 실제 구현된 내용을 외부에 감추는 것을 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ko-KR" altLang="en-US" dirty="0" smtClean="0"/>
              <a:t>객체를 사용하는 쪽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에서는 그 객체의 내부 구조를 알지 못하며 노출된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객체를 이용한다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데이터가 실제 어떻게 처리되는지 자세히 알 필요가 없다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ko-KR" altLang="en-US" dirty="0" smtClean="0"/>
              <a:t>객체를 작성할 때 개발자는 숨겨야 하는 필드와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그리고 공개하는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구분하여 작성한다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ko-KR" altLang="en-US" dirty="0" smtClean="0"/>
              <a:t>외부에서는 공개된 필드와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접근이 가능 하다 </a:t>
            </a:r>
            <a:r>
              <a:rPr lang="en-US" altLang="ko-KR" dirty="0" smtClean="0"/>
              <a:t>(Information Hiding, 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ko-KR" altLang="en-US" dirty="0" smtClean="0"/>
              <a:t>접근 </a:t>
            </a:r>
            <a:r>
              <a:rPr lang="ko-KR" altLang="en-US" dirty="0" err="1" smtClean="0"/>
              <a:t>제한자를</a:t>
            </a:r>
            <a:r>
              <a:rPr lang="ko-KR" altLang="en-US" dirty="0" smtClean="0"/>
              <a:t> 사용해서 객체의 필드와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사용 범위를 제한하게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774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 smtClean="0"/>
              <a:t>객체지향 개요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61017" y="942592"/>
            <a:ext cx="8227172" cy="103860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dirty="0" smtClean="0"/>
              <a:t>이미 만든 객체와 비슷하지만 필드와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약간 차이가 나는 객체를 생성해야 하는 경우</a:t>
            </a:r>
          </a:p>
          <a:p>
            <a:pPr lvl="1">
              <a:defRPr/>
            </a:pPr>
            <a:r>
              <a:rPr lang="ko-KR" altLang="en-US" dirty="0" smtClean="0"/>
              <a:t>기존의 클래스에서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상속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재사용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하고 더 필요한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상속의 개념은 코드를 간결하게 하고 코드의 재 </a:t>
            </a:r>
            <a:r>
              <a:rPr lang="ko-KR" altLang="en-US" dirty="0" err="1" smtClean="0"/>
              <a:t>사용성을</a:t>
            </a:r>
            <a:r>
              <a:rPr lang="ko-KR" altLang="en-US" dirty="0" smtClean="0"/>
              <a:t> 높이는 객체지향 개념이다</a:t>
            </a:r>
            <a:r>
              <a:rPr lang="en-US" altLang="ko-KR" dirty="0" smtClean="0"/>
              <a:t>.</a:t>
            </a:r>
          </a:p>
          <a:p>
            <a:pPr marL="0" indent="0">
              <a:buFont typeface="맑은 고딕" panose="020B0503020000020004" pitchFamily="50" charset="-127"/>
              <a:buNone/>
              <a:defRPr/>
            </a:pPr>
            <a:endParaRPr lang="en-US" altLang="ko-KR" dirty="0" smtClean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61017" y="2636644"/>
            <a:ext cx="8227172" cy="103860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dirty="0"/>
              <a:t>객체지향의 꽃</a:t>
            </a:r>
          </a:p>
          <a:p>
            <a:pPr lvl="1">
              <a:defRPr/>
            </a:pPr>
            <a:r>
              <a:rPr lang="ko-KR" altLang="en-US" dirty="0"/>
              <a:t>하나의 </a:t>
            </a:r>
            <a:r>
              <a:rPr lang="ko-KR" altLang="en-US" dirty="0" err="1"/>
              <a:t>메소드나</a:t>
            </a:r>
            <a:r>
              <a:rPr lang="ko-KR" altLang="en-US" dirty="0"/>
              <a:t> 클래스를 다양한 구현으로 사용 가능하게 하는 개념</a:t>
            </a:r>
          </a:p>
          <a:p>
            <a:pPr lvl="1">
              <a:defRPr/>
            </a:pPr>
            <a:r>
              <a:rPr lang="ko-KR" altLang="en-US" dirty="0"/>
              <a:t>오버로드</a:t>
            </a:r>
            <a:r>
              <a:rPr lang="en-US" altLang="ko-KR" dirty="0"/>
              <a:t>(Overload) </a:t>
            </a:r>
            <a:r>
              <a:rPr lang="ko-KR" altLang="en-US" dirty="0"/>
              <a:t>와 </a:t>
            </a:r>
            <a:r>
              <a:rPr lang="ko-KR" altLang="en-US" dirty="0" err="1"/>
              <a:t>오버라이드</a:t>
            </a:r>
            <a:r>
              <a:rPr lang="en-US" altLang="ko-KR" dirty="0"/>
              <a:t>(Override)</a:t>
            </a:r>
            <a:r>
              <a:rPr lang="ko-KR" altLang="en-US" dirty="0"/>
              <a:t>를 통해 </a:t>
            </a:r>
            <a:r>
              <a:rPr lang="ko-KR" altLang="en-US" dirty="0" err="1"/>
              <a:t>다형성을</a:t>
            </a:r>
            <a:r>
              <a:rPr lang="ko-KR" altLang="en-US" dirty="0"/>
              <a:t> 구현하게 된다</a:t>
            </a:r>
            <a:r>
              <a:rPr lang="en-US" altLang="ko-KR" dirty="0"/>
              <a:t>.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337991" y="2273569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(</a:t>
            </a:r>
            <a:r>
              <a:rPr lang="en-US" altLang="ko-KR" dirty="0" err="1"/>
              <a:t>Polymophism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24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도서대여점 프로그램</a:t>
            </a:r>
            <a:endParaRPr lang="en-US" altLang="ko-KR" dirty="0"/>
          </a:p>
        </p:txBody>
      </p:sp>
      <p:pic>
        <p:nvPicPr>
          <p:cNvPr id="5" name="Picture 51" descr="http://cfile205.uf.daum.net/image/182A23184BD2BADF05B2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1" r="3961" b="12737"/>
          <a:stretch>
            <a:fillRect/>
          </a:stretch>
        </p:blipFill>
        <p:spPr bwMode="auto">
          <a:xfrm>
            <a:off x="476717" y="988080"/>
            <a:ext cx="3751262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4668838" y="957263"/>
            <a:ext cx="25558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책</a:t>
            </a:r>
            <a:endParaRPr kumimoji="0" lang="en-US" altLang="ko-KR" sz="22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책장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고객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고객장부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금고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대여장부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ea typeface="맑은 고딕" panose="020B0503020000020004" pitchFamily="50" charset="-127"/>
              </a:rPr>
              <a:t>…</a:t>
            </a:r>
            <a:endParaRPr kumimoji="0" lang="ko-KR" altLang="en-US" sz="1600" dirty="0">
              <a:ea typeface="맑은 고딕" panose="020B0503020000020004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 bwMode="auto">
          <a:xfrm rot="16200000">
            <a:off x="3909902" y="3893688"/>
            <a:ext cx="813209" cy="69028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87900" y="3930184"/>
            <a:ext cx="3636963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2800" b="1" dirty="0">
                <a:solidFill>
                  <a:schemeClr val="tx2"/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객체지향 프로그래밍</a:t>
            </a:r>
            <a:endParaRPr lang="en-US" altLang="ko-KR" sz="2800" b="1" dirty="0">
              <a:solidFill>
                <a:schemeClr val="tx2"/>
              </a:solidFill>
              <a:latin typeface="휴먼매직체" pitchFamily="18" charset="-127"/>
              <a:ea typeface="휴먼매직체" pitchFamily="18" charset="-127"/>
              <a:sym typeface="Wingdings 2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  <a:sym typeface="Wingdings 2"/>
              </a:rPr>
              <a:t>(</a:t>
            </a:r>
            <a:r>
              <a:rPr lang="en-US" altLang="ko-KR" sz="1400" b="1" dirty="0" err="1">
                <a:solidFill>
                  <a:schemeClr val="tx2"/>
                </a:solidFill>
                <a:latin typeface="+mn-ea"/>
                <a:sym typeface="Wingdings 2"/>
              </a:rPr>
              <a:t>OOP:Objected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sym typeface="Wingdings 2"/>
              </a:rPr>
              <a:t> Oriented Programming)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470" y="3677670"/>
            <a:ext cx="32794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기능이</a:t>
            </a:r>
            <a:r>
              <a:rPr lang="ko-KR" altLang="en-US" dirty="0"/>
              <a:t> </a:t>
            </a: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많아지고</a:t>
            </a:r>
            <a:r>
              <a:rPr lang="ko-KR" altLang="en-US" dirty="0"/>
              <a:t> </a:t>
            </a: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복잡해진다</a:t>
            </a:r>
            <a:r>
              <a:rPr lang="en-US" altLang="ko-KR" dirty="0"/>
              <a:t>.</a:t>
            </a:r>
          </a:p>
          <a:p>
            <a:pPr marL="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새로운</a:t>
            </a:r>
            <a:r>
              <a:rPr lang="ko-KR" altLang="en-US" dirty="0"/>
              <a:t> </a:t>
            </a: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개발</a:t>
            </a:r>
            <a:r>
              <a:rPr lang="ko-KR" altLang="en-US" dirty="0"/>
              <a:t> </a:t>
            </a: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방법이</a:t>
            </a:r>
            <a:r>
              <a:rPr lang="ko-KR" altLang="en-US" dirty="0"/>
              <a:t> </a:t>
            </a: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필요해짐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6969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02.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객체지향 프로그래밍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20890"/>
              </p:ext>
            </p:extLst>
          </p:nvPr>
        </p:nvGraphicFramePr>
        <p:xfrm>
          <a:off x="5239109" y="412595"/>
          <a:ext cx="3076804" cy="235659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객체지향 기본개념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객체지향 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클래스의 정의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상속과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다형성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추상클래스와 인터페이스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06.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예외처리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클래스의 구조</a:t>
            </a:r>
          </a:p>
        </p:txBody>
      </p:sp>
      <p:graphicFrame>
        <p:nvGraphicFramePr>
          <p:cNvPr id="51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87180"/>
              </p:ext>
            </p:extLst>
          </p:nvPr>
        </p:nvGraphicFramePr>
        <p:xfrm>
          <a:off x="647700" y="983876"/>
          <a:ext cx="2444750" cy="3505200"/>
        </p:xfrm>
        <a:graphic>
          <a:graphicData uri="http://schemas.openxmlformats.org/drawingml/2006/table">
            <a:tbl>
              <a:tblPr/>
              <a:tblGrid>
                <a:gridCol w="2444750"/>
              </a:tblGrid>
              <a:tr h="44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</a:t>
                      </a:r>
                    </a:p>
                  </a:txBody>
                  <a:tcPr marL="90051" marR="90051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502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speed</a:t>
                      </a:r>
                    </a:p>
                  </a:txBody>
                  <a:tcPr marL="91492" marR="91492"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Car(String name, </a:t>
                      </a: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speed)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setName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</a:t>
                      </a: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getName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setSpeed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speed)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getSpeed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92" marR="91492"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4945062" y="1018801"/>
            <a:ext cx="4056063" cy="37814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6666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public class Car {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private String name; 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private </a:t>
            </a:r>
            <a:r>
              <a:rPr lang="en-US" altLang="ko-KR" sz="1200" b="1" err="1">
                <a:latin typeface="+mn-ea"/>
                <a:ea typeface="+mn-ea"/>
              </a:rPr>
              <a:t>int</a:t>
            </a:r>
            <a:r>
              <a:rPr lang="en-US" altLang="ko-KR" sz="1200" b="1">
                <a:latin typeface="+mn-ea"/>
                <a:ea typeface="+mn-ea"/>
              </a:rPr>
              <a:t> speed;</a:t>
            </a:r>
          </a:p>
          <a:p>
            <a:pPr algn="just" eaLnBrk="1" latinLnBrk="1" hangingPunct="1">
              <a:defRPr/>
            </a:pPr>
            <a:endParaRPr lang="en-US" altLang="ko-KR" sz="1200" b="1">
              <a:latin typeface="+mn-ea"/>
              <a:ea typeface="+mn-ea"/>
            </a:endParaRP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public Car(){ }</a:t>
            </a:r>
          </a:p>
          <a:p>
            <a:pPr algn="just" eaLnBrk="1" latinLnBrk="1" hangingPunct="1">
              <a:defRPr/>
            </a:pPr>
            <a:endParaRPr lang="en-US" altLang="ko-KR" sz="1200" b="1">
              <a:latin typeface="+mn-ea"/>
              <a:ea typeface="+mn-ea"/>
            </a:endParaRP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public Car(){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    this.name=name;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    </a:t>
            </a:r>
            <a:r>
              <a:rPr lang="en-US" altLang="ko-KR" sz="1200" b="1" err="1">
                <a:latin typeface="+mn-ea"/>
                <a:ea typeface="+mn-ea"/>
              </a:rPr>
              <a:t>this.speed</a:t>
            </a:r>
            <a:r>
              <a:rPr lang="en-US" altLang="ko-KR" sz="1200" b="1">
                <a:latin typeface="+mn-ea"/>
                <a:ea typeface="+mn-ea"/>
              </a:rPr>
              <a:t>=speed;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}</a:t>
            </a:r>
          </a:p>
          <a:p>
            <a:pPr algn="just" eaLnBrk="1" latinLnBrk="1" hangingPunct="1">
              <a:defRPr/>
            </a:pPr>
            <a:endParaRPr lang="en-US" altLang="ko-KR" sz="1200" b="1">
              <a:latin typeface="+mn-ea"/>
              <a:ea typeface="+mn-ea"/>
            </a:endParaRP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public void </a:t>
            </a:r>
            <a:r>
              <a:rPr lang="en-US" altLang="ko-KR" sz="1200" b="1" err="1">
                <a:latin typeface="+mn-ea"/>
                <a:ea typeface="+mn-ea"/>
              </a:rPr>
              <a:t>setName</a:t>
            </a:r>
            <a:r>
              <a:rPr lang="en-US" altLang="ko-KR" sz="1200" b="1">
                <a:latin typeface="+mn-ea"/>
                <a:ea typeface="+mn-ea"/>
              </a:rPr>
              <a:t>( String name ) {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    this.name = name;  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}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public String </a:t>
            </a:r>
            <a:r>
              <a:rPr lang="en-US" altLang="ko-KR" sz="1200" b="1" err="1">
                <a:latin typeface="+mn-ea"/>
                <a:ea typeface="+mn-ea"/>
              </a:rPr>
              <a:t>getName</a:t>
            </a:r>
            <a:r>
              <a:rPr lang="en-US" altLang="ko-KR" sz="1200" b="1">
                <a:latin typeface="+mn-ea"/>
                <a:ea typeface="+mn-ea"/>
              </a:rPr>
              <a:t>() {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     return name;	</a:t>
            </a: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    }</a:t>
            </a:r>
          </a:p>
          <a:p>
            <a:pPr algn="just" eaLnBrk="1" latinLnBrk="1" hangingPunct="1">
              <a:defRPr/>
            </a:pPr>
            <a:endParaRPr lang="en-US" altLang="ko-KR" sz="1200" b="1">
              <a:latin typeface="+mn-ea"/>
              <a:ea typeface="+mn-ea"/>
            </a:endParaRPr>
          </a:p>
          <a:p>
            <a:pPr algn="just" eaLnBrk="1" latinLnBrk="1" hangingPunct="1">
              <a:defRPr/>
            </a:pPr>
            <a:r>
              <a:rPr lang="en-US" altLang="ko-KR" sz="1200" b="1">
                <a:latin typeface="+mn-ea"/>
                <a:ea typeface="+mn-ea"/>
              </a:rPr>
              <a:t>}</a:t>
            </a:r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3470275" y="1018801"/>
            <a:ext cx="1144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400" smtClean="0">
                <a:solidFill>
                  <a:srgbClr val="000000"/>
                </a:solidFill>
                <a:latin typeface="+mn-ea"/>
                <a:ea typeface="+mn-ea"/>
              </a:rPr>
              <a:t>클래스 헤더</a:t>
            </a: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3708400" y="1512513"/>
            <a:ext cx="606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400" smtClean="0">
                <a:solidFill>
                  <a:srgbClr val="000000"/>
                </a:solidFill>
                <a:latin typeface="+mn-ea"/>
                <a:ea typeface="+mn-ea"/>
              </a:rPr>
              <a:t> 필드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3703637" y="37000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400" err="1" smtClean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endParaRPr lang="ko-KR" altLang="en-US" sz="140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6" name="오른쪽 중괄호 55"/>
          <p:cNvSpPr/>
          <p:nvPr/>
        </p:nvSpPr>
        <p:spPr>
          <a:xfrm>
            <a:off x="3097212" y="3323851"/>
            <a:ext cx="373063" cy="1079500"/>
          </a:xfrm>
          <a:prstGeom prst="rightBrace">
            <a:avLst>
              <a:gd name="adj1" fmla="val 993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57" name="왼쪽 중괄호 56"/>
          <p:cNvSpPr/>
          <p:nvPr/>
        </p:nvSpPr>
        <p:spPr>
          <a:xfrm>
            <a:off x="4600575" y="3323851"/>
            <a:ext cx="344487" cy="10795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58" name="오른쪽 중괄호 57"/>
          <p:cNvSpPr/>
          <p:nvPr/>
        </p:nvSpPr>
        <p:spPr>
          <a:xfrm>
            <a:off x="3097212" y="1417263"/>
            <a:ext cx="344488" cy="50323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59" name="왼쪽 중괄호 58"/>
          <p:cNvSpPr/>
          <p:nvPr/>
        </p:nvSpPr>
        <p:spPr>
          <a:xfrm>
            <a:off x="4600575" y="1433138"/>
            <a:ext cx="344487" cy="43338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097212" y="1190251"/>
            <a:ext cx="3444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4600575" y="1180726"/>
            <a:ext cx="3444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중괄호 61"/>
          <p:cNvSpPr/>
          <p:nvPr/>
        </p:nvSpPr>
        <p:spPr>
          <a:xfrm>
            <a:off x="3097212" y="1952251"/>
            <a:ext cx="373063" cy="1028590"/>
          </a:xfrm>
          <a:prstGeom prst="rightBrace">
            <a:avLst>
              <a:gd name="adj1" fmla="val 993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3724302" y="2355125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ea typeface="+mn-ea"/>
              </a:rPr>
              <a:t>생성자</a:t>
            </a:r>
            <a:endParaRPr lang="ko-KR" altLang="en-US" sz="14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왼쪽 중괄호 63"/>
          <p:cNvSpPr/>
          <p:nvPr/>
        </p:nvSpPr>
        <p:spPr>
          <a:xfrm>
            <a:off x="4600575" y="1952251"/>
            <a:ext cx="344487" cy="111124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3071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필드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9980" y="986677"/>
            <a:ext cx="8460255" cy="52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ko-KR" altLang="en-US" dirty="0" smtClean="0"/>
              <a:t>객체의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상태를 저장하는 변수</a:t>
            </a:r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주로 기본 타입 또는 참조 타입 변수들을 정의하게 되는데 멤버 변수라 하기도 한다</a:t>
            </a:r>
          </a:p>
          <a:p>
            <a:pPr lvl="1">
              <a:spcBef>
                <a:spcPct val="0"/>
              </a:spcBef>
            </a:pPr>
            <a:endParaRPr lang="ko-KR" altLang="en-US" dirty="0" smtClean="0"/>
          </a:p>
        </p:txBody>
      </p:sp>
      <p:graphicFrame>
        <p:nvGraphicFramePr>
          <p:cNvPr id="7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38697"/>
              </p:ext>
            </p:extLst>
          </p:nvPr>
        </p:nvGraphicFramePr>
        <p:xfrm>
          <a:off x="6713351" y="2867772"/>
          <a:ext cx="2047875" cy="1689100"/>
        </p:xfrm>
        <a:graphic>
          <a:graphicData uri="http://schemas.openxmlformats.org/drawingml/2006/table">
            <a:tbl>
              <a:tblPr/>
              <a:tblGrid>
                <a:gridCol w="2047875"/>
              </a:tblGrid>
              <a:tr h="36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Goods</a:t>
                      </a:r>
                    </a:p>
                  </a:txBody>
                  <a:tcPr marL="90094" marR="90094" marT="46818" marB="46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0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price</a:t>
                      </a:r>
                    </a:p>
                  </a:txBody>
                  <a:tcPr marL="91536" marR="91536"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2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536" marR="91536"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5588" y="1640253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0391" y="1895242"/>
            <a:ext cx="8246737" cy="28112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쇼핑몰에서 상품을 관리하기 위해 상품관리 프로그램을 만들려고 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프로그램을 만들기 전에 업무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비즈니스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분석을 통해 상품 객체를 분석하고 다음과 같은 </a:t>
            </a:r>
            <a:r>
              <a:rPr lang="en-US" altLang="ko-KR" sz="1200" dirty="0">
                <a:latin typeface="+mn-ea"/>
              </a:rPr>
              <a:t>Goods</a:t>
            </a:r>
            <a:r>
              <a:rPr lang="ko-KR" altLang="en-US" sz="1200" dirty="0">
                <a:latin typeface="+mn-ea"/>
              </a:rPr>
              <a:t>클래스를 정의 하였습니다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Goods </a:t>
            </a:r>
            <a:r>
              <a:rPr lang="ko-KR" altLang="en-US" sz="1200" dirty="0">
                <a:latin typeface="+mn-ea"/>
              </a:rPr>
              <a:t>클래스를 정의하고 </a:t>
            </a:r>
            <a:r>
              <a:rPr lang="en-US" altLang="ko-KR" sz="1200" dirty="0" err="1">
                <a:latin typeface="+mn-ea"/>
              </a:rPr>
              <a:t>GoodsApp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클래스에서  </a:t>
            </a:r>
            <a:r>
              <a:rPr lang="en-US" altLang="ko-KR" sz="1200" dirty="0">
                <a:latin typeface="+mn-ea"/>
              </a:rPr>
              <a:t>Goods </a:t>
            </a:r>
            <a:r>
              <a:rPr lang="ko-KR" altLang="en-US" sz="1200" dirty="0">
                <a:latin typeface="+mn-ea"/>
              </a:rPr>
              <a:t>클래스를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테스트 하세요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1) Goods </a:t>
            </a:r>
            <a:r>
              <a:rPr lang="ko-KR" altLang="en-US" sz="1200" dirty="0">
                <a:latin typeface="+mn-ea"/>
              </a:rPr>
              <a:t>객체를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하나 생성하고 이 객체에 대한 </a:t>
            </a:r>
            <a:r>
              <a:rPr lang="ko-KR" altLang="en-US" sz="1200" dirty="0" err="1">
                <a:latin typeface="+mn-ea"/>
              </a:rPr>
              <a:t>레퍼런스</a:t>
            </a:r>
            <a:r>
              <a:rPr lang="ko-KR" altLang="en-US" sz="1200" dirty="0">
                <a:latin typeface="+mn-ea"/>
              </a:rPr>
              <a:t> 변수를 </a:t>
            </a:r>
            <a:r>
              <a:rPr lang="en-US" altLang="ko-KR" sz="1200" dirty="0">
                <a:latin typeface="+mn-ea"/>
              </a:rPr>
              <a:t>camera </a:t>
            </a:r>
            <a:r>
              <a:rPr lang="ko-KR" altLang="en-US" sz="1200" dirty="0">
                <a:latin typeface="+mn-ea"/>
              </a:rPr>
              <a:t>로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2) </a:t>
            </a:r>
            <a:r>
              <a:rPr lang="ko-KR" altLang="en-US" sz="1200" dirty="0">
                <a:latin typeface="+mn-ea"/>
              </a:rPr>
              <a:t>이 객체의 데이터인 각 각의 </a:t>
            </a:r>
            <a:r>
              <a:rPr lang="ko-KR" altLang="en-US" sz="1200" dirty="0" err="1">
                <a:latin typeface="+mn-ea"/>
              </a:rPr>
              <a:t>인스턴스</a:t>
            </a:r>
            <a:r>
              <a:rPr lang="ko-KR" altLang="en-US" sz="1200" dirty="0">
                <a:latin typeface="+mn-ea"/>
              </a:rPr>
              <a:t> 변수는 다음과 같은 값을 가지도록 합니다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  </a:t>
            </a:r>
            <a:r>
              <a:rPr lang="ko-KR" altLang="en-US" sz="1200" b="1" dirty="0">
                <a:latin typeface="+mn-ea"/>
              </a:rPr>
              <a:t>상품이름 </a:t>
            </a:r>
            <a:r>
              <a:rPr lang="en-US" altLang="ko-KR" sz="1200" b="1" dirty="0">
                <a:latin typeface="+mn-ea"/>
              </a:rPr>
              <a:t>: “</a:t>
            </a:r>
            <a:r>
              <a:rPr lang="en-US" altLang="ko-KR" sz="1200" b="1" dirty="0" err="1">
                <a:latin typeface="+mn-ea"/>
              </a:rPr>
              <a:t>nikon</a:t>
            </a:r>
            <a:r>
              <a:rPr lang="en-US" altLang="ko-KR" sz="1200" b="1" dirty="0">
                <a:latin typeface="+mn-ea"/>
              </a:rPr>
              <a:t>”,   </a:t>
            </a:r>
            <a:r>
              <a:rPr lang="ko-KR" altLang="en-US" sz="1200" b="1" dirty="0">
                <a:latin typeface="+mn-ea"/>
              </a:rPr>
              <a:t>가격</a:t>
            </a:r>
            <a:r>
              <a:rPr lang="en-US" altLang="ko-KR" sz="1200" b="1" dirty="0">
                <a:latin typeface="+mn-ea"/>
              </a:rPr>
              <a:t>: 400000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3) </a:t>
            </a:r>
            <a:r>
              <a:rPr lang="ko-KR" altLang="en-US" sz="1200" dirty="0">
                <a:latin typeface="+mn-ea"/>
              </a:rPr>
              <a:t>값을 </a:t>
            </a:r>
            <a:r>
              <a:rPr lang="ko-KR" altLang="en-US" sz="1200" dirty="0" err="1">
                <a:latin typeface="+mn-ea"/>
              </a:rPr>
              <a:t>세팅</a:t>
            </a:r>
            <a:r>
              <a:rPr lang="ko-KR" altLang="en-US" sz="1200" dirty="0">
                <a:latin typeface="+mn-ea"/>
              </a:rPr>
              <a:t> 한 후</a:t>
            </a:r>
            <a:r>
              <a:rPr lang="en-US" altLang="ko-KR" sz="1200" dirty="0">
                <a:latin typeface="+mn-ea"/>
              </a:rPr>
              <a:t>,  </a:t>
            </a:r>
            <a:r>
              <a:rPr lang="ko-KR" altLang="en-US" sz="1200" dirty="0">
                <a:latin typeface="+mn-ea"/>
              </a:rPr>
              <a:t>객체의 데이터를 출력해 보세요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354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588" y="1021688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0391" y="1276677"/>
            <a:ext cx="8246737" cy="10631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다음의 데이터를 추가한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출력해 보세요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Tx/>
              <a:buChar char="-"/>
              <a:defRPr/>
            </a:pPr>
            <a:r>
              <a:rPr lang="ko-KR" altLang="en-US" sz="1200" b="1" dirty="0">
                <a:latin typeface="+mn-ea"/>
              </a:rPr>
              <a:t>상품이름 </a:t>
            </a:r>
            <a:r>
              <a:rPr lang="en-US" altLang="ko-KR" sz="1200" b="1" dirty="0">
                <a:latin typeface="+mn-ea"/>
              </a:rPr>
              <a:t>: “LG</a:t>
            </a:r>
            <a:r>
              <a:rPr lang="ko-KR" altLang="en-US" sz="1200" b="1" dirty="0">
                <a:latin typeface="+mn-ea"/>
              </a:rPr>
              <a:t>그램</a:t>
            </a:r>
            <a:r>
              <a:rPr lang="en-US" altLang="ko-KR" sz="1200" b="1" dirty="0">
                <a:latin typeface="+mn-ea"/>
              </a:rPr>
              <a:t>”,    </a:t>
            </a:r>
            <a:r>
              <a:rPr lang="ko-KR" altLang="en-US" sz="1200" b="1" dirty="0">
                <a:latin typeface="+mn-ea"/>
              </a:rPr>
              <a:t>가격</a:t>
            </a:r>
            <a:r>
              <a:rPr lang="en-US" altLang="ko-KR" sz="1200" b="1" dirty="0">
                <a:latin typeface="+mn-ea"/>
              </a:rPr>
              <a:t>: 900000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Tx/>
              <a:buChar char="-"/>
              <a:defRPr/>
            </a:pPr>
            <a:r>
              <a:rPr lang="ko-KR" altLang="en-US" sz="1200" b="1" dirty="0">
                <a:latin typeface="+mn-ea"/>
              </a:rPr>
              <a:t>상품이름 </a:t>
            </a:r>
            <a:r>
              <a:rPr lang="en-US" altLang="ko-KR" sz="1200" b="1" dirty="0">
                <a:latin typeface="+mn-ea"/>
              </a:rPr>
              <a:t>: “</a:t>
            </a:r>
            <a:r>
              <a:rPr lang="ko-KR" altLang="en-US" sz="1200" b="1" dirty="0" err="1">
                <a:latin typeface="+mn-ea"/>
              </a:rPr>
              <a:t>머그컵</a:t>
            </a:r>
            <a:r>
              <a:rPr lang="en-US" altLang="ko-KR" sz="1200" b="1" dirty="0">
                <a:latin typeface="+mn-ea"/>
              </a:rPr>
              <a:t>”,    </a:t>
            </a:r>
            <a:r>
              <a:rPr lang="ko-KR" altLang="en-US" sz="1200" b="1" dirty="0">
                <a:latin typeface="+mn-ea"/>
              </a:rPr>
              <a:t>가격</a:t>
            </a:r>
            <a:r>
              <a:rPr lang="en-US" altLang="ko-KR" sz="1200" b="1" dirty="0">
                <a:latin typeface="+mn-ea"/>
              </a:rPr>
              <a:t>: 2000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Tx/>
              <a:buChar char="-"/>
              <a:defRPr/>
            </a:pPr>
            <a:endParaRPr lang="en-US" altLang="ko-KR" sz="1200" dirty="0">
              <a:latin typeface="+mn-ea"/>
            </a:endParaRPr>
          </a:p>
        </p:txBody>
      </p:sp>
      <p:graphicFrame>
        <p:nvGraphicFramePr>
          <p:cNvPr id="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26217"/>
              </p:ext>
            </p:extLst>
          </p:nvPr>
        </p:nvGraphicFramePr>
        <p:xfrm>
          <a:off x="6580454" y="1897652"/>
          <a:ext cx="2047875" cy="1458912"/>
        </p:xfrm>
        <a:graphic>
          <a:graphicData uri="http://schemas.openxmlformats.org/drawingml/2006/table">
            <a:tbl>
              <a:tblPr/>
              <a:tblGrid>
                <a:gridCol w="2047875"/>
              </a:tblGrid>
              <a:tr h="367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Goods</a:t>
                      </a:r>
                    </a:p>
                  </a:txBody>
                  <a:tcPr marL="90094" marR="90094" marT="46793" marB="46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price</a:t>
                      </a:r>
                    </a:p>
                  </a:txBody>
                  <a:tcPr marL="91536" marR="91536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536" marR="91536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34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접근자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82214" y="934553"/>
            <a:ext cx="837957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 smtClean="0"/>
              <a:t>주로 객체에 대한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접근을 제한하기 위해 사용한다</a:t>
            </a:r>
            <a:r>
              <a:rPr lang="en-US" altLang="ko-KR" dirty="0" smtClean="0"/>
              <a:t>. </a:t>
            </a:r>
          </a:p>
          <a:p>
            <a:pPr lvl="1">
              <a:spcBef>
                <a:spcPct val="0"/>
              </a:spcBef>
            </a:pPr>
            <a:r>
              <a:rPr lang="ko-KR" altLang="en-US" b="1" dirty="0" smtClean="0">
                <a:solidFill>
                  <a:srgbClr val="C00000"/>
                </a:solidFill>
              </a:rPr>
              <a:t>캡슐화 정보은닉을 위한 방법이다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public, protected, default, private </a:t>
            </a:r>
            <a:r>
              <a:rPr lang="ko-KR" altLang="en-US" dirty="0" smtClean="0"/>
              <a:t>네 가지 종류가 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ko-KR" altLang="en-US" dirty="0" smtClean="0"/>
          </a:p>
        </p:txBody>
      </p:sp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44407"/>
              </p:ext>
            </p:extLst>
          </p:nvPr>
        </p:nvGraphicFramePr>
        <p:xfrm>
          <a:off x="753033" y="2055393"/>
          <a:ext cx="7386921" cy="2105110"/>
        </p:xfrm>
        <a:graphic>
          <a:graphicData uri="http://schemas.openxmlformats.org/drawingml/2006/table">
            <a:tbl>
              <a:tblPr/>
              <a:tblGrid>
                <a:gridCol w="1477385"/>
                <a:gridCol w="1477385"/>
                <a:gridCol w="1477381"/>
                <a:gridCol w="1477385"/>
                <a:gridCol w="1477385"/>
              </a:tblGrid>
              <a:tr h="421022"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지시자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클래스 내부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동일 패키지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상속받은 클래스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이외의 영역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private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(default)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protected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918" y="4322842"/>
            <a:ext cx="5769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public &gt; protected &gt; (default) &gt; private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8642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접근자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57102"/>
              </p:ext>
            </p:extLst>
          </p:nvPr>
        </p:nvGraphicFramePr>
        <p:xfrm>
          <a:off x="611188" y="2317191"/>
          <a:ext cx="7386921" cy="2105110"/>
        </p:xfrm>
        <a:graphic>
          <a:graphicData uri="http://schemas.openxmlformats.org/drawingml/2006/table">
            <a:tbl>
              <a:tblPr/>
              <a:tblGrid>
                <a:gridCol w="1477385"/>
                <a:gridCol w="1477385"/>
                <a:gridCol w="1477381"/>
                <a:gridCol w="1477385"/>
                <a:gridCol w="1477385"/>
              </a:tblGrid>
              <a:tr h="421022"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지시자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클래스 내부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동일 패키지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상속받은 클래스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이외의 영역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private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(default)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protected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73" y="4470681"/>
            <a:ext cx="5769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public &gt; protected &gt; (default) &gt; private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588" y="914111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0391" y="1169101"/>
            <a:ext cx="8246737" cy="9913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- Goods </a:t>
            </a:r>
            <a:r>
              <a:rPr lang="ko-KR" altLang="en-US" sz="1200" dirty="0">
                <a:latin typeface="+mn-ea"/>
              </a:rPr>
              <a:t>클래스의 필드 </a:t>
            </a:r>
            <a:r>
              <a:rPr lang="ko-KR" altLang="en-US" sz="1200" dirty="0" err="1">
                <a:latin typeface="+mn-ea"/>
              </a:rPr>
              <a:t>접근자를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public</a:t>
            </a:r>
            <a:r>
              <a:rPr lang="ko-KR" altLang="en-US" sz="1200" dirty="0">
                <a:latin typeface="+mn-ea"/>
              </a:rPr>
              <a:t>으로 변경해 봅니다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- Goods </a:t>
            </a:r>
            <a:r>
              <a:rPr lang="ko-KR" altLang="en-US" sz="1200" dirty="0">
                <a:latin typeface="+mn-ea"/>
              </a:rPr>
              <a:t>클래스의 필드 </a:t>
            </a:r>
            <a:r>
              <a:rPr lang="ko-KR" altLang="en-US" sz="1200" dirty="0" err="1">
                <a:latin typeface="+mn-ea"/>
              </a:rPr>
              <a:t>접근자를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default</a:t>
            </a:r>
            <a:r>
              <a:rPr lang="ko-KR" altLang="en-US" sz="1200" dirty="0">
                <a:latin typeface="+mn-ea"/>
              </a:rPr>
              <a:t>보다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강한 접근 제어자인 </a:t>
            </a:r>
            <a:r>
              <a:rPr lang="en-US" altLang="ko-KR" sz="1200" dirty="0">
                <a:latin typeface="+mn-ea"/>
              </a:rPr>
              <a:t>private</a:t>
            </a:r>
            <a:r>
              <a:rPr lang="ko-KR" altLang="en-US" sz="1200" dirty="0">
                <a:latin typeface="+mn-ea"/>
              </a:rPr>
              <a:t>로 지정하여 어떤 변화가 있는 지 확인해 봅니다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Tx/>
              <a:buChar char="-"/>
              <a:defRPr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435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 dirty="0" err="1"/>
              <a:t>메소드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1016" y="928541"/>
            <a:ext cx="8899525" cy="613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defRPr/>
            </a:pPr>
            <a:r>
              <a:rPr lang="ko-KR" altLang="en-US" dirty="0" smtClean="0"/>
              <a:t>객체의 기능 또는 행동을 정의하는 함수</a:t>
            </a:r>
            <a:endParaRPr lang="en-US" altLang="ko-KR" dirty="0" smtClean="0"/>
          </a:p>
          <a:p>
            <a:pPr lvl="1">
              <a:spcBef>
                <a:spcPct val="0"/>
              </a:spcBef>
              <a:defRPr/>
            </a:pPr>
            <a:r>
              <a:rPr lang="ko-KR" altLang="en-US" dirty="0" smtClean="0"/>
              <a:t>정의방법</a:t>
            </a:r>
            <a:endParaRPr lang="en-US" altLang="ko-KR" dirty="0" smtClean="0"/>
          </a:p>
          <a:p>
            <a:pPr lvl="1">
              <a:spcBef>
                <a:spcPct val="0"/>
              </a:spcBef>
              <a:defRPr/>
            </a:pPr>
            <a:endParaRPr lang="en-US" altLang="ko-KR" dirty="0" smtClean="0"/>
          </a:p>
          <a:p>
            <a:pPr lvl="1">
              <a:spcBef>
                <a:spcPct val="0"/>
              </a:spcBef>
              <a:defRPr/>
            </a:pPr>
            <a:endParaRPr lang="en-US" altLang="ko-KR" dirty="0" smtClean="0"/>
          </a:p>
          <a:p>
            <a:pPr lvl="1">
              <a:spcBef>
                <a:spcPct val="0"/>
              </a:spcBef>
              <a:defRPr/>
            </a:pPr>
            <a:endParaRPr lang="en-US" altLang="ko-KR" dirty="0" smtClean="0"/>
          </a:p>
          <a:p>
            <a:pPr lvl="1">
              <a:spcBef>
                <a:spcPct val="0"/>
              </a:spcBef>
              <a:defRPr/>
            </a:pPr>
            <a:endParaRPr lang="en-US" altLang="ko-KR" dirty="0" smtClean="0"/>
          </a:p>
          <a:p>
            <a:pPr marL="266700" lvl="1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ko-KR" sz="1100" dirty="0" smtClean="0"/>
          </a:p>
          <a:p>
            <a:pPr lvl="1">
              <a:spcBef>
                <a:spcPct val="0"/>
              </a:spcBef>
              <a:defRPr/>
            </a:pPr>
            <a:endParaRPr lang="en-US" altLang="ko-KR" sz="5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9138" y="1556912"/>
            <a:ext cx="7669212" cy="1584325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hangingPunct="1">
              <a:lnSpc>
                <a:spcPct val="12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60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err="1">
                <a:solidFill>
                  <a:schemeClr val="tx1"/>
                </a:solidFill>
                <a:latin typeface="+mn-ea"/>
              </a:rPr>
              <a:t>getSum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( </a:t>
            </a:r>
            <a:r>
              <a:rPr lang="en-US" altLang="ko-KR" sz="160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j ) 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60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result = </a:t>
            </a:r>
            <a:r>
              <a:rPr lang="en-US" altLang="ko-KR" sz="160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+ j;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    return result;	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7" name="타원 16"/>
          <p:cNvSpPr>
            <a:spLocks noChangeArrowheads="1"/>
          </p:cNvSpPr>
          <p:nvPr/>
        </p:nvSpPr>
        <p:spPr bwMode="auto">
          <a:xfrm>
            <a:off x="1460500" y="1631525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2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8" name="타원 17"/>
          <p:cNvSpPr>
            <a:spLocks noChangeArrowheads="1"/>
          </p:cNvSpPr>
          <p:nvPr/>
        </p:nvSpPr>
        <p:spPr bwMode="auto">
          <a:xfrm>
            <a:off x="1004888" y="1636287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1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9" name="타원 18"/>
          <p:cNvSpPr>
            <a:spLocks noChangeArrowheads="1"/>
          </p:cNvSpPr>
          <p:nvPr/>
        </p:nvSpPr>
        <p:spPr bwMode="auto">
          <a:xfrm>
            <a:off x="2051050" y="1645812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3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10" name="타원 19"/>
          <p:cNvSpPr>
            <a:spLocks noChangeArrowheads="1"/>
          </p:cNvSpPr>
          <p:nvPr/>
        </p:nvSpPr>
        <p:spPr bwMode="auto">
          <a:xfrm>
            <a:off x="2863850" y="1650575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4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11" name="타원 20"/>
          <p:cNvSpPr>
            <a:spLocks noChangeArrowheads="1"/>
          </p:cNvSpPr>
          <p:nvPr/>
        </p:nvSpPr>
        <p:spPr bwMode="auto">
          <a:xfrm>
            <a:off x="2863850" y="2223662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5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12" name="타원 21"/>
          <p:cNvSpPr>
            <a:spLocks noChangeArrowheads="1"/>
          </p:cNvSpPr>
          <p:nvPr/>
        </p:nvSpPr>
        <p:spPr bwMode="auto">
          <a:xfrm>
            <a:off x="2411413" y="2495125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6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4751389" y="1541504"/>
            <a:ext cx="33796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접근 지정자</a:t>
            </a:r>
            <a:endParaRPr lang="en-US" altLang="ko-KR" sz="1400" dirty="0" smtClean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리턴 타입                       </a:t>
            </a:r>
            <a:endParaRPr lang="en-US" altLang="ko-KR" sz="1400" dirty="0" smtClean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dirty="0" err="1" smtClean="0">
                <a:latin typeface="+mn-ea"/>
                <a:ea typeface="+mn-ea"/>
              </a:rPr>
              <a:t>메소드</a:t>
            </a:r>
            <a:r>
              <a:rPr lang="ko-KR" altLang="en-US" sz="1400" dirty="0" smtClean="0">
                <a:latin typeface="+mn-ea"/>
                <a:ea typeface="+mn-ea"/>
              </a:rPr>
              <a:t> 이름</a:t>
            </a:r>
            <a:endParaRPr lang="en-US" altLang="ko-KR" sz="1400" dirty="0" smtClean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dirty="0" err="1" smtClean="0">
                <a:latin typeface="+mn-ea"/>
                <a:ea typeface="+mn-ea"/>
              </a:rPr>
              <a:t>메소드</a:t>
            </a:r>
            <a:r>
              <a:rPr lang="ko-KR" altLang="en-US" sz="1400" dirty="0" smtClean="0">
                <a:latin typeface="+mn-ea"/>
                <a:ea typeface="+mn-ea"/>
              </a:rPr>
              <a:t> 인자 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err="1" smtClean="0">
                <a:latin typeface="+mn-ea"/>
                <a:ea typeface="+mn-ea"/>
              </a:rPr>
              <a:t>파라미터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구현코드</a:t>
            </a:r>
            <a:endParaRPr lang="en-US" altLang="ko-KR" sz="1400" dirty="0" smtClean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dirty="0" err="1" smtClean="0">
                <a:latin typeface="+mn-ea"/>
                <a:ea typeface="+mn-ea"/>
              </a:rPr>
              <a:t>리턴문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9138" y="3582283"/>
            <a:ext cx="7669212" cy="1443037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hangingPunct="1">
              <a:lnSpc>
                <a:spcPct val="12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sum = </a:t>
            </a:r>
            <a:r>
              <a:rPr lang="en-US" altLang="ko-KR" sz="1600" err="1">
                <a:solidFill>
                  <a:schemeClr val="tx1"/>
                </a:solidFill>
                <a:latin typeface="+mn-ea"/>
              </a:rPr>
              <a:t>util.getSun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(3, 2); </a:t>
            </a:r>
          </a:p>
        </p:txBody>
      </p:sp>
      <p:sp>
        <p:nvSpPr>
          <p:cNvPr id="15" name="타원 16"/>
          <p:cNvSpPr>
            <a:spLocks noChangeArrowheads="1"/>
          </p:cNvSpPr>
          <p:nvPr/>
        </p:nvSpPr>
        <p:spPr bwMode="auto">
          <a:xfrm>
            <a:off x="1187450" y="3963283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2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16" name="타원 17"/>
          <p:cNvSpPr>
            <a:spLocks noChangeArrowheads="1"/>
          </p:cNvSpPr>
          <p:nvPr/>
        </p:nvSpPr>
        <p:spPr bwMode="auto">
          <a:xfrm>
            <a:off x="827088" y="3968045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1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17" name="타원 18"/>
          <p:cNvSpPr>
            <a:spLocks noChangeArrowheads="1"/>
          </p:cNvSpPr>
          <p:nvPr/>
        </p:nvSpPr>
        <p:spPr bwMode="auto">
          <a:xfrm>
            <a:off x="1800225" y="3977570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3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18" name="타원 19"/>
          <p:cNvSpPr>
            <a:spLocks noChangeArrowheads="1"/>
          </p:cNvSpPr>
          <p:nvPr/>
        </p:nvSpPr>
        <p:spPr bwMode="auto">
          <a:xfrm>
            <a:off x="2232025" y="3982333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4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19" name="타원 20"/>
          <p:cNvSpPr>
            <a:spLocks noChangeArrowheads="1"/>
          </p:cNvSpPr>
          <p:nvPr/>
        </p:nvSpPr>
        <p:spPr bwMode="auto">
          <a:xfrm>
            <a:off x="2863850" y="3977570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</a:rPr>
              <a:t>5</a:t>
            </a:r>
            <a:endParaRPr lang="ko-KR" altLang="en-US" b="1">
              <a:solidFill>
                <a:schemeClr val="bg1"/>
              </a:solidFill>
              <a:latin typeface="HY견고딕" panose="02030600000101010101" pitchFamily="18" charset="-127"/>
            </a:endParaRP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4751388" y="3620383"/>
            <a:ext cx="3492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err="1" smtClean="0">
                <a:latin typeface="+mn-ea"/>
                <a:ea typeface="+mn-ea"/>
              </a:rPr>
              <a:t>자료</a:t>
            </a:r>
            <a:r>
              <a:rPr lang="ko-KR" altLang="en-US" sz="1400" err="1">
                <a:latin typeface="+mn-ea"/>
                <a:ea typeface="+mn-ea"/>
              </a:rPr>
              <a:t>형</a:t>
            </a:r>
            <a:endParaRPr lang="en-US" altLang="ko-KR" sz="1400" smtClean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err="1" smtClean="0">
                <a:latin typeface="+mn-ea"/>
                <a:ea typeface="+mn-ea"/>
              </a:rPr>
              <a:t>변수명</a:t>
            </a:r>
            <a:r>
              <a:rPr lang="ko-KR" altLang="en-US" sz="1400" smtClean="0">
                <a:latin typeface="+mn-ea"/>
                <a:ea typeface="+mn-ea"/>
              </a:rPr>
              <a:t>                       </a:t>
            </a:r>
            <a:endParaRPr lang="en-US" altLang="ko-KR" sz="1400" smtClean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err="1" smtClean="0">
                <a:latin typeface="+mn-ea"/>
                <a:ea typeface="+mn-ea"/>
              </a:rPr>
              <a:t>레퍼런스변수</a:t>
            </a:r>
            <a:endParaRPr lang="en-US" altLang="ko-KR" sz="140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err="1" smtClean="0">
                <a:latin typeface="+mn-ea"/>
                <a:ea typeface="+mn-ea"/>
              </a:rPr>
              <a:t>메소드명</a:t>
            </a:r>
            <a:endParaRPr lang="en-US" altLang="ko-KR" sz="1400" smtClean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ko-KR" altLang="en-US" sz="1400" err="1" smtClean="0">
                <a:latin typeface="+mn-ea"/>
                <a:ea typeface="+mn-ea"/>
              </a:rPr>
              <a:t>메소드</a:t>
            </a:r>
            <a:r>
              <a:rPr lang="ko-KR" altLang="en-US" sz="1400" smtClean="0">
                <a:latin typeface="+mn-ea"/>
                <a:ea typeface="+mn-ea"/>
              </a:rPr>
              <a:t> 인자 </a:t>
            </a:r>
            <a:r>
              <a:rPr lang="en-US" altLang="ko-KR" sz="1400" smtClean="0">
                <a:latin typeface="+mn-ea"/>
                <a:ea typeface="+mn-ea"/>
              </a:rPr>
              <a:t>(</a:t>
            </a:r>
            <a:r>
              <a:rPr lang="ko-KR" altLang="en-US" sz="1400" err="1" smtClean="0">
                <a:latin typeface="+mn-ea"/>
                <a:ea typeface="+mn-ea"/>
              </a:rPr>
              <a:t>파라미터</a:t>
            </a:r>
            <a:r>
              <a:rPr lang="en-US" altLang="ko-KR" sz="1400" smtClean="0">
                <a:latin typeface="+mn-ea"/>
                <a:ea typeface="+mn-ea"/>
              </a:rPr>
              <a:t>)</a:t>
            </a:r>
          </a:p>
        </p:txBody>
      </p:sp>
      <p:sp>
        <p:nvSpPr>
          <p:cNvPr id="21" name="텍스트 개체 틀 2"/>
          <p:cNvSpPr txBox="1">
            <a:spLocks/>
          </p:cNvSpPr>
          <p:nvPr/>
        </p:nvSpPr>
        <p:spPr bwMode="auto">
          <a:xfrm>
            <a:off x="361017" y="3295221"/>
            <a:ext cx="8218208" cy="613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defRPr/>
            </a:pPr>
            <a:r>
              <a:rPr lang="ko-KR" altLang="en-US" dirty="0" smtClean="0"/>
              <a:t>호출방법</a:t>
            </a:r>
            <a:endParaRPr lang="en-US" altLang="ko-KR" dirty="0" smtClean="0"/>
          </a:p>
          <a:p>
            <a:pPr lvl="1">
              <a:spcBef>
                <a:spcPct val="0"/>
              </a:spcBef>
              <a:defRPr/>
            </a:pPr>
            <a:endParaRPr lang="en-US" altLang="ko-KR" dirty="0" smtClean="0"/>
          </a:p>
          <a:p>
            <a:pPr lvl="1">
              <a:spcBef>
                <a:spcPct val="0"/>
              </a:spcBef>
              <a:defRPr/>
            </a:pPr>
            <a:endParaRPr lang="en-US" altLang="ko-KR" dirty="0" smtClean="0"/>
          </a:p>
          <a:p>
            <a:pPr lvl="1">
              <a:spcBef>
                <a:spcPct val="0"/>
              </a:spcBef>
              <a:defRPr/>
            </a:pPr>
            <a:endParaRPr lang="en-US" altLang="ko-KR" dirty="0" smtClean="0"/>
          </a:p>
          <a:p>
            <a:pPr lvl="1">
              <a:spcBef>
                <a:spcPct val="0"/>
              </a:spcBef>
              <a:defRPr/>
            </a:pPr>
            <a:endParaRPr lang="en-US" altLang="ko-KR" dirty="0" smtClean="0"/>
          </a:p>
          <a:p>
            <a:pPr marL="266700" lvl="1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ko-KR" sz="1100" dirty="0" smtClean="0"/>
          </a:p>
          <a:p>
            <a:pPr lvl="1">
              <a:spcBef>
                <a:spcPct val="0"/>
              </a:spcBef>
              <a:defRPr/>
            </a:pPr>
            <a:endParaRPr lang="en-US" altLang="ko-KR" sz="500" dirty="0" smtClean="0"/>
          </a:p>
        </p:txBody>
      </p:sp>
    </p:spTree>
    <p:extLst>
      <p:ext uri="{BB962C8B-B14F-4D97-AF65-F5344CB8AC3E}">
        <p14:creationId xmlns:p14="http://schemas.microsoft.com/office/powerpoint/2010/main" val="1986971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52052" y="898419"/>
            <a:ext cx="8585760" cy="387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 smtClean="0"/>
              <a:t>매개변수</a:t>
            </a:r>
            <a:r>
              <a:rPr lang="en-US" altLang="ko-KR" dirty="0" smtClean="0"/>
              <a:t>(parameter)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선언할 때 괄호 안에 표현된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값을 나타내는 변수 </a:t>
            </a:r>
            <a:r>
              <a:rPr lang="en-US" altLang="ko-KR" dirty="0" smtClean="0"/>
              <a:t>(type1 name1, type2 name2, …)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호출에서 들어가는 구체적인 값은 인자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endParaRPr lang="ko-KR" altLang="en-US" sz="800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반환타입</a:t>
            </a:r>
            <a:r>
              <a:rPr lang="en-US" altLang="ko-KR" dirty="0" smtClean="0"/>
              <a:t>(return type)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혹은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값을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반환할 수 있음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ko-KR" altLang="en-US" dirty="0" smtClean="0"/>
              <a:t>반환 값이 없을 때</a:t>
            </a:r>
            <a:r>
              <a:rPr lang="en-US" altLang="ko-KR" dirty="0" smtClean="0"/>
              <a:t>: void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ko-KR" altLang="en-US" dirty="0" smtClean="0"/>
              <a:t>반환 값이 있을 때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, Goods, …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ko-KR" altLang="en-US" dirty="0" smtClean="0"/>
              <a:t>반환 되는 값은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선언에서 정의된 반환 타입과 일치해야 함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endParaRPr lang="en-US" altLang="ko-KR" sz="800" dirty="0" smtClean="0"/>
          </a:p>
          <a:p>
            <a:pPr lvl="1">
              <a:spcBef>
                <a:spcPct val="0"/>
              </a:spcBef>
            </a:pPr>
            <a:r>
              <a:rPr lang="ko-KR" altLang="en-US" dirty="0" err="1" smtClean="0"/>
              <a:t>메소드이름</a:t>
            </a:r>
            <a:endParaRPr lang="en-US" altLang="ko-KR" dirty="0" smtClean="0"/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ko-KR" altLang="en-US" dirty="0" smtClean="0"/>
              <a:t>자바의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규칙 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_, $ </a:t>
            </a:r>
            <a:r>
              <a:rPr lang="ko-KR" altLang="en-US" dirty="0" smtClean="0"/>
              <a:t>조합하여 지을 수 있고 숫자로 시작할 수 없다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ko-KR" altLang="en-US" dirty="0" smtClean="0"/>
              <a:t>관례에 따라 소문자로 작성하고 두 단어가 조합될 경우 두 번째 시작문자는 대문자로 짓는다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ko-KR" altLang="en-US" dirty="0" err="1" smtClean="0"/>
              <a:t>메소드명은</a:t>
            </a:r>
            <a:r>
              <a:rPr lang="ko-KR" altLang="en-US" dirty="0" smtClean="0"/>
              <a:t> 기능을 쉽게 알 수 있도록 작성하는 것이 좋은 이름이다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812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55650" y="1554809"/>
            <a:ext cx="7920038" cy="143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Goods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클래스를 만드세요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lnSpc>
                <a:spcPct val="150000"/>
              </a:lnSpc>
              <a:spcBef>
                <a:spcPts val="225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필드접근자를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작성해서 외부에서 접근할 수 없게 합니다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eaLnBrk="1" latinLnBrk="1" hangingPunct="1">
              <a:lnSpc>
                <a:spcPct val="120000"/>
              </a:lnSpc>
              <a:spcBef>
                <a:spcPts val="225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필드에 값을 저장할 수 있도록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set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만드세요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eaLnBrk="1" latinLnBrk="1" hangingPunct="1">
              <a:lnSpc>
                <a:spcPct val="120000"/>
              </a:lnSpc>
              <a:spcBef>
                <a:spcPts val="225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필드에 값을 읽을 수 있도록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get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만드세요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eaLnBrk="1" latinLnBrk="1" hangingPunct="1">
              <a:lnSpc>
                <a:spcPct val="120000"/>
              </a:lnSpc>
              <a:spcBef>
                <a:spcPts val="225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4)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아래와 같이 상품의 모든 정보를 출력해 주는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를 만드세요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765643" y="3111027"/>
            <a:ext cx="4219575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GoodsApp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클래스 만드세요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1)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이용하여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다음과 같이 출력하세요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aphicFrame>
        <p:nvGraphicFramePr>
          <p:cNvPr id="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92750"/>
              </p:ext>
            </p:extLst>
          </p:nvPr>
        </p:nvGraphicFramePr>
        <p:xfrm>
          <a:off x="6659190" y="1658652"/>
          <a:ext cx="1873250" cy="1230648"/>
        </p:xfrm>
        <a:graphic>
          <a:graphicData uri="http://schemas.openxmlformats.org/drawingml/2006/table">
            <a:tbl>
              <a:tblPr/>
              <a:tblGrid>
                <a:gridCol w="1873250"/>
              </a:tblGrid>
              <a:tr h="302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Goods</a:t>
                      </a:r>
                    </a:p>
                  </a:txBody>
                  <a:tcPr marL="82412" marR="82412" marT="42763" marB="427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1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price</a:t>
                      </a:r>
                    </a:p>
                  </a:txBody>
                  <a:tcPr marL="83730" marR="83730" marT="41776" marB="417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730" marR="83730" marT="41776" marB="417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69" y="3072934"/>
            <a:ext cx="3005990" cy="17101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5588" y="914111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0391" y="1169100"/>
            <a:ext cx="8246737" cy="36897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아래와 같이 클래스를 정의하여 프로그램을 </a:t>
            </a:r>
            <a:r>
              <a:rPr lang="ko-KR" altLang="en-US" sz="1200" dirty="0" smtClean="0">
                <a:latin typeface="+mn-ea"/>
              </a:rPr>
              <a:t>작성하세요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307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50350" y="969210"/>
            <a:ext cx="8899525" cy="161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Getter </a:t>
            </a:r>
            <a:r>
              <a:rPr lang="ko-KR" altLang="en-US" sz="1800" b="1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와 </a:t>
            </a:r>
            <a:r>
              <a:rPr lang="en-US" altLang="ko-KR" sz="1800" b="1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Setter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메소드</a:t>
            </a:r>
            <a:endParaRPr lang="en-US" altLang="ko-KR" b="1" dirty="0" smtClean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dirty="0" smtClean="0"/>
              <a:t>일반적으로 객체의 데이터는 객체 외부에서 직접적으로 접근하는 것을 막는다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ko-KR" altLang="en-US" dirty="0" smtClean="0"/>
              <a:t>객체의 외부에서 객체 내부의 데이터를 마음대로 읽고 쓸 경우 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보장하기 힘들기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때문이다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통한 접근을 하게 되면 객체의 데이터를 변경할 경우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체크를 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900"/>
              </a:spcBef>
            </a:pPr>
            <a:endParaRPr lang="ko-KR" altLang="en-US" sz="8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4849" y="2783572"/>
            <a:ext cx="8169643" cy="710399"/>
          </a:xfrm>
          <a:prstGeom prst="roundRect">
            <a:avLst>
              <a:gd name="adj" fmla="val 5004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anchor="ctr"/>
          <a:lstStyle/>
          <a:p>
            <a:pPr marL="180975" lvl="3" indent="-180975" eaLnBrk="1" latinLnBrk="1" hangingPunct="1">
              <a:lnSpc>
                <a:spcPct val="7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클래스를 정의할 때 필드는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private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로 하여 객체 내부의 정보를 보호하고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정보은닉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b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필드에 대한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Setter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와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Getter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를 두어 객체의 값을 변경하고 참조하는 것이 좋다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r>
              <a:rPr kumimoji="0" lang="ko-KR" altLang="en-US" sz="36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954289" y="3614738"/>
            <a:ext cx="7777162" cy="828675"/>
          </a:xfrm>
          <a:prstGeom prst="rect">
            <a:avLst/>
          </a:prstGeom>
        </p:spPr>
        <p:txBody>
          <a:bodyPr lIns="108000" tIns="0"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6450" indent="-1778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2" latinLnBrk="0">
              <a:lnSpc>
                <a:spcPct val="12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외부에서 읽기만 가능하게 하기 위해선 </a:t>
            </a:r>
            <a:r>
              <a:rPr lang="en-US" altLang="ko-KR" dirty="0">
                <a:latin typeface="+mn-ea"/>
                <a:ea typeface="+mn-ea"/>
              </a:rPr>
              <a:t>Getter</a:t>
            </a:r>
            <a:r>
              <a:rPr lang="ko-KR" altLang="en-US" dirty="0">
                <a:latin typeface="+mn-ea"/>
                <a:ea typeface="+mn-ea"/>
              </a:rPr>
              <a:t>만 해당 필드에 대해서만 작성하면 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180975" lvl="2" latinLnBrk="0">
              <a:lnSpc>
                <a:spcPct val="12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외부에서 쓰기만 가능하게 하기 위해선 </a:t>
            </a:r>
            <a:r>
              <a:rPr lang="en-US" altLang="ko-KR" dirty="0">
                <a:latin typeface="+mn-ea"/>
                <a:ea typeface="+mn-ea"/>
              </a:rPr>
              <a:t>Setter</a:t>
            </a:r>
            <a:r>
              <a:rPr lang="ko-KR" altLang="en-US" dirty="0">
                <a:latin typeface="+mn-ea"/>
                <a:ea typeface="+mn-ea"/>
              </a:rPr>
              <a:t>만 해당 필드에 대해서만 작성하면 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180975" lvl="2" latinLnBrk="0">
              <a:lnSpc>
                <a:spcPct val="120000"/>
              </a:lnSpc>
              <a:defRPr/>
            </a:pPr>
            <a:r>
              <a:rPr lang="en-US" altLang="ko-KR" dirty="0">
                <a:latin typeface="+mn-ea"/>
                <a:ea typeface="+mn-ea"/>
              </a:rPr>
              <a:t>Getter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Setter</a:t>
            </a:r>
            <a:r>
              <a:rPr lang="ko-KR" altLang="en-US" dirty="0">
                <a:latin typeface="+mn-ea"/>
                <a:ea typeface="+mn-ea"/>
              </a:rPr>
              <a:t>가 없으면 객체 내부 전용 변수가 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83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미녀와 야수</a:t>
            </a:r>
            <a:endParaRPr lang="en-US" altLang="ko-KR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 bwMode="auto">
          <a:xfrm>
            <a:off x="5003800" y="1023938"/>
            <a:ext cx="25558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주전자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촛대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시계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솔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>
                <a:ea typeface="맑은 고딕" panose="020B0503020000020004" pitchFamily="50" charset="-127"/>
              </a:rPr>
              <a:t>…</a:t>
            </a:r>
            <a:endParaRPr kumimoji="0" lang="ko-KR" altLang="en-US" sz="1600">
              <a:ea typeface="맑은 고딕" panose="020B0503020000020004" pitchFamily="50" charset="-127"/>
            </a:endParaRPr>
          </a:p>
        </p:txBody>
      </p:sp>
      <p:pic>
        <p:nvPicPr>
          <p:cNvPr id="10" name="그림 9" descr="458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79034"/>
            <a:ext cx="4130675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9951" y="3673972"/>
            <a:ext cx="7691719" cy="105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물체들을 의인화 해본다</a:t>
            </a:r>
            <a:r>
              <a:rPr kumimoji="1" lang="en-US" altLang="ko-KR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 </a:t>
            </a:r>
            <a:r>
              <a:rPr kumimoji="1" lang="en-US" altLang="ko-KR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 </a:t>
            </a: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각각의 특성과 능력이 있다</a:t>
            </a:r>
            <a:endParaRPr kumimoji="1" lang="en-US" altLang="ko-KR" sz="2200" dirty="0">
              <a:solidFill>
                <a:schemeClr val="accent6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물체들은 서로 메시지를 통해 이야기한다</a:t>
            </a:r>
            <a:r>
              <a:rPr kumimoji="1" lang="en-US" altLang="ko-KR" sz="22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30649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755650" y="1554809"/>
            <a:ext cx="7920038" cy="143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Point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클래스를 만드세요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좌표를 나타낼 수 있는 필드 작성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x, 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좌표에 접근할 수 있는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getter/setter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작성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다음 실행 결과를 참조하여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draw()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작성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65644" y="3072527"/>
            <a:ext cx="4136988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PointApp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클래스 만드세요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1) draw()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호출하여 다음과 같이 출력하세요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3093"/>
              </p:ext>
            </p:extLst>
          </p:nvPr>
        </p:nvGraphicFramePr>
        <p:xfrm>
          <a:off x="6659190" y="1658652"/>
          <a:ext cx="1873250" cy="1230648"/>
        </p:xfrm>
        <a:graphic>
          <a:graphicData uri="http://schemas.openxmlformats.org/drawingml/2006/table">
            <a:tbl>
              <a:tblPr/>
              <a:tblGrid>
                <a:gridCol w="1873250"/>
              </a:tblGrid>
              <a:tr h="302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Goods</a:t>
                      </a:r>
                    </a:p>
                  </a:txBody>
                  <a:tcPr marL="82412" marR="82412" marT="42763" marB="427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1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y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730" marR="83730" marT="41776" marB="417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730" marR="83730" marT="41776" marB="417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5588" y="914111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0391" y="1169100"/>
            <a:ext cx="8246737" cy="38156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아래와 같이 클래스를 정의하여 프로그램을 </a:t>
            </a:r>
            <a:r>
              <a:rPr lang="ko-KR" altLang="en-US" sz="1200" dirty="0" smtClean="0">
                <a:latin typeface="+mn-ea"/>
              </a:rPr>
              <a:t>작성하세요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1"/>
          <a:stretch>
            <a:fillRect/>
          </a:stretch>
        </p:blipFill>
        <p:spPr bwMode="auto">
          <a:xfrm>
            <a:off x="5000222" y="3080262"/>
            <a:ext cx="3667125" cy="144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5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5611324" y="1248564"/>
            <a:ext cx="3195638" cy="971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SongApp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클래스 만드세요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1)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호출하여 다음과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같이 출력하세요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72" y="3550116"/>
            <a:ext cx="579120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94747" y="4091454"/>
            <a:ext cx="556101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ko-KR" sz="1200" dirty="0" err="1">
                <a:latin typeface="+mn-ea"/>
                <a:ea typeface="+mn-ea"/>
              </a:rPr>
              <a:t>아이유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ko-KR" sz="1200" dirty="0">
                <a:latin typeface="+mn-ea"/>
                <a:ea typeface="+mn-ea"/>
              </a:rPr>
              <a:t> </a:t>
            </a:r>
            <a:r>
              <a:rPr lang="ko-KR" altLang="ko-KR" sz="1200" dirty="0" err="1">
                <a:latin typeface="+mn-ea"/>
                <a:ea typeface="+mn-ea"/>
              </a:rPr>
              <a:t>좋은날</a:t>
            </a:r>
            <a:r>
              <a:rPr lang="en-US" altLang="ko-KR" sz="1200" dirty="0">
                <a:latin typeface="+mn-ea"/>
                <a:ea typeface="+mn-ea"/>
              </a:rPr>
              <a:t> ( Real, 2010, 3</a:t>
            </a:r>
            <a:r>
              <a:rPr lang="ko-KR" altLang="ko-KR" sz="1200" dirty="0">
                <a:latin typeface="+mn-ea"/>
                <a:ea typeface="+mn-ea"/>
              </a:rPr>
              <a:t>번</a:t>
            </a:r>
            <a:r>
              <a:rPr lang="en-US" altLang="ko-KR" sz="1200" dirty="0">
                <a:latin typeface="+mn-ea"/>
                <a:ea typeface="+mn-ea"/>
              </a:rPr>
              <a:t> track, </a:t>
            </a:r>
            <a:r>
              <a:rPr lang="ko-KR" altLang="ko-KR" sz="1200" dirty="0">
                <a:latin typeface="+mn-ea"/>
                <a:ea typeface="+mn-ea"/>
              </a:rPr>
              <a:t>이민수 작곡</a:t>
            </a:r>
            <a:r>
              <a:rPr lang="en-US" altLang="ko-KR" sz="1200" dirty="0">
                <a:latin typeface="+mn-ea"/>
                <a:ea typeface="+mn-ea"/>
              </a:rPr>
              <a:t> )</a:t>
            </a:r>
          </a:p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BIGBANG,</a:t>
            </a:r>
            <a:r>
              <a:rPr lang="ko-KR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거짓말</a:t>
            </a:r>
            <a:r>
              <a:rPr lang="en-US" altLang="ko-KR" sz="1200" dirty="0">
                <a:latin typeface="+mn-ea"/>
                <a:ea typeface="+mn-ea"/>
              </a:rPr>
              <a:t> ( Always, 2007, 2</a:t>
            </a:r>
            <a:r>
              <a:rPr lang="ko-KR" altLang="ko-KR" sz="1200" dirty="0">
                <a:latin typeface="+mn-ea"/>
                <a:ea typeface="+mn-ea"/>
              </a:rPr>
              <a:t>번</a:t>
            </a:r>
            <a:r>
              <a:rPr lang="en-US" altLang="ko-KR" sz="1200" dirty="0">
                <a:latin typeface="+mn-ea"/>
                <a:ea typeface="+mn-ea"/>
              </a:rPr>
              <a:t> track, G-DRAGON</a:t>
            </a:r>
            <a:r>
              <a:rPr lang="ko-KR" altLang="ko-KR" sz="1200" dirty="0">
                <a:latin typeface="+mn-ea"/>
                <a:ea typeface="+mn-ea"/>
              </a:rPr>
              <a:t> 작곡</a:t>
            </a:r>
            <a:r>
              <a:rPr lang="en-US" altLang="ko-KR" sz="1200" dirty="0">
                <a:latin typeface="+mn-ea"/>
                <a:ea typeface="+mn-ea"/>
              </a:rPr>
              <a:t> )</a:t>
            </a:r>
          </a:p>
          <a:p>
            <a:pPr eaLnBrk="1" latinLnBrk="1" hangingPunct="1">
              <a:defRPr/>
            </a:pPr>
            <a:r>
              <a:rPr lang="ko-KR" altLang="en-US" sz="1200" dirty="0" err="1">
                <a:latin typeface="+mn-ea"/>
                <a:ea typeface="+mn-ea"/>
              </a:rPr>
              <a:t>버스커버스커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벚꽃엔딩</a:t>
            </a:r>
            <a:r>
              <a:rPr lang="en-US" altLang="ko-KR" sz="1200" dirty="0">
                <a:latin typeface="+mn-ea"/>
                <a:ea typeface="+mn-ea"/>
              </a:rPr>
              <a:t> (</a:t>
            </a:r>
            <a:r>
              <a:rPr lang="ko-KR" altLang="en-US" sz="1200" dirty="0" err="1">
                <a:latin typeface="+mn-ea"/>
                <a:ea typeface="+mn-ea"/>
              </a:rPr>
              <a:t>버스커버스커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집</a:t>
            </a:r>
            <a:r>
              <a:rPr lang="en-US" altLang="ko-KR" sz="1200" dirty="0">
                <a:latin typeface="+mn-ea"/>
                <a:ea typeface="+mn-ea"/>
              </a:rPr>
              <a:t>, 2012, 4</a:t>
            </a:r>
            <a:r>
              <a:rPr lang="ko-KR" altLang="ko-KR" sz="1200" dirty="0">
                <a:latin typeface="+mn-ea"/>
                <a:ea typeface="+mn-ea"/>
              </a:rPr>
              <a:t>번</a:t>
            </a:r>
            <a:r>
              <a:rPr lang="en-US" altLang="ko-KR" sz="1200" dirty="0">
                <a:latin typeface="+mn-ea"/>
                <a:ea typeface="+mn-ea"/>
              </a:rPr>
              <a:t> track, </a:t>
            </a:r>
            <a:r>
              <a:rPr lang="ko-KR" altLang="en-US" sz="1200" dirty="0">
                <a:latin typeface="+mn-ea"/>
                <a:ea typeface="+mn-ea"/>
              </a:rPr>
              <a:t>장범준</a:t>
            </a:r>
            <a:r>
              <a:rPr lang="ko-KR" altLang="ko-KR" sz="1200" dirty="0">
                <a:latin typeface="+mn-ea"/>
                <a:ea typeface="+mn-ea"/>
              </a:rPr>
              <a:t> 작곡</a:t>
            </a:r>
            <a:r>
              <a:rPr lang="en-US" altLang="ko-KR" sz="1200" dirty="0">
                <a:latin typeface="+mn-ea"/>
                <a:ea typeface="+mn-ea"/>
              </a:rPr>
              <a:t> 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6447" y="1246799"/>
            <a:ext cx="4807752" cy="21797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Song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클래스를 만드세요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Song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클래스는 다음과 같은 필드를 가지고 있습니다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노래의 제목을 나타내는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title</a:t>
            </a:r>
          </a:p>
          <a:p>
            <a:pPr marL="180975" indent="-95250"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가수를 나타내는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</a:t>
            </a:r>
          </a:p>
          <a:p>
            <a:pPr marL="180975" indent="-95250"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노래가 속한 앨범 제목을 나타내는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album</a:t>
            </a:r>
          </a:p>
          <a:p>
            <a:pPr marL="180975" indent="-95250"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노래의 작곡가를 나타내는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composer</a:t>
            </a:r>
          </a:p>
          <a:p>
            <a:pPr marL="180975" indent="-95250"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노래가 발표된 연도를 나타내는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year</a:t>
            </a:r>
          </a:p>
          <a:p>
            <a:pPr marL="180975" indent="-95250"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노래가 속한 앨범에서 트랙 번호를 나타내는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track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1)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필드의 접근을 제한하고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getter/setter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통해 접근하세요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2)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노래정보를 출력하는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작성하세요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385" y="606102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188" y="861090"/>
            <a:ext cx="8246737" cy="41236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아래와 같이 클래스를 정의하여 프로그램을 </a:t>
            </a:r>
            <a:r>
              <a:rPr lang="ko-KR" altLang="en-US" sz="1200" dirty="0" smtClean="0">
                <a:latin typeface="+mn-ea"/>
              </a:rPr>
              <a:t>작성하세요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926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(Constructor</a:t>
            </a:r>
            <a:r>
              <a:rPr lang="en-US" altLang="ko-KR" dirty="0" smtClean="0"/>
              <a:t>)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59979" y="1001559"/>
            <a:ext cx="8899525" cy="19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smtClean="0"/>
              <a:t>new </a:t>
            </a:r>
            <a:r>
              <a:rPr lang="ko-KR" altLang="en-US" dirty="0" smtClean="0"/>
              <a:t>연산자와 같이 사용되어 클래스로부터 객체를 생성할 때 호출되고 객체의 초기화를 담당 한다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실행 시키지 않고 클래스로부터 객체를 만들 수 없다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생성자가 성공적으로 실행되면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영역에 객체가 생성되고 객체의 참조 값이 참조변수에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몇 가지 조건을 제외하면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같다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모든 클래스에는 반드시 하나 이상의 생성자가 있어야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792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(Constructor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9603" y="918746"/>
            <a:ext cx="8899525" cy="39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 smtClean="0"/>
              <a:t>생성자의 정의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3425" y="1276784"/>
            <a:ext cx="8160318" cy="719137"/>
          </a:xfrm>
          <a:prstGeom prst="roundRect">
            <a:avLst>
              <a:gd name="adj" fmla="val 5004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lvl="3" indent="-180975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생성자의 이름은 클래스와 같아야 한다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marL="180975" lvl="3" indent="-180975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생성자의 </a:t>
            </a:r>
            <a:r>
              <a:rPr lang="ko-KR" altLang="en-US" sz="1800" dirty="0" err="1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리턴값이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없다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(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하지만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void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를 쓰지 않는다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9512" y="2133733"/>
            <a:ext cx="3881437" cy="2413000"/>
          </a:xfrm>
          <a:prstGeom prst="roundRect">
            <a:avLst>
              <a:gd name="adj" fmla="val 3878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hangingPunct="1">
              <a:lnSpc>
                <a:spcPct val="12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algn="just" eaLnBrk="1" latinLnBrk="1" hangingPunct="1">
              <a:defRPr/>
            </a:pP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접근자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클래스이름 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파라미터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) {</a:t>
            </a: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</a:t>
            </a: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  // </a:t>
            </a: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인스턴스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생성시 수행할 코드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  // 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주로 </a:t>
            </a: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인스턴스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변수의 초기화 코드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just" eaLnBrk="1" latinLnBrk="1" hangingPunct="1">
              <a:defRPr/>
            </a:pP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727474" y="2133733"/>
            <a:ext cx="4156075" cy="2413000"/>
          </a:xfrm>
          <a:prstGeom prst="roundRect">
            <a:avLst>
              <a:gd name="adj" fmla="val 227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public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class Goods {</a:t>
            </a: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  public Goods() {</a:t>
            </a: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       // 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초기화 코드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  </a:t>
            </a: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  }</a:t>
            </a:r>
          </a:p>
          <a:p>
            <a:pPr algn="just" eaLnBrk="1" latinLnBrk="1" hangingPunct="1">
              <a:defRPr/>
            </a:pP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  public Goods( String name, </a:t>
            </a:r>
            <a:r>
              <a:rPr lang="en-US" altLang="ko-KR" sz="1400" b="1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price ) {</a:t>
            </a: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        // 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초기화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코드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     }</a:t>
            </a:r>
          </a:p>
          <a:p>
            <a:pPr algn="just" eaLnBrk="1" latinLnBrk="1" hangingPunct="1">
              <a:defRPr/>
            </a:pP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just" eaLnBrk="1" latinLnBrk="1" hangingPunct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85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(Constructor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59979" y="906298"/>
            <a:ext cx="8071752" cy="137953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dirty="0" err="1" smtClean="0"/>
              <a:t>기본생성자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매개변수가 없는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클래스에 생성자가 한 개도 정의되어 있지 않으면 컴파일러가 </a:t>
            </a:r>
            <a:r>
              <a:rPr lang="ko-KR" altLang="en-US" dirty="0" err="1" smtClean="0"/>
              <a:t>기본생성자를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생성자가 한 개라도 있으면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추가 하지 않는다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여러 개의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endParaRPr lang="en-US" altLang="ko-KR" dirty="0" smtClean="0"/>
          </a:p>
          <a:p>
            <a:pPr marL="447675" lvl="2" indent="0">
              <a:buFont typeface="맑은 고딕" panose="020B0503020000020004" pitchFamily="50" charset="-127"/>
              <a:buNone/>
              <a:defRPr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15014" y="2250075"/>
            <a:ext cx="4154487" cy="1655763"/>
          </a:xfrm>
          <a:prstGeom prst="roundRect">
            <a:avLst>
              <a:gd name="adj" fmla="val 227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algn="just"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public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class Goods {</a:t>
            </a:r>
          </a:p>
          <a:p>
            <a:pPr algn="just"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pPr algn="just"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    public Goods() {</a:t>
            </a:r>
          </a:p>
          <a:p>
            <a:pPr algn="just"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         //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초기화 코드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    </a:t>
            </a:r>
          </a:p>
          <a:p>
            <a:pPr algn="just"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    }</a:t>
            </a:r>
          </a:p>
          <a:p>
            <a:pPr algn="just" eaLnBrk="1" latinLnBrk="1" hangingPunct="1">
              <a:defRPr/>
            </a:pP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algn="just"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47774" y="3988588"/>
            <a:ext cx="3636963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2800" b="1">
                <a:solidFill>
                  <a:schemeClr val="tx2"/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</a:t>
            </a:r>
            <a:r>
              <a:rPr lang="ko-KR" altLang="en-US" sz="2800" b="1" err="1">
                <a:solidFill>
                  <a:schemeClr val="tx2"/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생성자</a:t>
            </a:r>
            <a:r>
              <a:rPr lang="ko-KR" altLang="en-US" sz="2800" b="1">
                <a:solidFill>
                  <a:schemeClr val="tx2"/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 오버로딩</a:t>
            </a:r>
            <a:endParaRPr lang="ko-KR" altLang="en-US" sz="1400" b="1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 rot="16200000">
            <a:off x="3965174" y="4037800"/>
            <a:ext cx="546100" cy="46355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6385" y="914112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188" y="1169100"/>
            <a:ext cx="8246737" cy="9869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228600" indent="-228600">
              <a:lnSpc>
                <a:spcPct val="150000"/>
              </a:lnSpc>
              <a:buFontTx/>
              <a:buAutoNum type="arabicParenR"/>
              <a:defRPr/>
            </a:pPr>
            <a:r>
              <a:rPr lang="en-US" altLang="ko-KR" sz="1200" dirty="0" smtClean="0">
                <a:latin typeface="+mn-ea"/>
              </a:rPr>
              <a:t>Goods </a:t>
            </a:r>
            <a:r>
              <a:rPr lang="ko-KR" altLang="en-US" sz="1200" dirty="0">
                <a:latin typeface="+mn-ea"/>
              </a:rPr>
              <a:t>클래스에서 생성되는 모든 필드 초기화 하는 </a:t>
            </a:r>
            <a:r>
              <a:rPr lang="ko-KR" altLang="en-US" sz="1200" dirty="0" err="1">
                <a:latin typeface="+mn-ea"/>
              </a:rPr>
              <a:t>생성자를</a:t>
            </a:r>
            <a:r>
              <a:rPr lang="ko-KR" altLang="en-US" sz="1200" dirty="0">
                <a:latin typeface="+mn-ea"/>
              </a:rPr>
              <a:t> 정의합니다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arenR"/>
              <a:defRPr/>
            </a:pPr>
            <a:r>
              <a:rPr lang="ko-KR" altLang="en-US" sz="1200" dirty="0">
                <a:latin typeface="+mn-ea"/>
              </a:rPr>
              <a:t>오류가 발생하면 오류가 발생하는 원인을 생각해 보세요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arenR"/>
              <a:defRPr/>
            </a:pPr>
            <a:r>
              <a:rPr lang="ko-KR" altLang="en-US" sz="1200" dirty="0" err="1">
                <a:latin typeface="+mn-ea"/>
              </a:rPr>
              <a:t>생성자</a:t>
            </a:r>
            <a:r>
              <a:rPr lang="ko-KR" altLang="en-US" sz="1200" dirty="0">
                <a:latin typeface="+mn-ea"/>
              </a:rPr>
              <a:t> 오버로딩을 확인합니다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6385" y="2377151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188" y="2632139"/>
            <a:ext cx="8246737" cy="4864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228600" indent="-228600">
              <a:lnSpc>
                <a:spcPct val="150000"/>
              </a:lnSpc>
              <a:buFontTx/>
              <a:buAutoNum type="arabicParenR"/>
              <a:defRPr/>
            </a:pPr>
            <a:r>
              <a:rPr lang="en-US" altLang="ko-KR" sz="1200" dirty="0">
                <a:latin typeface="+mn-ea"/>
              </a:rPr>
              <a:t>Point </a:t>
            </a:r>
            <a:r>
              <a:rPr lang="ko-KR" altLang="en-US" sz="1200" dirty="0">
                <a:latin typeface="+mn-ea"/>
              </a:rPr>
              <a:t>클래스의 기본 </a:t>
            </a:r>
            <a:r>
              <a:rPr lang="ko-KR" altLang="en-US" sz="1200" dirty="0" err="1">
                <a:latin typeface="+mn-ea"/>
              </a:rPr>
              <a:t>생성자와</a:t>
            </a:r>
            <a:r>
              <a:rPr lang="ko-KR" altLang="en-US" sz="1200" dirty="0">
                <a:latin typeface="+mn-ea"/>
              </a:rPr>
              <a:t> 모든 필드를 초기화 할 수 있는 </a:t>
            </a:r>
            <a:r>
              <a:rPr lang="ko-KR" altLang="en-US" sz="1200" dirty="0" err="1">
                <a:latin typeface="+mn-ea"/>
              </a:rPr>
              <a:t>생성자를</a:t>
            </a:r>
            <a:r>
              <a:rPr lang="ko-KR" altLang="en-US" sz="1200" dirty="0">
                <a:latin typeface="+mn-ea"/>
              </a:rPr>
              <a:t> 작성하고 테스트 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385" y="3407054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188" y="3662042"/>
            <a:ext cx="8246737" cy="4864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228600" indent="-228600">
              <a:lnSpc>
                <a:spcPct val="150000"/>
              </a:lnSpc>
              <a:buFontTx/>
              <a:buAutoNum type="arabicParenR"/>
              <a:defRPr/>
            </a:pPr>
            <a:r>
              <a:rPr lang="en-US" altLang="ko-KR" sz="1200" dirty="0">
                <a:latin typeface="+mn-ea"/>
              </a:rPr>
              <a:t>Song </a:t>
            </a:r>
            <a:r>
              <a:rPr lang="ko-KR" altLang="en-US" sz="1200" dirty="0">
                <a:latin typeface="+mn-ea"/>
              </a:rPr>
              <a:t>클래스의 기본 </a:t>
            </a:r>
            <a:r>
              <a:rPr lang="ko-KR" altLang="en-US" sz="1200" dirty="0" err="1">
                <a:latin typeface="+mn-ea"/>
              </a:rPr>
              <a:t>생성자와</a:t>
            </a:r>
            <a:r>
              <a:rPr lang="ko-KR" altLang="en-US" sz="1200" dirty="0">
                <a:latin typeface="+mn-ea"/>
              </a:rPr>
              <a:t> 모든 필드를 초기화 할 수 있는 </a:t>
            </a:r>
            <a:r>
              <a:rPr lang="ko-KR" altLang="en-US" sz="1200" dirty="0" err="1">
                <a:latin typeface="+mn-ea"/>
              </a:rPr>
              <a:t>생성자를</a:t>
            </a:r>
            <a:r>
              <a:rPr lang="ko-KR" altLang="en-US" sz="1200" dirty="0">
                <a:latin typeface="+mn-ea"/>
              </a:rPr>
              <a:t> 작성하고 테스트 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6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 smtClean="0"/>
              <a:t>키워드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59978" y="900399"/>
            <a:ext cx="8899525" cy="137953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/>
              <a:t>this </a:t>
            </a:r>
            <a:r>
              <a:rPr lang="ko-KR" altLang="en-US" dirty="0" smtClean="0"/>
              <a:t>키워드는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받는 객체를 의미한다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현재 사용중인 객체 그 자체를 의미한다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this() </a:t>
            </a:r>
            <a:r>
              <a:rPr lang="ko-KR" altLang="en-US" dirty="0" smtClean="0"/>
              <a:t>는  클래스의 한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 할 때 사용할 수 있다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endParaRPr lang="en-US" altLang="ko-KR" dirty="0" smtClean="0"/>
          </a:p>
          <a:p>
            <a:pPr marL="447675" lvl="2" indent="0">
              <a:buFont typeface="맑은 고딕" panose="020B0503020000020004" pitchFamily="50" charset="-127"/>
              <a:buNone/>
              <a:defRPr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385" y="2117269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8" y="2372257"/>
            <a:ext cx="8246737" cy="7944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228600" indent="-228600">
              <a:lnSpc>
                <a:spcPct val="150000"/>
              </a:lnSpc>
              <a:buFontTx/>
              <a:buAutoNum type="arabicParenR"/>
              <a:defRPr/>
            </a:pPr>
            <a:r>
              <a:rPr lang="en-US" altLang="ko-KR" sz="1200" dirty="0">
                <a:latin typeface="+mn-ea"/>
              </a:rPr>
              <a:t>Goods </a:t>
            </a:r>
            <a:r>
              <a:rPr lang="ko-KR" altLang="en-US" sz="1200" dirty="0">
                <a:latin typeface="+mn-ea"/>
              </a:rPr>
              <a:t>클래스에서 생성되는 모든 필드 초기화 하는 </a:t>
            </a:r>
            <a:r>
              <a:rPr lang="ko-KR" altLang="en-US" sz="1200" dirty="0" err="1">
                <a:latin typeface="+mn-ea"/>
              </a:rPr>
              <a:t>생성자를</a:t>
            </a:r>
            <a:r>
              <a:rPr lang="ko-KR" altLang="en-US" sz="1200" dirty="0">
                <a:latin typeface="+mn-ea"/>
              </a:rPr>
              <a:t> 정의합니다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arenR"/>
              <a:defRPr/>
            </a:pPr>
            <a:r>
              <a:rPr lang="ko-KR" altLang="en-US" sz="1200" dirty="0">
                <a:latin typeface="+mn-ea"/>
              </a:rPr>
              <a:t>이 </a:t>
            </a:r>
            <a:r>
              <a:rPr lang="ko-KR" altLang="en-US" sz="1200" dirty="0" err="1">
                <a:latin typeface="+mn-ea"/>
              </a:rPr>
              <a:t>생성자에서</a:t>
            </a:r>
            <a:r>
              <a:rPr lang="ko-KR" altLang="en-US" sz="1200" dirty="0">
                <a:latin typeface="+mn-ea"/>
              </a:rPr>
              <a:t> 다른 </a:t>
            </a:r>
            <a:r>
              <a:rPr lang="ko-KR" altLang="en-US" sz="1200" dirty="0" err="1">
                <a:latin typeface="+mn-ea"/>
              </a:rPr>
              <a:t>생성자를</a:t>
            </a:r>
            <a:r>
              <a:rPr lang="ko-KR" altLang="en-US" sz="1200" dirty="0">
                <a:latin typeface="+mn-ea"/>
              </a:rPr>
              <a:t> 호출하도록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385" y="3349303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188" y="3604291"/>
            <a:ext cx="8246737" cy="7270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228600" indent="-228600">
              <a:lnSpc>
                <a:spcPct val="150000"/>
              </a:lnSpc>
              <a:buFontTx/>
              <a:buAutoNum type="arabicParenR"/>
              <a:defRPr/>
            </a:pPr>
            <a:r>
              <a:rPr lang="en-US" altLang="ko-KR" sz="1200" dirty="0">
                <a:latin typeface="+mn-ea"/>
              </a:rPr>
              <a:t>Song </a:t>
            </a:r>
            <a:r>
              <a:rPr lang="ko-KR" altLang="en-US" sz="1200" dirty="0">
                <a:latin typeface="+mn-ea"/>
              </a:rPr>
              <a:t>클래스에서 노래 제목과 가수만 입력 받아 필드를 초기화하는 </a:t>
            </a:r>
            <a:r>
              <a:rPr lang="ko-KR" altLang="en-US" sz="1200" dirty="0" err="1">
                <a:latin typeface="+mn-ea"/>
              </a:rPr>
              <a:t>생성자를</a:t>
            </a:r>
            <a:r>
              <a:rPr lang="ko-KR" altLang="en-US" sz="1200" dirty="0">
                <a:latin typeface="+mn-ea"/>
              </a:rPr>
              <a:t> 하나 더 오버로딩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arenR"/>
              <a:defRPr/>
            </a:pPr>
            <a:r>
              <a:rPr lang="ko-KR" altLang="en-US" sz="1200" dirty="0">
                <a:latin typeface="+mn-ea"/>
              </a:rPr>
              <a:t>이 </a:t>
            </a:r>
            <a:r>
              <a:rPr lang="ko-KR" altLang="en-US" sz="1200" dirty="0" err="1">
                <a:latin typeface="+mn-ea"/>
              </a:rPr>
              <a:t>생성자에서</a:t>
            </a:r>
            <a:r>
              <a:rPr lang="ko-KR" altLang="en-US" sz="1200" dirty="0">
                <a:latin typeface="+mn-ea"/>
              </a:rPr>
              <a:t> 다른 </a:t>
            </a:r>
            <a:r>
              <a:rPr lang="ko-KR" altLang="en-US" sz="1200" dirty="0" err="1">
                <a:latin typeface="+mn-ea"/>
              </a:rPr>
              <a:t>생성자를</a:t>
            </a:r>
            <a:r>
              <a:rPr lang="ko-KR" altLang="en-US" sz="1200" dirty="0">
                <a:latin typeface="+mn-ea"/>
              </a:rPr>
              <a:t> 호출하도록 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9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메소드</a:t>
            </a:r>
            <a:r>
              <a:rPr lang="ko-KR" altLang="en-US" dirty="0"/>
              <a:t> 오버로딩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88854" y="1038274"/>
            <a:ext cx="8899525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하나의 클래스에 같은 이름의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여러 개 존재할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그 </a:t>
            </a:r>
            <a:r>
              <a:rPr lang="ko-KR" altLang="en-US" dirty="0" err="1" smtClean="0"/>
              <a:t>메소드들은</a:t>
            </a:r>
            <a:r>
              <a:rPr lang="ko-KR" altLang="en-US" dirty="0" smtClean="0"/>
              <a:t> 매개변수의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순서가 다른 형태로 구별된다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동일한 이름의 상이한 </a:t>
            </a:r>
            <a:r>
              <a:rPr lang="ko-KR" altLang="en-US" dirty="0" err="1" smtClean="0"/>
              <a:t>시그너처</a:t>
            </a:r>
            <a:endParaRPr lang="en-US" altLang="ko-KR" dirty="0" smtClean="0"/>
          </a:p>
          <a:p>
            <a:pPr marL="447675" lvl="2" indent="0">
              <a:spcBef>
                <a:spcPct val="0"/>
              </a:spcBef>
              <a:buFont typeface="맑은 고딕" panose="020B0503020000020004" pitchFamily="50" charset="-127"/>
              <a:buNone/>
            </a:pP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78565" y="1821965"/>
            <a:ext cx="644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※ </a:t>
            </a:r>
            <a:r>
              <a:rPr lang="ko-KR" altLang="en-US" sz="1800" b="1" dirty="0" err="1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메소드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800" b="1" dirty="0" err="1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시그너쳐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(Signature) : </a:t>
            </a:r>
            <a:r>
              <a:rPr lang="ko-KR" altLang="en-US" sz="1800" b="1" dirty="0" err="1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메쏘드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인자의 타입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개수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순서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385" y="2309774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188" y="2564762"/>
            <a:ext cx="8246737" cy="5634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228600" indent="-228600">
              <a:buFontTx/>
              <a:buAutoNum type="arabicParenR"/>
              <a:defRPr/>
            </a:pPr>
            <a:r>
              <a:rPr lang="en-US" altLang="ko-KR" sz="1200" dirty="0">
                <a:latin typeface="+mn-ea"/>
              </a:rPr>
              <a:t>Point </a:t>
            </a:r>
            <a:r>
              <a:rPr lang="ko-KR" altLang="en-US" sz="1200" dirty="0">
                <a:latin typeface="+mn-ea"/>
              </a:rPr>
              <a:t>클래스에 점을 안보일 수 있는 기능까지 추가된 </a:t>
            </a:r>
            <a:r>
              <a:rPr lang="en-US" altLang="ko-KR" sz="1200" dirty="0">
                <a:latin typeface="+mn-ea"/>
              </a:rPr>
              <a:t>draw() </a:t>
            </a:r>
            <a:r>
              <a:rPr lang="ko-KR" altLang="en-US" sz="1200" dirty="0" err="1">
                <a:latin typeface="+mn-ea"/>
              </a:rPr>
              <a:t>메소드를</a:t>
            </a:r>
            <a:r>
              <a:rPr lang="ko-KR" altLang="en-US" sz="1200" dirty="0">
                <a:latin typeface="+mn-ea"/>
              </a:rPr>
              <a:t> 하나 더 추가하고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아래 실행결과가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나도록 테스트 하세요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15473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69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385" y="519478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188" y="774466"/>
            <a:ext cx="8246737" cy="20938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latin typeface="+mn-ea"/>
              </a:rPr>
              <a:t>아래 </a:t>
            </a:r>
            <a:r>
              <a:rPr lang="en-US" altLang="ko-KR" sz="1000" dirty="0">
                <a:latin typeface="+mn-ea"/>
              </a:rPr>
              <a:t>TV </a:t>
            </a:r>
            <a:r>
              <a:rPr lang="ko-KR" altLang="en-US" sz="1000" dirty="0">
                <a:latin typeface="+mn-ea"/>
              </a:rPr>
              <a:t>클래스의 </a:t>
            </a:r>
            <a:r>
              <a:rPr lang="en-US" altLang="ko-KR" sz="1000" dirty="0">
                <a:latin typeface="+mn-ea"/>
              </a:rPr>
              <a:t>main </a:t>
            </a:r>
            <a:r>
              <a:rPr lang="ko-KR" altLang="en-US" sz="1000" dirty="0" err="1">
                <a:latin typeface="+mn-ea"/>
              </a:rPr>
              <a:t>메쏘드를</a:t>
            </a:r>
            <a:r>
              <a:rPr lang="ko-KR" altLang="en-US" sz="1000" dirty="0">
                <a:latin typeface="+mn-ea"/>
              </a:rPr>
              <a:t> 실행할 수 있도록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요구 조건을  참조하여 </a:t>
            </a:r>
            <a:r>
              <a:rPr lang="en-US" altLang="ko-KR" sz="1000" dirty="0">
                <a:latin typeface="+mn-ea"/>
              </a:rPr>
              <a:t>TV </a:t>
            </a:r>
            <a:r>
              <a:rPr lang="ko-KR" altLang="en-US" sz="1000" dirty="0">
                <a:latin typeface="+mn-ea"/>
              </a:rPr>
              <a:t>클래스를 정의 하세요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indent="182563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</a:rPr>
              <a:t>1) </a:t>
            </a:r>
            <a:r>
              <a:rPr lang="ko-KR" altLang="en-US" sz="1000" dirty="0">
                <a:latin typeface="+mn-ea"/>
              </a:rPr>
              <a:t>모든 필드는 </a:t>
            </a:r>
            <a:r>
              <a:rPr lang="en-US" altLang="ko-KR" sz="1000" dirty="0">
                <a:latin typeface="+mn-ea"/>
              </a:rPr>
              <a:t>private</a:t>
            </a:r>
            <a:r>
              <a:rPr lang="ko-KR" altLang="en-US" sz="1000" dirty="0">
                <a:latin typeface="+mn-ea"/>
              </a:rPr>
              <a:t>으로 접근 제어를 하고 </a:t>
            </a:r>
            <a:r>
              <a:rPr lang="en-US" altLang="ko-KR" sz="1000" dirty="0">
                <a:latin typeface="+mn-ea"/>
              </a:rPr>
              <a:t>getter</a:t>
            </a:r>
            <a:r>
              <a:rPr lang="ko-KR" altLang="en-US" sz="1000" dirty="0">
                <a:latin typeface="+mn-ea"/>
              </a:rPr>
              <a:t>만 작성합니다</a:t>
            </a:r>
            <a:r>
              <a:rPr lang="en-US" altLang="ko-KR" sz="1000" dirty="0">
                <a:latin typeface="+mn-ea"/>
              </a:rPr>
              <a:t>. (channel, volume, power </a:t>
            </a:r>
            <a:r>
              <a:rPr lang="ko-KR" altLang="en-US" sz="1000" dirty="0">
                <a:latin typeface="+mn-ea"/>
              </a:rPr>
              <a:t>필드  </a:t>
            </a:r>
            <a:r>
              <a:rPr lang="en-US" altLang="ko-KR" sz="1000" dirty="0">
                <a:latin typeface="+mn-ea"/>
              </a:rPr>
              <a:t>read-only)</a:t>
            </a:r>
          </a:p>
          <a:p>
            <a:pPr indent="182563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</a:rPr>
              <a:t>2) channel, volume, power</a:t>
            </a:r>
            <a:r>
              <a:rPr lang="ko-KR" altLang="en-US" sz="1000" dirty="0">
                <a:latin typeface="+mn-ea"/>
              </a:rPr>
              <a:t>의 초기값을 각각 </a:t>
            </a:r>
            <a:r>
              <a:rPr lang="en-US" altLang="ko-KR" sz="1000" dirty="0">
                <a:latin typeface="+mn-ea"/>
              </a:rPr>
              <a:t>7, 20, false </a:t>
            </a:r>
            <a:r>
              <a:rPr lang="ko-KR" altLang="en-US" sz="1000" dirty="0">
                <a:latin typeface="+mn-ea"/>
              </a:rPr>
              <a:t>로 초기화 하는 </a:t>
            </a:r>
            <a:r>
              <a:rPr lang="ko-KR" altLang="en-US" sz="1000" dirty="0" err="1">
                <a:latin typeface="+mn-ea"/>
              </a:rPr>
              <a:t>생성자</a:t>
            </a:r>
            <a:r>
              <a:rPr lang="ko-KR" altLang="en-US" sz="1000" dirty="0">
                <a:latin typeface="+mn-ea"/>
              </a:rPr>
              <a:t> 작성</a:t>
            </a:r>
          </a:p>
          <a:p>
            <a:pPr indent="182563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</a:rPr>
              <a:t>3) </a:t>
            </a:r>
            <a:r>
              <a:rPr lang="ko-KR" altLang="en-US" sz="1000" dirty="0">
                <a:latin typeface="+mn-ea"/>
              </a:rPr>
              <a:t>기본 </a:t>
            </a:r>
            <a:r>
              <a:rPr lang="ko-KR" altLang="en-US" sz="1000" dirty="0" err="1">
                <a:latin typeface="+mn-ea"/>
              </a:rPr>
              <a:t>생성자</a:t>
            </a:r>
            <a:r>
              <a:rPr lang="ko-KR" altLang="en-US" sz="1000" dirty="0">
                <a:latin typeface="+mn-ea"/>
              </a:rPr>
              <a:t> 오버로딩</a:t>
            </a:r>
          </a:p>
          <a:p>
            <a:pPr indent="182563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</a:rPr>
              <a:t>4) void power( </a:t>
            </a:r>
            <a:r>
              <a:rPr lang="en-US" altLang="ko-KR" sz="1000" dirty="0" err="1">
                <a:latin typeface="+mn-ea"/>
              </a:rPr>
              <a:t>boolean</a:t>
            </a:r>
            <a:r>
              <a:rPr lang="en-US" altLang="ko-KR" sz="1000" dirty="0">
                <a:latin typeface="+mn-ea"/>
              </a:rPr>
              <a:t> on ) </a:t>
            </a:r>
            <a:r>
              <a:rPr lang="ko-KR" altLang="en-US" sz="1000" dirty="0" err="1">
                <a:latin typeface="+mn-ea"/>
              </a:rPr>
              <a:t>메소드</a:t>
            </a:r>
            <a:r>
              <a:rPr lang="ko-KR" altLang="en-US" sz="1000" dirty="0">
                <a:latin typeface="+mn-ea"/>
              </a:rPr>
              <a:t> 구현</a:t>
            </a:r>
          </a:p>
          <a:p>
            <a:pPr indent="182563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</a:rPr>
              <a:t>5) void channel( 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channel ) </a:t>
            </a:r>
            <a:r>
              <a:rPr lang="ko-KR" altLang="en-US" sz="1000" dirty="0" err="1">
                <a:latin typeface="+mn-ea"/>
              </a:rPr>
              <a:t>메소드</a:t>
            </a:r>
            <a:r>
              <a:rPr lang="ko-KR" altLang="en-US" sz="1000" dirty="0">
                <a:latin typeface="+mn-ea"/>
              </a:rPr>
              <a:t> 구현 </a:t>
            </a:r>
            <a:r>
              <a:rPr lang="en-US" altLang="ko-KR" sz="1000" dirty="0">
                <a:latin typeface="+mn-ea"/>
              </a:rPr>
              <a:t>(1~255 </a:t>
            </a:r>
            <a:r>
              <a:rPr lang="ko-KR" altLang="en-US" sz="1000" dirty="0">
                <a:latin typeface="+mn-ea"/>
              </a:rPr>
              <a:t>유지</a:t>
            </a:r>
            <a:r>
              <a:rPr lang="en-US" altLang="ko-KR" sz="1000" dirty="0">
                <a:latin typeface="+mn-ea"/>
              </a:rPr>
              <a:t>) </a:t>
            </a:r>
          </a:p>
          <a:p>
            <a:pPr indent="182563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</a:rPr>
              <a:t>6) void channel( </a:t>
            </a:r>
            <a:r>
              <a:rPr lang="en-US" altLang="ko-KR" sz="1000" dirty="0" err="1">
                <a:latin typeface="+mn-ea"/>
              </a:rPr>
              <a:t>boolean</a:t>
            </a:r>
            <a:r>
              <a:rPr lang="en-US" altLang="ko-KR" sz="1000" dirty="0">
                <a:latin typeface="+mn-ea"/>
              </a:rPr>
              <a:t> up ) </a:t>
            </a:r>
            <a:r>
              <a:rPr lang="ko-KR" altLang="en-US" sz="1000" dirty="0" err="1">
                <a:latin typeface="+mn-ea"/>
              </a:rPr>
              <a:t>메소드</a:t>
            </a:r>
            <a:r>
              <a:rPr lang="ko-KR" altLang="en-US" sz="1000" dirty="0">
                <a:latin typeface="+mn-ea"/>
              </a:rPr>
              <a:t> 오버로딩 </a:t>
            </a:r>
            <a:r>
              <a:rPr lang="en-US" altLang="ko-KR" sz="1000" dirty="0">
                <a:latin typeface="+mn-ea"/>
              </a:rPr>
              <a:t>(1~255 </a:t>
            </a:r>
            <a:r>
              <a:rPr lang="ko-KR" altLang="en-US" sz="1000" dirty="0">
                <a:latin typeface="+mn-ea"/>
              </a:rPr>
              <a:t>유지</a:t>
            </a:r>
            <a:r>
              <a:rPr lang="en-US" altLang="ko-KR" sz="1000" dirty="0">
                <a:latin typeface="+mn-ea"/>
              </a:rPr>
              <a:t>, 1</a:t>
            </a:r>
            <a:r>
              <a:rPr lang="ko-KR" altLang="en-US" sz="1000" dirty="0">
                <a:latin typeface="+mn-ea"/>
              </a:rPr>
              <a:t>씩 증감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indent="182563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</a:rPr>
              <a:t>7) void volume( 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voluem</a:t>
            </a:r>
            <a:r>
              <a:rPr lang="en-US" altLang="ko-KR" sz="1000" dirty="0">
                <a:latin typeface="+mn-ea"/>
              </a:rPr>
              <a:t> ) </a:t>
            </a:r>
            <a:r>
              <a:rPr lang="ko-KR" altLang="en-US" sz="1000" dirty="0" err="1">
                <a:latin typeface="+mn-ea"/>
              </a:rPr>
              <a:t>메소드</a:t>
            </a:r>
            <a:r>
              <a:rPr lang="ko-KR" altLang="en-US" sz="1000" dirty="0">
                <a:latin typeface="+mn-ea"/>
              </a:rPr>
              <a:t> 구현  </a:t>
            </a:r>
            <a:r>
              <a:rPr lang="en-US" altLang="ko-KR" sz="1000" dirty="0">
                <a:latin typeface="+mn-ea"/>
              </a:rPr>
              <a:t>( 0 ~ 100 </a:t>
            </a:r>
            <a:r>
              <a:rPr lang="ko-KR" altLang="en-US" sz="1000" dirty="0">
                <a:latin typeface="+mn-ea"/>
              </a:rPr>
              <a:t>유지 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indent="182563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</a:rPr>
              <a:t>8) void volume( </a:t>
            </a:r>
            <a:r>
              <a:rPr lang="en-US" altLang="ko-KR" sz="1000" dirty="0" err="1">
                <a:latin typeface="+mn-ea"/>
              </a:rPr>
              <a:t>boolean</a:t>
            </a:r>
            <a:r>
              <a:rPr lang="en-US" altLang="ko-KR" sz="1000" dirty="0">
                <a:latin typeface="+mn-ea"/>
              </a:rPr>
              <a:t> up ) </a:t>
            </a:r>
            <a:r>
              <a:rPr lang="ko-KR" altLang="en-US" sz="1000" dirty="0" err="1">
                <a:latin typeface="+mn-ea"/>
              </a:rPr>
              <a:t>메소드</a:t>
            </a:r>
            <a:r>
              <a:rPr lang="ko-KR" altLang="en-US" sz="1000" dirty="0">
                <a:latin typeface="+mn-ea"/>
              </a:rPr>
              <a:t> 오버로딩 </a:t>
            </a:r>
            <a:r>
              <a:rPr lang="en-US" altLang="ko-KR" sz="1000" dirty="0">
                <a:latin typeface="+mn-ea"/>
              </a:rPr>
              <a:t>(0 ~ 100 </a:t>
            </a:r>
            <a:r>
              <a:rPr lang="ko-KR" altLang="en-US" sz="1000" dirty="0">
                <a:latin typeface="+mn-ea"/>
              </a:rPr>
              <a:t>유지</a:t>
            </a:r>
            <a:r>
              <a:rPr lang="en-US" altLang="ko-KR" sz="1000" dirty="0">
                <a:latin typeface="+mn-ea"/>
              </a:rPr>
              <a:t>, 1</a:t>
            </a:r>
            <a:r>
              <a:rPr lang="ko-KR" altLang="en-US" sz="1000" dirty="0">
                <a:latin typeface="+mn-ea"/>
              </a:rPr>
              <a:t>씩 증감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indent="182563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</a:rPr>
              <a:t>9) void status() </a:t>
            </a:r>
            <a:r>
              <a:rPr lang="ko-KR" altLang="en-US" sz="1000" dirty="0" err="1">
                <a:latin typeface="+mn-ea"/>
              </a:rPr>
              <a:t>메소드</a:t>
            </a:r>
            <a:r>
              <a:rPr lang="ko-KR" altLang="en-US" sz="1000" dirty="0">
                <a:latin typeface="+mn-ea"/>
              </a:rPr>
              <a:t> 구현</a:t>
            </a:r>
            <a:r>
              <a:rPr lang="en-US" altLang="ko-KR" sz="1000" dirty="0">
                <a:latin typeface="+mn-ea"/>
              </a:rPr>
              <a:t>( TV </a:t>
            </a:r>
            <a:r>
              <a:rPr lang="ko-KR" altLang="en-US" sz="1000" dirty="0">
                <a:latin typeface="+mn-ea"/>
              </a:rPr>
              <a:t>정보 출력</a:t>
            </a:r>
            <a:r>
              <a:rPr lang="en-US" altLang="ko-KR" sz="10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782"/>
              </p:ext>
            </p:extLst>
          </p:nvPr>
        </p:nvGraphicFramePr>
        <p:xfrm>
          <a:off x="851820" y="2865437"/>
          <a:ext cx="2592387" cy="2244696"/>
        </p:xfrm>
        <a:graphic>
          <a:graphicData uri="http://schemas.openxmlformats.org/drawingml/2006/table">
            <a:tbl>
              <a:tblPr/>
              <a:tblGrid>
                <a:gridCol w="2592387"/>
              </a:tblGrid>
              <a:tr h="23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TV</a:t>
                      </a:r>
                    </a:p>
                  </a:txBody>
                  <a:tcPr marL="90000" marR="90000" marT="46795" marB="4679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channel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volume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power</a:t>
                      </a: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6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getChannel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getVolueme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power( </a:t>
                      </a:r>
                      <a:r>
                        <a:rPr kumimoji="1" lang="en-US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channel( </a:t>
                      </a:r>
                      <a:r>
                        <a:rPr kumimoji="1" lang="en-US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channel( </a:t>
                      </a:r>
                      <a:r>
                        <a:rPr kumimoji="1" lang="en-US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volume( </a:t>
                      </a:r>
                      <a:r>
                        <a:rPr kumimoji="1" lang="en-US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volume( </a:t>
                      </a:r>
                      <a:r>
                        <a:rPr kumimoji="1" lang="en-US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status();</a:t>
                      </a:r>
                    </a:p>
                  </a:txBody>
                  <a:tcPr marT="45715" marB="4571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5974450" y="1315537"/>
            <a:ext cx="2940050" cy="37798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6666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public</a:t>
            </a:r>
            <a:r>
              <a:rPr lang="ko-KR" altLang="en-US" sz="950" b="1">
                <a:latin typeface="+mn-ea"/>
                <a:ea typeface="+mn-ea"/>
              </a:rPr>
              <a:t>  </a:t>
            </a:r>
            <a:r>
              <a:rPr lang="en-US" altLang="ko-KR" sz="950" b="1">
                <a:latin typeface="+mn-ea"/>
                <a:ea typeface="+mn-ea"/>
              </a:rPr>
              <a:t>class </a:t>
            </a:r>
            <a:r>
              <a:rPr lang="en-US" altLang="ko-KR" sz="950" b="1" err="1">
                <a:latin typeface="+mn-ea"/>
                <a:ea typeface="+mn-ea"/>
              </a:rPr>
              <a:t>TVApp</a:t>
            </a:r>
            <a:r>
              <a:rPr lang="en-US" altLang="ko-KR" sz="950" b="1">
                <a:latin typeface="+mn-ea"/>
                <a:ea typeface="+mn-ea"/>
              </a:rPr>
              <a:t> {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     public static void main( String[] </a:t>
            </a:r>
            <a:r>
              <a:rPr lang="en-US" altLang="ko-KR" sz="950" b="1" err="1">
                <a:latin typeface="+mn-ea"/>
                <a:ea typeface="+mn-ea"/>
              </a:rPr>
              <a:t>args</a:t>
            </a:r>
            <a:r>
              <a:rPr lang="en-US" altLang="ko-KR" sz="950" b="1">
                <a:latin typeface="+mn-ea"/>
                <a:ea typeface="+mn-ea"/>
              </a:rPr>
              <a:t> ) {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        TV </a:t>
            </a:r>
            <a:r>
              <a:rPr lang="en-US" altLang="ko-KR" sz="950" b="1" err="1">
                <a:latin typeface="+mn-ea"/>
                <a:ea typeface="+mn-ea"/>
              </a:rPr>
              <a:t>tv</a:t>
            </a:r>
            <a:r>
              <a:rPr lang="en-US" altLang="ko-KR" sz="950" b="1">
                <a:latin typeface="+mn-ea"/>
                <a:ea typeface="+mn-ea"/>
              </a:rPr>
              <a:t> = new TV( 7, 20, false);  	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         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         </a:t>
            </a:r>
            <a:r>
              <a:rPr lang="en-US" altLang="ko-KR" sz="950" b="1" err="1">
                <a:latin typeface="+mn-ea"/>
                <a:ea typeface="+mn-ea"/>
              </a:rPr>
              <a:t>tv.status</a:t>
            </a:r>
            <a:r>
              <a:rPr lang="en-US" altLang="ko-KR" sz="950" b="1">
                <a:latin typeface="+mn-ea"/>
                <a:ea typeface="+mn-ea"/>
              </a:rPr>
              <a:t>();	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         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         </a:t>
            </a:r>
            <a:r>
              <a:rPr lang="en-US" altLang="ko-KR" sz="950" b="1" err="1">
                <a:latin typeface="+mn-ea"/>
                <a:ea typeface="+mn-ea"/>
              </a:rPr>
              <a:t>tv.power</a:t>
            </a:r>
            <a:r>
              <a:rPr lang="en-US" altLang="ko-KR" sz="950" b="1">
                <a:latin typeface="+mn-ea"/>
                <a:ea typeface="+mn-ea"/>
              </a:rPr>
              <a:t>( true );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         </a:t>
            </a:r>
            <a:r>
              <a:rPr lang="en-US" altLang="ko-KR" sz="950" b="1" err="1">
                <a:latin typeface="+mn-ea"/>
                <a:ea typeface="+mn-ea"/>
              </a:rPr>
              <a:t>tv.volume</a:t>
            </a:r>
            <a:r>
              <a:rPr lang="en-US" altLang="ko-KR" sz="950" b="1">
                <a:latin typeface="+mn-ea"/>
                <a:ea typeface="+mn-ea"/>
              </a:rPr>
              <a:t>( 120 );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tv.status</a:t>
            </a:r>
            <a:r>
              <a:rPr lang="en-US" altLang="ko-KR" sz="950" b="1">
                <a:latin typeface="+mn-ea"/>
              </a:rPr>
              <a:t>();	</a:t>
            </a:r>
            <a:r>
              <a:rPr lang="en-US" altLang="ko-KR" sz="950" b="1">
                <a:latin typeface="+mn-ea"/>
                <a:ea typeface="+mn-ea"/>
              </a:rPr>
              <a:t>	          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tv.volume</a:t>
            </a:r>
            <a:r>
              <a:rPr lang="en-US" altLang="ko-KR" sz="950" b="1">
                <a:latin typeface="+mn-ea"/>
              </a:rPr>
              <a:t>( false );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tv.status</a:t>
            </a:r>
            <a:r>
              <a:rPr lang="en-US" altLang="ko-KR" sz="950" b="1">
                <a:latin typeface="+mn-ea"/>
              </a:rPr>
              <a:t>();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tv.channel</a:t>
            </a:r>
            <a:r>
              <a:rPr lang="en-US" altLang="ko-KR" sz="950" b="1">
                <a:latin typeface="+mn-ea"/>
              </a:rPr>
              <a:t>( 0 );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tv.status</a:t>
            </a:r>
            <a:r>
              <a:rPr lang="en-US" altLang="ko-KR" sz="950" b="1">
                <a:latin typeface="+mn-ea"/>
              </a:rPr>
              <a:t>();		          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tv.channel</a:t>
            </a:r>
            <a:r>
              <a:rPr lang="en-US" altLang="ko-KR" sz="950" b="1">
                <a:latin typeface="+mn-ea"/>
              </a:rPr>
              <a:t>( true );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tv.channel</a:t>
            </a:r>
            <a:r>
              <a:rPr lang="en-US" altLang="ko-KR" sz="950" b="1">
                <a:latin typeface="+mn-ea"/>
              </a:rPr>
              <a:t>( true );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tv.channel</a:t>
            </a:r>
            <a:r>
              <a:rPr lang="en-US" altLang="ko-KR" sz="950" b="1">
                <a:latin typeface="+mn-ea"/>
              </a:rPr>
              <a:t>( true );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tv.status</a:t>
            </a:r>
            <a:r>
              <a:rPr lang="en-US" altLang="ko-KR" sz="950" b="1">
                <a:latin typeface="+mn-ea"/>
              </a:rPr>
              <a:t>();</a:t>
            </a:r>
          </a:p>
          <a:p>
            <a:pPr algn="just" eaLnBrk="1" latinLnBrk="1" hangingPunct="1">
              <a:defRPr/>
            </a:pPr>
            <a:endParaRPr lang="en-US" altLang="ko-KR" sz="950" b="1">
              <a:latin typeface="+mn-ea"/>
            </a:endParaRP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tv.power</a:t>
            </a:r>
            <a:r>
              <a:rPr lang="en-US" altLang="ko-KR" sz="950" b="1">
                <a:latin typeface="+mn-ea"/>
              </a:rPr>
              <a:t>( false );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</a:rPr>
              <a:t>         </a:t>
            </a:r>
            <a:r>
              <a:rPr lang="en-US" altLang="ko-KR" sz="950" b="1" err="1">
                <a:latin typeface="+mn-ea"/>
              </a:rPr>
              <a:t>tv.status</a:t>
            </a:r>
            <a:r>
              <a:rPr lang="en-US" altLang="ko-KR" sz="950" b="1">
                <a:latin typeface="+mn-ea"/>
              </a:rPr>
              <a:t>();      		          </a:t>
            </a:r>
            <a:endParaRPr lang="en-US" altLang="ko-KR" sz="950" b="1">
              <a:latin typeface="+mn-ea"/>
              <a:ea typeface="+mn-ea"/>
            </a:endParaRP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     }</a:t>
            </a:r>
          </a:p>
          <a:p>
            <a:pPr algn="just" eaLnBrk="1" latinLnBrk="1" hangingPunct="1">
              <a:defRPr/>
            </a:pPr>
            <a:r>
              <a:rPr lang="en-US" altLang="ko-KR" sz="950" b="1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964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클래스</a:t>
            </a:r>
            <a:r>
              <a:rPr lang="en-US" altLang="ko-KR" dirty="0"/>
              <a:t>(Static) </a:t>
            </a:r>
            <a:r>
              <a:rPr lang="ko-KR" altLang="en-US" dirty="0"/>
              <a:t>변수 와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9605" y="967423"/>
            <a:ext cx="6165950" cy="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선언위치에 따른 변수의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5650" y="1318612"/>
            <a:ext cx="6767513" cy="2105025"/>
          </a:xfrm>
          <a:prstGeom prst="roundRect">
            <a:avLst>
              <a:gd name="adj" fmla="val 278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71550" y="1555149"/>
            <a:ext cx="5572125" cy="1651000"/>
          </a:xfrm>
          <a:prstGeom prst="roundRect">
            <a:avLst>
              <a:gd name="adj" fmla="val 5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7812088" y="1774224"/>
            <a:ext cx="954087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  <a:ea typeface="+mn-ea"/>
              </a:rPr>
              <a:t>클래스영역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076825" y="1912337"/>
            <a:ext cx="273526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4859338" y="2998187"/>
            <a:ext cx="2952750" cy="8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12088" y="2929924"/>
            <a:ext cx="954087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err="1">
                <a:latin typeface="+mn-ea"/>
                <a:ea typeface="+mn-ea"/>
              </a:rPr>
              <a:t>메소드영역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8400" y="2490187"/>
            <a:ext cx="3743325" cy="669925"/>
          </a:xfrm>
          <a:prstGeom prst="roundRect">
            <a:avLst>
              <a:gd name="adj" fmla="val 61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898525" y="1299562"/>
            <a:ext cx="475297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>
                <a:latin typeface="+mn-ea"/>
                <a:ea typeface="+mn-ea"/>
              </a:rPr>
              <a:t>public class Goods{</a:t>
            </a:r>
          </a:p>
          <a:p>
            <a:pPr eaLnBrk="1" latinLnBrk="1" hangingPunct="1">
              <a:defRPr/>
            </a:pPr>
            <a:r>
              <a:rPr lang="en-US" altLang="ko-KR" sz="1200">
                <a:latin typeface="+mn-ea"/>
                <a:ea typeface="+mn-ea"/>
              </a:rPr>
              <a:t>    </a:t>
            </a:r>
          </a:p>
          <a:p>
            <a:pPr eaLnBrk="1" latinLnBrk="1" hangingPunct="1">
              <a:defRPr/>
            </a:pPr>
            <a:r>
              <a:rPr lang="en-US" altLang="ko-KR" sz="1200">
                <a:latin typeface="+mn-ea"/>
                <a:ea typeface="+mn-ea"/>
              </a:rPr>
              <a:t>    static </a:t>
            </a:r>
            <a:r>
              <a:rPr lang="en-US" altLang="ko-KR" sz="1200" err="1">
                <a:latin typeface="+mn-ea"/>
                <a:ea typeface="+mn-ea"/>
              </a:rPr>
              <a:t>int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en-US" altLang="ko-KR" sz="1200" err="1">
                <a:latin typeface="+mn-ea"/>
                <a:ea typeface="+mn-ea"/>
              </a:rPr>
              <a:t>countOfGoods</a:t>
            </a:r>
            <a:r>
              <a:rPr lang="en-US" altLang="ko-KR" sz="1200">
                <a:latin typeface="+mn-ea"/>
                <a:ea typeface="+mn-ea"/>
              </a:rPr>
              <a:t>;         //</a:t>
            </a:r>
            <a:r>
              <a:rPr lang="ko-KR" altLang="en-US" sz="1200">
                <a:latin typeface="+mn-ea"/>
                <a:ea typeface="+mn-ea"/>
              </a:rPr>
              <a:t>클래스</a:t>
            </a:r>
            <a:r>
              <a:rPr lang="en-US" altLang="ko-KR" sz="1200">
                <a:latin typeface="+mn-ea"/>
                <a:ea typeface="+mn-ea"/>
              </a:rPr>
              <a:t>(static)</a:t>
            </a:r>
            <a:r>
              <a:rPr lang="ko-KR" altLang="en-US" sz="1200">
                <a:latin typeface="+mn-ea"/>
                <a:ea typeface="+mn-ea"/>
              </a:rPr>
              <a:t>변수</a:t>
            </a:r>
            <a:r>
              <a:rPr lang="en-US" altLang="ko-KR" sz="1200">
                <a:latin typeface="+mn-ea"/>
                <a:ea typeface="+mn-ea"/>
              </a:rPr>
              <a:t>    </a:t>
            </a:r>
          </a:p>
          <a:p>
            <a:pPr eaLnBrk="1" latinLnBrk="1" hangingPunct="1">
              <a:defRPr/>
            </a:pPr>
            <a:r>
              <a:rPr lang="en-US" altLang="ko-KR" sz="1200">
                <a:latin typeface="+mn-ea"/>
                <a:ea typeface="+mn-ea"/>
              </a:rPr>
              <a:t>    private String name;               //</a:t>
            </a:r>
            <a:r>
              <a:rPr lang="ko-KR" altLang="en-US" sz="1200" err="1">
                <a:latin typeface="+mn-ea"/>
                <a:ea typeface="+mn-ea"/>
              </a:rPr>
              <a:t>인스턴스변수</a:t>
            </a:r>
            <a:endParaRPr lang="en-US" altLang="ko-KR" sz="12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latin typeface="+mn-ea"/>
                <a:ea typeface="+mn-ea"/>
              </a:rPr>
              <a:t>    private </a:t>
            </a:r>
            <a:r>
              <a:rPr lang="en-US" altLang="ko-KR" sz="1200" err="1">
                <a:latin typeface="+mn-ea"/>
                <a:ea typeface="+mn-ea"/>
              </a:rPr>
              <a:t>int</a:t>
            </a:r>
            <a:r>
              <a:rPr lang="en-US" altLang="ko-KR" sz="1200">
                <a:latin typeface="+mn-ea"/>
                <a:ea typeface="+mn-ea"/>
              </a:rPr>
              <a:t> price;                    //</a:t>
            </a:r>
            <a:r>
              <a:rPr lang="ko-KR" altLang="en-US" sz="1200" err="1">
                <a:latin typeface="+mn-ea"/>
                <a:ea typeface="+mn-ea"/>
              </a:rPr>
              <a:t>인스턴스변수</a:t>
            </a:r>
            <a:endParaRPr lang="en-US" altLang="ko-KR" sz="120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en-US" altLang="ko-KR" sz="12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latin typeface="+mn-ea"/>
                <a:ea typeface="+mn-ea"/>
              </a:rPr>
              <a:t>    public void </a:t>
            </a:r>
            <a:r>
              <a:rPr lang="en-US" altLang="ko-KR" sz="1200" err="1">
                <a:latin typeface="+mn-ea"/>
                <a:ea typeface="+mn-ea"/>
              </a:rPr>
              <a:t>setPrice</a:t>
            </a:r>
            <a:r>
              <a:rPr lang="en-US" altLang="ko-KR" sz="1200">
                <a:latin typeface="+mn-ea"/>
                <a:ea typeface="+mn-ea"/>
              </a:rPr>
              <a:t>(</a:t>
            </a:r>
            <a:r>
              <a:rPr lang="en-US" altLang="ko-KR" sz="1200" err="1">
                <a:latin typeface="+mn-ea"/>
                <a:ea typeface="+mn-ea"/>
              </a:rPr>
              <a:t>int</a:t>
            </a:r>
            <a:r>
              <a:rPr lang="en-US" altLang="ko-KR" sz="1200">
                <a:latin typeface="+mn-ea"/>
                <a:ea typeface="+mn-ea"/>
              </a:rPr>
              <a:t> price){</a:t>
            </a:r>
          </a:p>
          <a:p>
            <a:pPr eaLnBrk="1" latinLnBrk="1" hangingPunct="1">
              <a:defRPr/>
            </a:pPr>
            <a:endParaRPr lang="en-US" altLang="ko-KR" sz="12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latin typeface="+mn-ea"/>
                <a:ea typeface="+mn-ea"/>
              </a:rPr>
              <a:t>        </a:t>
            </a:r>
            <a:r>
              <a:rPr lang="en-US" altLang="ko-KR" sz="1200" err="1">
                <a:latin typeface="+mn-ea"/>
                <a:ea typeface="+mn-ea"/>
              </a:rPr>
              <a:t>int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en-US" altLang="ko-KR" sz="1200" err="1">
                <a:latin typeface="+mn-ea"/>
                <a:ea typeface="+mn-ea"/>
              </a:rPr>
              <a:t>localVal</a:t>
            </a:r>
            <a:r>
              <a:rPr lang="en-US" altLang="ko-KR" sz="1200">
                <a:latin typeface="+mn-ea"/>
                <a:ea typeface="+mn-ea"/>
              </a:rPr>
              <a:t>;                      //</a:t>
            </a:r>
            <a:r>
              <a:rPr lang="ko-KR" altLang="en-US" sz="1200">
                <a:latin typeface="+mn-ea"/>
                <a:ea typeface="+mn-ea"/>
              </a:rPr>
              <a:t>지역변수</a:t>
            </a:r>
            <a:endParaRPr lang="en-US" altLang="ko-KR" sz="12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latin typeface="+mn-ea"/>
                <a:ea typeface="+mn-ea"/>
              </a:rPr>
              <a:t>    }</a:t>
            </a:r>
          </a:p>
          <a:p>
            <a:pPr eaLnBrk="1" latinLnBrk="1" hangingPunct="1">
              <a:defRPr/>
            </a:pPr>
            <a:r>
              <a:rPr lang="en-US" altLang="ko-KR" sz="1200">
                <a:latin typeface="+mn-ea"/>
                <a:ea typeface="+mn-ea"/>
              </a:rPr>
              <a:t>} </a:t>
            </a:r>
            <a:endParaRPr lang="ko-KR" altLang="en-US" sz="1200"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36110"/>
              </p:ext>
            </p:extLst>
          </p:nvPr>
        </p:nvGraphicFramePr>
        <p:xfrm>
          <a:off x="771525" y="3531587"/>
          <a:ext cx="6737350" cy="1316048"/>
        </p:xfrm>
        <a:graphic>
          <a:graphicData uri="http://schemas.openxmlformats.org/drawingml/2006/table">
            <a:tbl>
              <a:tblPr/>
              <a:tblGrid>
                <a:gridCol w="1679345"/>
                <a:gridCol w="1580934"/>
                <a:gridCol w="3477071"/>
              </a:tblGrid>
              <a:tr h="274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변수의 종류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선언위치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생성시기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(static)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 영역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클래스가 메모리에 올라갈 때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인스턴스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변수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인스턴스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생성 시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지역변수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메서드 영역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선언문 수행 시</a:t>
                      </a:r>
                    </a:p>
                  </a:txBody>
                  <a:tcPr marL="91427" marR="91427" marT="45634" marB="4563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0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도서대여점 객체지향 설계</a:t>
            </a:r>
            <a:endParaRPr lang="en-US" altLang="ko-KR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 bwMode="auto">
          <a:xfrm>
            <a:off x="684213" y="1023938"/>
            <a:ext cx="25558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책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책장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고객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고객장부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금고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대여장부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ea typeface="맑은 고딕" panose="020B0503020000020004" pitchFamily="50" charset="-127"/>
              </a:rPr>
              <a:t>…</a:t>
            </a:r>
            <a:endParaRPr kumimoji="0" lang="ko-KR" altLang="en-US" sz="1600" dirty="0">
              <a:ea typeface="맑은 고딕" panose="020B0503020000020004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 bwMode="auto">
          <a:xfrm>
            <a:off x="2484438" y="1033463"/>
            <a:ext cx="6408737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b="1" dirty="0">
                <a:ea typeface="맑은 고딕" panose="020B0503020000020004" pitchFamily="50" charset="-127"/>
              </a:rPr>
              <a:t>책을 의인화 해봅시다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b="1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b="1" dirty="0">
                <a:ea typeface="맑은 고딕" panose="020B0503020000020004" pitchFamily="50" charset="-127"/>
              </a:rPr>
              <a:t>책이 살아 있다면 책에게 다음과 같은 질문을 할 수 있을 것입니다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kumimoji="0" lang="ko-KR" altLang="en-US" sz="1400" dirty="0">
                <a:ea typeface="맑은 고딕" panose="020B0503020000020004" pitchFamily="50" charset="-127"/>
              </a:rPr>
              <a:t>책 제목은 어떻게 되니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?</a:t>
            </a:r>
          </a:p>
          <a:p>
            <a:pPr lvl="2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kumimoji="0" lang="ko-KR" altLang="en-US" sz="1400" dirty="0">
                <a:ea typeface="맑은 고딕" panose="020B0503020000020004" pitchFamily="50" charset="-127"/>
              </a:rPr>
              <a:t>저자는 어떻게 되니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?</a:t>
            </a:r>
          </a:p>
          <a:p>
            <a:pPr lvl="2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kumimoji="0" lang="ko-KR" altLang="en-US" sz="1400" dirty="0">
                <a:ea typeface="맑은 고딕" panose="020B0503020000020004" pitchFamily="50" charset="-127"/>
              </a:rPr>
              <a:t>출판사는 어떻게 되니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?</a:t>
            </a:r>
          </a:p>
          <a:p>
            <a:pPr lvl="2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kumimoji="0" lang="ko-KR" altLang="en-US" sz="1400" dirty="0">
                <a:ea typeface="맑은 고딕" panose="020B0503020000020004" pitchFamily="50" charset="-127"/>
              </a:rPr>
              <a:t>가격은 어떻게 되니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?</a:t>
            </a:r>
          </a:p>
          <a:p>
            <a:pPr lvl="2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kumimoji="0" lang="en-US" altLang="ko-KR" sz="1400" dirty="0">
                <a:ea typeface="맑은 고딕" panose="020B0503020000020004" pitchFamily="50" charset="-127"/>
              </a:rPr>
              <a:t>…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770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59978" y="671379"/>
            <a:ext cx="8899525" cy="39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ko-KR" altLang="en-US" b="1" smtClean="0"/>
              <a:t>인스턴스 변수</a:t>
            </a:r>
            <a:r>
              <a:rPr lang="en-US" altLang="ko-KR" b="1" smtClean="0"/>
              <a:t>(instance variable)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/>
              <a:t>각 인스턴스의 개별적인 저장공간</a:t>
            </a:r>
            <a:r>
              <a:rPr lang="en-US" altLang="ko-KR" smtClean="0"/>
              <a:t>. </a:t>
            </a:r>
            <a:r>
              <a:rPr lang="ko-KR" altLang="en-US" smtClean="0"/>
              <a:t>인스턴스 마다 다른 값 저장가능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/>
              <a:t>인스턴스 생성 후</a:t>
            </a:r>
            <a:r>
              <a:rPr lang="en-US" altLang="ko-KR" smtClean="0"/>
              <a:t>, ‘</a:t>
            </a:r>
            <a:r>
              <a:rPr lang="ko-KR" altLang="en-US" smtClean="0"/>
              <a:t>참조변수</a:t>
            </a:r>
            <a:r>
              <a:rPr lang="en-US" altLang="ko-KR" smtClean="0"/>
              <a:t>.</a:t>
            </a:r>
            <a:r>
              <a:rPr lang="ko-KR" altLang="en-US" smtClean="0"/>
              <a:t>인스턴스 변수명’으로 접근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/>
              <a:t>인스턴스를 생성할 때 생성되고</a:t>
            </a:r>
            <a:r>
              <a:rPr lang="en-US" altLang="ko-KR" smtClean="0"/>
              <a:t>, </a:t>
            </a:r>
            <a:r>
              <a:rPr lang="ko-KR" altLang="en-US" smtClean="0"/>
              <a:t>참조변수가 없을 때 가비지 컬렉터에 의해 자동 제거됨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ko-KR" altLang="en-US" smtClean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ko-KR" altLang="en-US" b="1" smtClean="0"/>
              <a:t>클래스</a:t>
            </a:r>
            <a:r>
              <a:rPr lang="en-US" altLang="ko-KR" b="1" smtClean="0"/>
              <a:t>(static) </a:t>
            </a:r>
            <a:r>
              <a:rPr lang="ko-KR" altLang="en-US" b="1" smtClean="0"/>
              <a:t>변수</a:t>
            </a:r>
            <a:r>
              <a:rPr lang="en-US" altLang="ko-KR" b="1" smtClean="0"/>
              <a:t>(class variable)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/>
              <a:t>같은 클래스의 모든 인스턴스들이 공유하는 변수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/>
              <a:t>인스턴스 생성없이 ‘클래스이름</a:t>
            </a:r>
            <a:r>
              <a:rPr lang="en-US" altLang="ko-KR" smtClean="0"/>
              <a:t>.</a:t>
            </a:r>
            <a:r>
              <a:rPr lang="ko-KR" altLang="en-US" smtClean="0"/>
              <a:t>클래스</a:t>
            </a:r>
            <a:r>
              <a:rPr lang="en-US" altLang="ko-KR" smtClean="0"/>
              <a:t>(</a:t>
            </a:r>
            <a:r>
              <a:rPr lang="ko-KR" altLang="en-US" smtClean="0"/>
              <a:t>스태틱</a:t>
            </a:r>
            <a:r>
              <a:rPr lang="en-US" altLang="ko-KR" smtClean="0"/>
              <a:t>)</a:t>
            </a:r>
            <a:r>
              <a:rPr lang="ko-KR" altLang="en-US" smtClean="0"/>
              <a:t>변수명’으로 접근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/>
              <a:t>클래스가 로딩될 때 생성되고 프로그램이 종료될 때 소멸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ko-KR" altLang="en-US" smtClean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ko-KR" altLang="en-US" b="1" smtClean="0"/>
              <a:t>지역 변수</a:t>
            </a:r>
            <a:r>
              <a:rPr lang="en-US" altLang="ko-KR" b="1" smtClean="0"/>
              <a:t>(local variable)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/>
              <a:t>메소드 내에 선언되며</a:t>
            </a:r>
            <a:r>
              <a:rPr lang="en-US" altLang="ko-KR" smtClean="0"/>
              <a:t>, </a:t>
            </a:r>
            <a:r>
              <a:rPr lang="ko-KR" altLang="en-US" smtClean="0"/>
              <a:t>메소드의 종료와 함께 소멸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/>
              <a:t>조건문</a:t>
            </a:r>
            <a:r>
              <a:rPr lang="en-US" altLang="ko-KR" smtClean="0"/>
              <a:t>, </a:t>
            </a:r>
            <a:r>
              <a:rPr lang="ko-KR" altLang="en-US" smtClean="0"/>
              <a:t>반복문의 블럭</a:t>
            </a:r>
            <a:r>
              <a:rPr lang="en-US" altLang="ko-KR" smtClean="0"/>
              <a:t>{} </a:t>
            </a:r>
            <a:r>
              <a:rPr lang="ko-KR" altLang="en-US" smtClean="0"/>
              <a:t>내에 선언된 지역변수는 블럭을 벗어나면 소멸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ko-KR" altLang="en-US" smtClean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ko-KR" altLang="en-US" b="1" smtClean="0"/>
              <a:t>인스턴스  변수 와  클래스</a:t>
            </a:r>
            <a:r>
              <a:rPr lang="en-US" altLang="ko-KR" b="1" smtClean="0"/>
              <a:t>(static) </a:t>
            </a:r>
            <a:r>
              <a:rPr lang="ko-KR" altLang="en-US" b="1" smtClean="0"/>
              <a:t>변수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/>
              <a:t>인스턴스 변수는 인스턴스가 생성될 때마다 생성되므로 인스턴스 마다 각기 다른 값을 유지할 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있지만</a:t>
            </a:r>
            <a:r>
              <a:rPr lang="en-US" altLang="ko-KR" smtClean="0"/>
              <a:t>, </a:t>
            </a:r>
            <a:r>
              <a:rPr lang="ko-KR" altLang="en-US" smtClean="0"/>
              <a:t>클래스</a:t>
            </a:r>
            <a:r>
              <a:rPr lang="en-US" altLang="ko-KR" smtClean="0"/>
              <a:t>(static)</a:t>
            </a:r>
            <a:r>
              <a:rPr lang="ko-KR" altLang="en-US" smtClean="0"/>
              <a:t>변수는 모든 인스턴스가 하나의 저장공간을 공유하므로 항상 공통된 값을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갖는다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5439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(Static)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379228" y="986377"/>
            <a:ext cx="7908123" cy="19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전역변수와  전역함수를 만들 때 사용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모든 클래스에서 공유하는 전역 변수나 전역 함수를 만들어 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객체를 생성하지 않고 접근할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smtClean="0"/>
              <a:t>static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불가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smtClean="0"/>
              <a:t>static </a:t>
            </a:r>
            <a:r>
              <a:rPr lang="ko-KR" altLang="en-US" dirty="0" err="1" smtClean="0"/>
              <a:t>메소드내는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멤버만 접근할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ko-KR" altLang="en-US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17666" y="1630752"/>
            <a:ext cx="3881437" cy="3240088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MyMath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{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    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>
                <a:solidFill>
                  <a:schemeClr val="tx1"/>
                </a:solidFill>
              </a:rPr>
              <a:t>public static double </a:t>
            </a:r>
            <a:r>
              <a:rPr lang="en-US" altLang="ko-KR" sz="1200" i="1">
                <a:solidFill>
                  <a:schemeClr val="tx1"/>
                </a:solidFill>
              </a:rPr>
              <a:t>PI = 3.14;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public static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plus(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a,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b) {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   return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a+b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;</a:t>
            </a:r>
          </a:p>
          <a:p>
            <a:pPr eaLnBrk="1" latinLnBrk="1" hangingPunct="1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  <a:p>
            <a:pPr eaLnBrk="1" latinLnBrk="1" hangingPunct="1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    </a:t>
            </a:r>
          </a:p>
          <a:p>
            <a:pPr eaLnBrk="1" latinLnBrk="1" hangingPunct="1">
              <a:defRPr/>
            </a:pPr>
            <a:r>
              <a:rPr lang="fr-FR" altLang="ko-KR" sz="1200">
                <a:solidFill>
                  <a:schemeClr val="tx1"/>
                </a:solidFill>
                <a:latin typeface="+mn-ea"/>
              </a:rPr>
              <a:t>    public static double plus(double a, double b) {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   return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a+b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;</a:t>
            </a:r>
          </a:p>
          <a:p>
            <a:pPr eaLnBrk="1" latinLnBrk="1" hangingPunct="1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public static double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CircleArea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radius){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   return radius*radius*PI;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}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1998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02.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객체지향 프로그래밍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83140"/>
              </p:ext>
            </p:extLst>
          </p:nvPr>
        </p:nvGraphicFramePr>
        <p:xfrm>
          <a:off x="5239109" y="412595"/>
          <a:ext cx="3076804" cy="235659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객체지향 기본개념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객체지향 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클래스의 정의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상속과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다형성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추상클래스와 인터페이스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06.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예외처리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04.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40728" y="964646"/>
            <a:ext cx="4481530" cy="1979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ko-KR" altLang="en-US" dirty="0" smtClean="0"/>
              <a:t>부모 클래스에 정의된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자식 클래스가 물려 </a:t>
            </a:r>
            <a:r>
              <a:rPr lang="ko-KR" altLang="en-US" dirty="0" err="1" smtClean="0"/>
              <a:t>받는것</a:t>
            </a:r>
            <a:endParaRPr lang="en-US" altLang="ko-KR" dirty="0" smtClean="0"/>
          </a:p>
          <a:p>
            <a:pPr marL="266700" lvl="1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  <a:p>
            <a:pPr marL="266700" lvl="1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왜 상속을 하는가</a:t>
            </a:r>
            <a:r>
              <a:rPr lang="en-US" altLang="ko-KR" dirty="0" smtClean="0"/>
              <a:t>?(</a:t>
            </a:r>
            <a:r>
              <a:rPr lang="ko-KR" altLang="en-US" dirty="0" smtClean="0"/>
              <a:t>상속의 필요성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클래스 사이의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중복선언 불필요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재사용으로 클래스가 간결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 smtClean="0"/>
              <a:t>클래스간 계층적 분류 및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endParaRPr lang="ko-KR" altLang="en-US" dirty="0" smtClean="0"/>
          </a:p>
        </p:txBody>
      </p:sp>
      <p:graphicFrame>
        <p:nvGraphicFramePr>
          <p:cNvPr id="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23514"/>
              </p:ext>
            </p:extLst>
          </p:nvPr>
        </p:nvGraphicFramePr>
        <p:xfrm>
          <a:off x="5249863" y="978115"/>
          <a:ext cx="1571625" cy="1420812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</a:p>
                  </a:txBody>
                  <a:tcPr marL="89999" marR="89999" marT="46789" marB="467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27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10" marB="4571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말하기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먹기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걷기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잠자기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1439" marR="91439" marT="45710" marB="4571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그룹 14"/>
          <p:cNvGrpSpPr>
            <a:grpSpLocks/>
          </p:cNvGrpSpPr>
          <p:nvPr/>
        </p:nvGrpSpPr>
        <p:grpSpPr bwMode="auto">
          <a:xfrm>
            <a:off x="4967288" y="2332252"/>
            <a:ext cx="612775" cy="492125"/>
            <a:chOff x="3559298" y="2702596"/>
            <a:chExt cx="613721" cy="492422"/>
          </a:xfrm>
        </p:grpSpPr>
        <p:cxnSp>
          <p:nvCxnSpPr>
            <p:cNvPr id="8" name="직선 화살표 연결선 11"/>
            <p:cNvCxnSpPr>
              <a:cxnSpLocks noChangeShapeType="1"/>
            </p:cNvCxnSpPr>
            <p:nvPr/>
          </p:nvCxnSpPr>
          <p:spPr bwMode="auto">
            <a:xfrm flipV="1">
              <a:off x="3559298" y="2724051"/>
              <a:ext cx="601043" cy="47096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이등변 삼각형 8"/>
            <p:cNvSpPr/>
            <p:nvPr/>
          </p:nvSpPr>
          <p:spPr>
            <a:xfrm rot="3060000">
              <a:off x="4034761" y="2708888"/>
              <a:ext cx="144550" cy="131966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/>
            </a:p>
          </p:txBody>
        </p:sp>
      </p:grpSp>
      <p:grpSp>
        <p:nvGrpSpPr>
          <p:cNvPr id="10" name="그룹 2"/>
          <p:cNvGrpSpPr>
            <a:grpSpLocks/>
          </p:cNvGrpSpPr>
          <p:nvPr/>
        </p:nvGrpSpPr>
        <p:grpSpPr bwMode="auto">
          <a:xfrm rot="-418787">
            <a:off x="6462713" y="2319552"/>
            <a:ext cx="530225" cy="590550"/>
            <a:chOff x="5487988" y="2705100"/>
            <a:chExt cx="530225" cy="590550"/>
          </a:xfrm>
        </p:grpSpPr>
        <p:cxnSp>
          <p:nvCxnSpPr>
            <p:cNvPr id="11" name="직선 화살표 연결선 17"/>
            <p:cNvCxnSpPr>
              <a:cxnSpLocks noChangeShapeType="1"/>
            </p:cNvCxnSpPr>
            <p:nvPr/>
          </p:nvCxnSpPr>
          <p:spPr bwMode="auto">
            <a:xfrm flipH="1" flipV="1">
              <a:off x="5518150" y="2724150"/>
              <a:ext cx="500063" cy="571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이등변 삼각형 11"/>
            <p:cNvSpPr/>
            <p:nvPr/>
          </p:nvSpPr>
          <p:spPr>
            <a:xfrm rot="19080000">
              <a:off x="5479122" y="2694682"/>
              <a:ext cx="144463" cy="131763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/>
            </a:p>
          </p:txBody>
        </p:sp>
      </p:grpSp>
      <p:graphicFrame>
        <p:nvGraphicFramePr>
          <p:cNvPr id="13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66518"/>
              </p:ext>
            </p:extLst>
          </p:nvPr>
        </p:nvGraphicFramePr>
        <p:xfrm>
          <a:off x="6421438" y="2703727"/>
          <a:ext cx="1571625" cy="798513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Researcher</a:t>
                      </a:r>
                    </a:p>
                  </a:txBody>
                  <a:tcPr marL="89999" marR="89999" marT="46714" marB="4671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25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34" marB="4563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연구하기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1439" marR="91439" marT="45634" marB="4563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47497"/>
              </p:ext>
            </p:extLst>
          </p:nvPr>
        </p:nvGraphicFramePr>
        <p:xfrm>
          <a:off x="3349625" y="3995952"/>
          <a:ext cx="1571625" cy="798513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StudentWorker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14" marB="4671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25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34" marB="4563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일하기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1439" marR="91439" marT="45634" marB="4563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72161"/>
              </p:ext>
            </p:extLst>
          </p:nvPr>
        </p:nvGraphicFramePr>
        <p:xfrm>
          <a:off x="4189413" y="2703727"/>
          <a:ext cx="1571625" cy="798513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Student</a:t>
                      </a:r>
                    </a:p>
                  </a:txBody>
                  <a:tcPr marL="89999" marR="89999" marT="46714" marB="4671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25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34" marB="4563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공부하기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1439" marR="91439" marT="45634" marB="4563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" name="그룹 14"/>
          <p:cNvGrpSpPr>
            <a:grpSpLocks/>
          </p:cNvGrpSpPr>
          <p:nvPr/>
        </p:nvGrpSpPr>
        <p:grpSpPr bwMode="auto">
          <a:xfrm>
            <a:off x="4213225" y="3489540"/>
            <a:ext cx="612775" cy="492125"/>
            <a:chOff x="3559298" y="2702596"/>
            <a:chExt cx="613721" cy="492422"/>
          </a:xfrm>
        </p:grpSpPr>
        <p:cxnSp>
          <p:nvCxnSpPr>
            <p:cNvPr id="17" name="직선 화살표 연결선 11"/>
            <p:cNvCxnSpPr>
              <a:cxnSpLocks noChangeShapeType="1"/>
            </p:cNvCxnSpPr>
            <p:nvPr/>
          </p:nvCxnSpPr>
          <p:spPr bwMode="auto">
            <a:xfrm flipV="1">
              <a:off x="3559298" y="2724051"/>
              <a:ext cx="601043" cy="47096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이등변 삼각형 17"/>
            <p:cNvSpPr/>
            <p:nvPr/>
          </p:nvSpPr>
          <p:spPr>
            <a:xfrm rot="3060000">
              <a:off x="4034762" y="2708888"/>
              <a:ext cx="144549" cy="131965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/>
            </a:p>
          </p:txBody>
        </p:sp>
      </p:grpSp>
      <p:grpSp>
        <p:nvGrpSpPr>
          <p:cNvPr id="19" name="그룹 2"/>
          <p:cNvGrpSpPr>
            <a:grpSpLocks/>
          </p:cNvGrpSpPr>
          <p:nvPr/>
        </p:nvGrpSpPr>
        <p:grpSpPr bwMode="auto">
          <a:xfrm rot="-418787">
            <a:off x="7537450" y="3476840"/>
            <a:ext cx="530225" cy="590550"/>
            <a:chOff x="5487988" y="2705100"/>
            <a:chExt cx="530225" cy="590550"/>
          </a:xfrm>
        </p:grpSpPr>
        <p:cxnSp>
          <p:nvCxnSpPr>
            <p:cNvPr id="20" name="직선 화살표 연결선 17"/>
            <p:cNvCxnSpPr>
              <a:cxnSpLocks noChangeShapeType="1"/>
            </p:cNvCxnSpPr>
            <p:nvPr/>
          </p:nvCxnSpPr>
          <p:spPr bwMode="auto">
            <a:xfrm flipH="1" flipV="1">
              <a:off x="5518150" y="2724150"/>
              <a:ext cx="500063" cy="571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이등변 삼각형 20"/>
            <p:cNvSpPr/>
            <p:nvPr/>
          </p:nvSpPr>
          <p:spPr>
            <a:xfrm rot="19080000">
              <a:off x="5479123" y="2694682"/>
              <a:ext cx="144462" cy="13176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/>
            </a:p>
          </p:txBody>
        </p:sp>
      </p:grpSp>
      <p:graphicFrame>
        <p:nvGraphicFramePr>
          <p:cNvPr id="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83183"/>
              </p:ext>
            </p:extLst>
          </p:nvPr>
        </p:nvGraphicFramePr>
        <p:xfrm>
          <a:off x="7429500" y="4002302"/>
          <a:ext cx="1571625" cy="798513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Professor</a:t>
                      </a:r>
                    </a:p>
                  </a:txBody>
                  <a:tcPr marL="89999" marR="89999" marT="46714" marB="4671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25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34" marB="4563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가르치기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1439" marR="91439" marT="45634" marB="4563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3"/>
          <p:cNvSpPr>
            <a:spLocks noChangeArrowheads="1"/>
          </p:cNvSpPr>
          <p:nvPr/>
        </p:nvSpPr>
        <p:spPr bwMode="auto">
          <a:xfrm>
            <a:off x="7480200" y="903218"/>
            <a:ext cx="1419225" cy="16271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200" smtClean="0">
                <a:solidFill>
                  <a:srgbClr val="000000"/>
                </a:solidFill>
                <a:latin typeface="+mn-ea"/>
                <a:ea typeface="+mn-ea"/>
              </a:rPr>
              <a:t>부모클래스</a:t>
            </a:r>
            <a:endParaRPr lang="en-US" altLang="ko-KR" sz="120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en-US" altLang="ko-KR" sz="1200" smtClean="0">
                <a:solidFill>
                  <a:srgbClr val="000000"/>
                </a:solidFill>
                <a:latin typeface="+mn-ea"/>
                <a:ea typeface="+mn-ea"/>
              </a:rPr>
              <a:t>Super class</a:t>
            </a:r>
          </a:p>
          <a:p>
            <a:pPr algn="ctr" eaLnBrk="1" latinLnBrk="1" hangingPunct="1">
              <a:defRPr/>
            </a:pPr>
            <a:r>
              <a:rPr lang="ko-KR" altLang="en-US" sz="1200" smtClean="0">
                <a:solidFill>
                  <a:srgbClr val="000000"/>
                </a:solidFill>
                <a:latin typeface="+mn-ea"/>
                <a:ea typeface="+mn-ea"/>
              </a:rPr>
              <a:t>상위클래스</a:t>
            </a:r>
            <a:endParaRPr lang="en-US" altLang="ko-KR" sz="120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en-US" altLang="ko-KR" sz="1200" smtClean="0">
                <a:solidFill>
                  <a:srgbClr val="000000"/>
                </a:solidFill>
                <a:latin typeface="+mn-ea"/>
                <a:ea typeface="+mn-ea"/>
              </a:rPr>
              <a:t>---------------</a:t>
            </a:r>
          </a:p>
          <a:p>
            <a:pPr algn="ctr" eaLnBrk="1" latinLnBrk="1" hangingPunct="1">
              <a:defRPr/>
            </a:pPr>
            <a:r>
              <a:rPr lang="ko-KR" altLang="en-US" sz="1200" smtClean="0">
                <a:solidFill>
                  <a:srgbClr val="000000"/>
                </a:solidFill>
                <a:latin typeface="+mn-ea"/>
                <a:ea typeface="+mn-ea"/>
              </a:rPr>
              <a:t>자식클래스</a:t>
            </a:r>
            <a:endParaRPr lang="en-US" altLang="ko-KR" sz="120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en-US" altLang="ko-KR" sz="1200" smtClean="0">
                <a:solidFill>
                  <a:srgbClr val="000000"/>
                </a:solidFill>
                <a:latin typeface="+mn-ea"/>
                <a:ea typeface="+mn-ea"/>
              </a:rPr>
              <a:t>Sub class</a:t>
            </a:r>
          </a:p>
          <a:p>
            <a:pPr algn="ctr" eaLnBrk="1" latinLnBrk="1" hangingPunct="1">
              <a:defRPr/>
            </a:pPr>
            <a:r>
              <a:rPr lang="ko-KR" altLang="en-US" sz="1200" smtClean="0">
                <a:solidFill>
                  <a:srgbClr val="000000"/>
                </a:solidFill>
                <a:latin typeface="+mn-ea"/>
                <a:ea typeface="+mn-ea"/>
              </a:rPr>
              <a:t>하위클래스</a:t>
            </a:r>
          </a:p>
        </p:txBody>
      </p:sp>
    </p:spTree>
    <p:extLst>
      <p:ext uri="{BB962C8B-B14F-4D97-AF65-F5344CB8AC3E}">
        <p14:creationId xmlns:p14="http://schemas.microsoft.com/office/powerpoint/2010/main" val="758891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04.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9604" y="835026"/>
            <a:ext cx="8899525" cy="19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ko-KR" sz="30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mtClean="0"/>
              <a:t>자바상속의 특징</a:t>
            </a:r>
            <a:endParaRPr lang="en-US" altLang="ko-KR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smtClean="0"/>
              <a:t>자바에서는 다중 상속을 지원하지 않는다</a:t>
            </a:r>
            <a:r>
              <a:rPr lang="en-US" altLang="ko-KR" smtClean="0"/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smtClean="0"/>
              <a:t>자바에서는 상속의 횟수에 제한을 두지 않는다</a:t>
            </a:r>
            <a:r>
              <a:rPr lang="en-US" altLang="ko-KR" smtClean="0"/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smtClean="0"/>
              <a:t>자바에서 계측구조의 최상위에 있는 클래스는 </a:t>
            </a:r>
            <a:r>
              <a:rPr lang="en-US" altLang="ko-KR" smtClean="0"/>
              <a:t>java.lang.Object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altLang="ko-KR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mtClean="0"/>
              <a:t>상속선언</a:t>
            </a:r>
            <a:endParaRPr lang="en-US" altLang="ko-KR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ko-KR" altLang="en-US" smtClean="0"/>
          </a:p>
        </p:txBody>
      </p:sp>
      <p:graphicFrame>
        <p:nvGraphicFramePr>
          <p:cNvPr id="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41354"/>
              </p:ext>
            </p:extLst>
          </p:nvPr>
        </p:nvGraphicFramePr>
        <p:xfrm>
          <a:off x="7038692" y="1477963"/>
          <a:ext cx="1571625" cy="1420813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</a:p>
                  </a:txBody>
                  <a:tcPr marL="89999" marR="89999" marT="46789" marB="467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27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10" marB="4571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8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말하기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먹기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걷기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잠자기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1439" marR="91439" marT="45710" marB="4571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그룹 14"/>
          <p:cNvGrpSpPr>
            <a:grpSpLocks/>
          </p:cNvGrpSpPr>
          <p:nvPr/>
        </p:nvGrpSpPr>
        <p:grpSpPr bwMode="auto">
          <a:xfrm rot="-3147013">
            <a:off x="7492717" y="2997201"/>
            <a:ext cx="612775" cy="492125"/>
            <a:chOff x="3559298" y="2702596"/>
            <a:chExt cx="613721" cy="492422"/>
          </a:xfrm>
        </p:grpSpPr>
        <p:cxnSp>
          <p:nvCxnSpPr>
            <p:cNvPr id="8" name="직선 화살표 연결선 11"/>
            <p:cNvCxnSpPr>
              <a:cxnSpLocks noChangeShapeType="1"/>
            </p:cNvCxnSpPr>
            <p:nvPr/>
          </p:nvCxnSpPr>
          <p:spPr bwMode="auto">
            <a:xfrm flipV="1">
              <a:off x="3559298" y="2724051"/>
              <a:ext cx="601043" cy="47096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이등변 삼각형 8"/>
            <p:cNvSpPr/>
            <p:nvPr/>
          </p:nvSpPr>
          <p:spPr>
            <a:xfrm rot="3060000">
              <a:off x="4043035" y="2694483"/>
              <a:ext cx="144550" cy="131966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/>
            </a:p>
          </p:txBody>
        </p:sp>
      </p:grpSp>
      <p:graphicFrame>
        <p:nvGraphicFramePr>
          <p:cNvPr id="1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34540"/>
              </p:ext>
            </p:extLst>
          </p:nvPr>
        </p:nvGraphicFramePr>
        <p:xfrm>
          <a:off x="7037104" y="3635376"/>
          <a:ext cx="1571625" cy="808037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Student</a:t>
                      </a:r>
                    </a:p>
                  </a:txBody>
                  <a:tcPr marL="89999" marR="89999" marT="46845" marB="468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259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62" marB="457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공부하기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1439" marR="91439" marT="45762" marB="4576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917292" y="2674938"/>
            <a:ext cx="1939925" cy="1400175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public class Person {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public  void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tel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public  void eat()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public  void walk();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public  void sleep()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04854" y="2674938"/>
            <a:ext cx="3313113" cy="1400175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public class Student 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extends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Person {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public void study()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55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04.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graphicFrame>
        <p:nvGraphicFramePr>
          <p:cNvPr id="1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86202"/>
              </p:ext>
            </p:extLst>
          </p:nvPr>
        </p:nvGraphicFramePr>
        <p:xfrm>
          <a:off x="6974873" y="844604"/>
          <a:ext cx="1571625" cy="1223964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</a:p>
                  </a:txBody>
                  <a:tcPr marL="89999" marR="89999" marT="46747" marB="46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502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age</a:t>
                      </a: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2398"/>
              </p:ext>
            </p:extLst>
          </p:nvPr>
        </p:nvGraphicFramePr>
        <p:xfrm>
          <a:off x="6955823" y="2781354"/>
          <a:ext cx="1571625" cy="1144588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Student</a:t>
                      </a:r>
                    </a:p>
                  </a:txBody>
                  <a:tcPr marL="89999" marR="89999" marT="46736" marB="46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46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Sting </a:t>
                      </a: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schollName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58" marB="456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58" marB="456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그룹 2"/>
          <p:cNvGrpSpPr>
            <a:grpSpLocks/>
          </p:cNvGrpSpPr>
          <p:nvPr/>
        </p:nvGrpSpPr>
        <p:grpSpPr bwMode="auto">
          <a:xfrm rot="-2251450">
            <a:off x="7479698" y="2116192"/>
            <a:ext cx="461963" cy="587375"/>
            <a:chOff x="3731716" y="2708586"/>
            <a:chExt cx="462533" cy="586965"/>
          </a:xfrm>
        </p:grpSpPr>
        <p:cxnSp>
          <p:nvCxnSpPr>
            <p:cNvPr id="15" name="직선 화살표 연결선 11"/>
            <p:cNvCxnSpPr>
              <a:cxnSpLocks noChangeShapeType="1"/>
            </p:cNvCxnSpPr>
            <p:nvPr/>
          </p:nvCxnSpPr>
          <p:spPr bwMode="auto">
            <a:xfrm flipV="1">
              <a:off x="3731716" y="2724051"/>
              <a:ext cx="428625" cy="571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이등변 삼각형 15"/>
            <p:cNvSpPr/>
            <p:nvPr/>
          </p:nvSpPr>
          <p:spPr>
            <a:xfrm rot="2280000">
              <a:off x="4051453" y="2706437"/>
              <a:ext cx="144641" cy="13167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6385" y="577229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189" y="832217"/>
            <a:ext cx="6184248" cy="3470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266700" lvl="2" indent="-174625">
              <a:spcBef>
                <a:spcPts val="600"/>
              </a:spcBef>
              <a:buFont typeface="맑은 고딕" panose="020B0503020000020004" pitchFamily="50" charset="-127"/>
              <a:buChar char="–"/>
              <a:defRPr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Person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클래스를 만드세요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생성자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getter/setter,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showInfo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()</a:t>
            </a:r>
          </a:p>
          <a:p>
            <a:pPr marL="266700" lvl="2" indent="-174625">
              <a:spcBef>
                <a:spcPts val="60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6700" lvl="2" indent="-174625">
              <a:spcBef>
                <a:spcPts val="600"/>
              </a:spcBef>
              <a:buFont typeface="맑은 고딕" panose="020B0503020000020004" pitchFamily="50" charset="-127"/>
              <a:buChar char="–"/>
              <a:defRPr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Person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클래스를 상속받아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Student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클래스를 만드세요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생성자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getter/setter,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showInfo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()</a:t>
            </a:r>
          </a:p>
          <a:p>
            <a:pPr marL="266700" lvl="3" indent="-174625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6700" lvl="2" indent="-174625">
              <a:spcBef>
                <a:spcPts val="600"/>
              </a:spcBef>
              <a:buFont typeface="맑은 고딕" panose="020B0503020000020004" pitchFamily="50" charset="-127"/>
              <a:buChar char="–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PersonApp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클래스를 통해서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인스턴스를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생성하고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showInfo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를 통해 확인하세요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Person p =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new Person("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정우성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", 45);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Student s1 =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new Student("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서울고등학교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");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Student s2 =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new Student("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이정재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", 45, "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한국고등학교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"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);</a:t>
            </a:r>
          </a:p>
          <a:p>
            <a:pPr marL="266700" lvl="3" indent="-174625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6700" lvl="2" indent="-174625">
              <a:spcBef>
                <a:spcPts val="600"/>
              </a:spcBef>
              <a:buFont typeface="맑은 고딕" panose="020B0503020000020004" pitchFamily="50" charset="-127"/>
              <a:buChar char="–"/>
              <a:defRPr/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자식 클래스와 부모클래스의 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생성자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순서를 확인하세요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395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04.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9603" y="794821"/>
            <a:ext cx="8033251" cy="14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ko-KR" sz="3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자식생성자에서</a:t>
            </a:r>
            <a:r>
              <a:rPr lang="ko-KR" altLang="en-US" dirty="0" smtClean="0"/>
              <a:t> 특별한 지시가 없으면 부모클래스의 기본생성자가 선택된다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부모클래스의 특정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호출해야 할 경우에는 </a:t>
            </a:r>
            <a:r>
              <a:rPr lang="en-US" altLang="ko-KR" dirty="0" smtClean="0"/>
              <a:t>super()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명시적으로 부모클래스의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부모의 필드나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키워드를 사용한다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ko-KR" altLang="en-US" dirty="0" smtClean="0"/>
          </a:p>
        </p:txBody>
      </p:sp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958720"/>
              </p:ext>
            </p:extLst>
          </p:nvPr>
        </p:nvGraphicFramePr>
        <p:xfrm>
          <a:off x="688303" y="2722578"/>
          <a:ext cx="7386921" cy="1830170"/>
        </p:xfrm>
        <a:graphic>
          <a:graphicData uri="http://schemas.openxmlformats.org/drawingml/2006/table">
            <a:tbl>
              <a:tblPr/>
              <a:tblGrid>
                <a:gridCol w="1477385"/>
                <a:gridCol w="1477385"/>
                <a:gridCol w="1477381"/>
                <a:gridCol w="1477385"/>
                <a:gridCol w="1477385"/>
              </a:tblGrid>
              <a:tr h="366034"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지시자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클래스 내부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동일 패키지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상속받은 클래스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이외의 영역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private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(default)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protected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T="45645" marB="4564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8190" y="4584640"/>
            <a:ext cx="5769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public &gt; protected &gt; (default) &gt; private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 bwMode="auto">
          <a:xfrm>
            <a:off x="369603" y="2315613"/>
            <a:ext cx="7725243" cy="4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ko-KR" sz="3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상속과 </a:t>
            </a:r>
            <a:r>
              <a:rPr lang="ko-KR" altLang="en-US" dirty="0" err="1"/>
              <a:t>접근제한자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0961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04.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6385" y="904488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189" y="1159476"/>
            <a:ext cx="6184248" cy="3470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266700" lvl="2" indent="-174625">
              <a:spcBef>
                <a:spcPts val="600"/>
              </a:spcBef>
              <a:buFont typeface="맑은 고딕" panose="020B0503020000020004" pitchFamily="50" charset="-127"/>
              <a:buChar char="–"/>
              <a:defRPr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Point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클래스를 만드세요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생성자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getter/setter,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showInfo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()</a:t>
            </a:r>
          </a:p>
          <a:p>
            <a:pPr marL="266700" lvl="2" indent="-174625">
              <a:spcBef>
                <a:spcPts val="60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6700" lvl="2" indent="-174625">
              <a:spcBef>
                <a:spcPts val="600"/>
              </a:spcBef>
              <a:buFont typeface="맑은 고딕" panose="020B0503020000020004" pitchFamily="50" charset="-127"/>
              <a:buChar char="–"/>
              <a:defRPr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Point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클래스를 상속받아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ColorPoint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클래스를 만드세요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생성자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getter/setter,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showInfo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()</a:t>
            </a:r>
          </a:p>
          <a:p>
            <a:pPr marL="266700" lvl="3" indent="-174625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6700" lvl="2" indent="-174625">
              <a:spcBef>
                <a:spcPts val="600"/>
              </a:spcBef>
              <a:buFont typeface="맑은 고딕" panose="020B0503020000020004" pitchFamily="50" charset="-127"/>
              <a:buChar char="–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PointApp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클래스를 통해서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인스턴스를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생성하고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showInfo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를 통해 확인하세요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Point p =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new Point(4,4);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ColorPoint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 cp1 =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new </a:t>
            </a: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ColorPoint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(“red”);</a:t>
            </a:r>
          </a:p>
          <a:p>
            <a:pPr marL="266700" lvl="3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ColorPoint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 cp2 =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new </a:t>
            </a: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ColorPoint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(10,10,“blue”);</a:t>
            </a:r>
          </a:p>
          <a:p>
            <a:pPr marL="266700" lvl="3" indent="-174625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6700" lvl="2" indent="-174625">
              <a:spcBef>
                <a:spcPts val="600"/>
              </a:spcBef>
              <a:buFont typeface="맑은 고딕" panose="020B0503020000020004" pitchFamily="50" charset="-127"/>
              <a:buChar char="–"/>
              <a:defRPr/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자식 클래스와 부모클래스의 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생성자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순서를 확인하세요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graphicFrame>
        <p:nvGraphicFramePr>
          <p:cNvPr id="16" name="Group 34"/>
          <p:cNvGraphicFramePr>
            <a:graphicFrameLocks noGrp="1"/>
          </p:cNvGraphicFramePr>
          <p:nvPr/>
        </p:nvGraphicFramePr>
        <p:xfrm>
          <a:off x="7040563" y="1003300"/>
          <a:ext cx="1571625" cy="1223964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89999" marR="89999" marT="46747" marB="46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502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y</a:t>
                      </a: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34"/>
          <p:cNvGraphicFramePr>
            <a:graphicFrameLocks noGrp="1"/>
          </p:cNvGraphicFramePr>
          <p:nvPr/>
        </p:nvGraphicFramePr>
        <p:xfrm>
          <a:off x="7021513" y="2940050"/>
          <a:ext cx="1571625" cy="1144588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ColorPoint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36" marB="46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46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color</a:t>
                      </a:r>
                    </a:p>
                  </a:txBody>
                  <a:tcPr marL="91439" marR="91439" marT="45658" marB="456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58" marB="456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" name="그룹 2"/>
          <p:cNvGrpSpPr>
            <a:grpSpLocks/>
          </p:cNvGrpSpPr>
          <p:nvPr/>
        </p:nvGrpSpPr>
        <p:grpSpPr bwMode="auto">
          <a:xfrm rot="-2251450">
            <a:off x="7545388" y="2274888"/>
            <a:ext cx="461962" cy="587375"/>
            <a:chOff x="3731716" y="2708586"/>
            <a:chExt cx="462533" cy="586965"/>
          </a:xfrm>
        </p:grpSpPr>
        <p:cxnSp>
          <p:nvCxnSpPr>
            <p:cNvPr id="19" name="직선 화살표 연결선 11"/>
            <p:cNvCxnSpPr>
              <a:cxnSpLocks noChangeShapeType="1"/>
            </p:cNvCxnSpPr>
            <p:nvPr/>
          </p:nvCxnSpPr>
          <p:spPr bwMode="auto">
            <a:xfrm flipV="1">
              <a:off x="3731716" y="2724051"/>
              <a:ext cx="428625" cy="571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이등변 삼각형 19"/>
            <p:cNvSpPr/>
            <p:nvPr/>
          </p:nvSpPr>
          <p:spPr>
            <a:xfrm rot="2280000">
              <a:off x="4051453" y="2706437"/>
              <a:ext cx="144641" cy="13167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047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04.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69604" y="919694"/>
            <a:ext cx="8899525" cy="167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en-US" altLang="ko-KR" dirty="0" smtClean="0"/>
              <a:t>OOP</a:t>
            </a:r>
            <a:r>
              <a:rPr lang="ko-KR" altLang="en-US" dirty="0" smtClean="0"/>
              <a:t>의 꽃   </a:t>
            </a:r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부모클래스와 자식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사이에서 발생하는 관계</a:t>
            </a:r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부모클래스의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동일한 이름으로 재 작성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리턴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시그너쳐</a:t>
            </a:r>
            <a:r>
              <a:rPr lang="en-US" altLang="ko-KR" dirty="0" smtClean="0"/>
              <a:t>)</a:t>
            </a:r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부모클래스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무시하기</a:t>
            </a:r>
          </a:p>
          <a:p>
            <a:pPr lvl="2"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54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04.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모서리가 둥근 직사각형 4"/>
          <p:cNvSpPr>
            <a:spLocks noChangeArrowheads="1"/>
          </p:cNvSpPr>
          <p:nvPr/>
        </p:nvSpPr>
        <p:spPr bwMode="auto">
          <a:xfrm>
            <a:off x="866775" y="2113899"/>
            <a:ext cx="1898650" cy="138112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String name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latin typeface="+mn-ea"/>
                <a:ea typeface="+mn-ea"/>
              </a:rPr>
              <a:t>int</a:t>
            </a:r>
            <a:r>
              <a:rPr lang="en-US" altLang="ko-KR" sz="1400" smtClean="0">
                <a:latin typeface="+mn-ea"/>
                <a:ea typeface="+mn-ea"/>
              </a:rPr>
              <a:t> age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----------------------</a:t>
            </a:r>
            <a:endParaRPr lang="en-US" altLang="ko-KR" sz="14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latin typeface="+mn-ea"/>
                <a:ea typeface="+mn-ea"/>
              </a:rPr>
              <a:t>getName</a:t>
            </a:r>
            <a:r>
              <a:rPr lang="en-US" altLang="ko-KR" sz="140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latin typeface="+mn-ea"/>
                <a:ea typeface="+mn-ea"/>
              </a:rPr>
              <a:t>getAge</a:t>
            </a:r>
            <a:r>
              <a:rPr lang="en-US" altLang="ko-KR" sz="140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solidFill>
                  <a:srgbClr val="FF0000"/>
                </a:solidFill>
                <a:latin typeface="+mn-ea"/>
                <a:ea typeface="+mn-ea"/>
              </a:rPr>
              <a:t>showInfo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()  (X)</a:t>
            </a:r>
            <a:endParaRPr lang="ko-KR" altLang="en-US" sz="14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244475" y="2455211"/>
            <a:ext cx="684213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latin typeface="+mn-ea"/>
                <a:ea typeface="+mn-ea"/>
              </a:rPr>
              <a:t>Person</a:t>
            </a:r>
            <a:endParaRPr lang="ko-KR" altLang="en-US" sz="1200" smtClean="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>
            <a:spLocks noChangeArrowheads="1"/>
          </p:cNvSpPr>
          <p:nvPr/>
        </p:nvSpPr>
        <p:spPr bwMode="auto">
          <a:xfrm>
            <a:off x="1692275" y="1251886"/>
            <a:ext cx="252413" cy="2555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z="160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96888" y="631174"/>
            <a:ext cx="2916237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b="1" smtClean="0">
                <a:latin typeface="+mn-ea"/>
                <a:ea typeface="+mn-ea"/>
              </a:rPr>
              <a:t>Student s1 = new Student()</a:t>
            </a:r>
            <a:endParaRPr lang="ko-KR" altLang="en-US" sz="1600" b="1" smtClean="0">
              <a:latin typeface="+mn-ea"/>
              <a:ea typeface="+mn-ea"/>
            </a:endParaRPr>
          </a:p>
        </p:txBody>
      </p:sp>
      <p:cxnSp>
        <p:nvCxnSpPr>
          <p:cNvPr id="9" name="직선 화살표 연결선 9"/>
          <p:cNvCxnSpPr>
            <a:cxnSpLocks noChangeShapeType="1"/>
            <a:stCxn id="7" idx="2"/>
            <a:endCxn id="5" idx="0"/>
          </p:cNvCxnSpPr>
          <p:nvPr/>
        </p:nvCxnSpPr>
        <p:spPr bwMode="auto">
          <a:xfrm flipH="1">
            <a:off x="1816100" y="1507474"/>
            <a:ext cx="3175" cy="6064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920750" y="951849"/>
            <a:ext cx="1085850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Student  s1</a:t>
            </a:r>
            <a:endParaRPr lang="ko-KR" altLang="en-US" sz="1400" smtClean="0"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>
            <a:spLocks noChangeArrowheads="1"/>
          </p:cNvSpPr>
          <p:nvPr/>
        </p:nvSpPr>
        <p:spPr bwMode="auto">
          <a:xfrm>
            <a:off x="866775" y="3495024"/>
            <a:ext cx="1898650" cy="11287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String </a:t>
            </a:r>
            <a:r>
              <a:rPr lang="en-US" altLang="ko-KR" sz="1400" err="1" smtClean="0">
                <a:latin typeface="+mn-ea"/>
                <a:ea typeface="+mn-ea"/>
              </a:rPr>
              <a:t>schoolName</a:t>
            </a:r>
            <a:endParaRPr lang="en-US" altLang="ko-KR" sz="140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----------------------</a:t>
            </a:r>
            <a:endParaRPr lang="en-US" altLang="ko-KR" sz="14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latin typeface="+mn-ea"/>
                <a:ea typeface="+mn-ea"/>
              </a:rPr>
              <a:t>getSchoolName</a:t>
            </a:r>
            <a:r>
              <a:rPr lang="en-US" altLang="ko-KR" sz="140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en-US" altLang="ko-KR" sz="1400" smtClean="0">
                <a:latin typeface="+mn-ea"/>
                <a:ea typeface="+mn-ea"/>
              </a:rPr>
              <a:t> </a:t>
            </a:r>
            <a:r>
              <a:rPr lang="en-US" altLang="ko-KR" sz="1400" b="1" err="1" smtClean="0">
                <a:solidFill>
                  <a:srgbClr val="00B050"/>
                </a:solidFill>
                <a:latin typeface="+mn-ea"/>
                <a:ea typeface="+mn-ea"/>
              </a:rPr>
              <a:t>showInfo</a:t>
            </a:r>
            <a:r>
              <a:rPr lang="en-US" altLang="ko-KR" sz="1400" b="1" smtClean="0">
                <a:solidFill>
                  <a:srgbClr val="00B050"/>
                </a:solidFill>
                <a:latin typeface="+mn-ea"/>
                <a:ea typeface="+mn-ea"/>
              </a:rPr>
              <a:t>()</a:t>
            </a:r>
            <a:endParaRPr lang="ko-KR" altLang="en-US" sz="1400" b="1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244475" y="3920474"/>
            <a:ext cx="684213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latin typeface="+mn-ea"/>
                <a:ea typeface="+mn-ea"/>
              </a:rPr>
              <a:t>Student</a:t>
            </a:r>
            <a:endParaRPr lang="ko-KR" altLang="en-US" sz="1200" smtClean="0"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>
            <a:spLocks noChangeArrowheads="1"/>
          </p:cNvSpPr>
          <p:nvPr/>
        </p:nvSpPr>
        <p:spPr bwMode="auto">
          <a:xfrm>
            <a:off x="4306888" y="2113899"/>
            <a:ext cx="2209800" cy="138112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String name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</a:t>
            </a:r>
            <a:r>
              <a:rPr lang="en-US" altLang="ko-KR" sz="1400" err="1" smtClean="0">
                <a:latin typeface="+mn-ea"/>
                <a:ea typeface="+mn-ea"/>
              </a:rPr>
              <a:t>int</a:t>
            </a:r>
            <a:r>
              <a:rPr lang="en-US" altLang="ko-KR" sz="1400" smtClean="0">
                <a:latin typeface="+mn-ea"/>
                <a:ea typeface="+mn-ea"/>
              </a:rPr>
              <a:t> age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----------------------</a:t>
            </a:r>
            <a:endParaRPr lang="en-US" altLang="ko-KR" sz="14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</a:t>
            </a:r>
            <a:r>
              <a:rPr lang="en-US" altLang="ko-KR" sz="1400" err="1" smtClean="0">
                <a:latin typeface="+mn-ea"/>
                <a:ea typeface="+mn-ea"/>
              </a:rPr>
              <a:t>getName</a:t>
            </a:r>
            <a:r>
              <a:rPr lang="en-US" altLang="ko-KR" sz="140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</a:t>
            </a:r>
            <a:r>
              <a:rPr lang="en-US" altLang="ko-KR" sz="1400" err="1" smtClean="0">
                <a:latin typeface="+mn-ea"/>
                <a:ea typeface="+mn-ea"/>
              </a:rPr>
              <a:t>getAge</a:t>
            </a:r>
            <a:r>
              <a:rPr lang="en-US" altLang="ko-KR" sz="140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</a:t>
            </a:r>
            <a:r>
              <a:rPr lang="en-US" altLang="ko-KR" sz="1400" b="1" err="1" smtClean="0">
                <a:solidFill>
                  <a:srgbClr val="FF0000"/>
                </a:solidFill>
                <a:latin typeface="+mn-ea"/>
                <a:ea typeface="+mn-ea"/>
              </a:rPr>
              <a:t>showInfo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en-US" altLang="ko-KR" sz="1400" b="1" err="1" smtClean="0">
                <a:solidFill>
                  <a:srgbClr val="00B050"/>
                </a:solidFill>
                <a:latin typeface="+mn-ea"/>
                <a:ea typeface="+mn-ea"/>
                <a:sym typeface="Wingdings" panose="05000000000000000000" pitchFamily="2" charset="2"/>
              </a:rPr>
              <a:t>showInfo</a:t>
            </a:r>
            <a:r>
              <a:rPr lang="en-US" altLang="ko-KR" sz="1400" b="1" smtClean="0">
                <a:solidFill>
                  <a:srgbClr val="00B050"/>
                </a:solidFill>
                <a:latin typeface="+mn-ea"/>
                <a:ea typeface="+mn-ea"/>
                <a:sym typeface="Wingdings" panose="05000000000000000000" pitchFamily="2" charset="2"/>
              </a:rPr>
              <a:t>()</a:t>
            </a:r>
            <a:endParaRPr lang="ko-KR" altLang="en-US" sz="1400" b="1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3684588" y="2455211"/>
            <a:ext cx="684212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latin typeface="+mn-ea"/>
                <a:ea typeface="+mn-ea"/>
              </a:rPr>
              <a:t>Person</a:t>
            </a:r>
            <a:endParaRPr lang="ko-KR" altLang="en-US" sz="1200" smtClean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>
            <a:spLocks noChangeArrowheads="1"/>
          </p:cNvSpPr>
          <p:nvPr/>
        </p:nvSpPr>
        <p:spPr bwMode="auto">
          <a:xfrm>
            <a:off x="5283200" y="1303546"/>
            <a:ext cx="254000" cy="2555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z="1600" smtClean="0">
              <a:latin typeface="+mn-ea"/>
              <a:ea typeface="+mn-ea"/>
            </a:endParaRPr>
          </a:p>
        </p:txBody>
      </p:sp>
      <p:cxnSp>
        <p:nvCxnSpPr>
          <p:cNvPr id="16" name="직선 화살표 연결선 9"/>
          <p:cNvCxnSpPr>
            <a:cxnSpLocks noChangeShapeType="1"/>
            <a:stCxn id="15" idx="2"/>
            <a:endCxn id="13" idx="0"/>
          </p:cNvCxnSpPr>
          <p:nvPr/>
        </p:nvCxnSpPr>
        <p:spPr bwMode="auto">
          <a:xfrm>
            <a:off x="5410200" y="1559134"/>
            <a:ext cx="1588" cy="55476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4511675" y="951849"/>
            <a:ext cx="1085850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Person  p1</a:t>
            </a:r>
            <a:endParaRPr lang="ko-KR" altLang="en-US" sz="1400" smtClean="0"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>
            <a:spLocks noChangeArrowheads="1"/>
          </p:cNvSpPr>
          <p:nvPr/>
        </p:nvSpPr>
        <p:spPr bwMode="auto">
          <a:xfrm>
            <a:off x="4306888" y="3495024"/>
            <a:ext cx="2209800" cy="11287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String </a:t>
            </a:r>
            <a:r>
              <a:rPr lang="en-US" altLang="ko-KR" sz="1400" err="1" smtClean="0">
                <a:latin typeface="+mn-ea"/>
                <a:ea typeface="+mn-ea"/>
              </a:rPr>
              <a:t>schoolName</a:t>
            </a:r>
            <a:endParaRPr lang="en-US" altLang="ko-KR" sz="140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----------------------</a:t>
            </a:r>
            <a:endParaRPr lang="en-US" altLang="ko-KR" sz="14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latin typeface="+mn-ea"/>
                <a:ea typeface="+mn-ea"/>
              </a:rPr>
              <a:t>getSchoolName</a:t>
            </a:r>
            <a:r>
              <a:rPr lang="en-US" altLang="ko-KR" sz="140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en-US" altLang="ko-KR" sz="1400" smtClean="0">
                <a:latin typeface="+mn-ea"/>
                <a:ea typeface="+mn-ea"/>
              </a:rPr>
              <a:t> </a:t>
            </a:r>
            <a:r>
              <a:rPr lang="en-US" altLang="ko-KR" sz="1400" err="1" smtClean="0">
                <a:solidFill>
                  <a:srgbClr val="00B050"/>
                </a:solidFill>
                <a:latin typeface="+mn-ea"/>
                <a:ea typeface="+mn-ea"/>
              </a:rPr>
              <a:t>showInfo</a:t>
            </a:r>
            <a:r>
              <a:rPr lang="en-US" altLang="ko-KR" sz="1400" smtClean="0">
                <a:solidFill>
                  <a:srgbClr val="00B050"/>
                </a:solidFill>
                <a:latin typeface="+mn-ea"/>
                <a:ea typeface="+mn-ea"/>
              </a:rPr>
              <a:t>()</a:t>
            </a:r>
            <a:endParaRPr lang="ko-KR" altLang="en-US" sz="140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3684588" y="3920474"/>
            <a:ext cx="684212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latin typeface="+mn-ea"/>
                <a:ea typeface="+mn-ea"/>
              </a:rPr>
              <a:t>Student</a:t>
            </a:r>
            <a:endParaRPr lang="ko-KR" altLang="en-US" sz="1200" smtClean="0">
              <a:latin typeface="+mn-ea"/>
              <a:ea typeface="+mn-ea"/>
            </a:endParaRPr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3671888" y="631174"/>
            <a:ext cx="2916237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b="1" smtClean="0">
                <a:latin typeface="+mn-ea"/>
                <a:ea typeface="+mn-ea"/>
              </a:rPr>
              <a:t>Person </a:t>
            </a:r>
            <a:r>
              <a:rPr lang="en-US" altLang="ko-KR" sz="1600" b="1">
                <a:latin typeface="+mn-ea"/>
                <a:ea typeface="+mn-ea"/>
              </a:rPr>
              <a:t>p</a:t>
            </a:r>
            <a:r>
              <a:rPr lang="en-US" altLang="ko-KR" sz="1600" b="1" smtClean="0">
                <a:latin typeface="+mn-ea"/>
                <a:ea typeface="+mn-ea"/>
              </a:rPr>
              <a:t>1 = new Student()</a:t>
            </a:r>
            <a:endParaRPr lang="ko-KR" altLang="en-US" sz="1600" b="1" smtClean="0"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>
            <a:spLocks noChangeArrowheads="1"/>
          </p:cNvSpPr>
          <p:nvPr/>
        </p:nvSpPr>
        <p:spPr bwMode="auto">
          <a:xfrm>
            <a:off x="6985000" y="951849"/>
            <a:ext cx="1835150" cy="1379537"/>
          </a:xfrm>
          <a:prstGeom prst="roundRect">
            <a:avLst>
              <a:gd name="adj" fmla="val 1209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String name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latin typeface="+mn-ea"/>
                <a:ea typeface="+mn-ea"/>
              </a:rPr>
              <a:t>int</a:t>
            </a:r>
            <a:r>
              <a:rPr lang="en-US" altLang="ko-KR" sz="1400" smtClean="0">
                <a:latin typeface="+mn-ea"/>
                <a:ea typeface="+mn-ea"/>
              </a:rPr>
              <a:t> age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----------------------</a:t>
            </a:r>
            <a:endParaRPr lang="en-US" altLang="ko-KR" sz="14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latin typeface="+mn-ea"/>
                <a:ea typeface="+mn-ea"/>
              </a:rPr>
              <a:t>getName</a:t>
            </a:r>
            <a:r>
              <a:rPr lang="en-US" altLang="ko-KR" sz="140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latin typeface="+mn-ea"/>
                <a:ea typeface="+mn-ea"/>
              </a:rPr>
              <a:t>getAge</a:t>
            </a:r>
            <a:r>
              <a:rPr lang="en-US" altLang="ko-KR" sz="140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err="1" smtClean="0">
                <a:solidFill>
                  <a:srgbClr val="FF0000"/>
                </a:solidFill>
                <a:latin typeface="+mn-ea"/>
                <a:ea typeface="+mn-ea"/>
              </a:rPr>
              <a:t>showInfo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endParaRPr lang="ko-KR" altLang="en-US" sz="140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6985000" y="591486"/>
            <a:ext cx="900113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b="1" smtClean="0">
                <a:latin typeface="+mn-ea"/>
                <a:ea typeface="+mn-ea"/>
              </a:rPr>
              <a:t>Person</a:t>
            </a:r>
            <a:endParaRPr lang="ko-KR" altLang="en-US" sz="1600" b="1" smtClean="0"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>
            <a:spLocks noChangeArrowheads="1"/>
          </p:cNvSpPr>
          <p:nvPr/>
        </p:nvSpPr>
        <p:spPr bwMode="auto">
          <a:xfrm>
            <a:off x="7007225" y="3448986"/>
            <a:ext cx="1812925" cy="1128713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String </a:t>
            </a:r>
            <a:r>
              <a:rPr lang="en-US" altLang="ko-KR" sz="1400" err="1" smtClean="0">
                <a:latin typeface="+mn-ea"/>
                <a:ea typeface="+mn-ea"/>
              </a:rPr>
              <a:t>schoolName</a:t>
            </a:r>
            <a:endParaRPr lang="en-US" altLang="ko-KR" sz="140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----------------------</a:t>
            </a:r>
            <a:endParaRPr lang="en-US" altLang="ko-KR" sz="14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400" b="1" err="1" smtClean="0">
                <a:latin typeface="+mn-ea"/>
                <a:ea typeface="+mn-ea"/>
              </a:rPr>
              <a:t>getSchoolName</a:t>
            </a:r>
            <a:r>
              <a:rPr lang="en-US" altLang="ko-KR" sz="1400" b="1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en-US" altLang="ko-KR" sz="1400" smtClean="0">
                <a:latin typeface="+mn-ea"/>
                <a:ea typeface="+mn-ea"/>
              </a:rPr>
              <a:t> </a:t>
            </a:r>
            <a:r>
              <a:rPr lang="en-US" altLang="ko-KR" sz="1400" err="1" smtClean="0">
                <a:solidFill>
                  <a:srgbClr val="00B050"/>
                </a:solidFill>
                <a:latin typeface="+mn-ea"/>
                <a:ea typeface="+mn-ea"/>
              </a:rPr>
              <a:t>showInfo</a:t>
            </a:r>
            <a:r>
              <a:rPr lang="en-US" altLang="ko-KR" sz="1400" smtClean="0">
                <a:solidFill>
                  <a:srgbClr val="00B050"/>
                </a:solidFill>
                <a:latin typeface="+mn-ea"/>
                <a:ea typeface="+mn-ea"/>
              </a:rPr>
              <a:t>()</a:t>
            </a:r>
            <a:endParaRPr lang="ko-KR" altLang="en-US" sz="140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6991350" y="3112436"/>
            <a:ext cx="820738" cy="4286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b="1" smtClean="0">
                <a:latin typeface="+mn-ea"/>
                <a:ea typeface="+mn-ea"/>
              </a:rPr>
              <a:t>Student</a:t>
            </a:r>
            <a:endParaRPr lang="ko-KR" altLang="en-US" sz="1600" b="1" smtClean="0"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13125" y="631174"/>
            <a:ext cx="0" cy="42799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67513" y="631174"/>
            <a:ext cx="0" cy="42799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56"/>
          <p:cNvGrpSpPr>
            <a:grpSpLocks/>
          </p:cNvGrpSpPr>
          <p:nvPr/>
        </p:nvGrpSpPr>
        <p:grpSpPr bwMode="auto">
          <a:xfrm>
            <a:off x="7868081" y="2337764"/>
            <a:ext cx="142875" cy="1133899"/>
            <a:chOff x="9513741" y="2787578"/>
            <a:chExt cx="142875" cy="1133507"/>
          </a:xfrm>
        </p:grpSpPr>
        <p:cxnSp>
          <p:nvCxnSpPr>
            <p:cNvPr id="28" name="직선 화살표 연결선 9"/>
            <p:cNvCxnSpPr>
              <a:cxnSpLocks noChangeShapeType="1"/>
            </p:cNvCxnSpPr>
            <p:nvPr/>
          </p:nvCxnSpPr>
          <p:spPr bwMode="auto">
            <a:xfrm flipH="1" flipV="1">
              <a:off x="9589564" y="2803871"/>
              <a:ext cx="11113" cy="1117214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이등변 삼각형 28"/>
            <p:cNvSpPr/>
            <p:nvPr/>
          </p:nvSpPr>
          <p:spPr>
            <a:xfrm rot="60000">
              <a:off x="9513741" y="2787578"/>
              <a:ext cx="142875" cy="1317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56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도서대여점 객체지향 설계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684213" y="1023938"/>
            <a:ext cx="25558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책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책장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고객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고객장부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금고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대여장부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ea typeface="맑은 고딕" panose="020B0503020000020004" pitchFamily="50" charset="-127"/>
              </a:rPr>
              <a:t>…</a:t>
            </a:r>
            <a:endParaRPr kumimoji="0" lang="ko-KR" altLang="en-US" sz="1600" dirty="0"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2484438" y="1033463"/>
            <a:ext cx="6408737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b="1" dirty="0">
                <a:ea typeface="맑은 고딕" panose="020B0503020000020004" pitchFamily="50" charset="-127"/>
              </a:rPr>
              <a:t>책장도 의인화 해봅시다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b="1" dirty="0">
                <a:ea typeface="맑은 고딕" panose="020B0503020000020004" pitchFamily="50" charset="-127"/>
              </a:rPr>
              <a:t>책장이 살아 있다면 책장에게 다음과 같은 질문을 할 수 있을 것입니다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kumimoji="0" lang="ko-KR" altLang="en-US" sz="1400" dirty="0">
                <a:ea typeface="맑은 고딕" panose="020B0503020000020004" pitchFamily="50" charset="-127"/>
              </a:rPr>
              <a:t>가지고 있는 책은 모두 </a:t>
            </a:r>
            <a:r>
              <a:rPr kumimoji="0" lang="ko-KR" altLang="en-US" sz="1400" dirty="0" err="1">
                <a:ea typeface="맑은 고딕" panose="020B0503020000020004" pitchFamily="50" charset="-127"/>
              </a:rPr>
              <a:t>몇권이니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?</a:t>
            </a:r>
          </a:p>
          <a:p>
            <a:pPr lvl="2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kumimoji="0" lang="en-US" altLang="ko-KR" sz="1400" dirty="0">
                <a:ea typeface="맑은 고딕" panose="020B0503020000020004" pitchFamily="50" charset="-127"/>
              </a:rPr>
              <a:t>“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도가니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” 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라는 소설을 가지고 있니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?</a:t>
            </a:r>
          </a:p>
          <a:p>
            <a:pPr lvl="2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kumimoji="0" lang="en-US" altLang="ko-KR" sz="1400" dirty="0">
                <a:ea typeface="맑은 고딕" panose="020B0503020000020004" pitchFamily="50" charset="-127"/>
              </a:rPr>
              <a:t>“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이문열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”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이 쓴 책은 어떤 것들이 있니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?</a:t>
            </a:r>
          </a:p>
          <a:p>
            <a:pPr lvl="2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b="1" dirty="0">
                <a:ea typeface="맑은 고딕" panose="020B0503020000020004" pitchFamily="50" charset="-127"/>
              </a:rPr>
              <a:t>책을 가지고 있는 것은 책장입니다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b="1" dirty="0">
                <a:ea typeface="맑은 고딕" panose="020B0503020000020004" pitchFamily="50" charset="-127"/>
              </a:rPr>
              <a:t>의인화 해보면 책장이 책을 관리하고 있습니다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8428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04.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88854" y="618136"/>
            <a:ext cx="8899525" cy="137953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dirty="0" err="1" smtClean="0"/>
              <a:t>업캐스팅</a:t>
            </a:r>
            <a:r>
              <a:rPr lang="en-US" altLang="ko-KR" dirty="0" smtClean="0"/>
              <a:t>(Up Casting)</a:t>
            </a:r>
          </a:p>
          <a:p>
            <a:pPr lvl="2">
              <a:defRPr/>
            </a:pPr>
            <a:r>
              <a:rPr lang="ko-KR" altLang="en-US" dirty="0" smtClean="0"/>
              <a:t>자식클래스가  부모클래스 타입으로 변환되는 것</a:t>
            </a:r>
          </a:p>
          <a:p>
            <a:pPr lvl="2">
              <a:defRPr/>
            </a:pPr>
            <a:r>
              <a:rPr lang="ko-KR" altLang="en-US" b="1" dirty="0" smtClean="0"/>
              <a:t>명시적으로 타입 변환을 하지 않아도 된다</a:t>
            </a:r>
            <a:r>
              <a:rPr lang="en-US" altLang="ko-KR" b="1" dirty="0" smtClean="0"/>
              <a:t>.</a:t>
            </a:r>
          </a:p>
          <a:p>
            <a:pPr lvl="1">
              <a:defRPr/>
            </a:pPr>
            <a:endParaRPr lang="en-US" altLang="ko-KR" dirty="0" smtClean="0"/>
          </a:p>
          <a:p>
            <a:pPr marL="266700" lvl="1" indent="0"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다운캐스팅</a:t>
            </a:r>
            <a:r>
              <a:rPr lang="en-US" altLang="ko-KR" dirty="0" smtClean="0"/>
              <a:t>(Down Casting)</a:t>
            </a:r>
          </a:p>
          <a:p>
            <a:pPr lvl="2">
              <a:defRPr/>
            </a:pPr>
            <a:r>
              <a:rPr lang="ko-KR" altLang="en-US" dirty="0" err="1" smtClean="0"/>
              <a:t>업캐스팅</a:t>
            </a:r>
            <a:r>
              <a:rPr lang="ko-KR" altLang="en-US" dirty="0" smtClean="0"/>
              <a:t> 된 것을 원래대로 되돌리는 것 </a:t>
            </a:r>
          </a:p>
          <a:p>
            <a:pPr lvl="2">
              <a:defRPr/>
            </a:pPr>
            <a:r>
              <a:rPr lang="ko-KR" altLang="en-US" b="1" dirty="0" smtClean="0"/>
              <a:t>명시적으로 타입변환을 하여야 한다</a:t>
            </a:r>
            <a:r>
              <a:rPr lang="en-US" altLang="ko-KR" b="1" dirty="0" smtClean="0"/>
              <a:t>.</a:t>
            </a:r>
          </a:p>
          <a:p>
            <a:pPr lvl="2">
              <a:defRPr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440704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02.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객체지향 프로그래밍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43339"/>
              </p:ext>
            </p:extLst>
          </p:nvPr>
        </p:nvGraphicFramePr>
        <p:xfrm>
          <a:off x="5239109" y="412595"/>
          <a:ext cx="3076804" cy="235659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객체지향 기본개념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객체지향 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클래스의 정의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상속과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다형성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추상클래스와 인터페이스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06.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예외처리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05.</a:t>
            </a:r>
            <a:r>
              <a:rPr lang="ko-KR" altLang="en-US" dirty="0" smtClean="0"/>
              <a:t>추상클래스와 인터페이스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추상클래스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59979" y="969210"/>
            <a:ext cx="8784021" cy="384342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추상화</a:t>
            </a:r>
            <a:endParaRPr lang="en-US" altLang="ko-KR" dirty="0" smtClean="0"/>
          </a:p>
          <a:p>
            <a:pPr marL="358775" lvl="1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r>
              <a:rPr lang="ko-KR" altLang="en-US" dirty="0" smtClean="0"/>
              <a:t>객체들이 가지고 있는 속성과 기능 중에 중요한 것들을 남기고 필요 없는 것은 없애는 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객체들간의 공통되는 특성을 추출하는 것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defRPr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추상클래스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실체 클래스의 공통적인 특성들을 추출해서 선언한 클래스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실체 클래스를 만들기 위한 부모 클래스로만 사용되는 클래스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객체를 직접 생성해서 사용할 수 없다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b="1" dirty="0" smtClean="0"/>
              <a:t>확장 만을 위한 용도</a:t>
            </a:r>
            <a:r>
              <a:rPr lang="ko-KR" altLang="en-US" dirty="0" smtClean="0"/>
              <a:t>로 사용된다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b="1" dirty="0" smtClean="0"/>
              <a:t>하나 이상의 추상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가진다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b="1" dirty="0" smtClean="0"/>
              <a:t>속성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필드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와 기능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메소드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정의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defRPr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err="1" smtClean="0"/>
              <a:t>추상메소드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b="1" dirty="0" smtClean="0"/>
              <a:t>구현이 불가능한 </a:t>
            </a:r>
            <a:r>
              <a:rPr lang="ko-KR" altLang="en-US" b="1" dirty="0" err="1" smtClean="0"/>
              <a:t>메소드로서</a:t>
            </a:r>
            <a:r>
              <a:rPr lang="ko-KR" altLang="en-US" b="1" dirty="0" smtClean="0"/>
              <a:t> 선언</a:t>
            </a:r>
            <a:r>
              <a:rPr lang="ko-KR" altLang="en-US" dirty="0" smtClean="0"/>
              <a:t>만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추상 클래스를 상속하는 실체 </a:t>
            </a:r>
            <a:r>
              <a:rPr lang="ko-KR" altLang="en-US" b="1" dirty="0" smtClean="0"/>
              <a:t>자식 클래스는 추상 </a:t>
            </a:r>
            <a:r>
              <a:rPr lang="ko-KR" altLang="en-US" b="1" dirty="0" err="1" smtClean="0"/>
              <a:t>메소드를</a:t>
            </a:r>
            <a:r>
              <a:rPr lang="ko-KR" altLang="en-US" b="1" dirty="0" smtClean="0"/>
              <a:t> 반드시 구현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추상 클래스에만 존재한다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500"/>
              </a:spcBef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79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05.</a:t>
            </a:r>
            <a:r>
              <a:rPr lang="ko-KR" altLang="en-US" dirty="0" smtClean="0"/>
              <a:t>추상클래스와 인터페이스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추상클래스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53243" y="929120"/>
            <a:ext cx="8514514" cy="3940126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추상클래스의 선언</a:t>
            </a:r>
            <a:endParaRPr lang="en-US" altLang="ko-KR" dirty="0" smtClean="0"/>
          </a:p>
          <a:p>
            <a:pPr marL="358775" lvl="1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r>
              <a:rPr lang="ko-KR" altLang="en-US" dirty="0" smtClean="0"/>
              <a:t>추상클래스를 선언할 때는 클래스 선언에 </a:t>
            </a:r>
            <a:r>
              <a:rPr lang="en-US" altLang="ko-KR" b="1" dirty="0" smtClean="0"/>
              <a:t>abstract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붙인다</a:t>
            </a:r>
            <a:r>
              <a:rPr lang="en-US" altLang="ko-KR" dirty="0" smtClean="0"/>
              <a:t>.</a:t>
            </a:r>
          </a:p>
          <a:p>
            <a:pPr marL="358775" lvl="1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  <a:p>
            <a:pPr marL="358775" lvl="1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  <a:p>
            <a:pPr marL="358775" lvl="1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  <a:p>
            <a:pPr marL="358775" lvl="1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  <a:p>
            <a:pPr marL="358775" lvl="1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추상클래스의 상속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추상 클래스의 상속에도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키워드 사용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추상 클래스를 상속하는 클래스는 반드시 추상 클래스의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구현해야 함</a:t>
            </a:r>
          </a:p>
          <a:p>
            <a:pPr marL="266700" lvl="1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defRPr/>
            </a:pPr>
            <a:r>
              <a:rPr lang="ko-KR" altLang="en-US" dirty="0" smtClean="0"/>
              <a:t>추상클래스의 활용</a:t>
            </a:r>
            <a:endParaRPr lang="en-US" altLang="ko-KR" dirty="0" smtClean="0"/>
          </a:p>
          <a:p>
            <a:pPr marL="358775" lvl="2" indent="0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/>
            </a:pPr>
            <a:r>
              <a:rPr lang="ko-KR" altLang="en-US" dirty="0" smtClean="0"/>
              <a:t>여러 클래스들이 상당수 공통점을 가지고 있으나 부분적으로 그 처리 방식이 다를 경우 </a:t>
            </a:r>
            <a:endParaRPr lang="en-US" altLang="ko-KR" dirty="0" smtClean="0"/>
          </a:p>
          <a:p>
            <a:pPr marL="358775" lvl="2" indent="0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/>
            </a:pPr>
            <a:r>
              <a:rPr lang="ko-KR" altLang="en-US" dirty="0" smtClean="0"/>
              <a:t>부모 클래스를 추상 클래스로 정의하여 자식 클래스들이 각각 해당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</a:p>
          <a:p>
            <a:pPr lvl="1">
              <a:spcBef>
                <a:spcPts val="500"/>
              </a:spcBef>
              <a:defRPr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5013" y="1515561"/>
            <a:ext cx="5472112" cy="1079500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abstract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class 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클래스명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{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//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//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//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583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05.</a:t>
            </a:r>
            <a:r>
              <a:rPr lang="ko-KR" altLang="en-US" dirty="0" smtClean="0"/>
              <a:t>추상클래스와 인터페이스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추상클래스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385" y="904488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189" y="1159477"/>
            <a:ext cx="7916794" cy="8522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lvl="2" indent="-685800">
              <a:lnSpc>
                <a:spcPct val="100000"/>
              </a:lnSpc>
              <a:defRPr/>
            </a:pPr>
            <a:r>
              <a:rPr lang="en-US" altLang="ko-KR" sz="1400" dirty="0" smtClean="0">
                <a:latin typeface="+mn-ea"/>
              </a:rPr>
              <a:t>- Shape </a:t>
            </a:r>
            <a:r>
              <a:rPr lang="ko-KR" altLang="en-US" sz="1400" dirty="0">
                <a:latin typeface="+mn-ea"/>
              </a:rPr>
              <a:t>클래스를 상속받은 </a:t>
            </a:r>
            <a:r>
              <a:rPr lang="en-US" altLang="ko-KR" sz="1400" dirty="0">
                <a:latin typeface="+mn-ea"/>
              </a:rPr>
              <a:t>Circle, Tringle, Rectangle </a:t>
            </a:r>
            <a:r>
              <a:rPr lang="ko-KR" altLang="en-US" sz="1400" dirty="0">
                <a:latin typeface="+mn-ea"/>
              </a:rPr>
              <a:t>클래스를 정의 하세요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2" indent="-685800">
              <a:lnSpc>
                <a:spcPct val="100000"/>
              </a:lnSpc>
              <a:defRPr/>
            </a:pPr>
            <a:r>
              <a:rPr lang="en-US" altLang="ko-KR" sz="1400" dirty="0" smtClean="0">
                <a:latin typeface="+mn-ea"/>
              </a:rPr>
              <a:t>- Shape </a:t>
            </a:r>
            <a:r>
              <a:rPr lang="ko-KR" altLang="en-US" sz="1400" dirty="0">
                <a:latin typeface="+mn-ea"/>
              </a:rPr>
              <a:t>클래스는 추상 클래스로 추상 </a:t>
            </a:r>
            <a:r>
              <a:rPr lang="ko-KR" altLang="en-US" sz="1400" dirty="0" err="1">
                <a:latin typeface="+mn-ea"/>
              </a:rPr>
              <a:t>메소드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area()</a:t>
            </a:r>
            <a:r>
              <a:rPr lang="ko-KR" altLang="en-US" sz="1400" dirty="0">
                <a:latin typeface="+mn-ea"/>
              </a:rPr>
              <a:t>를 가짐</a:t>
            </a:r>
            <a:endParaRPr lang="en-US" altLang="ko-KR" sz="1400" dirty="0">
              <a:latin typeface="+mn-ea"/>
            </a:endParaRPr>
          </a:p>
          <a:p>
            <a:pPr lvl="2" indent="-685800">
              <a:lnSpc>
                <a:spcPct val="100000"/>
              </a:lnSpc>
              <a:defRPr/>
            </a:pPr>
            <a:r>
              <a:rPr lang="en-US" altLang="ko-KR" sz="1400" dirty="0" smtClean="0">
                <a:latin typeface="+mn-ea"/>
              </a:rPr>
              <a:t>- Shape </a:t>
            </a:r>
            <a:r>
              <a:rPr lang="ko-KR" altLang="en-US" sz="1400" dirty="0">
                <a:latin typeface="+mn-ea"/>
              </a:rPr>
              <a:t>클래스를 상속 받은 각 클래스들은 각각 자신만의 </a:t>
            </a:r>
            <a:r>
              <a:rPr lang="en-US" altLang="ko-KR" sz="1400" dirty="0">
                <a:latin typeface="+mn-ea"/>
              </a:rPr>
              <a:t>area() </a:t>
            </a:r>
            <a:r>
              <a:rPr lang="ko-KR" altLang="en-US" sz="1400" dirty="0" err="1">
                <a:latin typeface="+mn-ea"/>
              </a:rPr>
              <a:t>메소드를</a:t>
            </a:r>
            <a:r>
              <a:rPr lang="ko-KR" altLang="en-US" sz="1400" dirty="0">
                <a:latin typeface="+mn-ea"/>
              </a:rPr>
              <a:t> 구현</a:t>
            </a:r>
          </a:p>
          <a:p>
            <a:pPr marL="685800" indent="-685800">
              <a:lnSpc>
                <a:spcPct val="150000"/>
              </a:lnSpc>
              <a:defRPr/>
            </a:pP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385" y="2107646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189" y="2362634"/>
            <a:ext cx="7916794" cy="11602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87313" lvl="2" indent="-87313">
              <a:buFontTx/>
              <a:buChar char="-"/>
              <a:defRPr/>
            </a:pPr>
            <a:r>
              <a:rPr lang="ko-KR" altLang="en-US" sz="1400" dirty="0" smtClean="0">
                <a:latin typeface="+mn-ea"/>
              </a:rPr>
              <a:t>다음 </a:t>
            </a:r>
            <a:r>
              <a:rPr lang="ko-KR" altLang="en-US" sz="1400" dirty="0">
                <a:latin typeface="+mn-ea"/>
              </a:rPr>
              <a:t>두 클래스의 공통된 속성과 기능을 추출하여 부모 클래스</a:t>
            </a:r>
            <a:r>
              <a:rPr lang="en-US" altLang="ko-KR" sz="1400" dirty="0">
                <a:latin typeface="+mn-ea"/>
              </a:rPr>
              <a:t> Phone</a:t>
            </a:r>
            <a:r>
              <a:rPr lang="ko-KR" altLang="en-US" sz="1400" dirty="0">
                <a:latin typeface="+mn-ea"/>
              </a:rPr>
              <a:t>을 정의한 후</a:t>
            </a:r>
            <a:r>
              <a:rPr lang="en-US" altLang="ko-KR" sz="1400" dirty="0" smtClean="0">
                <a:latin typeface="+mn-ea"/>
              </a:rPr>
              <a:t>,  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Telephone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유선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 err="1">
                <a:latin typeface="+mn-ea"/>
              </a:rPr>
              <a:t>SmartPhone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무선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클래스도 정의하고 테스트해 보세요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87313" lvl="2" indent="-87313">
              <a:buFontTx/>
              <a:buChar char="-"/>
              <a:defRPr/>
            </a:pPr>
            <a:endParaRPr lang="en-US" altLang="ko-KR" sz="1400" dirty="0">
              <a:latin typeface="+mn-ea"/>
            </a:endParaRPr>
          </a:p>
          <a:p>
            <a:pPr marL="87313" indent="-87313">
              <a:lnSpc>
                <a:spcPct val="150000"/>
              </a:lnSpc>
              <a:defRPr/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err="1">
                <a:latin typeface="+mn-ea"/>
              </a:rPr>
              <a:t>전원메소드를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trunOn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boolean</a:t>
            </a:r>
            <a:r>
              <a:rPr lang="en-US" altLang="ko-KR" sz="1400" dirty="0">
                <a:latin typeface="+mn-ea"/>
              </a:rPr>
              <a:t> on) </a:t>
            </a:r>
            <a:r>
              <a:rPr lang="ko-KR" altLang="en-US" sz="1400" dirty="0" err="1">
                <a:latin typeface="+mn-ea"/>
              </a:rPr>
              <a:t>메소드로</a:t>
            </a:r>
            <a:r>
              <a:rPr lang="ko-KR" altLang="en-US" sz="1400" dirty="0">
                <a:latin typeface="+mn-ea"/>
              </a:rPr>
              <a:t> 사용하세요</a:t>
            </a:r>
            <a:endParaRPr lang="en-US" altLang="ko-KR" sz="1400" dirty="0">
              <a:latin typeface="+mn-ea"/>
            </a:endParaRPr>
          </a:p>
          <a:p>
            <a:pPr marL="685800" indent="-685800">
              <a:lnSpc>
                <a:spcPct val="150000"/>
              </a:lnSpc>
              <a:defRPr/>
            </a:pPr>
            <a:endParaRPr lang="en-US" altLang="ko-KR" sz="1400" dirty="0">
              <a:latin typeface="+mn-ea"/>
            </a:endParaRPr>
          </a:p>
        </p:txBody>
      </p:sp>
      <p:graphicFrame>
        <p:nvGraphicFramePr>
          <p:cNvPr id="11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87674"/>
              </p:ext>
            </p:extLst>
          </p:nvPr>
        </p:nvGraphicFramePr>
        <p:xfrm>
          <a:off x="935831" y="3492468"/>
          <a:ext cx="2087562" cy="1492250"/>
        </p:xfrm>
        <a:graphic>
          <a:graphicData uri="http://schemas.openxmlformats.org/drawingml/2006/table">
            <a:tbl>
              <a:tblPr/>
              <a:tblGrid>
                <a:gridCol w="2087562"/>
              </a:tblGrid>
              <a:tr h="258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Telephone</a:t>
                      </a:r>
                    </a:p>
                  </a:txBody>
                  <a:tcPr marL="89970" marR="8997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274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number;</a:t>
                      </a:r>
                    </a:p>
                  </a:txBody>
                  <a:tcPr marL="91410" marR="91410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power( boolean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call( String number )</a:t>
                      </a:r>
                    </a:p>
                  </a:txBody>
                  <a:tcPr marL="91410" marR="91410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87791"/>
              </p:ext>
            </p:extLst>
          </p:nvPr>
        </p:nvGraphicFramePr>
        <p:xfrm>
          <a:off x="3528218" y="3492468"/>
          <a:ext cx="2087563" cy="1492282"/>
        </p:xfrm>
        <a:graphic>
          <a:graphicData uri="http://schemas.openxmlformats.org/drawingml/2006/table">
            <a:tbl>
              <a:tblPr/>
              <a:tblGrid>
                <a:gridCol w="2087563"/>
              </a:tblGrid>
              <a:tr h="25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Smartphone</a:t>
                      </a:r>
                    </a:p>
                  </a:txBody>
                  <a:tcPr marL="89970" marR="8997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274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number;</a:t>
                      </a:r>
                    </a:p>
                  </a:txBody>
                  <a:tcPr marL="91410" marR="91410" marT="45662" marB="4566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9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turnOn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turnOff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call( String number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searchInternet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 </a:t>
                      </a:r>
                      <a:r>
                        <a:rPr kumimoji="1" lang="en-US" altLang="ko-KR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10" marR="91410" marT="45662" marB="4566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007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05.</a:t>
            </a:r>
            <a:r>
              <a:rPr lang="ko-KR" altLang="en-US" dirty="0" smtClean="0"/>
              <a:t>추상클래스와 인터페이스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50353" y="920683"/>
            <a:ext cx="8899525" cy="40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서로 관계가 없는 물체들이 상호 작용을 하기 위해서 사용하는 장치나 시스템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클래스 구조상의 관계와 상관 없이 클래스들에 의해 구현되어질 수 있는 규약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클래스들 사이의 유사한 특성을 부자연스러운 상속 관계를 설정하지 않고 얻어냄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하나 또는 그 이상의 클래스들에서 똑같이 구현되어질 법한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선언하는 경우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클래스 자체를 드러내지 않고 객체의 프로그래밍 인터페이스를 제공하는 경우</a:t>
            </a:r>
          </a:p>
          <a:p>
            <a:pPr lvl="1">
              <a:spcBef>
                <a:spcPts val="500"/>
              </a:spcBef>
            </a:pPr>
            <a:endParaRPr lang="ko-KR" altLang="en-US" dirty="0" smtClean="0"/>
          </a:p>
        </p:txBody>
      </p:sp>
      <p:grpSp>
        <p:nvGrpSpPr>
          <p:cNvPr id="6" name="그룹 12"/>
          <p:cNvGrpSpPr>
            <a:grpSpLocks/>
          </p:cNvGrpSpPr>
          <p:nvPr/>
        </p:nvGrpSpPr>
        <p:grpSpPr bwMode="auto">
          <a:xfrm>
            <a:off x="1028583" y="2470836"/>
            <a:ext cx="6518275" cy="1201737"/>
            <a:chOff x="951098" y="2547727"/>
            <a:chExt cx="8128648" cy="1500187"/>
          </a:xfrm>
        </p:grpSpPr>
        <p:sp>
          <p:nvSpPr>
            <p:cNvPr id="7" name="직사각형 4"/>
            <p:cNvSpPr>
              <a:spLocks noChangeArrowheads="1"/>
            </p:cNvSpPr>
            <p:nvPr/>
          </p:nvSpPr>
          <p:spPr bwMode="auto">
            <a:xfrm>
              <a:off x="5291589" y="2547727"/>
              <a:ext cx="1714500" cy="5000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Shape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직사각형 5"/>
            <p:cNvSpPr>
              <a:spLocks noChangeArrowheads="1"/>
            </p:cNvSpPr>
            <p:nvPr/>
          </p:nvSpPr>
          <p:spPr bwMode="auto">
            <a:xfrm>
              <a:off x="951098" y="3547852"/>
              <a:ext cx="1714500" cy="5000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Point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직사각형 6"/>
            <p:cNvSpPr>
              <a:spLocks noChangeArrowheads="1"/>
            </p:cNvSpPr>
            <p:nvPr/>
          </p:nvSpPr>
          <p:spPr bwMode="auto">
            <a:xfrm>
              <a:off x="3181536" y="3547852"/>
              <a:ext cx="1714500" cy="5000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Ractangle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10" name="그룹 2"/>
            <p:cNvGrpSpPr>
              <a:grpSpLocks/>
            </p:cNvGrpSpPr>
            <p:nvPr/>
          </p:nvGrpSpPr>
          <p:grpSpPr bwMode="auto">
            <a:xfrm>
              <a:off x="1977878" y="2998338"/>
              <a:ext cx="3651520" cy="541919"/>
              <a:chOff x="2813300" y="2659517"/>
              <a:chExt cx="3655193" cy="541205"/>
            </a:xfrm>
          </p:grpSpPr>
          <p:cxnSp>
            <p:nvCxnSpPr>
              <p:cNvPr id="13" name="직선 화살표 연결선 11"/>
              <p:cNvCxnSpPr>
                <a:cxnSpLocks noChangeShapeType="1"/>
              </p:cNvCxnSpPr>
              <p:nvPr/>
            </p:nvCxnSpPr>
            <p:spPr bwMode="auto">
              <a:xfrm flipV="1">
                <a:off x="5480231" y="2716474"/>
                <a:ext cx="973203" cy="48424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이등변 삼각형 13"/>
              <p:cNvSpPr/>
              <p:nvPr/>
            </p:nvSpPr>
            <p:spPr>
              <a:xfrm rot="3777981">
                <a:off x="6293952" y="2666573"/>
                <a:ext cx="182081" cy="166462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1600"/>
              </a:p>
            </p:txBody>
          </p:sp>
          <p:cxnSp>
            <p:nvCxnSpPr>
              <p:cNvPr id="15" name="직선 화살표 연결선 11"/>
              <p:cNvCxnSpPr>
                <a:cxnSpLocks noChangeShapeType="1"/>
              </p:cNvCxnSpPr>
              <p:nvPr/>
            </p:nvCxnSpPr>
            <p:spPr bwMode="auto">
              <a:xfrm flipV="1">
                <a:off x="2813300" y="2703427"/>
                <a:ext cx="3317044" cy="49729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" name="직사각형 13"/>
            <p:cNvSpPr>
              <a:spLocks noChangeArrowheads="1"/>
            </p:cNvSpPr>
            <p:nvPr/>
          </p:nvSpPr>
          <p:spPr bwMode="auto">
            <a:xfrm>
              <a:off x="5300089" y="3547852"/>
              <a:ext cx="1714500" cy="5000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Triangle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직사각형 14"/>
            <p:cNvSpPr>
              <a:spLocks noChangeArrowheads="1"/>
            </p:cNvSpPr>
            <p:nvPr/>
          </p:nvSpPr>
          <p:spPr bwMode="auto">
            <a:xfrm>
              <a:off x="7365246" y="3547852"/>
              <a:ext cx="1714500" cy="5000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Circle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6" name="직선 화살표 연결선 11"/>
          <p:cNvCxnSpPr>
            <a:cxnSpLocks noChangeShapeType="1"/>
            <a:stCxn id="11" idx="0"/>
            <a:endCxn id="7" idx="2"/>
          </p:cNvCxnSpPr>
          <p:nvPr/>
        </p:nvCxnSpPr>
        <p:spPr bwMode="auto">
          <a:xfrm flipH="1" flipV="1">
            <a:off x="5197358" y="2870886"/>
            <a:ext cx="6350" cy="40163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이등변 삼각형 16"/>
          <p:cNvSpPr/>
          <p:nvPr/>
        </p:nvSpPr>
        <p:spPr bwMode="auto">
          <a:xfrm>
            <a:off x="5129095" y="2866123"/>
            <a:ext cx="146050" cy="13493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00"/>
          </a:p>
        </p:txBody>
      </p:sp>
      <p:grpSp>
        <p:nvGrpSpPr>
          <p:cNvPr id="18" name="그룹 36"/>
          <p:cNvGrpSpPr>
            <a:grpSpLocks/>
          </p:cNvGrpSpPr>
          <p:nvPr/>
        </p:nvGrpSpPr>
        <p:grpSpPr bwMode="auto">
          <a:xfrm rot="-7592656">
            <a:off x="5653764" y="2863742"/>
            <a:ext cx="792163" cy="434975"/>
            <a:chOff x="6238025" y="2908050"/>
            <a:chExt cx="791755" cy="434599"/>
          </a:xfrm>
        </p:grpSpPr>
        <p:cxnSp>
          <p:nvCxnSpPr>
            <p:cNvPr id="19" name="직선 화살표 연결선 11"/>
            <p:cNvCxnSpPr>
              <a:cxnSpLocks noChangeShapeType="1"/>
            </p:cNvCxnSpPr>
            <p:nvPr/>
          </p:nvCxnSpPr>
          <p:spPr bwMode="auto">
            <a:xfrm flipV="1">
              <a:off x="6238025" y="2953788"/>
              <a:ext cx="779690" cy="38886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이등변 삼각형 19"/>
            <p:cNvSpPr/>
            <p:nvPr/>
          </p:nvSpPr>
          <p:spPr bwMode="auto">
            <a:xfrm rot="3777981">
              <a:off x="6890470" y="2913924"/>
              <a:ext cx="145924" cy="13328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600"/>
            </a:p>
          </p:txBody>
        </p:sp>
      </p:grpSp>
      <p:sp>
        <p:nvSpPr>
          <p:cNvPr id="21" name="이등변 삼각형 20"/>
          <p:cNvSpPr/>
          <p:nvPr/>
        </p:nvSpPr>
        <p:spPr bwMode="auto">
          <a:xfrm rot="4915688">
            <a:off x="4370270" y="2807386"/>
            <a:ext cx="146050" cy="13335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00"/>
          </a:p>
        </p:txBody>
      </p:sp>
      <p:sp>
        <p:nvSpPr>
          <p:cNvPr id="22" name="직사각형 21"/>
          <p:cNvSpPr/>
          <p:nvPr/>
        </p:nvSpPr>
        <p:spPr>
          <a:xfrm>
            <a:off x="1131770" y="2999473"/>
            <a:ext cx="893763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err="1">
                <a:latin typeface="+mn-ea"/>
                <a:ea typeface="+mn-ea"/>
              </a:rPr>
              <a:t>면의개념</a:t>
            </a:r>
            <a:r>
              <a:rPr lang="en-US" altLang="ko-KR" sz="1200">
                <a:latin typeface="+mn-ea"/>
                <a:ea typeface="+mn-ea"/>
              </a:rPr>
              <a:t>X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12920" y="2961373"/>
            <a:ext cx="2905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endParaRPr lang="ko-KR" altLang="en-US" sz="14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7843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05.</a:t>
            </a:r>
            <a:r>
              <a:rPr lang="ko-KR" altLang="en-US" dirty="0" smtClean="0"/>
              <a:t>추상클래스와 인터페이스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69603" y="860425"/>
            <a:ext cx="8467725" cy="574675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dirty="0" smtClean="0"/>
              <a:t>인터페이스 선언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0141" y="1184275"/>
            <a:ext cx="5472112" cy="1079500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interface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인터페이스명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{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   //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추상메소드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(abstract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키워드를 지정하지 않아도 됨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)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60141" y="2678396"/>
            <a:ext cx="5472112" cy="1081087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public class Point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implements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인터페이스명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{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   //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추상메소드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구현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(abstract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키워드를 지정하지 않아도 됨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)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0141" y="4185718"/>
            <a:ext cx="5472112" cy="755650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public class Point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implements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Drawable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Resizeable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{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 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57387" y="2371424"/>
            <a:ext cx="8467725" cy="574675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dirty="0" smtClean="0"/>
              <a:t>인터페이스 구현</a:t>
            </a:r>
            <a:endParaRPr lang="ko-KR" altLang="en-US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69603" y="3868738"/>
            <a:ext cx="8467725" cy="574675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dirty="0" smtClean="0"/>
              <a:t>인터페이스는 다중 상속을 지원하지 않는 자바에서 다중 상속의 장점을 활용하기 위해 도입</a:t>
            </a: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407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05.</a:t>
            </a:r>
            <a:r>
              <a:rPr lang="ko-KR" altLang="en-US" dirty="0" smtClean="0"/>
              <a:t>추상클래스와 인터페이스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2943" y="1296801"/>
            <a:ext cx="5472112" cy="682625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publc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interface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Drawable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{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    public void draw();</a:t>
            </a: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9138" y="2483595"/>
            <a:ext cx="5473700" cy="2520950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Shape c = new Circle();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객체가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Circle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클래스의 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인스턴스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인가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?</a:t>
            </a:r>
          </a:p>
          <a:p>
            <a:pPr eaLnBrk="1" latinLnBrk="1" hangingPunct="1">
              <a:defRPr/>
            </a:pP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 c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instanceof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Circle );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객체가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Drawable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인터페이스를 구현하였는가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?</a:t>
            </a:r>
          </a:p>
          <a:p>
            <a:pPr eaLnBrk="1" latinLnBrk="1" hangingPunct="1">
              <a:defRPr/>
            </a:pP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 c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instanceof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Drawable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);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객체가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Rectangle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클래스의 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인스턴스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인가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?</a:t>
            </a:r>
          </a:p>
          <a:p>
            <a:pPr eaLnBrk="1" latinLnBrk="1" hangingPunct="1">
              <a:defRPr/>
            </a:pP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 c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instanceof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Rectangle );</a:t>
            </a:r>
          </a:p>
          <a:p>
            <a:pPr eaLnBrk="1" latinLnBrk="1" hangingPunct="1">
              <a:defRPr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객체가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Shape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클래스의 </a:t>
            </a:r>
            <a:r>
              <a:rPr lang="ko-KR" altLang="en-US" sz="1200" err="1">
                <a:solidFill>
                  <a:schemeClr val="tx1"/>
                </a:solidFill>
                <a:latin typeface="+mn-ea"/>
              </a:rPr>
              <a:t>인스턴스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인가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?</a:t>
            </a:r>
          </a:p>
          <a:p>
            <a:pPr eaLnBrk="1" latinLnBrk="1" hangingPunct="1">
              <a:defRPr/>
            </a:pP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 c </a:t>
            </a:r>
            <a:r>
              <a:rPr lang="en-US" altLang="ko-KR" sz="1200" err="1">
                <a:solidFill>
                  <a:schemeClr val="tx1"/>
                </a:solidFill>
                <a:latin typeface="+mn-ea"/>
              </a:rPr>
              <a:t>instanceof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 Shape 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385" y="662441"/>
            <a:ext cx="2175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문제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9" y="917430"/>
            <a:ext cx="7916794" cy="11892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 marL="0" lvl="1">
              <a:buFont typeface="Arial" panose="020B0604020202020204" pitchFamily="34" charset="0"/>
              <a:buNone/>
              <a:defRPr/>
            </a:pPr>
            <a:r>
              <a:rPr lang="en-US" altLang="ko-KR" dirty="0"/>
              <a:t>Shape </a:t>
            </a:r>
            <a:r>
              <a:rPr lang="ko-KR" altLang="en-US" dirty="0"/>
              <a:t>예제에서 </a:t>
            </a:r>
            <a:r>
              <a:rPr lang="en-US" altLang="ko-KR" dirty="0"/>
              <a:t>Point </a:t>
            </a:r>
            <a:r>
              <a:rPr lang="ko-KR" altLang="en-US" dirty="0"/>
              <a:t>클래스를 추가하고 </a:t>
            </a:r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인터페이스를 추가해 봅니다</a:t>
            </a:r>
            <a:r>
              <a:rPr lang="en-US" altLang="ko-KR" dirty="0"/>
              <a:t>.</a:t>
            </a:r>
          </a:p>
          <a:p>
            <a:pPr marL="685800" indent="-685800">
              <a:lnSpc>
                <a:spcPct val="150000"/>
              </a:lnSpc>
              <a:defRPr/>
            </a:pPr>
            <a:endParaRPr lang="en-US" altLang="ko-KR" sz="1400" dirty="0">
              <a:latin typeface="+mn-ea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65030" y="2169923"/>
            <a:ext cx="8467725" cy="574675"/>
          </a:xfrm>
        </p:spPr>
        <p:txBody>
          <a:bodyPr/>
          <a:lstStyle/>
          <a:p>
            <a:pPr lvl="1">
              <a:defRPr/>
            </a:pPr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/>
          </a:p>
          <a:p>
            <a:pPr marL="266700" lvl="1" indent="92075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266700" lvl="1" indent="92075">
              <a:buFont typeface="Arial" panose="020B0604020202020204" pitchFamily="34" charset="0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8505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05.</a:t>
            </a:r>
            <a:r>
              <a:rPr lang="ko-KR" altLang="en-US" dirty="0" smtClean="0"/>
              <a:t>추상클래스와 인터페이스</a:t>
            </a:r>
            <a:endParaRPr lang="ko-KR" altLang="en-US" dirty="0"/>
          </a:p>
        </p:txBody>
      </p:sp>
      <p:grpSp>
        <p:nvGrpSpPr>
          <p:cNvPr id="5" name="그룹 75"/>
          <p:cNvGrpSpPr>
            <a:grpSpLocks/>
          </p:cNvGrpSpPr>
          <p:nvPr/>
        </p:nvGrpSpPr>
        <p:grpSpPr bwMode="auto">
          <a:xfrm>
            <a:off x="1256506" y="825501"/>
            <a:ext cx="6630988" cy="3617912"/>
            <a:chOff x="1079612" y="1195978"/>
            <a:chExt cx="6631552" cy="3616874"/>
          </a:xfrm>
        </p:grpSpPr>
        <p:sp>
          <p:nvSpPr>
            <p:cNvPr id="6" name="직사각형 6"/>
            <p:cNvSpPr>
              <a:spLocks noChangeArrowheads="1"/>
            </p:cNvSpPr>
            <p:nvPr/>
          </p:nvSpPr>
          <p:spPr bwMode="auto">
            <a:xfrm>
              <a:off x="1192274" y="3358850"/>
              <a:ext cx="1374969" cy="977094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Point</a:t>
              </a:r>
            </a:p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-----------</a:t>
              </a:r>
            </a:p>
            <a:p>
              <a:pPr algn="ctr" eaLnBrk="1" hangingPunct="1"/>
              <a:endParaRPr lang="en-US" altLang="ko-KR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 eaLnBrk="1" hangingPunct="1"/>
              <a:r>
                <a:rPr lang="en-US" altLang="ko-KR" sz="14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draw()</a:t>
              </a:r>
              <a:endParaRPr lang="ko-KR" altLang="en-US" sz="1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직사각형 7"/>
            <p:cNvSpPr>
              <a:spLocks noChangeArrowheads="1"/>
            </p:cNvSpPr>
            <p:nvPr/>
          </p:nvSpPr>
          <p:spPr bwMode="auto">
            <a:xfrm>
              <a:off x="2981007" y="3358851"/>
              <a:ext cx="1374969" cy="97709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Ractangle</a:t>
              </a:r>
            </a:p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-----------</a:t>
              </a:r>
            </a:p>
            <a:p>
              <a:pPr algn="ctr" eaLnBrk="1" hangingPunct="1"/>
              <a:r>
                <a:rPr lang="en-US" altLang="ko-KR" sz="1400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area()</a:t>
              </a:r>
            </a:p>
            <a:p>
              <a:pPr algn="ctr" eaLnBrk="1" hangingPunct="1"/>
              <a:r>
                <a:rPr lang="en-US" altLang="ko-KR" sz="14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draw()</a:t>
              </a:r>
              <a:endParaRPr lang="ko-KR" altLang="en-US" sz="1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직사각형 9"/>
            <p:cNvSpPr>
              <a:spLocks noChangeArrowheads="1"/>
            </p:cNvSpPr>
            <p:nvPr/>
          </p:nvSpPr>
          <p:spPr bwMode="auto">
            <a:xfrm>
              <a:off x="4680012" y="3358850"/>
              <a:ext cx="1374969" cy="97709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Triangle</a:t>
              </a:r>
            </a:p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-----------</a:t>
              </a:r>
            </a:p>
            <a:p>
              <a:pPr algn="ctr" eaLnBrk="1" hangingPunct="1"/>
              <a:r>
                <a:rPr lang="en-US" altLang="ko-KR" sz="1400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area()</a:t>
              </a:r>
            </a:p>
            <a:p>
              <a:pPr algn="ctr" eaLnBrk="1" hangingPunct="1"/>
              <a:r>
                <a:rPr lang="en-US" altLang="ko-KR" sz="14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draw()</a:t>
              </a:r>
              <a:endParaRPr lang="ko-KR" altLang="en-US" sz="1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직사각형 10"/>
            <p:cNvSpPr>
              <a:spLocks noChangeArrowheads="1"/>
            </p:cNvSpPr>
            <p:nvPr/>
          </p:nvSpPr>
          <p:spPr bwMode="auto">
            <a:xfrm>
              <a:off x="6336195" y="3358852"/>
              <a:ext cx="1374969" cy="97709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Circle</a:t>
              </a:r>
            </a:p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-----------</a:t>
              </a:r>
            </a:p>
            <a:p>
              <a:pPr algn="ctr" eaLnBrk="1" hangingPunct="1"/>
              <a:r>
                <a:rPr lang="en-US" altLang="ko-KR" sz="1400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area()</a:t>
              </a:r>
            </a:p>
            <a:p>
              <a:pPr algn="ctr" eaLnBrk="1" hangingPunct="1"/>
              <a:r>
                <a:rPr lang="en-US" altLang="ko-KR" sz="14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draw()</a:t>
              </a:r>
              <a:endParaRPr lang="ko-KR" altLang="en-US" sz="1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79612" y="4351023"/>
              <a:ext cx="2754547" cy="461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200" err="1">
                  <a:latin typeface="+mn-ea"/>
                  <a:ea typeface="+mn-ea"/>
                </a:rPr>
                <a:t>면의개념이</a:t>
              </a:r>
              <a:r>
                <a:rPr lang="ko-KR" altLang="en-US" sz="1200">
                  <a:latin typeface="+mn-ea"/>
                  <a:ea typeface="+mn-ea"/>
                </a:rPr>
                <a:t> 아님</a:t>
              </a:r>
              <a:r>
                <a:rPr lang="en-US" altLang="ko-KR" sz="1200">
                  <a:latin typeface="+mn-ea"/>
                  <a:ea typeface="+mn-ea"/>
                </a:rPr>
                <a:t>(shape</a:t>
              </a:r>
              <a:r>
                <a:rPr lang="ko-KR" altLang="en-US" sz="1200">
                  <a:latin typeface="+mn-ea"/>
                  <a:ea typeface="+mn-ea"/>
                </a:rPr>
                <a:t>이 될 수 없음</a:t>
              </a:r>
              <a:r>
                <a:rPr lang="en-US" altLang="ko-KR" sz="1200">
                  <a:latin typeface="+mn-ea"/>
                  <a:ea typeface="+mn-ea"/>
                </a:rPr>
                <a:t>)</a:t>
              </a:r>
            </a:p>
            <a:p>
              <a:pPr eaLnBrk="1" latinLnBrk="1" hangingPunct="1">
                <a:defRPr/>
              </a:pPr>
              <a:r>
                <a:rPr lang="ko-KR" altLang="en-US" sz="1200" err="1">
                  <a:latin typeface="+mn-ea"/>
                  <a:ea typeface="+mn-ea"/>
                </a:rPr>
                <a:t>그림판에서는</a:t>
              </a:r>
              <a:r>
                <a:rPr lang="ko-KR" altLang="en-US" sz="1200">
                  <a:latin typeface="+mn-ea"/>
                  <a:ea typeface="+mn-ea"/>
                </a:rPr>
                <a:t> 같이 관리 되어야 함</a:t>
              </a:r>
            </a:p>
          </p:txBody>
        </p:sp>
        <p:grpSp>
          <p:nvGrpSpPr>
            <p:cNvPr id="11" name="그룹 31"/>
            <p:cNvGrpSpPr>
              <a:grpSpLocks/>
            </p:cNvGrpSpPr>
            <p:nvPr/>
          </p:nvGrpSpPr>
          <p:grpSpPr bwMode="auto">
            <a:xfrm>
              <a:off x="1092397" y="1195978"/>
              <a:ext cx="1474845" cy="937142"/>
              <a:chOff x="1092397" y="1195978"/>
              <a:chExt cx="1474845" cy="937142"/>
            </a:xfrm>
          </p:grpSpPr>
          <p:sp>
            <p:nvSpPr>
              <p:cNvPr id="39" name="직사각형 24"/>
              <p:cNvSpPr>
                <a:spLocks noChangeArrowheads="1"/>
              </p:cNvSpPr>
              <p:nvPr/>
            </p:nvSpPr>
            <p:spPr bwMode="auto">
              <a:xfrm>
                <a:off x="1192273" y="1455626"/>
                <a:ext cx="1374969" cy="677494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>
                    <a:solidFill>
                      <a:srgbClr val="0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Drawable</a:t>
                </a:r>
              </a:p>
              <a:p>
                <a:pPr algn="ctr" eaLnBrk="1" hangingPunct="1"/>
                <a:r>
                  <a:rPr lang="en-US" altLang="ko-KR" sz="1400">
                    <a:solidFill>
                      <a:srgbClr val="0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-----------</a:t>
                </a:r>
              </a:p>
              <a:p>
                <a:pPr algn="ctr" eaLnBrk="1" hangingPunct="1"/>
                <a:r>
                  <a:rPr lang="en-US" altLang="ko-KR" sz="14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draw();</a:t>
                </a:r>
                <a:endParaRPr lang="ko-KR" altLang="en-US" sz="14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092313" y="1195978"/>
                <a:ext cx="1000210" cy="276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>
                    <a:solidFill>
                      <a:srgbClr val="000000"/>
                    </a:solidFill>
                    <a:latin typeface="+mn-ea"/>
                    <a:ea typeface="+mn-ea"/>
                  </a:rPr>
                  <a:t>&lt;interface&gt;</a:t>
                </a: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그룹 34"/>
            <p:cNvGrpSpPr>
              <a:grpSpLocks/>
            </p:cNvGrpSpPr>
            <p:nvPr/>
          </p:nvGrpSpPr>
          <p:grpSpPr bwMode="auto">
            <a:xfrm>
              <a:off x="4562284" y="1195978"/>
              <a:ext cx="1485879" cy="956331"/>
              <a:chOff x="4562284" y="1195978"/>
              <a:chExt cx="1485879" cy="956331"/>
            </a:xfrm>
          </p:grpSpPr>
          <p:sp>
            <p:nvSpPr>
              <p:cNvPr id="37" name="직사각형 5"/>
              <p:cNvSpPr>
                <a:spLocks noChangeArrowheads="1"/>
              </p:cNvSpPr>
              <p:nvPr/>
            </p:nvSpPr>
            <p:spPr bwMode="auto">
              <a:xfrm>
                <a:off x="4673194" y="1453530"/>
                <a:ext cx="1374969" cy="698779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>
                    <a:solidFill>
                      <a:srgbClr val="0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Shape</a:t>
                </a:r>
              </a:p>
              <a:p>
                <a:pPr algn="ctr" eaLnBrk="1" hangingPunct="1"/>
                <a:r>
                  <a:rPr lang="en-US" altLang="ko-KR" sz="1400">
                    <a:solidFill>
                      <a:srgbClr val="0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-----------</a:t>
                </a:r>
              </a:p>
              <a:p>
                <a:pPr algn="ctr" eaLnBrk="1" hangingPunct="1"/>
                <a:r>
                  <a:rPr lang="en-US" altLang="ko-KR" sz="1400">
                    <a:solidFill>
                      <a:srgbClr val="C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area();</a:t>
                </a:r>
                <a:endParaRPr lang="ko-KR" altLang="en-US" sz="1400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562883" y="1195978"/>
                <a:ext cx="952581" cy="277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>
                    <a:solidFill>
                      <a:srgbClr val="000000"/>
                    </a:solidFill>
                    <a:latin typeface="+mn-ea"/>
                    <a:ea typeface="+mn-ea"/>
                  </a:rPr>
                  <a:t>&lt;abstract&gt;</a:t>
                </a: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그룹 56"/>
            <p:cNvGrpSpPr>
              <a:grpSpLocks/>
            </p:cNvGrpSpPr>
            <p:nvPr/>
          </p:nvGrpSpPr>
          <p:grpSpPr bwMode="auto">
            <a:xfrm>
              <a:off x="1954003" y="1950984"/>
              <a:ext cx="2756483" cy="1407866"/>
              <a:chOff x="1954003" y="1950984"/>
              <a:chExt cx="2756483" cy="1407866"/>
            </a:xfrm>
          </p:grpSpPr>
          <p:cxnSp>
            <p:nvCxnSpPr>
              <p:cNvPr id="35" name="직선 화살표 연결선 11"/>
              <p:cNvCxnSpPr>
                <a:cxnSpLocks noChangeShapeType="1"/>
              </p:cNvCxnSpPr>
              <p:nvPr/>
            </p:nvCxnSpPr>
            <p:spPr bwMode="auto">
              <a:xfrm flipV="1">
                <a:off x="1954399" y="2000609"/>
                <a:ext cx="2725968" cy="1358510"/>
              </a:xfrm>
              <a:prstGeom prst="straightConnector1">
                <a:avLst/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이등변 삼각형 35"/>
              <p:cNvSpPr/>
              <p:nvPr/>
            </p:nvSpPr>
            <p:spPr bwMode="auto">
              <a:xfrm rot="3600000">
                <a:off x="4537510" y="1938680"/>
                <a:ext cx="160291" cy="185754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1600"/>
              </a:p>
            </p:txBody>
          </p:sp>
        </p:grpSp>
        <p:grpSp>
          <p:nvGrpSpPr>
            <p:cNvPr id="14" name="그룹 59"/>
            <p:cNvGrpSpPr>
              <a:grpSpLocks/>
            </p:cNvGrpSpPr>
            <p:nvPr/>
          </p:nvGrpSpPr>
          <p:grpSpPr bwMode="auto">
            <a:xfrm>
              <a:off x="3668492" y="2116749"/>
              <a:ext cx="1479095" cy="1242102"/>
              <a:chOff x="3668492" y="2116749"/>
              <a:chExt cx="1479095" cy="1242102"/>
            </a:xfrm>
          </p:grpSpPr>
          <p:cxnSp>
            <p:nvCxnSpPr>
              <p:cNvPr id="33" name="직선 화살표 연결선 11"/>
              <p:cNvCxnSpPr>
                <a:cxnSpLocks noChangeShapeType="1"/>
                <a:stCxn id="7" idx="0"/>
              </p:cNvCxnSpPr>
              <p:nvPr/>
            </p:nvCxnSpPr>
            <p:spPr bwMode="auto">
              <a:xfrm flipV="1">
                <a:off x="3668492" y="2152309"/>
                <a:ext cx="1443568" cy="120654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이등변 삼각형 33"/>
              <p:cNvSpPr/>
              <p:nvPr/>
            </p:nvSpPr>
            <p:spPr bwMode="auto">
              <a:xfrm rot="2846341">
                <a:off x="4974111" y="2103733"/>
                <a:ext cx="160291" cy="185753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1600"/>
              </a:p>
            </p:txBody>
          </p:sp>
        </p:grpSp>
        <p:grpSp>
          <p:nvGrpSpPr>
            <p:cNvPr id="15" name="그룹 60"/>
            <p:cNvGrpSpPr>
              <a:grpSpLocks/>
            </p:cNvGrpSpPr>
            <p:nvPr/>
          </p:nvGrpSpPr>
          <p:grpSpPr bwMode="auto">
            <a:xfrm>
              <a:off x="5280710" y="2125799"/>
              <a:ext cx="159936" cy="1233051"/>
              <a:chOff x="5280710" y="2125799"/>
              <a:chExt cx="159936" cy="1233051"/>
            </a:xfrm>
          </p:grpSpPr>
          <p:cxnSp>
            <p:nvCxnSpPr>
              <p:cNvPr id="31" name="직선 화살표 연결선 11"/>
              <p:cNvCxnSpPr>
                <a:cxnSpLocks noChangeShapeType="1"/>
                <a:stCxn id="8" idx="0"/>
                <a:endCxn id="37" idx="2"/>
              </p:cNvCxnSpPr>
              <p:nvPr/>
            </p:nvCxnSpPr>
            <p:spPr bwMode="auto">
              <a:xfrm flipH="1" flipV="1">
                <a:off x="5360679" y="2152309"/>
                <a:ext cx="6818" cy="1206541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이등변 삼각형 31"/>
              <p:cNvSpPr/>
              <p:nvPr/>
            </p:nvSpPr>
            <p:spPr bwMode="auto">
              <a:xfrm>
                <a:off x="5280494" y="2125986"/>
                <a:ext cx="160352" cy="185684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1600"/>
              </a:p>
            </p:txBody>
          </p:sp>
        </p:grpSp>
        <p:grpSp>
          <p:nvGrpSpPr>
            <p:cNvPr id="16" name="그룹 64"/>
            <p:cNvGrpSpPr>
              <a:grpSpLocks/>
            </p:cNvGrpSpPr>
            <p:nvPr/>
          </p:nvGrpSpPr>
          <p:grpSpPr bwMode="auto">
            <a:xfrm>
              <a:off x="5532435" y="2107886"/>
              <a:ext cx="1491245" cy="1250966"/>
              <a:chOff x="5532435" y="2107886"/>
              <a:chExt cx="1491245" cy="1250966"/>
            </a:xfrm>
          </p:grpSpPr>
          <p:cxnSp>
            <p:nvCxnSpPr>
              <p:cNvPr id="29" name="직선 화살표 연결선 11"/>
              <p:cNvCxnSpPr>
                <a:cxnSpLocks noChangeShapeType="1"/>
                <a:stCxn id="9" idx="0"/>
              </p:cNvCxnSpPr>
              <p:nvPr/>
            </p:nvCxnSpPr>
            <p:spPr bwMode="auto">
              <a:xfrm flipH="1" flipV="1">
                <a:off x="5580113" y="2152309"/>
                <a:ext cx="1443567" cy="120654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이등변 삼각형 29"/>
              <p:cNvSpPr/>
              <p:nvPr/>
            </p:nvSpPr>
            <p:spPr bwMode="auto">
              <a:xfrm rot="18542120">
                <a:off x="5545660" y="2095797"/>
                <a:ext cx="160292" cy="185753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1600"/>
              </a:p>
            </p:txBody>
          </p:sp>
        </p:grpSp>
        <p:grpSp>
          <p:nvGrpSpPr>
            <p:cNvPr id="17" name="그룹 72"/>
            <p:cNvGrpSpPr>
              <a:grpSpLocks/>
            </p:cNvGrpSpPr>
            <p:nvPr/>
          </p:nvGrpSpPr>
          <p:grpSpPr bwMode="auto">
            <a:xfrm>
              <a:off x="2124690" y="2095304"/>
              <a:ext cx="1343716" cy="1263548"/>
              <a:chOff x="2124690" y="2095304"/>
              <a:chExt cx="1343716" cy="1263548"/>
            </a:xfrm>
          </p:grpSpPr>
          <p:cxnSp>
            <p:nvCxnSpPr>
              <p:cNvPr id="27" name="직선 화살표 연결선 11"/>
              <p:cNvCxnSpPr>
                <a:cxnSpLocks noChangeShapeType="1"/>
              </p:cNvCxnSpPr>
              <p:nvPr/>
            </p:nvCxnSpPr>
            <p:spPr bwMode="auto">
              <a:xfrm flipH="1" flipV="1">
                <a:off x="2159733" y="2152310"/>
                <a:ext cx="1308673" cy="120654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lg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이등변 삼각형 27"/>
              <p:cNvSpPr/>
              <p:nvPr/>
            </p:nvSpPr>
            <p:spPr bwMode="auto">
              <a:xfrm rot="18900000">
                <a:off x="2124276" y="2095832"/>
                <a:ext cx="160352" cy="185685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1600"/>
              </a:p>
            </p:txBody>
          </p:sp>
        </p:grpSp>
        <p:grpSp>
          <p:nvGrpSpPr>
            <p:cNvPr id="18" name="그룹 68"/>
            <p:cNvGrpSpPr>
              <a:grpSpLocks/>
            </p:cNvGrpSpPr>
            <p:nvPr/>
          </p:nvGrpSpPr>
          <p:grpSpPr bwMode="auto">
            <a:xfrm>
              <a:off x="1790031" y="2127568"/>
              <a:ext cx="159936" cy="1231282"/>
              <a:chOff x="1790031" y="2127568"/>
              <a:chExt cx="159936" cy="1231282"/>
            </a:xfrm>
          </p:grpSpPr>
          <p:cxnSp>
            <p:nvCxnSpPr>
              <p:cNvPr id="25" name="직선 화살표 연결선 11"/>
              <p:cNvCxnSpPr>
                <a:cxnSpLocks noChangeShapeType="1"/>
                <a:stCxn id="6" idx="0"/>
              </p:cNvCxnSpPr>
              <p:nvPr/>
            </p:nvCxnSpPr>
            <p:spPr bwMode="auto">
              <a:xfrm flipH="1" flipV="1">
                <a:off x="1872939" y="2152310"/>
                <a:ext cx="6820" cy="120654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lg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이등변 삼각형 25"/>
              <p:cNvSpPr/>
              <p:nvPr/>
            </p:nvSpPr>
            <p:spPr bwMode="auto">
              <a:xfrm>
                <a:off x="1789285" y="2127573"/>
                <a:ext cx="160351" cy="185685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1600"/>
              </a:p>
            </p:txBody>
          </p:sp>
        </p:grpSp>
        <p:grpSp>
          <p:nvGrpSpPr>
            <p:cNvPr id="19" name="그룹 73"/>
            <p:cNvGrpSpPr>
              <a:grpSpLocks/>
            </p:cNvGrpSpPr>
            <p:nvPr/>
          </p:nvGrpSpPr>
          <p:grpSpPr bwMode="auto">
            <a:xfrm>
              <a:off x="2368819" y="2086911"/>
              <a:ext cx="2743241" cy="1271941"/>
              <a:chOff x="2368819" y="2086911"/>
              <a:chExt cx="2743241" cy="1271941"/>
            </a:xfrm>
          </p:grpSpPr>
          <p:cxnSp>
            <p:nvCxnSpPr>
              <p:cNvPr id="23" name="직선 화살표 연결선 11"/>
              <p:cNvCxnSpPr>
                <a:cxnSpLocks noChangeShapeType="1"/>
              </p:cNvCxnSpPr>
              <p:nvPr/>
            </p:nvCxnSpPr>
            <p:spPr bwMode="auto">
              <a:xfrm flipH="1" flipV="1">
                <a:off x="2411760" y="2152310"/>
                <a:ext cx="2700300" cy="120654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lg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이등변 삼각형 23"/>
              <p:cNvSpPr/>
              <p:nvPr/>
            </p:nvSpPr>
            <p:spPr bwMode="auto">
              <a:xfrm rot="17829410">
                <a:off x="2381503" y="2073578"/>
                <a:ext cx="160292" cy="185754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1600"/>
              </a:p>
            </p:txBody>
          </p:sp>
        </p:grpSp>
        <p:grpSp>
          <p:nvGrpSpPr>
            <p:cNvPr id="20" name="그룹 74"/>
            <p:cNvGrpSpPr>
              <a:grpSpLocks/>
            </p:cNvGrpSpPr>
            <p:nvPr/>
          </p:nvGrpSpPr>
          <p:grpSpPr bwMode="auto">
            <a:xfrm>
              <a:off x="2549197" y="2013810"/>
              <a:ext cx="4066106" cy="1345042"/>
              <a:chOff x="2549197" y="2013810"/>
              <a:chExt cx="4066106" cy="1345042"/>
            </a:xfrm>
          </p:grpSpPr>
          <p:cxnSp>
            <p:nvCxnSpPr>
              <p:cNvPr id="21" name="직선 화살표 연결선 11"/>
              <p:cNvCxnSpPr>
                <a:cxnSpLocks noChangeShapeType="1"/>
              </p:cNvCxnSpPr>
              <p:nvPr/>
            </p:nvCxnSpPr>
            <p:spPr bwMode="auto">
              <a:xfrm flipH="1" flipV="1">
                <a:off x="2567243" y="2074311"/>
                <a:ext cx="4048060" cy="1284541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lg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이등변 삼각형 21"/>
              <p:cNvSpPr/>
              <p:nvPr/>
            </p:nvSpPr>
            <p:spPr bwMode="auto">
              <a:xfrm rot="17301444">
                <a:off x="2562493" y="2000574"/>
                <a:ext cx="160292" cy="185754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810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05.</a:t>
            </a:r>
            <a:r>
              <a:rPr lang="ko-KR" altLang="en-US" dirty="0" smtClean="0"/>
              <a:t>추상클래스와 인터페이스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일반클래스 </a:t>
            </a:r>
            <a:r>
              <a:rPr lang="en-US" altLang="ko-KR" dirty="0"/>
              <a:t>vs </a:t>
            </a:r>
            <a:r>
              <a:rPr lang="ko-KR" altLang="en-US" dirty="0"/>
              <a:t>추상클래스 </a:t>
            </a:r>
            <a:r>
              <a:rPr lang="en-US" altLang="ko-KR" dirty="0"/>
              <a:t>vs </a:t>
            </a:r>
            <a:r>
              <a:rPr lang="ko-KR" altLang="en-US" dirty="0"/>
              <a:t>인터페이스</a:t>
            </a:r>
            <a:endParaRPr lang="en-US" altLang="ko-KR" dirty="0"/>
          </a:p>
        </p:txBody>
      </p:sp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60488"/>
              </p:ext>
            </p:extLst>
          </p:nvPr>
        </p:nvGraphicFramePr>
        <p:xfrm>
          <a:off x="627387" y="948192"/>
          <a:ext cx="7667626" cy="2376487"/>
        </p:xfrm>
        <a:graphic>
          <a:graphicData uri="http://schemas.openxmlformats.org/drawingml/2006/table">
            <a:tbl>
              <a:tblPr/>
              <a:tblGrid>
                <a:gridCol w="1887705"/>
                <a:gridCol w="1926640"/>
                <a:gridCol w="1926641"/>
                <a:gridCol w="1926640"/>
              </a:tblGrid>
              <a:tr h="3922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일반클래스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추상클래스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06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(Method)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모두 완결한 메소드 *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완결한 메소드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추상 메소드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모두 추상 메소드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(Instance Variable)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가질 수 있음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가질 수 있음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가질 수 없음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05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객체화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(Instantiation)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텍스트 개체 틀 2"/>
          <p:cNvSpPr txBox="1">
            <a:spLocks/>
          </p:cNvSpPr>
          <p:nvPr/>
        </p:nvSpPr>
        <p:spPr bwMode="auto">
          <a:xfrm>
            <a:off x="337465" y="3386999"/>
            <a:ext cx="8899525" cy="9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 smtClean="0"/>
              <a:t>완결한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concret</a:t>
            </a:r>
            <a:r>
              <a:rPr lang="en-US" altLang="ko-KR" dirty="0" smtClean="0"/>
              <a:t> Method)</a:t>
            </a:r>
            <a:endParaRPr lang="ko-KR" alt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err="1" smtClean="0"/>
              <a:t>메소드의</a:t>
            </a:r>
            <a:r>
              <a:rPr lang="ko-KR" altLang="en-US" dirty="0" smtClean="0"/>
              <a:t> 구현을 포함한 일반적인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concret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(abstract Method)</a:t>
            </a:r>
            <a:r>
              <a:rPr lang="ko-KR" altLang="en-US" dirty="0" smtClean="0"/>
              <a:t>의 반대개념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99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도서대여점 객체지향 설계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684213" y="1023938"/>
            <a:ext cx="25558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책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책장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고객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고객장부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금고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대여장부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ea typeface="맑은 고딕" panose="020B0503020000020004" pitchFamily="50" charset="-127"/>
              </a:rPr>
              <a:t>…</a:t>
            </a:r>
            <a:endParaRPr kumimoji="0" lang="ko-KR" altLang="en-US" sz="1600" dirty="0"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2484438" y="1033463"/>
            <a:ext cx="6408737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b="1">
                <a:ea typeface="맑은 고딕" panose="020B0503020000020004" pitchFamily="50" charset="-127"/>
              </a:rPr>
              <a:t>책과 책장을 도식화 해보면</a:t>
            </a:r>
            <a:endParaRPr kumimoji="0" lang="en-US" altLang="ko-KR" sz="1400" b="1">
              <a:ea typeface="맑은 고딕" panose="020B0503020000020004" pitchFamily="50" charset="-127"/>
            </a:endParaRPr>
          </a:p>
        </p:txBody>
      </p:sp>
      <p:pic>
        <p:nvPicPr>
          <p:cNvPr id="7" name="Picture 2" descr="우리들의 일그러진 영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516313"/>
            <a:ext cx="884238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Image result for 도가니 책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3516313"/>
            <a:ext cx="8540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삼국지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3533775"/>
            <a:ext cx="8223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http://designventures.co.kr/new/data/item/1403619961/thumb-1-550_43_370x37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3" t="6750" r="28096" b="6763"/>
          <a:stretch>
            <a:fillRect/>
          </a:stretch>
        </p:blipFill>
        <p:spPr bwMode="auto">
          <a:xfrm>
            <a:off x="5476875" y="1455738"/>
            <a:ext cx="82391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삼국지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3533775"/>
            <a:ext cx="8223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삼국지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533775"/>
            <a:ext cx="8223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H="1">
            <a:off x="3871913" y="2787650"/>
            <a:ext cx="1450975" cy="612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751388" y="3094038"/>
            <a:ext cx="649287" cy="306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61113" y="3155950"/>
            <a:ext cx="298450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443663" y="2787650"/>
            <a:ext cx="835025" cy="728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443663" y="2500313"/>
            <a:ext cx="1670050" cy="101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194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02.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객체지향 프로그래밍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40689"/>
              </p:ext>
            </p:extLst>
          </p:nvPr>
        </p:nvGraphicFramePr>
        <p:xfrm>
          <a:off x="5239109" y="412595"/>
          <a:ext cx="3076804" cy="235659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객체지향 기본개념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객체지향 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클래스의 정의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상속과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다형성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추상클래스와 인터페이스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06.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예외처리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06.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244475" y="987531"/>
            <a:ext cx="8899525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예외</a:t>
            </a:r>
            <a:r>
              <a:rPr lang="en-US" altLang="ko-KR" dirty="0" smtClean="0"/>
              <a:t>(Exception)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프로그램이 실행되는 동안 발생할 수 있는 비정상적인 조건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번역시의 에러가 아닌 실행시의 에러를 예외라 함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자바에서의 예외처리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예외처리를 위한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클래스 정의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기본적인 예외는 자바에 미리 정의된 예외를 통해 처리 가능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사용자가 필요한 예외를 직접 정의할 수 있음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예상되는 예외는 미리 처리해주면 무조건적인 프로그램의 종료를 피할 수 있음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예외처리의 사용은 프로그램의 신뢰성을 높여줌</a:t>
            </a:r>
          </a:p>
        </p:txBody>
      </p:sp>
    </p:spTree>
    <p:extLst>
      <p:ext uri="{BB962C8B-B14F-4D97-AF65-F5344CB8AC3E}">
        <p14:creationId xmlns:p14="http://schemas.microsoft.com/office/powerpoint/2010/main" val="7847038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06.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244475" y="702402"/>
            <a:ext cx="88995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예제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188" y="933263"/>
            <a:ext cx="8158162" cy="3455987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ArithException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public static void main(String[]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double result;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Scanner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sc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new Scanner(System.in);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sc.nextInt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result = 100/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     //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java.lang.ArithmeticException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발생</a:t>
            </a:r>
          </a:p>
          <a:p>
            <a:pPr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 </a:t>
            </a:r>
          </a:p>
          <a:p>
            <a:pPr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(result);  //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예외 발생으로 수행되지 않음</a:t>
            </a:r>
          </a:p>
          <a:p>
            <a:pPr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         </a:t>
            </a:r>
          </a:p>
          <a:p>
            <a:pPr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sc.close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}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60" y="3654452"/>
            <a:ext cx="6705600" cy="1228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97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06.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244475" y="567373"/>
            <a:ext cx="88995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ko-KR" dirty="0" err="1" smtClean="0"/>
              <a:t>try~cathc~finally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altLang="ko-KR" dirty="0" smtClean="0"/>
              <a:t>try </a:t>
            </a:r>
            <a:r>
              <a:rPr lang="ko-KR" altLang="en-US" dirty="0" smtClean="0"/>
              <a:t>블록에서 예외가 발생한 경우            </a:t>
            </a:r>
            <a:r>
              <a:rPr lang="en-US" altLang="ko-KR" b="1" dirty="0" smtClean="0"/>
              <a:t>: 0 -&gt;  1 -&gt;  2 -&gt; 3 -&gt; 4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altLang="ko-KR" dirty="0" smtClean="0"/>
              <a:t>try </a:t>
            </a:r>
            <a:r>
              <a:rPr lang="ko-KR" altLang="en-US" dirty="0" smtClean="0"/>
              <a:t>블록에서 예외가 발생하지 않은 경우  </a:t>
            </a:r>
            <a:r>
              <a:rPr lang="en-US" altLang="ko-KR" b="1" dirty="0" smtClean="0"/>
              <a:t>: 0 -&gt;  1 -&gt;  3 -&gt; 4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endParaRPr lang="ko-KR" altLang="en-US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9138" y="796698"/>
            <a:ext cx="7345362" cy="2959100"/>
          </a:xfrm>
          <a:prstGeom prst="roundRect">
            <a:avLst>
              <a:gd name="adj" fmla="val 720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lnSpc>
                <a:spcPct val="17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try {</a:t>
            </a:r>
          </a:p>
          <a:p>
            <a:pPr eaLnBrk="1" latinLnBrk="1" hangingPunct="1">
              <a:lnSpc>
                <a:spcPct val="17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예외가 발생할 가능성이 있는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실행문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eaLnBrk="1" latinLnBrk="1" hangingPunct="1">
              <a:lnSpc>
                <a:spcPct val="17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 catch (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처리할 예외 타입  선언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{                     </a:t>
            </a:r>
          </a:p>
          <a:p>
            <a:pPr eaLnBrk="1" latinLnBrk="1" hangingPunct="1">
              <a:lnSpc>
                <a:spcPct val="17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예외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처리문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lnSpc>
                <a:spcPct val="17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 finally {</a:t>
            </a:r>
          </a:p>
          <a:p>
            <a:pPr eaLnBrk="1" latinLnBrk="1" hangingPunct="1">
              <a:lnSpc>
                <a:spcPct val="17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예외 발생 여부와 상관없이 무조건 실행되는 문장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생략가능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eaLnBrk="1" latinLnBrk="1" hangingPunct="1">
              <a:lnSpc>
                <a:spcPct val="17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</a:t>
            </a:r>
          </a:p>
        </p:txBody>
      </p:sp>
      <p:sp>
        <p:nvSpPr>
          <p:cNvPr id="7" name="타원 8"/>
          <p:cNvSpPr>
            <a:spLocks noChangeArrowheads="1"/>
          </p:cNvSpPr>
          <p:nvPr/>
        </p:nvSpPr>
        <p:spPr bwMode="auto">
          <a:xfrm>
            <a:off x="863600" y="833211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endParaRPr lang="ko-KR" altLang="en-US" sz="1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타원 8"/>
          <p:cNvSpPr>
            <a:spLocks noChangeArrowheads="1"/>
          </p:cNvSpPr>
          <p:nvPr/>
        </p:nvSpPr>
        <p:spPr bwMode="auto">
          <a:xfrm>
            <a:off x="1204913" y="1414236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1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타원 8"/>
          <p:cNvSpPr>
            <a:spLocks noChangeArrowheads="1"/>
          </p:cNvSpPr>
          <p:nvPr/>
        </p:nvSpPr>
        <p:spPr bwMode="auto">
          <a:xfrm>
            <a:off x="1204913" y="2142898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1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타원 8"/>
          <p:cNvSpPr>
            <a:spLocks noChangeArrowheads="1"/>
          </p:cNvSpPr>
          <p:nvPr/>
        </p:nvSpPr>
        <p:spPr bwMode="auto">
          <a:xfrm>
            <a:off x="1204913" y="2893786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1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타원 8"/>
          <p:cNvSpPr>
            <a:spLocks noChangeArrowheads="1"/>
          </p:cNvSpPr>
          <p:nvPr/>
        </p:nvSpPr>
        <p:spPr bwMode="auto">
          <a:xfrm>
            <a:off x="863600" y="3470048"/>
            <a:ext cx="285750" cy="2857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ko-KR" altLang="en-US" sz="1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6937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06.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244475" y="607156"/>
            <a:ext cx="88995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예외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35589"/>
              </p:ext>
            </p:extLst>
          </p:nvPr>
        </p:nvGraphicFramePr>
        <p:xfrm>
          <a:off x="611188" y="900387"/>
          <a:ext cx="7669213" cy="3008314"/>
        </p:xfrm>
        <a:graphic>
          <a:graphicData uri="http://schemas.openxmlformats.org/drawingml/2006/table">
            <a:tbl>
              <a:tblPr/>
              <a:tblGrid>
                <a:gridCol w="2808444"/>
                <a:gridCol w="4860769"/>
              </a:tblGrid>
              <a:tr h="4438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 클래스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 발생 경우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ArithmeticException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어떤 수를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으로 나눌 때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NullPointerException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객체를 참조할 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ClassCastException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변환할 수 없는 타입으로 객체를 변환 할 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6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ArrayIndexOutOfBoundsException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배열을 참조하는 인덱스가 잘못된 경우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6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NumberFormatException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문자열이 나타내는 숫자와 일치하지 않은 타입의 숫자로 변환한 경우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IOException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입출력 동작 실패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*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인터럽트 발생할 경우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4" marR="91434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1922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06.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244475" y="612856"/>
            <a:ext cx="88995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연습문제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5013" y="874712"/>
            <a:ext cx="3260725" cy="2124075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</a:rPr>
              <a:t>ArrayException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{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public static void main(String[]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intArray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[]{3,6,9};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intArray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[3]);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}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12" y="4172865"/>
            <a:ext cx="4960937" cy="776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56213" y="874712"/>
            <a:ext cx="3260725" cy="2137125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</a:rPr>
              <a:t>NullPointException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{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public static void main(String[]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str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new String("hello");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str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null;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str.toString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());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}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6" y="3093662"/>
            <a:ext cx="5443538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3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06.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244475" y="640337"/>
            <a:ext cx="8899525" cy="38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예외</a:t>
            </a:r>
            <a:r>
              <a:rPr lang="en-US" altLang="ko-KR" dirty="0" smtClean="0"/>
              <a:t>(Exception)</a:t>
            </a:r>
            <a:r>
              <a:rPr lang="ko-KR" altLang="en-US" dirty="0" smtClean="0"/>
              <a:t>의 구분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altLang="ko-KR" dirty="0" smtClean="0"/>
              <a:t>Checked Exception : </a:t>
            </a:r>
            <a:r>
              <a:rPr lang="ko-KR" altLang="en-US" dirty="0" smtClean="0"/>
              <a:t>컴파일 할 때 확인 되는 예외로 예외처리가 필요함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altLang="ko-KR" dirty="0" smtClean="0"/>
              <a:t>Unchecked Exception : </a:t>
            </a:r>
            <a:r>
              <a:rPr lang="ko-KR" altLang="en-US" dirty="0" smtClean="0"/>
              <a:t>실행시점에 확인되는 예외로 예외처리를 하지 않아도 컴파일 됨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예외처리가 유용한 경우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파일을 다루는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파일이 존재하지 않거나 다른 프로세스에 의해 사용중인 경우 예외 발생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endParaRPr lang="ko-KR" alt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입출력을 다루는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 닫힌 입출력 </a:t>
            </a:r>
            <a:r>
              <a:rPr lang="ko-KR" altLang="en-US" dirty="0" err="1" smtClean="0"/>
              <a:t>스트림에</a:t>
            </a:r>
            <a:r>
              <a:rPr lang="ko-KR" altLang="en-US" dirty="0" smtClean="0"/>
              <a:t> 대해 작업하려 할 경우 예외 발생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endParaRPr lang="ko-KR" alt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err="1" smtClean="0"/>
              <a:t>네트워크을</a:t>
            </a:r>
            <a:r>
              <a:rPr lang="ko-KR" altLang="en-US" dirty="0" smtClean="0"/>
              <a:t> 통한 데이터 통신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서버나 클라이언트 한 쪽에서 응답이 없는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 상태가 안 좋아서 정해진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데이터를 받지 못하는 경우 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endParaRPr lang="ko-KR" alt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endParaRPr lang="ko-KR" alt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89797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06.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244475" y="590487"/>
            <a:ext cx="88995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예외처리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호출하는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예외를 처리하도록 명시한다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altLang="ko-KR" dirty="0" smtClean="0"/>
              <a:t>throws </a:t>
            </a:r>
            <a:r>
              <a:rPr lang="ko-KR" altLang="en-US" dirty="0" smtClean="0"/>
              <a:t>키워드를 사용하여 예외의 종류를 적어줌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09638" y="1854702"/>
            <a:ext cx="3446462" cy="2124075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ThrowsExepApp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{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public static void main( String[]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) {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ThrowsExep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exep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 new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ThrowsExep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// IO exception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발생</a:t>
            </a:r>
          </a:p>
          <a:p>
            <a:pPr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exep.executeExcept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(); 	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}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725988" y="1854702"/>
            <a:ext cx="4176712" cy="2124075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ThrowsExep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executeExcept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throws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IOException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pPr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 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강제예외발생”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	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throw  new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IOException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();      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강제로 예외 발생</a:t>
            </a:r>
          </a:p>
          <a:p>
            <a:pPr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41375" y="1592765"/>
            <a:ext cx="1789113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cs typeface="Courier New" pitchFamily="49" charset="0"/>
              </a:rPr>
              <a:t>ThrowsExepApp.java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643438" y="1592765"/>
            <a:ext cx="179070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cs typeface="Courier New" pitchFamily="49" charset="0"/>
              </a:rPr>
              <a:t>ThrowsExep.java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418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도서대여점 객체지향 설계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11188" y="3076838"/>
            <a:ext cx="7974547" cy="179996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defRPr/>
            </a:pP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관계를</a:t>
            </a:r>
            <a:r>
              <a:rPr lang="ko-KR" altLang="en-US" dirty="0" smtClean="0"/>
              <a:t> </a:t>
            </a:r>
            <a:r>
              <a:rPr kumimoji="1" lang="ko-KR" altLang="en-US" sz="2200" dirty="0" smtClean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표현해보면</a:t>
            </a:r>
            <a:endParaRPr kumimoji="1" lang="en-US" altLang="ko-KR" sz="2200" dirty="0" smtClean="0">
              <a:solidFill>
                <a:schemeClr val="accent6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0" lvl="2" indent="0">
              <a:defRPr/>
            </a:pPr>
            <a:r>
              <a:rPr lang="ko-KR" altLang="en-US" dirty="0" smtClean="0"/>
              <a:t>책장은 책을 저장하는 공간을 가지고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</a:p>
          <a:p>
            <a:pPr marL="0" lvl="2" indent="0">
              <a:defRPr/>
            </a:pPr>
            <a:r>
              <a:rPr lang="ko-KR" altLang="en-US" dirty="0" smtClean="0"/>
              <a:t>책은 </a:t>
            </a:r>
            <a:r>
              <a:rPr lang="en-US" altLang="ko-KR" dirty="0" smtClean="0"/>
              <a:t>ISBN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제목을 가지고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</a:p>
          <a:p>
            <a:pPr marL="0" lvl="2" indent="0">
              <a:defRPr/>
            </a:pPr>
            <a:r>
              <a:rPr lang="ko-KR" altLang="en-US" dirty="0" smtClean="0"/>
              <a:t>책장과 책은 자신이 가지고 있는  속성을 이용하는 기능을 가지고 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</a:p>
          <a:p>
            <a:pPr marL="0" lvl="2" indent="0">
              <a:defRPr/>
            </a:pPr>
            <a:r>
              <a:rPr lang="ko-KR" altLang="en-US" dirty="0" smtClean="0"/>
              <a:t>책장은 책을 가질 수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)</a:t>
            </a:r>
          </a:p>
        </p:txBody>
      </p:sp>
      <p:grpSp>
        <p:nvGrpSpPr>
          <p:cNvPr id="6" name="그룹 3"/>
          <p:cNvGrpSpPr>
            <a:grpSpLocks/>
          </p:cNvGrpSpPr>
          <p:nvPr/>
        </p:nvGrpSpPr>
        <p:grpSpPr bwMode="auto">
          <a:xfrm>
            <a:off x="1547813" y="1122155"/>
            <a:ext cx="2232025" cy="1701727"/>
            <a:chOff x="2699792" y="1347614"/>
            <a:chExt cx="2412268" cy="1908892"/>
          </a:xfrm>
        </p:grpSpPr>
        <p:sp>
          <p:nvSpPr>
            <p:cNvPr id="7" name="직사각형 6"/>
            <p:cNvSpPr/>
            <p:nvPr/>
          </p:nvSpPr>
          <p:spPr>
            <a:xfrm>
              <a:off x="2699792" y="1758154"/>
              <a:ext cx="2412268" cy="543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책의보관공간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공간</a:t>
              </a:r>
              <a:r>
                <a:rPr lang="en-US" altLang="ko-KR" sz="1200">
                  <a:solidFill>
                    <a:schemeClr val="tx1"/>
                  </a:solidFill>
                </a:rPr>
                <a:t>&lt;</a:t>
              </a:r>
              <a:r>
                <a:rPr lang="ko-KR" altLang="en-US" sz="1200">
                  <a:solidFill>
                    <a:schemeClr val="tx1"/>
                  </a:solidFill>
                </a:rPr>
                <a:t>책</a:t>
              </a:r>
              <a:r>
                <a:rPr lang="en-US" altLang="ko-KR" sz="1200">
                  <a:solidFill>
                    <a:schemeClr val="tx1"/>
                  </a:solidFill>
                </a:rPr>
                <a:t>&gt;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99792" y="1347614"/>
              <a:ext cx="2412268" cy="4105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책장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99792" y="2301181"/>
              <a:ext cx="2412268" cy="955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가지고 </a:t>
              </a:r>
              <a:r>
                <a:rPr lang="ko-KR" altLang="en-US" sz="1200" err="1">
                  <a:solidFill>
                    <a:schemeClr val="tx1"/>
                  </a:solidFill>
                </a:rPr>
                <a:t>있는책의수</a:t>
              </a:r>
              <a:r>
                <a:rPr lang="en-US" altLang="ko-KR" sz="1200">
                  <a:solidFill>
                    <a:schemeClr val="tx1"/>
                  </a:solidFill>
                </a:rPr>
                <a:t>() : </a:t>
              </a:r>
              <a:r>
                <a:rPr lang="ko-KR" altLang="en-US" sz="1200">
                  <a:solidFill>
                    <a:schemeClr val="tx1"/>
                  </a:solidFill>
                </a:rPr>
                <a:t>정수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제목으로 찾다</a:t>
              </a:r>
              <a:r>
                <a:rPr lang="en-US" altLang="ko-KR" sz="1200">
                  <a:solidFill>
                    <a:schemeClr val="tx1"/>
                  </a:solidFill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</a:rPr>
                <a:t>도가니</a:t>
              </a:r>
              <a:r>
                <a:rPr lang="en-US" altLang="ko-KR" sz="1200">
                  <a:solidFill>
                    <a:schemeClr val="tx1"/>
                  </a:solidFill>
                </a:rPr>
                <a:t>): </a:t>
              </a:r>
              <a:r>
                <a:rPr lang="ko-KR" altLang="en-US" sz="1200">
                  <a:solidFill>
                    <a:schemeClr val="tx1"/>
                  </a:solidFill>
                </a:rPr>
                <a:t>책</a:t>
              </a:r>
              <a:r>
                <a:rPr lang="en-US" altLang="ko-KR" sz="1200">
                  <a:solidFill>
                    <a:schemeClr val="tx1"/>
                  </a:solidFill>
                </a:rPr>
                <a:t>[]</a:t>
              </a: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저자로 찾다</a:t>
              </a:r>
              <a:r>
                <a:rPr lang="en-US" altLang="ko-KR" sz="1200">
                  <a:solidFill>
                    <a:schemeClr val="tx1"/>
                  </a:solidFill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</a:rPr>
                <a:t>이문열</a:t>
              </a:r>
              <a:r>
                <a:rPr lang="en-US" altLang="ko-KR" sz="1200">
                  <a:solidFill>
                    <a:schemeClr val="tx1"/>
                  </a:solidFill>
                </a:rPr>
                <a:t>): </a:t>
              </a:r>
              <a:r>
                <a:rPr lang="ko-KR" altLang="en-US" sz="1200">
                  <a:solidFill>
                    <a:schemeClr val="tx1"/>
                  </a:solidFill>
                </a:rPr>
                <a:t>책</a:t>
              </a:r>
              <a:r>
                <a:rPr lang="en-US" altLang="ko-KR" sz="1200">
                  <a:solidFill>
                    <a:schemeClr val="tx1"/>
                  </a:solidFill>
                </a:rPr>
                <a:t>[]</a:t>
              </a: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추가하다</a:t>
              </a:r>
              <a:r>
                <a:rPr lang="en-US" altLang="ko-KR" sz="1200">
                  <a:solidFill>
                    <a:schemeClr val="tx1"/>
                  </a:solidFill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</a:rPr>
                <a:t>책</a:t>
              </a:r>
              <a:r>
                <a:rPr lang="en-US" altLang="ko-KR" sz="1200">
                  <a:solidFill>
                    <a:schemeClr val="tx1"/>
                  </a:solidFill>
                </a:rPr>
                <a:t>): void</a:t>
              </a:r>
            </a:p>
            <a:p>
              <a:pPr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0"/>
          <p:cNvGrpSpPr>
            <a:grpSpLocks/>
          </p:cNvGrpSpPr>
          <p:nvPr/>
        </p:nvGrpSpPr>
        <p:grpSpPr bwMode="auto">
          <a:xfrm>
            <a:off x="5327650" y="926052"/>
            <a:ext cx="2232025" cy="2161055"/>
            <a:chOff x="2699792" y="1347614"/>
            <a:chExt cx="2412268" cy="2161708"/>
          </a:xfrm>
        </p:grpSpPr>
        <p:sp>
          <p:nvSpPr>
            <p:cNvPr id="11" name="직사각형 10"/>
            <p:cNvSpPr/>
            <p:nvPr/>
          </p:nvSpPr>
          <p:spPr>
            <a:xfrm>
              <a:off x="2699792" y="1703623"/>
              <a:ext cx="2412268" cy="9236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ISBN</a:t>
              </a:r>
              <a:r>
                <a:rPr lang="ko-KR" altLang="en-US" sz="1200">
                  <a:solidFill>
                    <a:schemeClr val="tx1"/>
                  </a:solidFill>
                </a:rPr>
                <a:t>번호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가격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정수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저자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제목 </a:t>
              </a:r>
              <a:r>
                <a:rPr lang="en-US" altLang="ko-KR" sz="1200">
                  <a:solidFill>
                    <a:schemeClr val="tx1"/>
                  </a:solidFill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99792" y="1347614"/>
              <a:ext cx="2412268" cy="3560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책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99792" y="2626405"/>
              <a:ext cx="2412268" cy="8829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ISBN</a:t>
              </a:r>
              <a:r>
                <a:rPr lang="ko-KR" altLang="en-US" sz="1200">
                  <a:solidFill>
                    <a:schemeClr val="tx1"/>
                  </a:solidFill>
                </a:rPr>
                <a:t>번호를 말하다</a:t>
              </a:r>
              <a:r>
                <a:rPr lang="en-US" altLang="ko-KR" sz="1200">
                  <a:solidFill>
                    <a:schemeClr val="tx1"/>
                  </a:solidFill>
                </a:rPr>
                <a:t>() :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가격을말하다</a:t>
              </a:r>
              <a:r>
                <a:rPr lang="en-US" altLang="ko-KR" sz="1200">
                  <a:solidFill>
                    <a:schemeClr val="tx1"/>
                  </a:solidFill>
                </a:rPr>
                <a:t>() :</a:t>
              </a:r>
              <a:r>
                <a:rPr lang="ko-KR" altLang="en-US" sz="1200">
                  <a:solidFill>
                    <a:schemeClr val="tx1"/>
                  </a:solidFill>
                </a:rPr>
                <a:t>정수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저자를말하다</a:t>
              </a:r>
              <a:r>
                <a:rPr lang="en-US" altLang="ko-KR" sz="1200">
                  <a:solidFill>
                    <a:schemeClr val="tx1"/>
                  </a:solidFill>
                </a:rPr>
                <a:t>() :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eaLnBrk="1" latinLnBrk="1" hangingPunct="1">
                <a:defRPr/>
              </a:pPr>
              <a:r>
                <a:rPr lang="ko-KR" altLang="en-US" sz="1200" err="1">
                  <a:solidFill>
                    <a:schemeClr val="tx1"/>
                  </a:solidFill>
                </a:rPr>
                <a:t>제목을말하다</a:t>
              </a:r>
              <a:r>
                <a:rPr lang="en-US" altLang="ko-KR" sz="1200">
                  <a:solidFill>
                    <a:schemeClr val="tx1"/>
                  </a:solidFill>
                </a:rPr>
                <a:t>() ;</a:t>
              </a:r>
              <a:r>
                <a:rPr lang="ko-KR" altLang="en-US" sz="1200">
                  <a:solidFill>
                    <a:schemeClr val="tx1"/>
                  </a:solidFill>
                </a:rPr>
                <a:t>문자열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>
            <a:off x="3789129" y="1877151"/>
            <a:ext cx="1547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6"/>
          <p:cNvSpPr>
            <a:spLocks noChangeArrowheads="1"/>
          </p:cNvSpPr>
          <p:nvPr/>
        </p:nvSpPr>
        <p:spPr bwMode="auto">
          <a:xfrm>
            <a:off x="3779838" y="190404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6" name="직사각형 19"/>
          <p:cNvSpPr>
            <a:spLocks noChangeArrowheads="1"/>
          </p:cNvSpPr>
          <p:nvPr/>
        </p:nvSpPr>
        <p:spPr bwMode="auto">
          <a:xfrm>
            <a:off x="4818345" y="1930939"/>
            <a:ext cx="538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0…*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642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객체지향 기본개념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도서대여점 객체지향 설계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684213" y="1023938"/>
            <a:ext cx="25558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책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책장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고객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고객장부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금고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>
                <a:ea typeface="맑은 고딕" panose="020B0503020000020004" pitchFamily="50" charset="-127"/>
              </a:rPr>
              <a:t>대여장부</a:t>
            </a:r>
            <a:endParaRPr kumimoji="0" lang="en-US" altLang="ko-KR" sz="1600"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>
                <a:ea typeface="맑은 고딕" panose="020B0503020000020004" pitchFamily="50" charset="-127"/>
              </a:rPr>
              <a:t>…</a:t>
            </a:r>
            <a:endParaRPr kumimoji="0" lang="ko-KR" altLang="en-US" sz="1600"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2484438" y="1033463"/>
            <a:ext cx="6408737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b="1">
                <a:ea typeface="맑은 고딕" panose="020B0503020000020004" pitchFamily="50" charset="-127"/>
              </a:rPr>
              <a:t>고객과 고객장부의 관계를 그려보기</a:t>
            </a:r>
            <a:endParaRPr kumimoji="0" lang="en-US" altLang="ko-KR" sz="1400" b="1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b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88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Words>5102</Words>
  <Application>Microsoft Office PowerPoint</Application>
  <PresentationFormat>화면 슬라이드 쇼(16:9)</PresentationFormat>
  <Paragraphs>1411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9" baseType="lpstr">
      <vt:lpstr>HY견고딕</vt:lpstr>
      <vt:lpstr>Noto Sans CJK KR Medium</vt:lpstr>
      <vt:lpstr>굴림</vt:lpstr>
      <vt:lpstr>맑은 고딕</vt:lpstr>
      <vt:lpstr>휴먼매직체</vt:lpstr>
      <vt:lpstr>Arial</vt:lpstr>
      <vt:lpstr>Calibri</vt:lpstr>
      <vt:lpstr>Calibri Light</vt:lpstr>
      <vt:lpstr>Courier New</vt:lpstr>
      <vt:lpstr>Wingdings</vt:lpstr>
      <vt:lpstr>Wingdings 2</vt:lpstr>
      <vt:lpstr>Office 테마</vt:lpstr>
      <vt:lpstr>Java Programming</vt:lpstr>
      <vt:lpstr>Chapter 02. 객체지향 프로그래밍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01.객체지향 기본개념</vt:lpstr>
      <vt:lpstr>Chapter 02. 객체지향 프로그래밍</vt:lpstr>
      <vt:lpstr>02.객체지향 개요</vt:lpstr>
      <vt:lpstr>02.객체지향 개요</vt:lpstr>
      <vt:lpstr>02.객체지향 개요</vt:lpstr>
      <vt:lpstr>02.객체지향 개요</vt:lpstr>
      <vt:lpstr>02.객체지향 개요</vt:lpstr>
      <vt:lpstr>02.객체지향 개요</vt:lpstr>
      <vt:lpstr>Chapter 02. 객체지향 프로그래밍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03.클래스의 정의</vt:lpstr>
      <vt:lpstr>Chapter 02. 객체지향 프로그래밍</vt:lpstr>
      <vt:lpstr>04.상속과 다형성</vt:lpstr>
      <vt:lpstr>04.상속과 다형성</vt:lpstr>
      <vt:lpstr>04.상속과 다형성</vt:lpstr>
      <vt:lpstr>04.상속과 다형성</vt:lpstr>
      <vt:lpstr>04.상속과 다형성</vt:lpstr>
      <vt:lpstr>04.상속과 다형성</vt:lpstr>
      <vt:lpstr>04.상속과 다형성</vt:lpstr>
      <vt:lpstr>04.상속과 다형성</vt:lpstr>
      <vt:lpstr>Chapter 02. 객체지향 프로그래밍</vt:lpstr>
      <vt:lpstr>05.추상클래스와 인터페이스</vt:lpstr>
      <vt:lpstr>05.추상클래스와 인터페이스</vt:lpstr>
      <vt:lpstr>05.추상클래스와 인터페이스</vt:lpstr>
      <vt:lpstr>05.추상클래스와 인터페이스</vt:lpstr>
      <vt:lpstr>05.추상클래스와 인터페이스</vt:lpstr>
      <vt:lpstr>05.추상클래스와 인터페이스</vt:lpstr>
      <vt:lpstr>05.추상클래스와 인터페이스</vt:lpstr>
      <vt:lpstr>05.추상클래스와 인터페이스</vt:lpstr>
      <vt:lpstr>Chapter 02. 객체지향 프로그래밍</vt:lpstr>
      <vt:lpstr>06.예외처리</vt:lpstr>
      <vt:lpstr>06.예외처리</vt:lpstr>
      <vt:lpstr>06.예외처리</vt:lpstr>
      <vt:lpstr>06.예외처리</vt:lpstr>
      <vt:lpstr>06.예외처리</vt:lpstr>
      <vt:lpstr>06.예외처리</vt:lpstr>
      <vt:lpstr>06.예외처리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01. 기본 프로그래밍</dc:title>
  <dc:creator>remys</dc:creator>
  <cp:lastModifiedBy>remys</cp:lastModifiedBy>
  <cp:revision>215</cp:revision>
  <dcterms:created xsi:type="dcterms:W3CDTF">2020-03-26T06:16:02Z</dcterms:created>
  <dcterms:modified xsi:type="dcterms:W3CDTF">2020-05-12T08:56:04Z</dcterms:modified>
</cp:coreProperties>
</file>