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56" r:id="rId3"/>
    <p:sldId id="569" r:id="rId4"/>
    <p:sldId id="581" r:id="rId5"/>
    <p:sldId id="570" r:id="rId6"/>
    <p:sldId id="571" r:id="rId7"/>
    <p:sldId id="583" r:id="rId8"/>
    <p:sldId id="582" r:id="rId9"/>
    <p:sldId id="568" r:id="rId10"/>
    <p:sldId id="574" r:id="rId11"/>
    <p:sldId id="575" r:id="rId12"/>
    <p:sldId id="576" r:id="rId13"/>
    <p:sldId id="577" r:id="rId14"/>
    <p:sldId id="578" r:id="rId15"/>
    <p:sldId id="579" r:id="rId16"/>
    <p:sldId id="580" r:id="rId17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0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556A84"/>
    <a:srgbClr val="DDDAE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0644" autoAdjust="0"/>
  </p:normalViewPr>
  <p:slideViewPr>
    <p:cSldViewPr snapToGrid="0" showGuides="1">
      <p:cViewPr varScale="1">
        <p:scale>
          <a:sx n="135" d="100"/>
          <a:sy n="135" d="100"/>
        </p:scale>
        <p:origin x="64" y="340"/>
      </p:cViewPr>
      <p:guideLst>
        <p:guide pos="1360"/>
        <p:guide orient="horz" pos="2414"/>
      </p:guideLst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694AB-7FFF-4D4A-897B-E6B0A584DF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EC9D4-72F8-460F-8F0B-14D7BDCFC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2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강의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3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6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7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648" y="467962"/>
            <a:ext cx="3814314" cy="5959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 userDrawn="1"/>
        </p:nvCxnSpPr>
        <p:spPr>
          <a:xfrm>
            <a:off x="142875" y="515217"/>
            <a:ext cx="8858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 b="1"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69" y="147943"/>
            <a:ext cx="294993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06.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네트워크 </a:t>
            </a:r>
            <a:r>
              <a:rPr lang="ko-KR" altLang="en-US" sz="700" b="1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쓰레드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772399" y="158750"/>
            <a:ext cx="1225345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6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806450" indent="-1778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>
                <a:latin typeface="+mn-ea"/>
                <a:ea typeface="+mn-ea"/>
              </a:defRPr>
            </a:lvl4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둘째수준</a:t>
            </a:r>
            <a:r>
              <a:rPr lang="en-US" altLang="ko-KR" noProof="0" dirty="0" smtClean="0"/>
              <a:t>(</a:t>
            </a:r>
            <a:r>
              <a:rPr lang="ko-KR" altLang="en-US" noProof="0" dirty="0" err="1" smtClean="0"/>
              <a:t>빈거</a:t>
            </a:r>
            <a:r>
              <a:rPr lang="en-US" altLang="ko-KR" noProof="0" dirty="0" smtClean="0"/>
              <a:t>)</a:t>
            </a:r>
          </a:p>
          <a:p>
            <a:pPr lvl="2"/>
            <a:r>
              <a:rPr lang="ko-KR" altLang="en-US" noProof="0" dirty="0" err="1" smtClean="0"/>
              <a:t>세째수준</a:t>
            </a:r>
            <a:endParaRPr lang="en-US" altLang="ko-KR" noProof="0" dirty="0" smtClean="0"/>
          </a:p>
          <a:p>
            <a:pPr lvl="3"/>
            <a:r>
              <a:rPr lang="ko-KR" altLang="en-US" noProof="0" dirty="0" err="1" smtClean="0"/>
              <a:t>네째수준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2628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" userDrawn="1">
          <p15:clr>
            <a:srgbClr val="FBAE40"/>
          </p15:clr>
        </p15:guide>
        <p15:guide id="2" pos="9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orient="horz" pos="3140" userDrawn="1">
          <p15:clr>
            <a:srgbClr val="FBAE40"/>
          </p15:clr>
        </p15:guide>
        <p15:guide id="5" pos="5670" userDrawn="1">
          <p15:clr>
            <a:srgbClr val="FBAE40"/>
          </p15:clr>
        </p15:guide>
        <p15:guide id="6" orient="horz" pos="2799" userDrawn="1">
          <p15:clr>
            <a:srgbClr val="FBAE40"/>
          </p15:clr>
        </p15:guide>
        <p15:guide id="7" pos="3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397" y="350875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6528" y="1586297"/>
            <a:ext cx="0" cy="402336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0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9000492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 userDrawn="1"/>
        </p:nvSpPr>
        <p:spPr>
          <a:xfrm>
            <a:off x="9000492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86617" y="148118"/>
            <a:ext cx="294993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01.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기본 프로그래밍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616297" y="158750"/>
            <a:ext cx="1381448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90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0">
          <p15:clr>
            <a:srgbClr val="FBAE40"/>
          </p15:clr>
        </p15:guide>
        <p15:guide id="2" pos="9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3140">
          <p15:clr>
            <a:srgbClr val="FBAE40"/>
          </p15:clr>
        </p15:guide>
        <p15:guide id="5" pos="567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7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9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61" r:id="rId3"/>
    <p:sldLayoutId id="2147483674" r:id="rId4"/>
    <p:sldLayoutId id="2147483673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347123" y="457263"/>
            <a:ext cx="4597591" cy="902294"/>
            <a:chOff x="2347123" y="457263"/>
            <a:chExt cx="4597591" cy="902294"/>
          </a:xfrm>
        </p:grpSpPr>
        <p:sp>
          <p:nvSpPr>
            <p:cNvPr id="3" name="직사각형 2"/>
            <p:cNvSpPr/>
            <p:nvPr/>
          </p:nvSpPr>
          <p:spPr>
            <a:xfrm>
              <a:off x="2347123" y="457263"/>
              <a:ext cx="4597591" cy="6529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6667264" y="1082111"/>
              <a:ext cx="249370" cy="305521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28053"/>
              </p:ext>
            </p:extLst>
          </p:nvPr>
        </p:nvGraphicFramePr>
        <p:xfrm>
          <a:off x="2792368" y="1858137"/>
          <a:ext cx="3823316" cy="260140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23316"/>
              </a:tblGrid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 01.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기본 프로그래밍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02.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객체지향 프로그래밍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03.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API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 04.</a:t>
                      </a:r>
                      <a:r>
                        <a:rPr lang="ko-KR" altLang="en-US" sz="1800" b="0" baseline="0" dirty="0" smtClean="0">
                          <a:latin typeface="+mn-ea"/>
                          <a:ea typeface="+mn-ea"/>
                        </a:rPr>
                        <a:t>컬렉션 프레임워크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 05.I/O </a:t>
                      </a: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Chapter 06.</a:t>
                      </a:r>
                      <a:r>
                        <a:rPr lang="ko-KR" altLang="en-US" sz="1800" b="1" dirty="0" smtClean="0"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쓰레드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361661" y="560597"/>
            <a:ext cx="4562475" cy="461963"/>
          </a:xfrm>
          <a:prstGeom prst="rect">
            <a:avLst/>
          </a:prstGeom>
        </p:spPr>
        <p:txBody>
          <a:bodyPr/>
          <a:lstStyle/>
          <a:p>
            <a:pPr algn="ctr" rtl="0" eaLnBrk="1" latinLnBrk="1" hangingPunct="1"/>
            <a:r>
              <a:rPr lang="en-US" altLang="ko-KR" sz="2400" b="1" kern="1200" dirty="0" smtClean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Programming</a:t>
            </a:r>
            <a:endParaRPr lang="ko-KR" altLang="ko-KR" sz="2000" dirty="0" smtClean="0">
              <a:effectLst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8425914" y="4924656"/>
            <a:ext cx="763522" cy="2188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  <a:defRPr/>
            </a:pPr>
            <a:r>
              <a:rPr lang="en-US" altLang="ko-KR" sz="1200" dirty="0" smtClean="0"/>
              <a:t>v1.200511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8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02.Thread(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스레드</a:t>
            </a:r>
            <a:r>
              <a:rPr lang="en-US" altLang="ko-KR" dirty="0"/>
              <a:t>(Thread):</a:t>
            </a:r>
            <a:r>
              <a:rPr lang="ko-KR" altLang="en-US" dirty="0"/>
              <a:t>프로그램의 실행 흐름</a:t>
            </a:r>
            <a:endParaRPr lang="en-US" altLang="ko-KR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503238" y="1023938"/>
            <a:ext cx="34559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en-US" sz="1400" b="1" dirty="0" err="1">
                <a:ea typeface="맑은 고딕" panose="020B0503020000020004" pitchFamily="50" charset="-127"/>
              </a:rPr>
              <a:t>싱글스레드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(single thread) </a:t>
            </a:r>
            <a:r>
              <a:rPr kumimoji="0" lang="ko-KR" altLang="en-US" sz="1400" b="1" dirty="0">
                <a:ea typeface="맑은 고딕" panose="020B0503020000020004" pitchFamily="50" charset="-127"/>
              </a:rPr>
              <a:t>프로그램</a:t>
            </a:r>
            <a:r>
              <a:rPr kumimoji="0" lang="en-US" altLang="ko-KR" sz="1400" b="1" dirty="0">
                <a:ea typeface="맑은 고딕" panose="020B0503020000020004" pitchFamily="50" charset="-127"/>
              </a:rPr>
              <a:t>: </a:t>
            </a:r>
            <a:br>
              <a:rPr kumimoji="0" lang="en-US" altLang="ko-KR" sz="1400" b="1" dirty="0">
                <a:ea typeface="맑은 고딕" panose="020B0503020000020004" pitchFamily="50" charset="-127"/>
              </a:rPr>
            </a:br>
            <a:r>
              <a:rPr kumimoji="0" lang="ko-KR" altLang="en-US" sz="1400" dirty="0" err="1">
                <a:ea typeface="맑은 고딕" panose="020B0503020000020004" pitchFamily="50" charset="-127"/>
              </a:rPr>
              <a:t>스레드가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 하나뿐인 프로그램</a:t>
            </a:r>
            <a:endParaRPr kumimoji="0" lang="en-US" altLang="ko-KR" sz="1400" dirty="0">
              <a:ea typeface="맑은 고딕" panose="020B05030200000200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4967288" y="1023938"/>
            <a:ext cx="3457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en-US" sz="1400" b="1">
                <a:ea typeface="맑은 고딕" panose="020B0503020000020004" pitchFamily="50" charset="-127"/>
              </a:rPr>
              <a:t>멀티스레드</a:t>
            </a:r>
            <a:r>
              <a:rPr kumimoji="0" lang="en-US" altLang="ko-KR" sz="1400" b="1">
                <a:ea typeface="맑은 고딕" panose="020B0503020000020004" pitchFamily="50" charset="-127"/>
              </a:rPr>
              <a:t>(multi thread) </a:t>
            </a:r>
            <a:r>
              <a:rPr kumimoji="0" lang="ko-KR" altLang="en-US" sz="1400" b="1">
                <a:ea typeface="맑은 고딕" panose="020B0503020000020004" pitchFamily="50" charset="-127"/>
              </a:rPr>
              <a:t>프로그램</a:t>
            </a:r>
            <a:r>
              <a:rPr kumimoji="0" lang="en-US" altLang="ko-KR" sz="1400" b="1">
                <a:ea typeface="맑은 고딕" panose="020B0503020000020004" pitchFamily="50" charset="-127"/>
              </a:rPr>
              <a:t>: </a:t>
            </a:r>
            <a:br>
              <a:rPr kumimoji="0" lang="en-US" altLang="ko-KR" sz="1400" b="1">
                <a:ea typeface="맑은 고딕" panose="020B0503020000020004" pitchFamily="50" charset="-127"/>
              </a:rPr>
            </a:br>
            <a:r>
              <a:rPr kumimoji="0" lang="ko-KR" altLang="en-US" sz="1400">
                <a:ea typeface="맑은 고딕" panose="020B0503020000020004" pitchFamily="50" charset="-127"/>
              </a:rPr>
              <a:t>스레드가 둘 이상인 프로그램</a:t>
            </a:r>
            <a:endParaRPr kumimoji="0" lang="en-US" altLang="ko-KR" sz="1400"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350" y="1708150"/>
            <a:ext cx="1387475" cy="3079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</a:rPr>
              <a:t>스레드의</a:t>
            </a:r>
            <a:r>
              <a:rPr lang="ko-KR" altLang="en-US" sz="1400" b="1" dirty="0">
                <a:solidFill>
                  <a:prstClr val="black"/>
                </a:solidFill>
              </a:rPr>
              <a:t> 시작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03350" y="4078288"/>
            <a:ext cx="1387475" cy="30797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</a:rPr>
              <a:t>스레드의</a:t>
            </a:r>
            <a:r>
              <a:rPr lang="ko-KR" altLang="en-US" sz="1400" b="1" dirty="0">
                <a:solidFill>
                  <a:prstClr val="black"/>
                </a:solidFill>
              </a:rPr>
              <a:t> 끝</a:t>
            </a:r>
          </a:p>
        </p:txBody>
      </p:sp>
      <p:cxnSp>
        <p:nvCxnSpPr>
          <p:cNvPr id="11" name="직선 화살표 연결선 10"/>
          <p:cNvCxnSpPr>
            <a:stCxn id="7" idx="2"/>
            <a:endCxn id="10" idx="0"/>
          </p:cNvCxnSpPr>
          <p:nvPr/>
        </p:nvCxnSpPr>
        <p:spPr>
          <a:xfrm>
            <a:off x="2097088" y="2016125"/>
            <a:ext cx="0" cy="20621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4"/>
          <p:cNvGrpSpPr>
            <a:grpSpLocks/>
          </p:cNvGrpSpPr>
          <p:nvPr/>
        </p:nvGrpSpPr>
        <p:grpSpPr bwMode="auto">
          <a:xfrm>
            <a:off x="4297363" y="1600200"/>
            <a:ext cx="4451350" cy="2843213"/>
            <a:chOff x="4296909" y="1707654"/>
            <a:chExt cx="4451555" cy="284431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973386" y="1707654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73386" y="3487933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5" name="직선 화살표 연결선 14"/>
            <p:cNvCxnSpPr>
              <a:stCxn id="13" idx="2"/>
              <a:endCxn id="14" idx="0"/>
            </p:cNvCxnSpPr>
            <p:nvPr/>
          </p:nvCxnSpPr>
          <p:spPr>
            <a:xfrm>
              <a:off x="6667155" y="2015749"/>
              <a:ext cx="0" cy="147218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4296909" y="2516006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296909" y="3919901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9" name="직선 화살표 연결선 18"/>
            <p:cNvCxnSpPr>
              <a:stCxn id="17" idx="2"/>
              <a:endCxn id="18" idx="0"/>
            </p:cNvCxnSpPr>
            <p:nvPr/>
          </p:nvCxnSpPr>
          <p:spPr>
            <a:xfrm>
              <a:off x="4990678" y="2824100"/>
              <a:ext cx="0" cy="10958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7360925" y="2839982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60925" y="4243876"/>
              <a:ext cx="1387539" cy="30809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22" name="직선 화살표 연결선 21"/>
            <p:cNvCxnSpPr>
              <a:stCxn id="20" idx="2"/>
              <a:endCxn id="21" idx="0"/>
            </p:cNvCxnSpPr>
            <p:nvPr/>
          </p:nvCxnSpPr>
          <p:spPr>
            <a:xfrm>
              <a:off x="8054694" y="3148076"/>
              <a:ext cx="0" cy="10958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7" idx="3"/>
            </p:cNvCxnSpPr>
            <p:nvPr/>
          </p:nvCxnSpPr>
          <p:spPr>
            <a:xfrm flipH="1">
              <a:off x="5684448" y="2670053"/>
              <a:ext cx="982707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20" idx="1"/>
            </p:cNvCxnSpPr>
            <p:nvPr/>
          </p:nvCxnSpPr>
          <p:spPr>
            <a:xfrm>
              <a:off x="6667155" y="2994028"/>
              <a:ext cx="69377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352645" y="2176149"/>
              <a:ext cx="1412940" cy="431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dirty="0" err="1">
                  <a:latin typeface="+mn-ea"/>
                  <a:ea typeface="+mn-ea"/>
                </a:rPr>
                <a:t>스레드를</a:t>
              </a:r>
              <a:r>
                <a:rPr lang="ko-KR" altLang="en-US" sz="1100" dirty="0">
                  <a:latin typeface="+mn-ea"/>
                  <a:ea typeface="+mn-ea"/>
                </a:rPr>
                <a:t> 만들어서 </a:t>
              </a:r>
              <a:r>
                <a:rPr lang="en-US" altLang="ko-KR" sz="1100" dirty="0">
                  <a:latin typeface="+mn-ea"/>
                  <a:ea typeface="+mn-ea"/>
                </a:rPr>
                <a:t/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ko-KR" altLang="en-US" sz="1100" dirty="0">
                  <a:latin typeface="+mn-ea"/>
                  <a:ea typeface="+mn-ea"/>
                </a:rPr>
                <a:t>실행합니다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65585" y="2427071"/>
              <a:ext cx="1411353" cy="431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dirty="0" err="1">
                  <a:latin typeface="+mn-ea"/>
                  <a:ea typeface="+mn-ea"/>
                </a:rPr>
                <a:t>스레드를</a:t>
              </a:r>
              <a:r>
                <a:rPr lang="ko-KR" altLang="en-US" sz="1100" dirty="0">
                  <a:latin typeface="+mn-ea"/>
                  <a:ea typeface="+mn-ea"/>
                </a:rPr>
                <a:t> 만들어서 </a:t>
              </a:r>
              <a:r>
                <a:rPr lang="en-US" altLang="ko-KR" sz="1100" dirty="0">
                  <a:latin typeface="+mn-ea"/>
                  <a:ea typeface="+mn-ea"/>
                </a:rPr>
                <a:t/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ko-KR" altLang="en-US" sz="1100" dirty="0">
                  <a:latin typeface="+mn-ea"/>
                  <a:ea typeface="+mn-ea"/>
                </a:rPr>
                <a:t>실행합니다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0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멀티스레드</a:t>
            </a:r>
            <a:r>
              <a:rPr lang="en-US" altLang="ko-KR" dirty="0"/>
              <a:t>(Thread) </a:t>
            </a:r>
            <a:r>
              <a:rPr lang="ko-KR" altLang="en-US" dirty="0"/>
              <a:t>프로그램의 작성방법</a:t>
            </a: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7820730" cy="829816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en-US" altLang="ko-KR" dirty="0" err="1"/>
              <a:t>java.lang.Thread</a:t>
            </a:r>
            <a:r>
              <a:rPr lang="en-US" altLang="ko-KR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클래스</a:t>
            </a:r>
            <a:r>
              <a:rPr lang="ko-KR" altLang="en-US" dirty="0"/>
              <a:t>를 사용하는 방법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en-US" altLang="ko-KR" dirty="0" err="1"/>
              <a:t>java.lang.Runnable</a:t>
            </a:r>
            <a:r>
              <a:rPr lang="en-US" altLang="ko-KR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인터페이스</a:t>
            </a:r>
            <a:r>
              <a:rPr lang="ko-KR" altLang="en-US" dirty="0"/>
              <a:t>를 이용하는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6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java.lang.Thread</a:t>
            </a:r>
            <a:r>
              <a:rPr lang="en-US" altLang="ko-KR" dirty="0"/>
              <a:t> </a:t>
            </a:r>
            <a:r>
              <a:rPr lang="ko-KR" altLang="en-US" dirty="0"/>
              <a:t>클래스를 사용하는 방법</a:t>
            </a:r>
            <a:endParaRPr lang="en-US" altLang="ko-KR" dirty="0"/>
          </a:p>
        </p:txBody>
      </p:sp>
      <p:grpSp>
        <p:nvGrpSpPr>
          <p:cNvPr id="5" name="그룹 13"/>
          <p:cNvGrpSpPr>
            <a:grpSpLocks/>
          </p:cNvGrpSpPr>
          <p:nvPr/>
        </p:nvGrpSpPr>
        <p:grpSpPr bwMode="auto">
          <a:xfrm>
            <a:off x="684213" y="1276350"/>
            <a:ext cx="3095625" cy="3397250"/>
            <a:chOff x="755576" y="1333525"/>
            <a:chExt cx="3096344" cy="339846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5576" y="1333525"/>
              <a:ext cx="1387797" cy="3080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55576" y="4423905"/>
              <a:ext cx="1387797" cy="3080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0" name="직선 화살표 연결선 9"/>
            <p:cNvCxnSpPr>
              <a:stCxn id="6" idx="2"/>
              <a:endCxn id="11" idx="0"/>
            </p:cNvCxnSpPr>
            <p:nvPr/>
          </p:nvCxnSpPr>
          <p:spPr>
            <a:xfrm>
              <a:off x="1449474" y="1641610"/>
              <a:ext cx="0" cy="125457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755576" y="2896184"/>
              <a:ext cx="1387797" cy="539943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black"/>
                  </a:solidFill>
                </a:rPr>
                <a:t>A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부터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>Z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까지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/>
              </a:r>
              <a:br>
                <a:rPr lang="en-US" altLang="ko-KR" sz="1400" b="1" dirty="0">
                  <a:solidFill>
                    <a:prstClr val="black"/>
                  </a:solidFill>
                </a:rPr>
              </a:br>
              <a:r>
                <a:rPr lang="ko-KR" altLang="en-US" sz="1400" b="1" dirty="0">
                  <a:solidFill>
                    <a:prstClr val="black"/>
                  </a:solidFill>
                </a:rPr>
                <a:t>출력</a:t>
              </a:r>
            </a:p>
          </p:txBody>
        </p:sp>
        <p:cxnSp>
          <p:nvCxnSpPr>
            <p:cNvPr id="12" name="직선 화살표 연결선 11"/>
            <p:cNvCxnSpPr>
              <a:stCxn id="11" idx="2"/>
              <a:endCxn id="7" idx="0"/>
            </p:cNvCxnSpPr>
            <p:nvPr/>
          </p:nvCxnSpPr>
          <p:spPr>
            <a:xfrm>
              <a:off x="1449474" y="3436127"/>
              <a:ext cx="0" cy="9877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2464123" y="2341949"/>
              <a:ext cx="1387797" cy="3080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464123" y="4012596"/>
              <a:ext cx="1387797" cy="3080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5" name="직선 화살표 연결선 14"/>
            <p:cNvCxnSpPr>
              <a:stCxn id="13" idx="2"/>
              <a:endCxn id="17" idx="0"/>
            </p:cNvCxnSpPr>
            <p:nvPr/>
          </p:nvCxnSpPr>
          <p:spPr>
            <a:xfrm>
              <a:off x="3158021" y="2650034"/>
              <a:ext cx="0" cy="46212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2464123" y="3112161"/>
              <a:ext cx="1387797" cy="538355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 smtClean="0">
                  <a:solidFill>
                    <a:prstClr val="black"/>
                  </a:solidFill>
                </a:rPr>
                <a:t>0</a:t>
              </a:r>
              <a:r>
                <a:rPr lang="ko-KR" altLang="en-US" sz="1400" b="1" dirty="0" smtClean="0">
                  <a:solidFill>
                    <a:prstClr val="black"/>
                  </a:solidFill>
                </a:rPr>
                <a:t>부터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>9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까지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/>
              </a:r>
              <a:br>
                <a:rPr lang="en-US" altLang="ko-KR" sz="1400" b="1" dirty="0">
                  <a:solidFill>
                    <a:prstClr val="black"/>
                  </a:solidFill>
                </a:rPr>
              </a:br>
              <a:r>
                <a:rPr lang="ko-KR" altLang="en-US" sz="1400" b="1" dirty="0">
                  <a:solidFill>
                    <a:prstClr val="black"/>
                  </a:solidFill>
                </a:rPr>
                <a:t>출력</a:t>
              </a:r>
            </a:p>
          </p:txBody>
        </p:sp>
        <p:cxnSp>
          <p:nvCxnSpPr>
            <p:cNvPr id="18" name="직선 화살표 연결선 17"/>
            <p:cNvCxnSpPr>
              <a:stCxn id="17" idx="2"/>
              <a:endCxn id="14" idx="0"/>
            </p:cNvCxnSpPr>
            <p:nvPr/>
          </p:nvCxnSpPr>
          <p:spPr>
            <a:xfrm>
              <a:off x="3158021" y="3650516"/>
              <a:ext cx="0" cy="36207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3" idx="1"/>
            </p:cNvCxnSpPr>
            <p:nvPr/>
          </p:nvCxnSpPr>
          <p:spPr>
            <a:xfrm>
              <a:off x="1449474" y="2495991"/>
              <a:ext cx="101464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432008" y="1959224"/>
              <a:ext cx="1411615" cy="431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dirty="0" err="1">
                  <a:latin typeface="+mn-ea"/>
                  <a:ea typeface="+mn-ea"/>
                </a:rPr>
                <a:t>스레드를</a:t>
              </a:r>
              <a:r>
                <a:rPr lang="ko-KR" altLang="en-US" sz="1100" dirty="0">
                  <a:latin typeface="+mn-ea"/>
                  <a:ea typeface="+mn-ea"/>
                </a:rPr>
                <a:t> 만들어서 </a:t>
              </a:r>
              <a:r>
                <a:rPr lang="en-US" altLang="ko-KR" sz="1100" dirty="0">
                  <a:latin typeface="+mn-ea"/>
                  <a:ea typeface="+mn-ea"/>
                </a:rPr>
                <a:t/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ko-KR" altLang="en-US" sz="1100" dirty="0">
                  <a:latin typeface="+mn-ea"/>
                  <a:ea typeface="+mn-ea"/>
                </a:rPr>
                <a:t>실행합니다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grpSp>
        <p:nvGrpSpPr>
          <p:cNvPr id="21" name="그룹 1"/>
          <p:cNvGrpSpPr>
            <a:grpSpLocks/>
          </p:cNvGrpSpPr>
          <p:nvPr/>
        </p:nvGrpSpPr>
        <p:grpSpPr bwMode="auto">
          <a:xfrm>
            <a:off x="4140200" y="842963"/>
            <a:ext cx="4645025" cy="4246562"/>
            <a:chOff x="533954" y="2029769"/>
            <a:chExt cx="5148227" cy="4245863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36004" y="2301186"/>
              <a:ext cx="306149" cy="20443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100" b="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933356" y="2294837"/>
              <a:ext cx="4748825" cy="20443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Multithread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[])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Thread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스레드를</a:t>
              </a: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</a:t>
              </a:r>
              <a:r>
                <a:rPr lang="ko-KR" altLang="en-US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thread.start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                              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스레드를</a:t>
              </a: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시작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(char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'A';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&lt;= 'Z';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533954" y="2029769"/>
              <a:ext cx="3068526" cy="30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메소드를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포함하는 클래스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33954" y="4389992"/>
              <a:ext cx="2999907" cy="30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숫자를 출력하는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클래스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636004" y="4655062"/>
              <a:ext cx="306149" cy="162057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100" b="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933356" y="4655062"/>
              <a:ext cx="4748825" cy="162057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DigitThread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for 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0;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 10;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8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java.lang.Thread</a:t>
            </a:r>
            <a:r>
              <a:rPr lang="en-US" altLang="ko-KR" dirty="0"/>
              <a:t> </a:t>
            </a:r>
            <a:r>
              <a:rPr lang="ko-KR" altLang="en-US" dirty="0"/>
              <a:t>클래스 연습문제</a:t>
            </a:r>
            <a:endParaRPr lang="en-US" altLang="ko-KR" dirty="0"/>
          </a:p>
        </p:txBody>
      </p:sp>
      <p:sp>
        <p:nvSpPr>
          <p:cNvPr id="33" name="텍스트 개체 틀 8"/>
          <p:cNvSpPr txBox="1">
            <a:spLocks/>
          </p:cNvSpPr>
          <p:nvPr/>
        </p:nvSpPr>
        <p:spPr>
          <a:xfrm>
            <a:off x="321263" y="911377"/>
            <a:ext cx="7820730" cy="33990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/>
              <a:t>다음 코드를 참고하여 </a:t>
            </a:r>
            <a:r>
              <a:rPr lang="ko-KR" altLang="en-US" dirty="0" err="1"/>
              <a:t>멀티스레드</a:t>
            </a:r>
            <a:r>
              <a:rPr lang="ko-KR" altLang="en-US" dirty="0"/>
              <a:t> 프로그램을 작성하고 테스트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4" name="그룹 1"/>
          <p:cNvGrpSpPr>
            <a:grpSpLocks/>
          </p:cNvGrpSpPr>
          <p:nvPr/>
        </p:nvGrpSpPr>
        <p:grpSpPr bwMode="auto">
          <a:xfrm>
            <a:off x="739775" y="1269449"/>
            <a:ext cx="4095750" cy="2473325"/>
            <a:chOff x="636579" y="2295480"/>
            <a:chExt cx="4539534" cy="2473036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636579" y="2301829"/>
              <a:ext cx="417004" cy="24666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53583" y="2295480"/>
              <a:ext cx="4122530" cy="24666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Multithread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[])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 thread1 = 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Thread thread2 = 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LowerThread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 thread3 = 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UpperThread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thread1.start();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thread2.start();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thread3.start();</a:t>
              </a:r>
              <a:endParaRPr lang="en-US" altLang="ko-KR" sz="1100" b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37" name="AutoShape 23"/>
          <p:cNvSpPr>
            <a:spLocks/>
          </p:cNvSpPr>
          <p:nvPr/>
        </p:nvSpPr>
        <p:spPr bwMode="auto">
          <a:xfrm>
            <a:off x="4572000" y="1993349"/>
            <a:ext cx="360363" cy="1462087"/>
          </a:xfrm>
          <a:prstGeom prst="rightBrace">
            <a:avLst>
              <a:gd name="adj1" fmla="val 44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4930775" y="2418799"/>
            <a:ext cx="1858963" cy="609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스레드를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생성해서 시작</a:t>
            </a:r>
          </a:p>
        </p:txBody>
      </p:sp>
    </p:spTree>
    <p:extLst>
      <p:ext uri="{BB962C8B-B14F-4D97-AF65-F5344CB8AC3E}">
        <p14:creationId xmlns:p14="http://schemas.microsoft.com/office/powerpoint/2010/main" val="14027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java.lang.Runnable</a:t>
            </a:r>
            <a:r>
              <a:rPr lang="en-US" altLang="ko-KR" dirty="0"/>
              <a:t> </a:t>
            </a:r>
            <a:r>
              <a:rPr lang="ko-KR" altLang="en-US" dirty="0"/>
              <a:t>인터페이스를 사용하는 방법</a:t>
            </a:r>
            <a:endParaRPr lang="en-US" altLang="ko-KR" dirty="0"/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611188" y="1078430"/>
            <a:ext cx="3095625" cy="3398838"/>
            <a:chOff x="467544" y="1333525"/>
            <a:chExt cx="3096344" cy="339846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7544" y="1333525"/>
              <a:ext cx="1387797" cy="30794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67544" y="4424049"/>
              <a:ext cx="1387797" cy="30794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3" name="직선 화살표 연결선 12"/>
            <p:cNvCxnSpPr>
              <a:stCxn id="11" idx="2"/>
              <a:endCxn id="14" idx="0"/>
            </p:cNvCxnSpPr>
            <p:nvPr/>
          </p:nvCxnSpPr>
          <p:spPr>
            <a:xfrm>
              <a:off x="1161442" y="1641466"/>
              <a:ext cx="0" cy="125557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467544" y="2897041"/>
              <a:ext cx="1387797" cy="538103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black"/>
                  </a:solidFill>
                </a:rPr>
                <a:t>A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부터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>Z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까지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/>
              </a:r>
              <a:br>
                <a:rPr lang="en-US" altLang="ko-KR" sz="1400" b="1" dirty="0">
                  <a:solidFill>
                    <a:prstClr val="black"/>
                  </a:solidFill>
                </a:rPr>
              </a:br>
              <a:r>
                <a:rPr lang="ko-KR" altLang="en-US" sz="1400" b="1" dirty="0">
                  <a:solidFill>
                    <a:prstClr val="black"/>
                  </a:solidFill>
                </a:rPr>
                <a:t>출력</a:t>
              </a:r>
            </a:p>
          </p:txBody>
        </p:sp>
        <p:cxnSp>
          <p:nvCxnSpPr>
            <p:cNvPr id="15" name="직선 화살표 연결선 14"/>
            <p:cNvCxnSpPr>
              <a:stCxn id="14" idx="2"/>
              <a:endCxn id="12" idx="0"/>
            </p:cNvCxnSpPr>
            <p:nvPr/>
          </p:nvCxnSpPr>
          <p:spPr>
            <a:xfrm>
              <a:off x="1161442" y="3435144"/>
              <a:ext cx="0" cy="988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2176091" y="2341477"/>
              <a:ext cx="1387797" cy="30794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시작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176091" y="4011344"/>
              <a:ext cx="1387797" cy="30952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>
                  <a:solidFill>
                    <a:prstClr val="black"/>
                  </a:solidFill>
                </a:rPr>
                <a:t>스레드의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 끝</a:t>
              </a:r>
            </a:p>
          </p:txBody>
        </p:sp>
        <p:cxnSp>
          <p:nvCxnSpPr>
            <p:cNvPr id="18" name="직선 화살표 연결선 17"/>
            <p:cNvCxnSpPr>
              <a:stCxn id="16" idx="2"/>
              <a:endCxn id="19" idx="0"/>
            </p:cNvCxnSpPr>
            <p:nvPr/>
          </p:nvCxnSpPr>
          <p:spPr>
            <a:xfrm>
              <a:off x="2869989" y="2649419"/>
              <a:ext cx="0" cy="46191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2176091" y="3111330"/>
              <a:ext cx="1387797" cy="539691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black"/>
                  </a:solidFill>
                </a:rPr>
                <a:t>0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부터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>9</a:t>
              </a:r>
              <a:r>
                <a:rPr lang="ko-KR" altLang="en-US" sz="1400" b="1" dirty="0">
                  <a:solidFill>
                    <a:prstClr val="black"/>
                  </a:solidFill>
                </a:rPr>
                <a:t>까지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/>
              </a:r>
              <a:br>
                <a:rPr lang="en-US" altLang="ko-KR" sz="1400" b="1" dirty="0">
                  <a:solidFill>
                    <a:prstClr val="black"/>
                  </a:solidFill>
                </a:rPr>
              </a:br>
              <a:r>
                <a:rPr lang="ko-KR" altLang="en-US" sz="1400" b="1" dirty="0">
                  <a:solidFill>
                    <a:prstClr val="black"/>
                  </a:solidFill>
                </a:rPr>
                <a:t>출력</a:t>
              </a:r>
            </a:p>
          </p:txBody>
        </p:sp>
        <p:cxnSp>
          <p:nvCxnSpPr>
            <p:cNvPr id="20" name="직선 화살표 연결선 19"/>
            <p:cNvCxnSpPr>
              <a:stCxn id="19" idx="2"/>
              <a:endCxn id="17" idx="0"/>
            </p:cNvCxnSpPr>
            <p:nvPr/>
          </p:nvCxnSpPr>
          <p:spPr>
            <a:xfrm>
              <a:off x="2869989" y="3651021"/>
              <a:ext cx="0" cy="36032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endCxn id="16" idx="1"/>
            </p:cNvCxnSpPr>
            <p:nvPr/>
          </p:nvCxnSpPr>
          <p:spPr>
            <a:xfrm>
              <a:off x="1161442" y="2495447"/>
              <a:ext cx="101464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143976" y="1958931"/>
              <a:ext cx="1411615" cy="4317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dirty="0" err="1">
                  <a:latin typeface="+mn-ea"/>
                  <a:ea typeface="+mn-ea"/>
                </a:rPr>
                <a:t>스레드를</a:t>
              </a:r>
              <a:r>
                <a:rPr lang="ko-KR" altLang="en-US" sz="1100" dirty="0">
                  <a:latin typeface="+mn-ea"/>
                  <a:ea typeface="+mn-ea"/>
                </a:rPr>
                <a:t> 만들어서 </a:t>
              </a:r>
              <a:r>
                <a:rPr lang="en-US" altLang="ko-KR" sz="1100" dirty="0">
                  <a:latin typeface="+mn-ea"/>
                  <a:ea typeface="+mn-ea"/>
                </a:rPr>
                <a:t/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ko-KR" altLang="en-US" sz="1100" dirty="0">
                  <a:latin typeface="+mn-ea"/>
                  <a:ea typeface="+mn-ea"/>
                </a:rPr>
                <a:t>실행합니다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1"/>
          <p:cNvGrpSpPr>
            <a:grpSpLocks/>
          </p:cNvGrpSpPr>
          <p:nvPr/>
        </p:nvGrpSpPr>
        <p:grpSpPr bwMode="auto">
          <a:xfrm>
            <a:off x="4124325" y="771525"/>
            <a:ext cx="4876800" cy="4318000"/>
            <a:chOff x="636579" y="1957770"/>
            <a:chExt cx="5404782" cy="4317862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36579" y="2157789"/>
              <a:ext cx="496142" cy="225576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132721" y="2151439"/>
              <a:ext cx="4789003" cy="225576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Multithread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[])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Thread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Thread(new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DigitRunableImpl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                                     // </a:t>
              </a:r>
              <a:r>
                <a:rPr lang="ko-KR" altLang="en-US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스레드를</a:t>
              </a: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</a:t>
              </a:r>
              <a:r>
                <a:rPr lang="ko-KR" altLang="en-US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thread.start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                              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// </a:t>
              </a:r>
              <a:r>
                <a:rPr lang="ko-KR" altLang="en-US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스레드를</a:t>
              </a: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시작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(char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'A';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&lt;= 'Z';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973021" y="1957770"/>
              <a:ext cx="3068340" cy="30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ko-KR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메소드를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포함하는 클래스</a:t>
              </a: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636579" y="4654847"/>
              <a:ext cx="304371" cy="162078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100" b="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933913" y="4654847"/>
              <a:ext cx="4987811" cy="162078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DigitRunableImpl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implements Runnable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for 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0;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 10;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cnt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001171" y="4458003"/>
              <a:ext cx="2999725" cy="30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숫자를 출력하는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스레드</a:t>
              </a:r>
              <a:r>
                <a:rPr lang="ko-KR" altLang="en-US" sz="14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8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java.lang.Runnable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  <a:endParaRPr lang="en-US" altLang="ko-KR" dirty="0"/>
          </a:p>
        </p:txBody>
      </p:sp>
      <p:sp>
        <p:nvSpPr>
          <p:cNvPr id="33" name="텍스트 개체 틀 8"/>
          <p:cNvSpPr txBox="1">
            <a:spLocks/>
          </p:cNvSpPr>
          <p:nvPr/>
        </p:nvSpPr>
        <p:spPr>
          <a:xfrm>
            <a:off x="321263" y="911377"/>
            <a:ext cx="7820730" cy="33990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/>
              <a:t>다음 코드를 참고하여 </a:t>
            </a:r>
            <a:r>
              <a:rPr lang="ko-KR" altLang="en-US" dirty="0" err="1"/>
              <a:t>멀티스레드</a:t>
            </a:r>
            <a:r>
              <a:rPr lang="ko-KR" altLang="en-US" dirty="0"/>
              <a:t> 프로그램을 작성하고 테스트 한다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739775" y="1322388"/>
            <a:ext cx="5092700" cy="2473325"/>
            <a:chOff x="636579" y="2295480"/>
            <a:chExt cx="5644234" cy="2473036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36579" y="2301829"/>
              <a:ext cx="416984" cy="24666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  <a:p>
              <a:pPr algn="r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13096" y="2295480"/>
              <a:ext cx="5267717" cy="24666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90000" rIns="90000" bIns="90000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Multithread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 </a:t>
              </a:r>
              <a:r>
                <a:rPr lang="en-US" altLang="ko-KR" sz="1100" b="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[]) {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 thread1 = new Thread(new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DigitImpl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Thread thread2 = new Thread(new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LowerImpl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 thread3 = new Thread(new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UpperImpl</a:t>
              </a:r>
              <a:r>
                <a:rPr lang="en-US" altLang="ko-KR" sz="110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thread1.start();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thread2.start();</a:t>
              </a: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thread3.start();</a:t>
              </a:r>
              <a:endParaRPr lang="en-US" altLang="ko-KR" sz="1100" b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 sz="1100" b="0" dirty="0" smtClean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</p:grpSp>
      <p:sp>
        <p:nvSpPr>
          <p:cNvPr id="13" name="AutoShape 23"/>
          <p:cNvSpPr>
            <a:spLocks/>
          </p:cNvSpPr>
          <p:nvPr/>
        </p:nvSpPr>
        <p:spPr bwMode="auto">
          <a:xfrm>
            <a:off x="5759450" y="1974850"/>
            <a:ext cx="360363" cy="1460500"/>
          </a:xfrm>
          <a:prstGeom prst="rightBrace">
            <a:avLst>
              <a:gd name="adj1" fmla="val 447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276975" y="2392363"/>
            <a:ext cx="1858963" cy="609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  <a:ea typeface="+mn-ea"/>
              </a:rPr>
              <a:t>스레드를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생성해서 시작</a:t>
            </a:r>
          </a:p>
        </p:txBody>
      </p:sp>
    </p:spTree>
    <p:extLst>
      <p:ext uri="{BB962C8B-B14F-4D97-AF65-F5344CB8AC3E}">
        <p14:creationId xmlns:p14="http://schemas.microsoft.com/office/powerpoint/2010/main" val="4836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02.Thread(</a:t>
            </a:r>
            <a:r>
              <a:rPr lang="ko-KR" altLang="en-US" dirty="0" err="1"/>
              <a:t>스레드</a:t>
            </a:r>
            <a:r>
              <a:rPr lang="en-US" altLang="ko-KR" dirty="0" smtClean="0"/>
              <a:t>)+</a:t>
            </a:r>
            <a:r>
              <a:rPr lang="ko-KR" altLang="en-US" dirty="0" smtClean="0"/>
              <a:t>소켓통신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ServerSocket</a:t>
            </a:r>
            <a:r>
              <a:rPr lang="ko-KR" altLang="en-US" dirty="0"/>
              <a:t>과 </a:t>
            </a:r>
            <a:r>
              <a:rPr lang="en-US" altLang="ko-KR" dirty="0"/>
              <a:t>Socket</a:t>
            </a:r>
          </a:p>
        </p:txBody>
      </p:sp>
      <p:grpSp>
        <p:nvGrpSpPr>
          <p:cNvPr id="37" name="그룹 66"/>
          <p:cNvGrpSpPr>
            <a:grpSpLocks/>
          </p:cNvGrpSpPr>
          <p:nvPr/>
        </p:nvGrpSpPr>
        <p:grpSpPr bwMode="auto">
          <a:xfrm>
            <a:off x="647700" y="915988"/>
            <a:ext cx="7681913" cy="4183913"/>
            <a:chOff x="647565" y="915566"/>
            <a:chExt cx="7682357" cy="4183842"/>
          </a:xfrm>
        </p:grpSpPr>
        <p:sp>
          <p:nvSpPr>
            <p:cNvPr id="38" name="직사각형 6"/>
            <p:cNvSpPr>
              <a:spLocks noChangeArrowheads="1"/>
            </p:cNvSpPr>
            <p:nvPr/>
          </p:nvSpPr>
          <p:spPr bwMode="auto">
            <a:xfrm>
              <a:off x="647565" y="1214011"/>
              <a:ext cx="2533796" cy="3885397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39" name="모서리가 둥근 직사각형 4"/>
            <p:cNvSpPr>
              <a:spLocks noChangeArrowheads="1"/>
            </p:cNvSpPr>
            <p:nvPr/>
          </p:nvSpPr>
          <p:spPr bwMode="auto">
            <a:xfrm>
              <a:off x="763460" y="1383870"/>
              <a:ext cx="1784453" cy="119060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0" name="TextBox 5"/>
            <p:cNvSpPr txBox="1">
              <a:spLocks noChangeArrowheads="1"/>
            </p:cNvSpPr>
            <p:nvPr/>
          </p:nvSpPr>
          <p:spPr bwMode="auto">
            <a:xfrm>
              <a:off x="1033350" y="1390220"/>
              <a:ext cx="1235146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 err="1" smtClean="0">
                  <a:latin typeface="+mn-ea"/>
                  <a:ea typeface="+mn-ea"/>
                </a:rPr>
                <a:t>ServerSocket</a:t>
              </a:r>
              <a:endParaRPr lang="ko-KR" altLang="en-US" sz="1400" b="0" dirty="0" smtClean="0">
                <a:latin typeface="+mn-ea"/>
                <a:ea typeface="+mn-ea"/>
              </a:endParaRPr>
            </a:p>
          </p:txBody>
        </p:sp>
        <p:sp>
          <p:nvSpPr>
            <p:cNvPr id="41" name="직사각형 7"/>
            <p:cNvSpPr>
              <a:spLocks noChangeArrowheads="1"/>
            </p:cNvSpPr>
            <p:nvPr/>
          </p:nvSpPr>
          <p:spPr bwMode="auto">
            <a:xfrm>
              <a:off x="1107967" y="1806138"/>
              <a:ext cx="1095438" cy="28733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smtClean="0">
                  <a:latin typeface="+mn-ea"/>
                  <a:ea typeface="+mn-ea"/>
                </a:rPr>
                <a:t>accept()</a:t>
              </a: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2" name="타원 9"/>
            <p:cNvSpPr>
              <a:spLocks noChangeArrowheads="1"/>
            </p:cNvSpPr>
            <p:nvPr/>
          </p:nvSpPr>
          <p:spPr bwMode="auto">
            <a:xfrm>
              <a:off x="2692383" y="1822013"/>
              <a:ext cx="269891" cy="26987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3" name="TextBox 12"/>
            <p:cNvSpPr txBox="1">
              <a:spLocks noChangeArrowheads="1"/>
            </p:cNvSpPr>
            <p:nvPr/>
          </p:nvSpPr>
          <p:spPr bwMode="auto">
            <a:xfrm>
              <a:off x="1544555" y="915566"/>
              <a:ext cx="542956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b="0" dirty="0" smtClean="0">
                  <a:latin typeface="+mn-ea"/>
                  <a:ea typeface="+mn-ea"/>
                </a:rPr>
                <a:t>서버</a:t>
              </a:r>
            </a:p>
          </p:txBody>
        </p:sp>
        <p:sp>
          <p:nvSpPr>
            <p:cNvPr id="44" name="타원 13"/>
            <p:cNvSpPr>
              <a:spLocks noChangeArrowheads="1"/>
            </p:cNvSpPr>
            <p:nvPr/>
          </p:nvSpPr>
          <p:spPr bwMode="auto">
            <a:xfrm>
              <a:off x="1981143" y="2636387"/>
              <a:ext cx="784813" cy="73417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smtClean="0">
                  <a:latin typeface="+mn-ea"/>
                  <a:ea typeface="+mn-ea"/>
                </a:rPr>
                <a:t>Socket</a:t>
              </a: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5" name="TextBox 10"/>
            <p:cNvSpPr txBox="1">
              <a:spLocks noChangeArrowheads="1"/>
            </p:cNvSpPr>
            <p:nvPr/>
          </p:nvSpPr>
          <p:spPr bwMode="auto">
            <a:xfrm>
              <a:off x="2555850" y="2031559"/>
              <a:ext cx="609635" cy="46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200" b="0" dirty="0" smtClean="0">
                  <a:latin typeface="+mn-ea"/>
                  <a:ea typeface="+mn-ea"/>
                </a:rPr>
                <a:t>포트 </a:t>
              </a:r>
              <a:endParaRPr lang="en-US" altLang="ko-KR" sz="1200" b="0" dirty="0" smtClean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b="0" dirty="0" smtClean="0">
                  <a:latin typeface="+mn-ea"/>
                  <a:ea typeface="+mn-ea"/>
                </a:rPr>
                <a:t>10001</a:t>
              </a:r>
              <a:endParaRPr lang="ko-KR" altLang="en-US" sz="1200" b="0" dirty="0" smtClean="0">
                <a:latin typeface="+mn-ea"/>
                <a:ea typeface="+mn-ea"/>
              </a:endParaRPr>
            </a:p>
          </p:txBody>
        </p:sp>
        <p:cxnSp>
          <p:nvCxnSpPr>
            <p:cNvPr id="46" name="직선 연결선 14"/>
            <p:cNvCxnSpPr>
              <a:cxnSpLocks noChangeShapeType="1"/>
              <a:stCxn id="60" idx="2"/>
              <a:endCxn id="42" idx="6"/>
            </p:cNvCxnSpPr>
            <p:nvPr/>
          </p:nvCxnSpPr>
          <p:spPr bwMode="auto">
            <a:xfrm flipH="1">
              <a:off x="2962565" y="1954236"/>
              <a:ext cx="4244921" cy="2800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왼쪽으로 구부러진 화살표 19"/>
            <p:cNvSpPr>
              <a:spLocks noChangeArrowheads="1"/>
            </p:cNvSpPr>
            <p:nvPr/>
          </p:nvSpPr>
          <p:spPr bwMode="auto">
            <a:xfrm flipH="1">
              <a:off x="1331818" y="2249044"/>
              <a:ext cx="582646" cy="1035033"/>
            </a:xfrm>
            <a:prstGeom prst="curvedLeftArrow">
              <a:avLst>
                <a:gd name="adj1" fmla="val 25018"/>
                <a:gd name="adj2" fmla="val 50025"/>
                <a:gd name="adj3" fmla="val 25000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grpSp>
          <p:nvGrpSpPr>
            <p:cNvPr id="48" name="그룹 31"/>
            <p:cNvGrpSpPr>
              <a:grpSpLocks/>
            </p:cNvGrpSpPr>
            <p:nvPr/>
          </p:nvGrpSpPr>
          <p:grpSpPr bwMode="auto">
            <a:xfrm>
              <a:off x="6948717" y="1047326"/>
              <a:ext cx="1381205" cy="3794979"/>
              <a:chOff x="6948717" y="1198604"/>
              <a:chExt cx="1381205" cy="3794979"/>
            </a:xfrm>
          </p:grpSpPr>
          <p:sp>
            <p:nvSpPr>
              <p:cNvPr id="59" name="직사각형 6"/>
              <p:cNvSpPr>
                <a:spLocks noChangeArrowheads="1"/>
              </p:cNvSpPr>
              <p:nvPr/>
            </p:nvSpPr>
            <p:spPr bwMode="auto">
              <a:xfrm>
                <a:off x="6948717" y="1498637"/>
                <a:ext cx="1381205" cy="1130698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  <p:sp>
            <p:nvSpPr>
              <p:cNvPr id="60" name="타원 13"/>
              <p:cNvSpPr>
                <a:spLocks noChangeArrowheads="1"/>
              </p:cNvSpPr>
              <p:nvPr/>
            </p:nvSpPr>
            <p:spPr bwMode="auto">
              <a:xfrm>
                <a:off x="7207494" y="1701833"/>
                <a:ext cx="863650" cy="806436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400" b="0" smtClean="0">
                    <a:latin typeface="+mn-ea"/>
                    <a:ea typeface="+mn-ea"/>
                  </a:rPr>
                  <a:t>Socket</a:t>
                </a: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  <p:sp>
            <p:nvSpPr>
              <p:cNvPr id="61" name="TextBox 12"/>
              <p:cNvSpPr txBox="1">
                <a:spLocks noChangeArrowheads="1"/>
              </p:cNvSpPr>
              <p:nvPr/>
            </p:nvSpPr>
            <p:spPr bwMode="auto">
              <a:xfrm>
                <a:off x="7097951" y="1198604"/>
                <a:ext cx="1082738" cy="307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ko-KR" altLang="en-US" sz="1400" b="0" dirty="0" smtClean="0">
                    <a:latin typeface="+mn-ea"/>
                    <a:ea typeface="+mn-ea"/>
                  </a:rPr>
                  <a:t>클라이언</a:t>
                </a:r>
                <a:r>
                  <a:rPr lang="ko-KR" altLang="en-US" sz="1400" b="0" dirty="0">
                    <a:latin typeface="+mn-ea"/>
                    <a:ea typeface="+mn-ea"/>
                  </a:rPr>
                  <a:t>트</a:t>
                </a:r>
                <a:endParaRPr lang="ko-KR" altLang="en-US" sz="1400" b="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1" name="직사각형 6"/>
              <p:cNvSpPr>
                <a:spLocks noChangeArrowheads="1"/>
              </p:cNvSpPr>
              <p:nvPr/>
            </p:nvSpPr>
            <p:spPr bwMode="auto">
              <a:xfrm>
                <a:off x="6948717" y="2785996"/>
                <a:ext cx="1381205" cy="1010551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  <p:sp>
            <p:nvSpPr>
              <p:cNvPr id="34" name="타원 13"/>
              <p:cNvSpPr>
                <a:spLocks noChangeArrowheads="1"/>
              </p:cNvSpPr>
              <p:nvPr/>
            </p:nvSpPr>
            <p:spPr bwMode="auto">
              <a:xfrm>
                <a:off x="7207494" y="2868877"/>
                <a:ext cx="863650" cy="806436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400" b="0" smtClean="0">
                    <a:latin typeface="+mn-ea"/>
                    <a:ea typeface="+mn-ea"/>
                  </a:rPr>
                  <a:t>Socket</a:t>
                </a: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  <p:sp>
            <p:nvSpPr>
              <p:cNvPr id="69" name="직사각형 6"/>
              <p:cNvSpPr>
                <a:spLocks noChangeArrowheads="1"/>
              </p:cNvSpPr>
              <p:nvPr/>
            </p:nvSpPr>
            <p:spPr bwMode="auto">
              <a:xfrm>
                <a:off x="6948717" y="3983032"/>
                <a:ext cx="1381205" cy="1010551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  <p:sp>
            <p:nvSpPr>
              <p:cNvPr id="70" name="타원 13"/>
              <p:cNvSpPr>
                <a:spLocks noChangeArrowheads="1"/>
              </p:cNvSpPr>
              <p:nvPr/>
            </p:nvSpPr>
            <p:spPr bwMode="auto">
              <a:xfrm>
                <a:off x="7207494" y="4084046"/>
                <a:ext cx="863650" cy="806436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400" b="0" smtClean="0">
                    <a:latin typeface="+mn-ea"/>
                    <a:ea typeface="+mn-ea"/>
                  </a:rPr>
                  <a:t>Socket</a:t>
                </a: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</p:grpSp>
        <p:cxnSp>
          <p:nvCxnSpPr>
            <p:cNvPr id="49" name="직선 연결선 14"/>
            <p:cNvCxnSpPr>
              <a:cxnSpLocks noChangeShapeType="1"/>
              <a:stCxn id="60" idx="3"/>
              <a:endCxn id="44" idx="6"/>
            </p:cNvCxnSpPr>
            <p:nvPr/>
          </p:nvCxnSpPr>
          <p:spPr bwMode="auto">
            <a:xfrm flipH="1">
              <a:off x="2765956" y="2238891"/>
              <a:ext cx="4568016" cy="764581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타원 49"/>
            <p:cNvSpPr/>
            <p:nvPr/>
          </p:nvSpPr>
          <p:spPr>
            <a:xfrm>
              <a:off x="806324" y="1182262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2693971" y="1515631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956837" y="1448957"/>
              <a:ext cx="257190" cy="257171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4818169" y="1664853"/>
              <a:ext cx="257190" cy="257171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12"/>
            <p:cNvSpPr txBox="1">
              <a:spLocks noChangeArrowheads="1"/>
            </p:cNvSpPr>
            <p:nvPr/>
          </p:nvSpPr>
          <p:spPr bwMode="auto">
            <a:xfrm>
              <a:off x="4999154" y="1644216"/>
              <a:ext cx="903339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연결요청</a:t>
              </a:r>
            </a:p>
          </p:txBody>
        </p:sp>
        <p:sp>
          <p:nvSpPr>
            <p:cNvPr id="55" name="타원 54"/>
            <p:cNvSpPr/>
            <p:nvPr/>
          </p:nvSpPr>
          <p:spPr>
            <a:xfrm>
              <a:off x="934920" y="1731527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908113" y="2668137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4392694" y="2420491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12"/>
            <p:cNvSpPr txBox="1">
              <a:spLocks noChangeArrowheads="1"/>
            </p:cNvSpPr>
            <p:nvPr/>
          </p:nvSpPr>
          <p:spPr bwMode="auto">
            <a:xfrm rot="21102401">
              <a:off x="4573680" y="2341117"/>
              <a:ext cx="542956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smtClean="0">
                  <a:latin typeface="+mn-ea"/>
                  <a:ea typeface="+mn-ea"/>
                </a:rPr>
                <a:t>통신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  <p:sp>
          <p:nvSpPr>
            <p:cNvPr id="64" name="왼쪽으로 구부러진 화살표 19"/>
            <p:cNvSpPr>
              <a:spLocks noChangeArrowheads="1"/>
            </p:cNvSpPr>
            <p:nvPr/>
          </p:nvSpPr>
          <p:spPr bwMode="auto">
            <a:xfrm rot="20564228" flipH="1">
              <a:off x="1061091" y="2224982"/>
              <a:ext cx="582646" cy="1835201"/>
            </a:xfrm>
            <a:prstGeom prst="curvedLeftArrow">
              <a:avLst>
                <a:gd name="adj1" fmla="val 25018"/>
                <a:gd name="adj2" fmla="val 50025"/>
                <a:gd name="adj3" fmla="val 25000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65" name="타원 13"/>
            <p:cNvSpPr>
              <a:spLocks noChangeArrowheads="1"/>
            </p:cNvSpPr>
            <p:nvPr/>
          </p:nvSpPr>
          <p:spPr bwMode="auto">
            <a:xfrm>
              <a:off x="1920980" y="3476662"/>
              <a:ext cx="784813" cy="73417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smtClean="0">
                  <a:latin typeface="+mn-ea"/>
                  <a:ea typeface="+mn-ea"/>
                </a:rPr>
                <a:t>Socket</a:t>
              </a:r>
              <a:endParaRPr lang="ko-KR" altLang="en-US" sz="1400" b="0" smtClean="0">
                <a:latin typeface="+mn-ea"/>
                <a:ea typeface="+mn-ea"/>
              </a:endParaRPr>
            </a:p>
          </p:txBody>
        </p:sp>
        <p:cxnSp>
          <p:nvCxnSpPr>
            <p:cNvPr id="66" name="직선 연결선 14"/>
            <p:cNvCxnSpPr>
              <a:cxnSpLocks noChangeShapeType="1"/>
              <a:stCxn id="34" idx="2"/>
              <a:endCxn id="65" idx="6"/>
            </p:cNvCxnSpPr>
            <p:nvPr/>
          </p:nvCxnSpPr>
          <p:spPr bwMode="auto">
            <a:xfrm flipH="1">
              <a:off x="2705793" y="3120817"/>
              <a:ext cx="4501701" cy="722931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왼쪽으로 구부러진 화살표 19"/>
            <p:cNvSpPr>
              <a:spLocks noChangeArrowheads="1"/>
            </p:cNvSpPr>
            <p:nvPr/>
          </p:nvSpPr>
          <p:spPr bwMode="auto">
            <a:xfrm rot="20564228" flipH="1">
              <a:off x="847605" y="2204422"/>
              <a:ext cx="582646" cy="2748001"/>
            </a:xfrm>
            <a:prstGeom prst="curvedLeftArrow">
              <a:avLst>
                <a:gd name="adj1" fmla="val 25018"/>
                <a:gd name="adj2" fmla="val 50025"/>
                <a:gd name="adj3" fmla="val 25000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68" name="타원 13"/>
            <p:cNvSpPr>
              <a:spLocks noChangeArrowheads="1"/>
            </p:cNvSpPr>
            <p:nvPr/>
          </p:nvSpPr>
          <p:spPr bwMode="auto">
            <a:xfrm>
              <a:off x="1914963" y="4336570"/>
              <a:ext cx="784813" cy="73417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smtClean="0">
                  <a:latin typeface="+mn-ea"/>
                  <a:ea typeface="+mn-ea"/>
                </a:rPr>
                <a:t>Socket</a:t>
              </a:r>
              <a:endParaRPr lang="ko-KR" altLang="en-US" sz="1400" b="0" smtClean="0">
                <a:latin typeface="+mn-ea"/>
                <a:ea typeface="+mn-ea"/>
              </a:endParaRPr>
            </a:p>
          </p:txBody>
        </p:sp>
        <p:cxnSp>
          <p:nvCxnSpPr>
            <p:cNvPr id="71" name="직선 연결선 14"/>
            <p:cNvCxnSpPr>
              <a:cxnSpLocks noChangeShapeType="1"/>
              <a:stCxn id="70" idx="2"/>
            </p:cNvCxnSpPr>
            <p:nvPr/>
          </p:nvCxnSpPr>
          <p:spPr bwMode="auto">
            <a:xfrm flipH="1">
              <a:off x="2783042" y="4335986"/>
              <a:ext cx="4424452" cy="404138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3" name="직선 연결선 14"/>
          <p:cNvCxnSpPr>
            <a:cxnSpLocks noChangeShapeType="1"/>
            <a:stCxn id="42" idx="2"/>
            <a:endCxn id="41" idx="3"/>
          </p:cNvCxnSpPr>
          <p:nvPr/>
        </p:nvCxnSpPr>
        <p:spPr bwMode="auto">
          <a:xfrm flipH="1" flipV="1">
            <a:off x="2201863" y="1949450"/>
            <a:ext cx="490537" cy="7938"/>
          </a:xfrm>
          <a:prstGeom prst="line">
            <a:avLst/>
          </a:prstGeom>
          <a:noFill/>
          <a:ln w="158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Box 61"/>
          <p:cNvSpPr txBox="1">
            <a:spLocks noChangeArrowheads="1"/>
          </p:cNvSpPr>
          <p:nvPr/>
        </p:nvSpPr>
        <p:spPr bwMode="auto">
          <a:xfrm>
            <a:off x="8043027" y="2061243"/>
            <a:ext cx="958098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100" b="0" dirty="0" smtClean="0">
                <a:latin typeface="+mn-ea"/>
                <a:ea typeface="+mn-ea"/>
              </a:rPr>
              <a:t>정우성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미국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computer</a:t>
            </a:r>
            <a:endParaRPr lang="ko-KR" altLang="en-US" sz="1100" b="0" dirty="0" smtClean="0">
              <a:latin typeface="+mn-ea"/>
              <a:ea typeface="+mn-ea"/>
            </a:endParaRPr>
          </a:p>
        </p:txBody>
      </p:sp>
      <p:sp>
        <p:nvSpPr>
          <p:cNvPr id="73" name="TextBox 61"/>
          <p:cNvSpPr txBox="1">
            <a:spLocks noChangeArrowheads="1"/>
          </p:cNvSpPr>
          <p:nvPr/>
        </p:nvSpPr>
        <p:spPr bwMode="auto">
          <a:xfrm>
            <a:off x="8043027" y="3228306"/>
            <a:ext cx="1100973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100" b="0" dirty="0" smtClean="0">
                <a:latin typeface="+mn-ea"/>
                <a:ea typeface="+mn-ea"/>
              </a:rPr>
              <a:t>유재석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압구정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computer</a:t>
            </a:r>
            <a:endParaRPr lang="ko-KR" altLang="en-US" sz="1100" b="0" dirty="0" smtClean="0">
              <a:latin typeface="+mn-ea"/>
              <a:ea typeface="+mn-ea"/>
            </a:endParaRPr>
          </a:p>
        </p:txBody>
      </p:sp>
      <p:sp>
        <p:nvSpPr>
          <p:cNvPr id="74" name="TextBox 61"/>
          <p:cNvSpPr txBox="1">
            <a:spLocks noChangeArrowheads="1"/>
          </p:cNvSpPr>
          <p:nvPr/>
        </p:nvSpPr>
        <p:spPr bwMode="auto">
          <a:xfrm>
            <a:off x="8043027" y="4425365"/>
            <a:ext cx="1040815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100" b="0" dirty="0" err="1" smtClean="0">
                <a:latin typeface="+mn-ea"/>
                <a:ea typeface="+mn-ea"/>
              </a:rPr>
              <a:t>이효리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제주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computer</a:t>
            </a:r>
            <a:endParaRPr lang="ko-KR" altLang="en-US" sz="1100" b="0" dirty="0" smtClean="0">
              <a:latin typeface="+mn-ea"/>
              <a:ea typeface="+mn-ea"/>
            </a:endParaRPr>
          </a:p>
        </p:txBody>
      </p:sp>
      <p:sp>
        <p:nvSpPr>
          <p:cNvPr id="75" name="TextBox 61"/>
          <p:cNvSpPr txBox="1">
            <a:spLocks noChangeArrowheads="1"/>
          </p:cNvSpPr>
          <p:nvPr/>
        </p:nvSpPr>
        <p:spPr bwMode="auto">
          <a:xfrm>
            <a:off x="1943015" y="930274"/>
            <a:ext cx="17386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err="1" smtClean="0">
                <a:latin typeface="+mn-ea"/>
                <a:ea typeface="+mn-ea"/>
              </a:rPr>
              <a:t>강남역</a:t>
            </a:r>
            <a:r>
              <a:rPr lang="en-US" altLang="ko-KR" sz="1100" b="0" dirty="0">
                <a:latin typeface="+mn-ea"/>
                <a:ea typeface="+mn-ea"/>
              </a:rPr>
              <a:t> </a:t>
            </a:r>
            <a:r>
              <a:rPr lang="en-US" altLang="ko-KR" sz="1100" b="0" dirty="0" smtClean="0">
                <a:latin typeface="+mn-ea"/>
                <a:ea typeface="+mn-ea"/>
              </a:rPr>
              <a:t>computer)</a:t>
            </a:r>
            <a:endParaRPr lang="ko-KR" altLang="en-US" sz="1100" b="0" dirty="0" smtClean="0">
              <a:latin typeface="+mn-ea"/>
              <a:ea typeface="+mn-ea"/>
            </a:endParaRPr>
          </a:p>
        </p:txBody>
      </p:sp>
      <p:sp>
        <p:nvSpPr>
          <p:cNvPr id="76" name="TextBox 61"/>
          <p:cNvSpPr txBox="1">
            <a:spLocks noChangeArrowheads="1"/>
          </p:cNvSpPr>
          <p:nvPr/>
        </p:nvSpPr>
        <p:spPr bwMode="auto">
          <a:xfrm>
            <a:off x="875139" y="4613095"/>
            <a:ext cx="10167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100" b="0" dirty="0" smtClean="0">
                <a:latin typeface="+mn-ea"/>
                <a:ea typeface="+mn-ea"/>
              </a:rPr>
              <a:t>Thread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ko-KR" altLang="en-US" sz="1100" b="0" dirty="0" smtClean="0">
                <a:latin typeface="+mn-ea"/>
                <a:ea typeface="+mn-ea"/>
              </a:rPr>
              <a:t>출장 알아서</a:t>
            </a:r>
          </a:p>
        </p:txBody>
      </p:sp>
      <p:sp>
        <p:nvSpPr>
          <p:cNvPr id="77" name="TextBox 61"/>
          <p:cNvSpPr txBox="1">
            <a:spLocks noChangeArrowheads="1"/>
          </p:cNvSpPr>
          <p:nvPr/>
        </p:nvSpPr>
        <p:spPr bwMode="auto">
          <a:xfrm>
            <a:off x="1192053" y="3832225"/>
            <a:ext cx="10167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100" b="0" dirty="0" smtClean="0">
                <a:latin typeface="+mn-ea"/>
                <a:ea typeface="+mn-ea"/>
              </a:rPr>
              <a:t>Thread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ko-KR" altLang="en-US" sz="1100" b="0" dirty="0" smtClean="0">
                <a:latin typeface="+mn-ea"/>
                <a:ea typeface="+mn-ea"/>
              </a:rPr>
              <a:t>출장 알아서</a:t>
            </a:r>
          </a:p>
        </p:txBody>
      </p:sp>
      <p:sp>
        <p:nvSpPr>
          <p:cNvPr id="78" name="TextBox 61"/>
          <p:cNvSpPr txBox="1">
            <a:spLocks noChangeArrowheads="1"/>
          </p:cNvSpPr>
          <p:nvPr/>
        </p:nvSpPr>
        <p:spPr bwMode="auto">
          <a:xfrm>
            <a:off x="1142247" y="3107907"/>
            <a:ext cx="10167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100" b="0" dirty="0" smtClean="0">
                <a:latin typeface="+mn-ea"/>
                <a:ea typeface="+mn-ea"/>
              </a:rPr>
              <a:t>Thread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ko-KR" altLang="en-US" sz="1100" b="0" dirty="0" smtClean="0">
                <a:latin typeface="+mn-ea"/>
                <a:ea typeface="+mn-ea"/>
              </a:rPr>
              <a:t>출장 알아서</a:t>
            </a:r>
          </a:p>
        </p:txBody>
      </p:sp>
    </p:spTree>
    <p:extLst>
      <p:ext uri="{BB962C8B-B14F-4D97-AF65-F5344CB8AC3E}">
        <p14:creationId xmlns:p14="http://schemas.microsoft.com/office/powerpoint/2010/main" val="13127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06.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네트워크 </a:t>
            </a:r>
            <a:r>
              <a:rPr lang="ko-KR" altLang="en-US" sz="1800" dirty="0" err="1" smtClean="0">
                <a:latin typeface="+mj-ea"/>
              </a:rPr>
              <a:t>쓰레드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50314"/>
              </p:ext>
            </p:extLst>
          </p:nvPr>
        </p:nvGraphicFramePr>
        <p:xfrm>
          <a:off x="5239108" y="412595"/>
          <a:ext cx="3856766" cy="78553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56766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01.TCP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소켓 프로그래밍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kumimoji="0" lang="en-US" altLang="ko-KR" sz="1600" dirty="0" smtClean="0">
                          <a:latin typeface="+mn-ea"/>
                        </a:rPr>
                        <a:t>Thread(</a:t>
                      </a:r>
                      <a:r>
                        <a:rPr kumimoji="0" lang="ko-KR" altLang="en-US" sz="1600" dirty="0" err="1" smtClean="0">
                          <a:latin typeface="+mn-ea"/>
                        </a:rPr>
                        <a:t>스레드</a:t>
                      </a:r>
                      <a:r>
                        <a:rPr kumimoji="0" lang="en-US" altLang="ko-KR" sz="1600" dirty="0" smtClean="0"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TCP </a:t>
            </a:r>
            <a:r>
              <a:rPr lang="ko-KR" altLang="en-US" dirty="0"/>
              <a:t>소켓프로그래밍 특징</a:t>
            </a: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2" y="911377"/>
            <a:ext cx="8336661" cy="2693284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 err="1"/>
              <a:t>스트림</a:t>
            </a:r>
            <a:r>
              <a:rPr lang="en-US" altLang="ko-KR" dirty="0"/>
              <a:t>(stream) </a:t>
            </a:r>
            <a:r>
              <a:rPr lang="ko-KR" altLang="en-US" dirty="0"/>
              <a:t>통신 프로토콜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양쪽의 소켓이 연결된 상태에서 통신이 가능하다</a:t>
            </a:r>
            <a:r>
              <a:rPr lang="en-US" altLang="ko-KR" dirty="0"/>
              <a:t>. (</a:t>
            </a:r>
            <a:r>
              <a:rPr lang="ko-KR" altLang="en-US" dirty="0"/>
              <a:t>연결지향 프로토콜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신뢰성 있는 데이터 통신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한 번 연결이 되면 연결이 끊어 질 때까지 송신한 데이터는 차례대로 목적지의 소켓에 전달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자바는  </a:t>
            </a:r>
            <a:r>
              <a:rPr lang="en-US" altLang="ko-KR" dirty="0"/>
              <a:t>java.net </a:t>
            </a:r>
            <a:r>
              <a:rPr lang="ko-KR" altLang="en-US" dirty="0"/>
              <a:t>패키지에  </a:t>
            </a:r>
            <a:r>
              <a:rPr lang="en-US" altLang="ko-KR" dirty="0"/>
              <a:t>TCP </a:t>
            </a:r>
            <a:r>
              <a:rPr lang="ko-KR" altLang="en-US" dirty="0"/>
              <a:t>소켓 프로그래밍을  쉽게 하도록  관련 클래스를  제공하고 있다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ko-KR" altLang="en-US" dirty="0"/>
              <a:t>라이브러리의 사용법과  동작순서를 정확하게 이해하고 있어야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 err="1"/>
              <a:t>ServerSocket</a:t>
            </a:r>
            <a:r>
              <a:rPr lang="ko-KR" altLang="en-US" dirty="0"/>
              <a:t>과 </a:t>
            </a:r>
            <a:r>
              <a:rPr lang="en-US" altLang="ko-KR" dirty="0"/>
              <a:t>Socket </a:t>
            </a:r>
            <a:r>
              <a:rPr lang="ko-KR" altLang="en-US" dirty="0"/>
              <a:t>클래스를 사용하게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2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TCP </a:t>
            </a:r>
            <a:r>
              <a:rPr lang="ko-KR" altLang="en-US" dirty="0"/>
              <a:t>소켓프로그래밍 절차</a:t>
            </a:r>
            <a:endParaRPr lang="en-US" altLang="ko-KR" dirty="0"/>
          </a:p>
        </p:txBody>
      </p:sp>
      <p:sp>
        <p:nvSpPr>
          <p:cNvPr id="5" name="직사각형 9"/>
          <p:cNvSpPr>
            <a:spLocks noChangeArrowheads="1"/>
          </p:cNvSpPr>
          <p:nvPr/>
        </p:nvSpPr>
        <p:spPr bwMode="auto">
          <a:xfrm>
            <a:off x="2054225" y="1038225"/>
            <a:ext cx="2103438" cy="39100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6" name="직사각형 11"/>
          <p:cNvSpPr>
            <a:spLocks noChangeArrowheads="1"/>
          </p:cNvSpPr>
          <p:nvPr/>
        </p:nvSpPr>
        <p:spPr bwMode="auto">
          <a:xfrm>
            <a:off x="2338388" y="1146175"/>
            <a:ext cx="1535112" cy="64135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서버 소켓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객체 생성</a:t>
            </a:r>
          </a:p>
        </p:txBody>
      </p:sp>
      <p:sp>
        <p:nvSpPr>
          <p:cNvPr id="7" name="직사각형 12"/>
          <p:cNvSpPr>
            <a:spLocks noChangeArrowheads="1"/>
          </p:cNvSpPr>
          <p:nvPr/>
        </p:nvSpPr>
        <p:spPr bwMode="auto">
          <a:xfrm>
            <a:off x="2338388" y="1916113"/>
            <a:ext cx="1535112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bind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0" name="직사각형 14"/>
          <p:cNvSpPr>
            <a:spLocks noChangeArrowheads="1"/>
          </p:cNvSpPr>
          <p:nvPr/>
        </p:nvSpPr>
        <p:spPr bwMode="auto">
          <a:xfrm>
            <a:off x="2338388" y="2427288"/>
            <a:ext cx="1535112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accept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1" name="직사각형 15"/>
          <p:cNvSpPr>
            <a:spLocks noChangeArrowheads="1"/>
          </p:cNvSpPr>
          <p:nvPr/>
        </p:nvSpPr>
        <p:spPr bwMode="auto">
          <a:xfrm>
            <a:off x="2338388" y="3470275"/>
            <a:ext cx="1535112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read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2" name="직사각형 16"/>
          <p:cNvSpPr>
            <a:spLocks noChangeArrowheads="1"/>
          </p:cNvSpPr>
          <p:nvPr/>
        </p:nvSpPr>
        <p:spPr bwMode="auto">
          <a:xfrm>
            <a:off x="2338388" y="3995738"/>
            <a:ext cx="1535112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write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3" name="직사각형 17"/>
          <p:cNvSpPr>
            <a:spLocks noChangeArrowheads="1"/>
          </p:cNvSpPr>
          <p:nvPr/>
        </p:nvSpPr>
        <p:spPr bwMode="auto">
          <a:xfrm>
            <a:off x="2338388" y="4476750"/>
            <a:ext cx="1535112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close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cxnSp>
        <p:nvCxnSpPr>
          <p:cNvPr id="14" name="직선 화살표 연결선 19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105150" y="1787525"/>
            <a:ext cx="0" cy="128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21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3105150" y="2257425"/>
            <a:ext cx="0" cy="1698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25"/>
          <p:cNvCxnSpPr>
            <a:cxnSpLocks noChangeShapeType="1"/>
            <a:stCxn id="10" idx="2"/>
            <a:endCxn id="35" idx="0"/>
          </p:cNvCxnSpPr>
          <p:nvPr/>
        </p:nvCxnSpPr>
        <p:spPr bwMode="auto">
          <a:xfrm>
            <a:off x="3105150" y="2768600"/>
            <a:ext cx="0" cy="1778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27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3105150" y="3811588"/>
            <a:ext cx="0" cy="184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29"/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3106738" y="4337050"/>
            <a:ext cx="0" cy="1397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44"/>
          <p:cNvSpPr txBox="1">
            <a:spLocks noChangeArrowheads="1"/>
          </p:cNvSpPr>
          <p:nvPr/>
        </p:nvSpPr>
        <p:spPr bwMode="auto">
          <a:xfrm>
            <a:off x="1122363" y="1025525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서버</a:t>
            </a:r>
          </a:p>
        </p:txBody>
      </p:sp>
      <p:sp>
        <p:nvSpPr>
          <p:cNvPr id="21" name="직사각형 47"/>
          <p:cNvSpPr>
            <a:spLocks noChangeArrowheads="1"/>
          </p:cNvSpPr>
          <p:nvPr/>
        </p:nvSpPr>
        <p:spPr bwMode="auto">
          <a:xfrm>
            <a:off x="5349875" y="1047750"/>
            <a:ext cx="2101850" cy="390048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2" name="직사각형 48"/>
          <p:cNvSpPr>
            <a:spLocks noChangeArrowheads="1"/>
          </p:cNvSpPr>
          <p:nvPr/>
        </p:nvSpPr>
        <p:spPr bwMode="auto">
          <a:xfrm>
            <a:off x="5634038" y="1203325"/>
            <a:ext cx="1533525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소켓 객체 생성</a:t>
            </a:r>
          </a:p>
        </p:txBody>
      </p:sp>
      <p:sp>
        <p:nvSpPr>
          <p:cNvPr id="23" name="직사각형 51"/>
          <p:cNvSpPr>
            <a:spLocks noChangeArrowheads="1"/>
          </p:cNvSpPr>
          <p:nvPr/>
        </p:nvSpPr>
        <p:spPr bwMode="auto">
          <a:xfrm>
            <a:off x="5634038" y="2427288"/>
            <a:ext cx="1533525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connect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4" name="직사각형 52"/>
          <p:cNvSpPr>
            <a:spLocks noChangeArrowheads="1"/>
          </p:cNvSpPr>
          <p:nvPr/>
        </p:nvSpPr>
        <p:spPr bwMode="auto">
          <a:xfrm>
            <a:off x="5634038" y="3471863"/>
            <a:ext cx="1533525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write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5" name="직사각형 53"/>
          <p:cNvSpPr>
            <a:spLocks noChangeArrowheads="1"/>
          </p:cNvSpPr>
          <p:nvPr/>
        </p:nvSpPr>
        <p:spPr bwMode="auto">
          <a:xfrm>
            <a:off x="5634038" y="3997325"/>
            <a:ext cx="1533525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read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6" name="직사각형 54"/>
          <p:cNvSpPr>
            <a:spLocks noChangeArrowheads="1"/>
          </p:cNvSpPr>
          <p:nvPr/>
        </p:nvSpPr>
        <p:spPr bwMode="auto">
          <a:xfrm>
            <a:off x="5634038" y="4479925"/>
            <a:ext cx="1533525" cy="33972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close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cxnSp>
        <p:nvCxnSpPr>
          <p:cNvPr id="27" name="직선 화살표 연결선 55"/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6400800" y="1544638"/>
            <a:ext cx="0" cy="8826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58"/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400800" y="2768600"/>
            <a:ext cx="0" cy="7032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59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6400800" y="3813175"/>
            <a:ext cx="0" cy="184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60"/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6400800" y="4338638"/>
            <a:ext cx="0" cy="14128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61"/>
          <p:cNvSpPr txBox="1">
            <a:spLocks noChangeArrowheads="1"/>
          </p:cNvSpPr>
          <p:nvPr/>
        </p:nvSpPr>
        <p:spPr bwMode="auto">
          <a:xfrm>
            <a:off x="7427913" y="1044575"/>
            <a:ext cx="1638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클라이언트</a:t>
            </a:r>
          </a:p>
        </p:txBody>
      </p:sp>
      <p:cxnSp>
        <p:nvCxnSpPr>
          <p:cNvPr id="32" name="직선 화살표 연결선 64"/>
          <p:cNvCxnSpPr>
            <a:cxnSpLocks noChangeShapeType="1"/>
            <a:stCxn id="23" idx="1"/>
            <a:endCxn id="10" idx="3"/>
          </p:cNvCxnSpPr>
          <p:nvPr/>
        </p:nvCxnSpPr>
        <p:spPr bwMode="auto">
          <a:xfrm flipH="1" flipV="1">
            <a:off x="3873500" y="2597150"/>
            <a:ext cx="1760538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직선 화살표 연결선 66"/>
          <p:cNvCxnSpPr>
            <a:cxnSpLocks noChangeShapeType="1"/>
            <a:stCxn id="24" idx="1"/>
            <a:endCxn id="11" idx="3"/>
          </p:cNvCxnSpPr>
          <p:nvPr/>
        </p:nvCxnSpPr>
        <p:spPr bwMode="auto">
          <a:xfrm flipH="1" flipV="1">
            <a:off x="3873500" y="3640138"/>
            <a:ext cx="1760538" cy="31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68"/>
          <p:cNvCxnSpPr>
            <a:cxnSpLocks noChangeShapeType="1"/>
            <a:stCxn id="12" idx="3"/>
            <a:endCxn id="25" idx="1"/>
          </p:cNvCxnSpPr>
          <p:nvPr/>
        </p:nvCxnSpPr>
        <p:spPr bwMode="auto">
          <a:xfrm>
            <a:off x="3873500" y="4167188"/>
            <a:ext cx="1760538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직사각형 14"/>
          <p:cNvSpPr>
            <a:spLocks noChangeArrowheads="1"/>
          </p:cNvSpPr>
          <p:nvPr/>
        </p:nvSpPr>
        <p:spPr bwMode="auto">
          <a:xfrm>
            <a:off x="2338388" y="2946400"/>
            <a:ext cx="1535112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소켓 객체 생성</a:t>
            </a:r>
          </a:p>
        </p:txBody>
      </p:sp>
      <p:cxnSp>
        <p:nvCxnSpPr>
          <p:cNvPr id="36" name="직선 화살표 연결선 25"/>
          <p:cNvCxnSpPr>
            <a:cxnSpLocks noChangeShapeType="1"/>
            <a:stCxn id="35" idx="2"/>
            <a:endCxn id="11" idx="0"/>
          </p:cNvCxnSpPr>
          <p:nvPr/>
        </p:nvCxnSpPr>
        <p:spPr bwMode="auto">
          <a:xfrm>
            <a:off x="3105150" y="3287713"/>
            <a:ext cx="0" cy="18256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13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TCP </a:t>
            </a:r>
            <a:r>
              <a:rPr lang="ko-KR" altLang="en-US" dirty="0"/>
              <a:t>소켓프로그래밍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단계별 업그레이드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직사각형 9"/>
          <p:cNvSpPr>
            <a:spLocks noChangeArrowheads="1"/>
          </p:cNvSpPr>
          <p:nvPr/>
        </p:nvSpPr>
        <p:spPr bwMode="auto">
          <a:xfrm>
            <a:off x="2054225" y="1038225"/>
            <a:ext cx="2103438" cy="39100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6" name="직사각형 11"/>
          <p:cNvSpPr>
            <a:spLocks noChangeArrowheads="1"/>
          </p:cNvSpPr>
          <p:nvPr/>
        </p:nvSpPr>
        <p:spPr bwMode="auto">
          <a:xfrm>
            <a:off x="2338388" y="1146175"/>
            <a:ext cx="1535112" cy="64135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서버 소켓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객체 생성</a:t>
            </a:r>
          </a:p>
        </p:txBody>
      </p:sp>
      <p:sp>
        <p:nvSpPr>
          <p:cNvPr id="7" name="직사각형 12"/>
          <p:cNvSpPr>
            <a:spLocks noChangeArrowheads="1"/>
          </p:cNvSpPr>
          <p:nvPr/>
        </p:nvSpPr>
        <p:spPr bwMode="auto">
          <a:xfrm>
            <a:off x="2338388" y="1916113"/>
            <a:ext cx="1535112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bind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0" name="직사각형 14"/>
          <p:cNvSpPr>
            <a:spLocks noChangeArrowheads="1"/>
          </p:cNvSpPr>
          <p:nvPr/>
        </p:nvSpPr>
        <p:spPr bwMode="auto">
          <a:xfrm>
            <a:off x="2338388" y="2427288"/>
            <a:ext cx="1535112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accept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1" name="직사각형 15"/>
          <p:cNvSpPr>
            <a:spLocks noChangeArrowheads="1"/>
          </p:cNvSpPr>
          <p:nvPr/>
        </p:nvSpPr>
        <p:spPr bwMode="auto">
          <a:xfrm>
            <a:off x="2338388" y="3470275"/>
            <a:ext cx="1535112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read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2" name="직사각형 16"/>
          <p:cNvSpPr>
            <a:spLocks noChangeArrowheads="1"/>
          </p:cNvSpPr>
          <p:nvPr/>
        </p:nvSpPr>
        <p:spPr bwMode="auto">
          <a:xfrm>
            <a:off x="2338388" y="3995738"/>
            <a:ext cx="1535112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write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13" name="직사각형 17"/>
          <p:cNvSpPr>
            <a:spLocks noChangeArrowheads="1"/>
          </p:cNvSpPr>
          <p:nvPr/>
        </p:nvSpPr>
        <p:spPr bwMode="auto">
          <a:xfrm>
            <a:off x="2338388" y="4476750"/>
            <a:ext cx="1535112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close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cxnSp>
        <p:nvCxnSpPr>
          <p:cNvPr id="14" name="직선 화살표 연결선 19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105150" y="1787525"/>
            <a:ext cx="0" cy="128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21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3105150" y="2257425"/>
            <a:ext cx="0" cy="1698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25"/>
          <p:cNvCxnSpPr>
            <a:cxnSpLocks noChangeShapeType="1"/>
            <a:stCxn id="10" idx="2"/>
            <a:endCxn id="35" idx="0"/>
          </p:cNvCxnSpPr>
          <p:nvPr/>
        </p:nvCxnSpPr>
        <p:spPr bwMode="auto">
          <a:xfrm>
            <a:off x="3105150" y="2768600"/>
            <a:ext cx="0" cy="1778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27"/>
          <p:cNvCxnSpPr>
            <a:cxnSpLocks noChangeShapeType="1"/>
            <a:stCxn id="11" idx="2"/>
            <a:endCxn id="12" idx="0"/>
          </p:cNvCxnSpPr>
          <p:nvPr/>
        </p:nvCxnSpPr>
        <p:spPr bwMode="auto">
          <a:xfrm>
            <a:off x="3105150" y="3811588"/>
            <a:ext cx="0" cy="184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29"/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3106738" y="4337050"/>
            <a:ext cx="0" cy="1397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44"/>
          <p:cNvSpPr txBox="1">
            <a:spLocks noChangeArrowheads="1"/>
          </p:cNvSpPr>
          <p:nvPr/>
        </p:nvSpPr>
        <p:spPr bwMode="auto">
          <a:xfrm>
            <a:off x="1122363" y="1025525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서버</a:t>
            </a:r>
          </a:p>
        </p:txBody>
      </p:sp>
      <p:sp>
        <p:nvSpPr>
          <p:cNvPr id="21" name="직사각형 47"/>
          <p:cNvSpPr>
            <a:spLocks noChangeArrowheads="1"/>
          </p:cNvSpPr>
          <p:nvPr/>
        </p:nvSpPr>
        <p:spPr bwMode="auto">
          <a:xfrm>
            <a:off x="5349875" y="1047750"/>
            <a:ext cx="2101850" cy="390048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2" name="직사각형 48"/>
          <p:cNvSpPr>
            <a:spLocks noChangeArrowheads="1"/>
          </p:cNvSpPr>
          <p:nvPr/>
        </p:nvSpPr>
        <p:spPr bwMode="auto">
          <a:xfrm>
            <a:off x="5634038" y="1203325"/>
            <a:ext cx="1533525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소켓 객체 생성</a:t>
            </a:r>
          </a:p>
        </p:txBody>
      </p:sp>
      <p:sp>
        <p:nvSpPr>
          <p:cNvPr id="23" name="직사각형 51"/>
          <p:cNvSpPr>
            <a:spLocks noChangeArrowheads="1"/>
          </p:cNvSpPr>
          <p:nvPr/>
        </p:nvSpPr>
        <p:spPr bwMode="auto">
          <a:xfrm>
            <a:off x="5634038" y="2427288"/>
            <a:ext cx="1533525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connect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4" name="직사각형 52"/>
          <p:cNvSpPr>
            <a:spLocks noChangeArrowheads="1"/>
          </p:cNvSpPr>
          <p:nvPr/>
        </p:nvSpPr>
        <p:spPr bwMode="auto">
          <a:xfrm>
            <a:off x="5634038" y="3471863"/>
            <a:ext cx="1533525" cy="3413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write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5" name="직사각형 53"/>
          <p:cNvSpPr>
            <a:spLocks noChangeArrowheads="1"/>
          </p:cNvSpPr>
          <p:nvPr/>
        </p:nvSpPr>
        <p:spPr bwMode="auto">
          <a:xfrm>
            <a:off x="5634038" y="3997325"/>
            <a:ext cx="1533525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read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26" name="직사각형 54"/>
          <p:cNvSpPr>
            <a:spLocks noChangeArrowheads="1"/>
          </p:cNvSpPr>
          <p:nvPr/>
        </p:nvSpPr>
        <p:spPr bwMode="auto">
          <a:xfrm>
            <a:off x="5634038" y="4479925"/>
            <a:ext cx="1533525" cy="33972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close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cxnSp>
        <p:nvCxnSpPr>
          <p:cNvPr id="27" name="직선 화살표 연결선 55"/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6400800" y="1544638"/>
            <a:ext cx="0" cy="8826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58"/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400800" y="2768600"/>
            <a:ext cx="0" cy="70326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59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6400800" y="3813175"/>
            <a:ext cx="0" cy="184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60"/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6400800" y="4338638"/>
            <a:ext cx="0" cy="14128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61"/>
          <p:cNvSpPr txBox="1">
            <a:spLocks noChangeArrowheads="1"/>
          </p:cNvSpPr>
          <p:nvPr/>
        </p:nvSpPr>
        <p:spPr bwMode="auto">
          <a:xfrm>
            <a:off x="7427913" y="1044575"/>
            <a:ext cx="1638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클라이언트</a:t>
            </a:r>
          </a:p>
        </p:txBody>
      </p:sp>
      <p:cxnSp>
        <p:nvCxnSpPr>
          <p:cNvPr id="32" name="직선 화살표 연결선 64"/>
          <p:cNvCxnSpPr>
            <a:cxnSpLocks noChangeShapeType="1"/>
            <a:stCxn id="23" idx="1"/>
            <a:endCxn id="10" idx="3"/>
          </p:cNvCxnSpPr>
          <p:nvPr/>
        </p:nvCxnSpPr>
        <p:spPr bwMode="auto">
          <a:xfrm flipH="1" flipV="1">
            <a:off x="3873500" y="2597150"/>
            <a:ext cx="1760538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직선 화살표 연결선 66"/>
          <p:cNvCxnSpPr>
            <a:cxnSpLocks noChangeShapeType="1"/>
            <a:stCxn id="24" idx="1"/>
            <a:endCxn id="11" idx="3"/>
          </p:cNvCxnSpPr>
          <p:nvPr/>
        </p:nvCxnSpPr>
        <p:spPr bwMode="auto">
          <a:xfrm flipH="1" flipV="1">
            <a:off x="3873500" y="3640138"/>
            <a:ext cx="1760538" cy="31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68"/>
          <p:cNvCxnSpPr>
            <a:cxnSpLocks noChangeShapeType="1"/>
            <a:stCxn id="12" idx="3"/>
            <a:endCxn id="25" idx="1"/>
          </p:cNvCxnSpPr>
          <p:nvPr/>
        </p:nvCxnSpPr>
        <p:spPr bwMode="auto">
          <a:xfrm>
            <a:off x="3873500" y="4167188"/>
            <a:ext cx="1760538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직사각형 14"/>
          <p:cNvSpPr>
            <a:spLocks noChangeArrowheads="1"/>
          </p:cNvSpPr>
          <p:nvPr/>
        </p:nvSpPr>
        <p:spPr bwMode="auto">
          <a:xfrm>
            <a:off x="2338388" y="2946400"/>
            <a:ext cx="1535112" cy="341313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소켓 객체 생성</a:t>
            </a:r>
          </a:p>
        </p:txBody>
      </p:sp>
      <p:cxnSp>
        <p:nvCxnSpPr>
          <p:cNvPr id="36" name="직선 화살표 연결선 25"/>
          <p:cNvCxnSpPr>
            <a:cxnSpLocks noChangeShapeType="1"/>
            <a:stCxn id="35" idx="2"/>
            <a:endCxn id="11" idx="0"/>
          </p:cNvCxnSpPr>
          <p:nvPr/>
        </p:nvCxnSpPr>
        <p:spPr bwMode="auto">
          <a:xfrm>
            <a:off x="3105150" y="3287713"/>
            <a:ext cx="0" cy="18256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타원 36"/>
          <p:cNvSpPr/>
          <p:nvPr/>
        </p:nvSpPr>
        <p:spPr bwMode="auto">
          <a:xfrm>
            <a:off x="1675481" y="3011488"/>
            <a:ext cx="257175" cy="2571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84421" y="3326731"/>
            <a:ext cx="60699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 bwMode="auto">
          <a:xfrm>
            <a:off x="7552907" y="3011488"/>
            <a:ext cx="257175" cy="2571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직사각형 14"/>
          <p:cNvSpPr>
            <a:spLocks noChangeArrowheads="1"/>
          </p:cNvSpPr>
          <p:nvPr/>
        </p:nvSpPr>
        <p:spPr bwMode="auto">
          <a:xfrm>
            <a:off x="908384" y="3386404"/>
            <a:ext cx="3146257" cy="1011625"/>
          </a:xfrm>
          <a:prstGeom prst="roundRect">
            <a:avLst>
              <a:gd name="adj" fmla="val 10258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2246981" y="3498766"/>
            <a:ext cx="257175" cy="2571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6993439" y="3498766"/>
            <a:ext cx="257175" cy="2571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2246981" y="4040187"/>
            <a:ext cx="257175" cy="2571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993439" y="4040186"/>
            <a:ext cx="257175" cy="2571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직사각형 14"/>
          <p:cNvSpPr>
            <a:spLocks noChangeArrowheads="1"/>
          </p:cNvSpPr>
          <p:nvPr/>
        </p:nvSpPr>
        <p:spPr bwMode="auto">
          <a:xfrm>
            <a:off x="5480384" y="3386404"/>
            <a:ext cx="3146257" cy="1011625"/>
          </a:xfrm>
          <a:prstGeom prst="roundRect">
            <a:avLst>
              <a:gd name="adj" fmla="val 10258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ko-KR" altLang="en-US" sz="1600" dirty="0" smtClean="0">
              <a:latin typeface="+mn-ea"/>
              <a:ea typeface="+mn-ea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7306260" y="3498766"/>
            <a:ext cx="257175" cy="2571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61"/>
          <p:cNvSpPr txBox="1">
            <a:spLocks noChangeArrowheads="1"/>
          </p:cNvSpPr>
          <p:nvPr/>
        </p:nvSpPr>
        <p:spPr bwMode="auto">
          <a:xfrm>
            <a:off x="7253703" y="3757232"/>
            <a:ext cx="915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100" b="0" dirty="0" smtClean="0">
                <a:latin typeface="+mn-ea"/>
                <a:ea typeface="+mn-ea"/>
              </a:rPr>
              <a:t>키보드입력</a:t>
            </a:r>
          </a:p>
        </p:txBody>
      </p:sp>
      <p:sp>
        <p:nvSpPr>
          <p:cNvPr id="50" name="타원 49"/>
          <p:cNvSpPr/>
          <p:nvPr/>
        </p:nvSpPr>
        <p:spPr bwMode="auto">
          <a:xfrm>
            <a:off x="815223" y="3294230"/>
            <a:ext cx="257175" cy="2571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8461290" y="3300244"/>
            <a:ext cx="257175" cy="2571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61"/>
          <p:cNvSpPr txBox="1">
            <a:spLocks noChangeArrowheads="1"/>
          </p:cNvSpPr>
          <p:nvPr/>
        </p:nvSpPr>
        <p:spPr bwMode="auto">
          <a:xfrm>
            <a:off x="684212" y="3567359"/>
            <a:ext cx="777625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100" b="0" dirty="0" smtClean="0">
                <a:latin typeface="+mn-ea"/>
                <a:ea typeface="+mn-ea"/>
              </a:rPr>
              <a:t>반복</a:t>
            </a:r>
            <a:endParaRPr lang="en-US" altLang="ko-KR" sz="1100" b="0" dirty="0" smtClean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100" b="0" dirty="0" smtClean="0">
                <a:latin typeface="+mn-ea"/>
                <a:ea typeface="+mn-ea"/>
              </a:rPr>
              <a:t>null </a:t>
            </a:r>
            <a:r>
              <a:rPr lang="ko-KR" altLang="en-US" sz="1100" b="0" dirty="0" smtClean="0">
                <a:latin typeface="+mn-ea"/>
                <a:ea typeface="+mn-ea"/>
              </a:rPr>
              <a:t>종료</a:t>
            </a:r>
          </a:p>
        </p:txBody>
      </p:sp>
      <p:sp>
        <p:nvSpPr>
          <p:cNvPr id="55" name="TextBox 61"/>
          <p:cNvSpPr txBox="1">
            <a:spLocks noChangeArrowheads="1"/>
          </p:cNvSpPr>
          <p:nvPr/>
        </p:nvSpPr>
        <p:spPr bwMode="auto">
          <a:xfrm>
            <a:off x="8327369" y="3577140"/>
            <a:ext cx="783640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100" b="0" dirty="0" smtClean="0">
                <a:latin typeface="+mn-ea"/>
                <a:ea typeface="+mn-ea"/>
              </a:rPr>
              <a:t>반복</a:t>
            </a:r>
            <a:endParaRPr lang="en-US" altLang="ko-KR" sz="1100" b="0" dirty="0" smtClean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100" b="0" dirty="0" smtClean="0">
                <a:latin typeface="+mn-ea"/>
                <a:ea typeface="+mn-ea"/>
              </a:rPr>
              <a:t>“/q” </a:t>
            </a:r>
            <a:r>
              <a:rPr lang="ko-KR" altLang="en-US" sz="1100" b="0" dirty="0" smtClean="0">
                <a:latin typeface="+mn-ea"/>
                <a:ea typeface="+mn-ea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5767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ServerSocket</a:t>
            </a:r>
            <a:r>
              <a:rPr lang="ko-KR" altLang="en-US" dirty="0"/>
              <a:t>과 </a:t>
            </a:r>
            <a:r>
              <a:rPr lang="en-US" altLang="ko-KR" dirty="0"/>
              <a:t>Socket</a:t>
            </a:r>
          </a:p>
        </p:txBody>
      </p:sp>
      <p:grpSp>
        <p:nvGrpSpPr>
          <p:cNvPr id="37" name="그룹 66"/>
          <p:cNvGrpSpPr>
            <a:grpSpLocks/>
          </p:cNvGrpSpPr>
          <p:nvPr/>
        </p:nvGrpSpPr>
        <p:grpSpPr bwMode="auto">
          <a:xfrm>
            <a:off x="647700" y="915988"/>
            <a:ext cx="7681913" cy="2735262"/>
            <a:chOff x="647565" y="915566"/>
            <a:chExt cx="7682357" cy="2735216"/>
          </a:xfrm>
        </p:grpSpPr>
        <p:sp>
          <p:nvSpPr>
            <p:cNvPr id="38" name="직사각형 6"/>
            <p:cNvSpPr>
              <a:spLocks noChangeArrowheads="1"/>
            </p:cNvSpPr>
            <p:nvPr/>
          </p:nvSpPr>
          <p:spPr bwMode="auto">
            <a:xfrm>
              <a:off x="647565" y="1214011"/>
              <a:ext cx="2533796" cy="243677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39" name="모서리가 둥근 직사각형 4"/>
            <p:cNvSpPr>
              <a:spLocks noChangeArrowheads="1"/>
            </p:cNvSpPr>
            <p:nvPr/>
          </p:nvSpPr>
          <p:spPr bwMode="auto">
            <a:xfrm>
              <a:off x="763460" y="1383870"/>
              <a:ext cx="1784453" cy="119060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0" name="TextBox 5"/>
            <p:cNvSpPr txBox="1">
              <a:spLocks noChangeArrowheads="1"/>
            </p:cNvSpPr>
            <p:nvPr/>
          </p:nvSpPr>
          <p:spPr bwMode="auto">
            <a:xfrm>
              <a:off x="1033350" y="1390220"/>
              <a:ext cx="1235146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 err="1" smtClean="0">
                  <a:latin typeface="+mn-ea"/>
                  <a:ea typeface="+mn-ea"/>
                </a:rPr>
                <a:t>ServerSocket</a:t>
              </a:r>
              <a:endParaRPr lang="ko-KR" altLang="en-US" sz="1400" b="0" dirty="0" smtClean="0">
                <a:latin typeface="+mn-ea"/>
                <a:ea typeface="+mn-ea"/>
              </a:endParaRPr>
            </a:p>
          </p:txBody>
        </p:sp>
        <p:sp>
          <p:nvSpPr>
            <p:cNvPr id="41" name="직사각형 7"/>
            <p:cNvSpPr>
              <a:spLocks noChangeArrowheads="1"/>
            </p:cNvSpPr>
            <p:nvPr/>
          </p:nvSpPr>
          <p:spPr bwMode="auto">
            <a:xfrm>
              <a:off x="1107967" y="1806138"/>
              <a:ext cx="1095438" cy="287333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smtClean="0">
                  <a:latin typeface="+mn-ea"/>
                  <a:ea typeface="+mn-ea"/>
                </a:rPr>
                <a:t>accept()</a:t>
              </a: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2" name="타원 9"/>
            <p:cNvSpPr>
              <a:spLocks noChangeArrowheads="1"/>
            </p:cNvSpPr>
            <p:nvPr/>
          </p:nvSpPr>
          <p:spPr bwMode="auto">
            <a:xfrm>
              <a:off x="2692383" y="1822013"/>
              <a:ext cx="269891" cy="26987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3" name="TextBox 12"/>
            <p:cNvSpPr txBox="1">
              <a:spLocks noChangeArrowheads="1"/>
            </p:cNvSpPr>
            <p:nvPr/>
          </p:nvSpPr>
          <p:spPr bwMode="auto">
            <a:xfrm>
              <a:off x="1544555" y="915566"/>
              <a:ext cx="542956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b="0" dirty="0" smtClean="0">
                  <a:latin typeface="+mn-ea"/>
                  <a:ea typeface="+mn-ea"/>
                </a:rPr>
                <a:t>서버</a:t>
              </a:r>
            </a:p>
          </p:txBody>
        </p:sp>
        <p:sp>
          <p:nvSpPr>
            <p:cNvPr id="44" name="타원 13"/>
            <p:cNvSpPr>
              <a:spLocks noChangeArrowheads="1"/>
            </p:cNvSpPr>
            <p:nvPr/>
          </p:nvSpPr>
          <p:spPr bwMode="auto">
            <a:xfrm>
              <a:off x="1981142" y="2636387"/>
              <a:ext cx="862063" cy="806436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smtClean="0">
                  <a:latin typeface="+mn-ea"/>
                  <a:ea typeface="+mn-ea"/>
                </a:rPr>
                <a:t>Socket</a:t>
              </a:r>
              <a:endParaRPr lang="ko-KR" altLang="en-US" sz="1400" b="0" smtClean="0">
                <a:latin typeface="+mn-ea"/>
                <a:ea typeface="+mn-ea"/>
              </a:endParaRPr>
            </a:p>
          </p:txBody>
        </p:sp>
        <p:sp>
          <p:nvSpPr>
            <p:cNvPr id="45" name="TextBox 10"/>
            <p:cNvSpPr txBox="1">
              <a:spLocks noChangeArrowheads="1"/>
            </p:cNvSpPr>
            <p:nvPr/>
          </p:nvSpPr>
          <p:spPr bwMode="auto">
            <a:xfrm>
              <a:off x="2555850" y="2031559"/>
              <a:ext cx="609635" cy="46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200" b="0" dirty="0" smtClean="0">
                  <a:latin typeface="+mn-ea"/>
                  <a:ea typeface="+mn-ea"/>
                </a:rPr>
                <a:t>포트 </a:t>
              </a:r>
              <a:endParaRPr lang="en-US" altLang="ko-KR" sz="1200" b="0" dirty="0" smtClean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b="0" dirty="0" smtClean="0">
                  <a:latin typeface="+mn-ea"/>
                  <a:ea typeface="+mn-ea"/>
                </a:rPr>
                <a:t>10001</a:t>
              </a:r>
              <a:endParaRPr lang="ko-KR" altLang="en-US" sz="1200" b="0" dirty="0" smtClean="0">
                <a:latin typeface="+mn-ea"/>
                <a:ea typeface="+mn-ea"/>
              </a:endParaRPr>
            </a:p>
          </p:txBody>
        </p:sp>
        <p:cxnSp>
          <p:nvCxnSpPr>
            <p:cNvPr id="46" name="직선 연결선 14"/>
            <p:cNvCxnSpPr>
              <a:cxnSpLocks noChangeShapeType="1"/>
              <a:stCxn id="60" idx="2"/>
              <a:endCxn id="42" idx="6"/>
            </p:cNvCxnSpPr>
            <p:nvPr/>
          </p:nvCxnSpPr>
          <p:spPr bwMode="auto">
            <a:xfrm flipH="1">
              <a:off x="2962565" y="1954236"/>
              <a:ext cx="4244921" cy="2800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왼쪽으로 구부러진 화살표 19"/>
            <p:cNvSpPr>
              <a:spLocks noChangeArrowheads="1"/>
            </p:cNvSpPr>
            <p:nvPr/>
          </p:nvSpPr>
          <p:spPr bwMode="auto">
            <a:xfrm flipH="1">
              <a:off x="1331818" y="2249044"/>
              <a:ext cx="582646" cy="1035033"/>
            </a:xfrm>
            <a:prstGeom prst="curvedLeftArrow">
              <a:avLst>
                <a:gd name="adj1" fmla="val 25018"/>
                <a:gd name="adj2" fmla="val 50025"/>
                <a:gd name="adj3" fmla="val 2500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b="0" smtClean="0">
                <a:latin typeface="+mn-ea"/>
                <a:ea typeface="+mn-ea"/>
              </a:endParaRPr>
            </a:p>
          </p:txBody>
        </p:sp>
        <p:grpSp>
          <p:nvGrpSpPr>
            <p:cNvPr id="48" name="그룹 31"/>
            <p:cNvGrpSpPr>
              <a:grpSpLocks/>
            </p:cNvGrpSpPr>
            <p:nvPr/>
          </p:nvGrpSpPr>
          <p:grpSpPr bwMode="auto">
            <a:xfrm>
              <a:off x="6948264" y="1047961"/>
              <a:ext cx="1381658" cy="1576914"/>
              <a:chOff x="6948264" y="1199239"/>
              <a:chExt cx="1381658" cy="1576914"/>
            </a:xfrm>
          </p:grpSpPr>
          <p:sp>
            <p:nvSpPr>
              <p:cNvPr id="59" name="직사각형 6"/>
              <p:cNvSpPr>
                <a:spLocks noChangeArrowheads="1"/>
              </p:cNvSpPr>
              <p:nvPr/>
            </p:nvSpPr>
            <p:spPr bwMode="auto">
              <a:xfrm>
                <a:off x="6948717" y="1498637"/>
                <a:ext cx="1381205" cy="1277915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  <p:sp>
            <p:nvSpPr>
              <p:cNvPr id="60" name="타원 13"/>
              <p:cNvSpPr>
                <a:spLocks noChangeArrowheads="1"/>
              </p:cNvSpPr>
              <p:nvPr/>
            </p:nvSpPr>
            <p:spPr bwMode="auto">
              <a:xfrm>
                <a:off x="7207494" y="1701833"/>
                <a:ext cx="863650" cy="806436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400" b="0" smtClean="0">
                    <a:latin typeface="+mn-ea"/>
                    <a:ea typeface="+mn-ea"/>
                  </a:rPr>
                  <a:t>Socket</a:t>
                </a:r>
                <a:endParaRPr lang="ko-KR" altLang="en-US" sz="1400" b="0" smtClean="0">
                  <a:latin typeface="+mn-ea"/>
                  <a:ea typeface="+mn-ea"/>
                </a:endParaRPr>
              </a:p>
            </p:txBody>
          </p:sp>
          <p:sp>
            <p:nvSpPr>
              <p:cNvPr id="61" name="TextBox 12"/>
              <p:cNvSpPr txBox="1">
                <a:spLocks noChangeArrowheads="1"/>
              </p:cNvSpPr>
              <p:nvPr/>
            </p:nvSpPr>
            <p:spPr bwMode="auto">
              <a:xfrm>
                <a:off x="7097951" y="1198604"/>
                <a:ext cx="1082738" cy="307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sz="3200" b="1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1pPr>
                <a:lvl2pPr marL="742950" indent="-28575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2pPr>
                <a:lvl3pPr marL="1143000" indent="-228600" algn="l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3pPr>
                <a:lvl4pPr marL="1600200" indent="-228600" algn="l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Arial" charset="0"/>
                    <a:ea typeface="돋움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ko-KR" altLang="en-US" sz="1400" b="0" dirty="0" smtClean="0">
                    <a:latin typeface="+mn-ea"/>
                    <a:ea typeface="+mn-ea"/>
                  </a:rPr>
                  <a:t>클라이언</a:t>
                </a:r>
                <a:r>
                  <a:rPr lang="ko-KR" altLang="en-US" sz="1400" b="0" dirty="0">
                    <a:latin typeface="+mn-ea"/>
                    <a:ea typeface="+mn-ea"/>
                  </a:rPr>
                  <a:t>트</a:t>
                </a:r>
                <a:endParaRPr lang="ko-KR" altLang="en-US" sz="1400" b="0" dirty="0" smtClean="0">
                  <a:latin typeface="+mn-ea"/>
                  <a:ea typeface="+mn-ea"/>
                </a:endParaRPr>
              </a:p>
            </p:txBody>
          </p:sp>
        </p:grpSp>
        <p:cxnSp>
          <p:nvCxnSpPr>
            <p:cNvPr id="49" name="직선 연결선 14"/>
            <p:cNvCxnSpPr>
              <a:cxnSpLocks noChangeShapeType="1"/>
              <a:stCxn id="60" idx="3"/>
              <a:endCxn id="44" idx="6"/>
            </p:cNvCxnSpPr>
            <p:nvPr/>
          </p:nvCxnSpPr>
          <p:spPr bwMode="auto">
            <a:xfrm flipH="1">
              <a:off x="2843808" y="2239231"/>
              <a:ext cx="4490093" cy="800310"/>
            </a:xfrm>
            <a:prstGeom prst="line">
              <a:avLst/>
            </a:prstGeom>
            <a:noFill/>
            <a:ln w="1587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타원 49"/>
            <p:cNvSpPr/>
            <p:nvPr/>
          </p:nvSpPr>
          <p:spPr>
            <a:xfrm>
              <a:off x="806324" y="1182262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2693971" y="1515631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956837" y="1448957"/>
              <a:ext cx="257190" cy="257171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4818169" y="1664853"/>
              <a:ext cx="257190" cy="257171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12"/>
            <p:cNvSpPr txBox="1">
              <a:spLocks noChangeArrowheads="1"/>
            </p:cNvSpPr>
            <p:nvPr/>
          </p:nvSpPr>
          <p:spPr bwMode="auto">
            <a:xfrm>
              <a:off x="4999154" y="1644216"/>
              <a:ext cx="903339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연결요청</a:t>
              </a:r>
            </a:p>
          </p:txBody>
        </p:sp>
        <p:sp>
          <p:nvSpPr>
            <p:cNvPr id="55" name="타원 54"/>
            <p:cNvSpPr/>
            <p:nvPr/>
          </p:nvSpPr>
          <p:spPr>
            <a:xfrm>
              <a:off x="934920" y="1731527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908113" y="2668137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4392694" y="2420491"/>
              <a:ext cx="257190" cy="257171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12"/>
            <p:cNvSpPr txBox="1">
              <a:spLocks noChangeArrowheads="1"/>
            </p:cNvSpPr>
            <p:nvPr/>
          </p:nvSpPr>
          <p:spPr bwMode="auto">
            <a:xfrm rot="21102401">
              <a:off x="4573680" y="2341117"/>
              <a:ext cx="542956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400" smtClean="0">
                  <a:latin typeface="+mn-ea"/>
                  <a:ea typeface="+mn-ea"/>
                </a:rPr>
                <a:t>통신</a:t>
              </a:r>
              <a:endParaRPr lang="ko-KR" altLang="en-US" sz="1400" dirty="0" smtClean="0">
                <a:latin typeface="+mn-ea"/>
                <a:ea typeface="+mn-ea"/>
              </a:endParaRPr>
            </a:p>
          </p:txBody>
        </p:sp>
      </p:grpSp>
      <p:sp>
        <p:nvSpPr>
          <p:cNvPr id="62" name="텍스트 개체 틀 2"/>
          <p:cNvSpPr txBox="1">
            <a:spLocks/>
          </p:cNvSpPr>
          <p:nvPr/>
        </p:nvSpPr>
        <p:spPr bwMode="auto">
          <a:xfrm>
            <a:off x="244475" y="3759200"/>
            <a:ext cx="88995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>
                <a:ea typeface="맑은 고딕" panose="020B0503020000020004" pitchFamily="50" charset="-127"/>
              </a:rPr>
              <a:t>ServerSocket : </a:t>
            </a:r>
            <a:r>
              <a:rPr kumimoji="0" lang="ko-KR" altLang="en-US" sz="1400">
                <a:ea typeface="맑은 고딕" panose="020B0503020000020004" pitchFamily="50" charset="-127"/>
              </a:rPr>
              <a:t>클라이언트의 연결요청을 기다리면서 연결 요청에 대한 수락을 담당한다</a:t>
            </a:r>
            <a:r>
              <a:rPr kumimoji="0" lang="en-US" altLang="ko-KR" sz="140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>
                <a:ea typeface="맑은 고딕" panose="020B0503020000020004" pitchFamily="50" charset="-127"/>
              </a:rPr>
              <a:t>Socket : </a:t>
            </a:r>
            <a:r>
              <a:rPr kumimoji="0" lang="ko-KR" altLang="en-US" sz="1400">
                <a:ea typeface="맑은 고딕" panose="020B0503020000020004" pitchFamily="50" charset="-127"/>
              </a:rPr>
              <a:t>클라이언트와  통신을  직접 담당한다</a:t>
            </a:r>
            <a:r>
              <a:rPr kumimoji="0" lang="en-US" altLang="ko-KR" sz="140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Font typeface="맑은 고딕" panose="020B0503020000020004" pitchFamily="50" charset="-127"/>
              <a:buChar char="■"/>
            </a:pPr>
            <a:endParaRPr kumimoji="0" lang="en-US" altLang="ko-KR" sz="1600" b="1">
              <a:ea typeface="맑은 고딕" panose="020B0503020000020004" pitchFamily="50" charset="-127"/>
            </a:endParaRPr>
          </a:p>
        </p:txBody>
      </p:sp>
      <p:cxnSp>
        <p:nvCxnSpPr>
          <p:cNvPr id="63" name="직선 연결선 14"/>
          <p:cNvCxnSpPr>
            <a:cxnSpLocks noChangeShapeType="1"/>
            <a:stCxn id="42" idx="2"/>
            <a:endCxn id="41" idx="3"/>
          </p:cNvCxnSpPr>
          <p:nvPr/>
        </p:nvCxnSpPr>
        <p:spPr bwMode="auto">
          <a:xfrm flipH="1" flipV="1">
            <a:off x="2201863" y="1949450"/>
            <a:ext cx="490537" cy="7938"/>
          </a:xfrm>
          <a:prstGeom prst="line">
            <a:avLst/>
          </a:prstGeom>
          <a:noFill/>
          <a:ln w="158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57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Socket </a:t>
            </a:r>
            <a:r>
              <a:rPr lang="ko-KR" altLang="en-US" dirty="0"/>
              <a:t>객체의 데이터 통신</a:t>
            </a:r>
            <a:endParaRPr lang="en-US" altLang="ko-KR" dirty="0"/>
          </a:p>
        </p:txBody>
      </p:sp>
      <p:grpSp>
        <p:nvGrpSpPr>
          <p:cNvPr id="32" name="그룹 8"/>
          <p:cNvGrpSpPr>
            <a:grpSpLocks/>
          </p:cNvGrpSpPr>
          <p:nvPr/>
        </p:nvGrpSpPr>
        <p:grpSpPr bwMode="auto">
          <a:xfrm>
            <a:off x="611188" y="1141413"/>
            <a:ext cx="1944687" cy="1800225"/>
            <a:chOff x="560512" y="1559845"/>
            <a:chExt cx="1944216" cy="180054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60512" y="1559845"/>
              <a:ext cx="1944216" cy="1800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0" name="타원 2"/>
            <p:cNvSpPr>
              <a:spLocks noChangeArrowheads="1"/>
            </p:cNvSpPr>
            <p:nvPr/>
          </p:nvSpPr>
          <p:spPr bwMode="auto">
            <a:xfrm>
              <a:off x="948471" y="1701929"/>
              <a:ext cx="1441756" cy="134691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dirty="0" smtClean="0">
                  <a:latin typeface="+mn-ea"/>
                  <a:ea typeface="+mn-ea"/>
                </a:rPr>
                <a:t>Socket</a:t>
              </a:r>
              <a:endParaRPr lang="ko-KR" altLang="en-US" sz="1600" b="0" dirty="0" smtClean="0">
                <a:latin typeface="+mn-ea"/>
                <a:ea typeface="+mn-ea"/>
              </a:endParaRPr>
            </a:p>
          </p:txBody>
        </p:sp>
      </p:grp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1285875" y="2970213"/>
            <a:ext cx="595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서</a:t>
            </a:r>
            <a:r>
              <a:rPr lang="ko-KR" altLang="en-US" sz="1600" b="0" dirty="0">
                <a:latin typeface="+mn-ea"/>
                <a:ea typeface="+mn-ea"/>
              </a:rPr>
              <a:t>버</a:t>
            </a:r>
            <a:endParaRPr lang="ko-KR" altLang="en-US" sz="1600" b="0" dirty="0" smtClean="0">
              <a:latin typeface="+mn-ea"/>
              <a:ea typeface="+mn-ea"/>
            </a:endParaRPr>
          </a:p>
        </p:txBody>
      </p:sp>
      <p:sp>
        <p:nvSpPr>
          <p:cNvPr id="34" name="TextBox 18"/>
          <p:cNvSpPr txBox="1">
            <a:spLocks noChangeArrowheads="1"/>
          </p:cNvSpPr>
          <p:nvPr/>
        </p:nvSpPr>
        <p:spPr bwMode="auto">
          <a:xfrm>
            <a:off x="2595563" y="1292794"/>
            <a:ext cx="1316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 smtClean="0">
                <a:latin typeface="+mn-ea"/>
                <a:ea typeface="+mn-ea"/>
              </a:rPr>
              <a:t>InputStream</a:t>
            </a:r>
            <a:endParaRPr lang="ko-KR" altLang="en-US" sz="1600" b="0" dirty="0" smtClean="0">
              <a:latin typeface="+mn-ea"/>
              <a:ea typeface="+mn-ea"/>
            </a:endParaRPr>
          </a:p>
        </p:txBody>
      </p:sp>
      <p:grpSp>
        <p:nvGrpSpPr>
          <p:cNvPr id="35" name="그룹 23"/>
          <p:cNvGrpSpPr>
            <a:grpSpLocks/>
          </p:cNvGrpSpPr>
          <p:nvPr/>
        </p:nvGrpSpPr>
        <p:grpSpPr bwMode="auto">
          <a:xfrm>
            <a:off x="6588125" y="1131888"/>
            <a:ext cx="1944688" cy="1800225"/>
            <a:chOff x="560512" y="1559843"/>
            <a:chExt cx="1944216" cy="180054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560512" y="1559843"/>
              <a:ext cx="1944216" cy="1800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78" name="타원 26"/>
            <p:cNvSpPr>
              <a:spLocks noChangeArrowheads="1"/>
            </p:cNvSpPr>
            <p:nvPr/>
          </p:nvSpPr>
          <p:spPr bwMode="auto">
            <a:xfrm>
              <a:off x="665588" y="1748162"/>
              <a:ext cx="1418194" cy="132295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smtClean="0">
                  <a:latin typeface="+mn-ea"/>
                  <a:ea typeface="+mn-ea"/>
                </a:rPr>
                <a:t>Socket</a:t>
              </a:r>
              <a:endParaRPr lang="ko-KR" altLang="en-US" sz="1600" b="0" smtClean="0">
                <a:latin typeface="+mn-ea"/>
                <a:ea typeface="+mn-ea"/>
              </a:endParaRPr>
            </a:p>
          </p:txBody>
        </p:sp>
      </p:grpSp>
      <p:sp>
        <p:nvSpPr>
          <p:cNvPr id="36" name="TextBox 27"/>
          <p:cNvSpPr txBox="1">
            <a:spLocks noChangeArrowheads="1"/>
          </p:cNvSpPr>
          <p:nvPr/>
        </p:nvSpPr>
        <p:spPr bwMode="auto">
          <a:xfrm>
            <a:off x="7019925" y="2932113"/>
            <a:ext cx="1211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클라이언트</a:t>
            </a:r>
          </a:p>
        </p:txBody>
      </p:sp>
      <p:sp>
        <p:nvSpPr>
          <p:cNvPr id="64" name="TextBox 42"/>
          <p:cNvSpPr txBox="1">
            <a:spLocks noChangeArrowheads="1"/>
          </p:cNvSpPr>
          <p:nvPr/>
        </p:nvSpPr>
        <p:spPr bwMode="auto">
          <a:xfrm>
            <a:off x="5122863" y="2368550"/>
            <a:ext cx="1314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InputStream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sp>
        <p:nvSpPr>
          <p:cNvPr id="65" name="TextBox 43"/>
          <p:cNvSpPr txBox="1">
            <a:spLocks noChangeArrowheads="1"/>
          </p:cNvSpPr>
          <p:nvPr/>
        </p:nvSpPr>
        <p:spPr bwMode="auto">
          <a:xfrm>
            <a:off x="5038725" y="1270569"/>
            <a:ext cx="1490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 smtClean="0">
                <a:latin typeface="+mn-ea"/>
                <a:ea typeface="+mn-ea"/>
              </a:rPr>
              <a:t>OutputStream</a:t>
            </a:r>
            <a:endParaRPr lang="ko-KR" altLang="en-US" sz="1600" b="0" dirty="0" smtClean="0">
              <a:latin typeface="+mn-ea"/>
              <a:ea typeface="+mn-ea"/>
            </a:endParaRPr>
          </a:p>
        </p:txBody>
      </p:sp>
      <p:sp>
        <p:nvSpPr>
          <p:cNvPr id="66" name="TextBox 44"/>
          <p:cNvSpPr txBox="1">
            <a:spLocks noChangeArrowheads="1"/>
          </p:cNvSpPr>
          <p:nvPr/>
        </p:nvSpPr>
        <p:spPr bwMode="auto">
          <a:xfrm>
            <a:off x="2590800" y="2354263"/>
            <a:ext cx="1489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smtClean="0">
                <a:latin typeface="+mn-ea"/>
                <a:ea typeface="+mn-ea"/>
              </a:rPr>
              <a:t>OutputStream</a:t>
            </a:r>
            <a:endParaRPr lang="ko-KR" altLang="en-US" sz="1600" b="0" smtClean="0">
              <a:latin typeface="+mn-ea"/>
              <a:ea typeface="+mn-ea"/>
            </a:endParaRPr>
          </a:p>
        </p:txBody>
      </p:sp>
      <p:grpSp>
        <p:nvGrpSpPr>
          <p:cNvPr id="67" name="그룹 3"/>
          <p:cNvGrpSpPr>
            <a:grpSpLocks/>
          </p:cNvGrpSpPr>
          <p:nvPr/>
        </p:nvGrpSpPr>
        <p:grpSpPr bwMode="auto">
          <a:xfrm>
            <a:off x="2297113" y="1568895"/>
            <a:ext cx="4535487" cy="182686"/>
            <a:chOff x="2246313" y="2195512"/>
            <a:chExt cx="4535487" cy="182721"/>
          </a:xfrm>
        </p:grpSpPr>
        <p:grpSp>
          <p:nvGrpSpPr>
            <p:cNvPr id="73" name="그룹 33"/>
            <p:cNvGrpSpPr>
              <a:grpSpLocks/>
            </p:cNvGrpSpPr>
            <p:nvPr/>
          </p:nvGrpSpPr>
          <p:grpSpPr bwMode="auto">
            <a:xfrm>
              <a:off x="2246313" y="2195512"/>
              <a:ext cx="4535487" cy="182562"/>
              <a:chOff x="2245815" y="2195362"/>
              <a:chExt cx="4536008" cy="182116"/>
            </a:xfrm>
          </p:grpSpPr>
          <p:cxnSp>
            <p:nvCxnSpPr>
              <p:cNvPr id="75" name="직선 연결선 31"/>
              <p:cNvCxnSpPr>
                <a:cxnSpLocks noChangeShapeType="1"/>
              </p:cNvCxnSpPr>
              <p:nvPr/>
            </p:nvCxnSpPr>
            <p:spPr bwMode="auto">
              <a:xfrm>
                <a:off x="2245823" y="2195362"/>
                <a:ext cx="453600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직선 연결선 34"/>
              <p:cNvCxnSpPr>
                <a:cxnSpLocks noChangeShapeType="1"/>
              </p:cNvCxnSpPr>
              <p:nvPr/>
            </p:nvCxnSpPr>
            <p:spPr bwMode="auto">
              <a:xfrm>
                <a:off x="2245815" y="2377478"/>
                <a:ext cx="453600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4" name="직사각형 73"/>
            <p:cNvSpPr/>
            <p:nvPr/>
          </p:nvSpPr>
          <p:spPr bwMode="auto">
            <a:xfrm>
              <a:off x="2246313" y="2201987"/>
              <a:ext cx="4535487" cy="1762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68" name="그룹 23"/>
          <p:cNvGrpSpPr>
            <a:grpSpLocks/>
          </p:cNvGrpSpPr>
          <p:nvPr/>
        </p:nvGrpSpPr>
        <p:grpSpPr bwMode="auto">
          <a:xfrm>
            <a:off x="2296071" y="2251060"/>
            <a:ext cx="4536008" cy="182527"/>
            <a:chOff x="2246313" y="2195512"/>
            <a:chExt cx="4536008" cy="182562"/>
          </a:xfrm>
        </p:grpSpPr>
        <p:grpSp>
          <p:nvGrpSpPr>
            <p:cNvPr id="69" name="그룹 33"/>
            <p:cNvGrpSpPr>
              <a:grpSpLocks/>
            </p:cNvGrpSpPr>
            <p:nvPr/>
          </p:nvGrpSpPr>
          <p:grpSpPr bwMode="auto">
            <a:xfrm>
              <a:off x="2246313" y="2195512"/>
              <a:ext cx="4535487" cy="182562"/>
              <a:chOff x="2245815" y="2195362"/>
              <a:chExt cx="4536008" cy="182116"/>
            </a:xfrm>
          </p:grpSpPr>
          <p:cxnSp>
            <p:nvCxnSpPr>
              <p:cNvPr id="71" name="직선 연결선 31"/>
              <p:cNvCxnSpPr>
                <a:cxnSpLocks noChangeShapeType="1"/>
              </p:cNvCxnSpPr>
              <p:nvPr/>
            </p:nvCxnSpPr>
            <p:spPr bwMode="auto">
              <a:xfrm>
                <a:off x="2245823" y="2195362"/>
                <a:ext cx="453600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직선 연결선 34"/>
              <p:cNvCxnSpPr>
                <a:cxnSpLocks noChangeShapeType="1"/>
              </p:cNvCxnSpPr>
              <p:nvPr/>
            </p:nvCxnSpPr>
            <p:spPr bwMode="auto">
              <a:xfrm>
                <a:off x="2245815" y="2377478"/>
                <a:ext cx="453600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0" name="직사각형 69"/>
            <p:cNvSpPr/>
            <p:nvPr/>
          </p:nvSpPr>
          <p:spPr bwMode="auto">
            <a:xfrm>
              <a:off x="2245767" y="2201878"/>
              <a:ext cx="4537075" cy="1762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81" name="텍스트 개체 틀 2"/>
          <p:cNvSpPr txBox="1">
            <a:spLocks/>
          </p:cNvSpPr>
          <p:nvPr/>
        </p:nvSpPr>
        <p:spPr bwMode="auto">
          <a:xfrm>
            <a:off x="244475" y="3579813"/>
            <a:ext cx="88995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>
                <a:ea typeface="맑은 고딕" panose="020B0503020000020004" pitchFamily="50" charset="-127"/>
              </a:rPr>
              <a:t>양쪽의 </a:t>
            </a:r>
            <a:r>
              <a:rPr kumimoji="0" lang="en-US" altLang="ko-KR" sz="1400">
                <a:ea typeface="맑은 고딕" panose="020B0503020000020004" pitchFamily="50" charset="-127"/>
              </a:rPr>
              <a:t>Socket </a:t>
            </a:r>
            <a:r>
              <a:rPr kumimoji="0" lang="ko-KR" altLang="en-US" sz="1400">
                <a:ea typeface="맑은 고딕" panose="020B0503020000020004" pitchFamily="50" charset="-127"/>
              </a:rPr>
              <a:t>객체로 부터 </a:t>
            </a:r>
            <a:r>
              <a:rPr kumimoji="0" lang="en-US" altLang="ko-KR" sz="1400">
                <a:ea typeface="맑은 고딕" panose="020B0503020000020004" pitchFamily="50" charset="-127"/>
              </a:rPr>
              <a:t>InputStream, OutputStream</a:t>
            </a:r>
            <a:r>
              <a:rPr kumimoji="0" lang="ko-KR" altLang="en-US" sz="1400">
                <a:ea typeface="맑은 고딕" panose="020B0503020000020004" pitchFamily="50" charset="-127"/>
              </a:rPr>
              <a:t>를 얻어와 데이터 통신에 사용한다</a:t>
            </a:r>
            <a:r>
              <a:rPr kumimoji="0" lang="en-US" altLang="ko-KR" sz="1400"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  <a:buFont typeface="맑은 고딕" panose="020B0503020000020004" pitchFamily="50" charset="-127"/>
              <a:buNone/>
            </a:pPr>
            <a:endParaRPr kumimoji="0" lang="en-US" altLang="ko-KR" sz="1600" b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9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01.TCP </a:t>
            </a:r>
            <a:r>
              <a:rPr lang="ko-KR" altLang="en-US" dirty="0"/>
              <a:t>소켓 프로그래밍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Socket </a:t>
            </a:r>
            <a:r>
              <a:rPr lang="ko-KR" altLang="en-US" dirty="0"/>
              <a:t>객체의 데이터 통신</a:t>
            </a:r>
            <a:endParaRPr lang="en-US" altLang="ko-KR" dirty="0"/>
          </a:p>
        </p:txBody>
      </p:sp>
      <p:grpSp>
        <p:nvGrpSpPr>
          <p:cNvPr id="32" name="그룹 8"/>
          <p:cNvGrpSpPr>
            <a:grpSpLocks/>
          </p:cNvGrpSpPr>
          <p:nvPr/>
        </p:nvGrpSpPr>
        <p:grpSpPr bwMode="auto">
          <a:xfrm>
            <a:off x="611188" y="1141413"/>
            <a:ext cx="1944687" cy="1800225"/>
            <a:chOff x="560512" y="1559845"/>
            <a:chExt cx="1944216" cy="180054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60512" y="1559845"/>
              <a:ext cx="1944216" cy="1800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0" name="타원 2"/>
            <p:cNvSpPr>
              <a:spLocks noChangeArrowheads="1"/>
            </p:cNvSpPr>
            <p:nvPr/>
          </p:nvSpPr>
          <p:spPr bwMode="auto">
            <a:xfrm>
              <a:off x="948471" y="1701929"/>
              <a:ext cx="1441756" cy="134691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dirty="0" smtClean="0">
                  <a:latin typeface="+mn-ea"/>
                  <a:ea typeface="+mn-ea"/>
                </a:rPr>
                <a:t>Socket</a:t>
              </a:r>
              <a:endParaRPr lang="ko-KR" altLang="en-US" sz="1600" b="0" dirty="0" smtClean="0">
                <a:latin typeface="+mn-ea"/>
                <a:ea typeface="+mn-ea"/>
              </a:endParaRPr>
            </a:p>
          </p:txBody>
        </p:sp>
      </p:grp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1285875" y="2970213"/>
            <a:ext cx="595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서</a:t>
            </a:r>
            <a:r>
              <a:rPr lang="ko-KR" altLang="en-US" sz="1600" b="0" dirty="0">
                <a:latin typeface="+mn-ea"/>
                <a:ea typeface="+mn-ea"/>
              </a:rPr>
              <a:t>버</a:t>
            </a:r>
            <a:endParaRPr lang="ko-KR" altLang="en-US" sz="1600" b="0" dirty="0" smtClean="0">
              <a:latin typeface="+mn-ea"/>
              <a:ea typeface="+mn-ea"/>
            </a:endParaRPr>
          </a:p>
        </p:txBody>
      </p:sp>
      <p:sp>
        <p:nvSpPr>
          <p:cNvPr id="34" name="TextBox 18"/>
          <p:cNvSpPr txBox="1">
            <a:spLocks noChangeArrowheads="1"/>
          </p:cNvSpPr>
          <p:nvPr/>
        </p:nvSpPr>
        <p:spPr bwMode="auto">
          <a:xfrm>
            <a:off x="2831756" y="1189098"/>
            <a:ext cx="1316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 smtClean="0">
                <a:latin typeface="+mn-ea"/>
                <a:ea typeface="+mn-ea"/>
              </a:rPr>
              <a:t>InputStream</a:t>
            </a:r>
            <a:endParaRPr lang="ko-KR" altLang="en-US" sz="1600" b="0" dirty="0" smtClean="0">
              <a:latin typeface="+mn-ea"/>
              <a:ea typeface="+mn-ea"/>
            </a:endParaRPr>
          </a:p>
        </p:txBody>
      </p:sp>
      <p:grpSp>
        <p:nvGrpSpPr>
          <p:cNvPr id="35" name="그룹 23"/>
          <p:cNvGrpSpPr>
            <a:grpSpLocks/>
          </p:cNvGrpSpPr>
          <p:nvPr/>
        </p:nvGrpSpPr>
        <p:grpSpPr bwMode="auto">
          <a:xfrm>
            <a:off x="6588125" y="1131888"/>
            <a:ext cx="1944688" cy="1800225"/>
            <a:chOff x="560512" y="1559843"/>
            <a:chExt cx="1944216" cy="180054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560512" y="1559843"/>
              <a:ext cx="1944216" cy="1800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78" name="타원 26"/>
            <p:cNvSpPr>
              <a:spLocks noChangeArrowheads="1"/>
            </p:cNvSpPr>
            <p:nvPr/>
          </p:nvSpPr>
          <p:spPr bwMode="auto">
            <a:xfrm>
              <a:off x="665588" y="1748162"/>
              <a:ext cx="1418194" cy="1322954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b="0" smtClean="0">
                  <a:latin typeface="+mn-ea"/>
                  <a:ea typeface="+mn-ea"/>
                </a:rPr>
                <a:t>Socket</a:t>
              </a:r>
              <a:endParaRPr lang="ko-KR" altLang="en-US" sz="1600" b="0" smtClean="0">
                <a:latin typeface="+mn-ea"/>
                <a:ea typeface="+mn-ea"/>
              </a:endParaRPr>
            </a:p>
          </p:txBody>
        </p:sp>
      </p:grpSp>
      <p:sp>
        <p:nvSpPr>
          <p:cNvPr id="36" name="TextBox 27"/>
          <p:cNvSpPr txBox="1">
            <a:spLocks noChangeArrowheads="1"/>
          </p:cNvSpPr>
          <p:nvPr/>
        </p:nvSpPr>
        <p:spPr bwMode="auto">
          <a:xfrm>
            <a:off x="7019925" y="2932113"/>
            <a:ext cx="1211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 smtClean="0">
                <a:latin typeface="+mn-ea"/>
                <a:ea typeface="+mn-ea"/>
              </a:rPr>
              <a:t>클라이언트</a:t>
            </a:r>
          </a:p>
        </p:txBody>
      </p:sp>
      <p:sp>
        <p:nvSpPr>
          <p:cNvPr id="64" name="TextBox 42"/>
          <p:cNvSpPr txBox="1">
            <a:spLocks noChangeArrowheads="1"/>
          </p:cNvSpPr>
          <p:nvPr/>
        </p:nvSpPr>
        <p:spPr bwMode="auto">
          <a:xfrm>
            <a:off x="5122863" y="2472245"/>
            <a:ext cx="1314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 smtClean="0">
                <a:latin typeface="+mn-ea"/>
                <a:ea typeface="+mn-ea"/>
              </a:rPr>
              <a:t>InputStream</a:t>
            </a:r>
            <a:endParaRPr lang="ko-KR" altLang="en-US" sz="1600" b="0" dirty="0" smtClean="0">
              <a:latin typeface="+mn-ea"/>
              <a:ea typeface="+mn-ea"/>
            </a:endParaRPr>
          </a:p>
        </p:txBody>
      </p:sp>
      <p:sp>
        <p:nvSpPr>
          <p:cNvPr id="65" name="TextBox 43"/>
          <p:cNvSpPr txBox="1">
            <a:spLocks noChangeArrowheads="1"/>
          </p:cNvSpPr>
          <p:nvPr/>
        </p:nvSpPr>
        <p:spPr bwMode="auto">
          <a:xfrm>
            <a:off x="5038725" y="1171588"/>
            <a:ext cx="1490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 smtClean="0">
                <a:latin typeface="+mn-ea"/>
                <a:ea typeface="+mn-ea"/>
              </a:rPr>
              <a:t>OutputStream</a:t>
            </a:r>
            <a:endParaRPr lang="ko-KR" altLang="en-US" sz="1600" b="0" dirty="0" smtClean="0">
              <a:latin typeface="+mn-ea"/>
              <a:ea typeface="+mn-ea"/>
            </a:endParaRPr>
          </a:p>
        </p:txBody>
      </p:sp>
      <p:sp>
        <p:nvSpPr>
          <p:cNvPr id="66" name="TextBox 44"/>
          <p:cNvSpPr txBox="1">
            <a:spLocks noChangeArrowheads="1"/>
          </p:cNvSpPr>
          <p:nvPr/>
        </p:nvSpPr>
        <p:spPr bwMode="auto">
          <a:xfrm>
            <a:off x="2642648" y="2490952"/>
            <a:ext cx="1489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 smtClean="0">
                <a:latin typeface="+mn-ea"/>
                <a:ea typeface="+mn-ea"/>
              </a:rPr>
              <a:t>OutputStream</a:t>
            </a:r>
            <a:endParaRPr lang="ko-KR" altLang="en-US" sz="1600" b="0" dirty="0" smtClean="0">
              <a:latin typeface="+mn-ea"/>
              <a:ea typeface="+mn-ea"/>
            </a:endParaRPr>
          </a:p>
        </p:txBody>
      </p:sp>
      <p:grpSp>
        <p:nvGrpSpPr>
          <p:cNvPr id="67" name="그룹 3"/>
          <p:cNvGrpSpPr>
            <a:grpSpLocks/>
          </p:cNvGrpSpPr>
          <p:nvPr/>
        </p:nvGrpSpPr>
        <p:grpSpPr bwMode="auto">
          <a:xfrm>
            <a:off x="2297113" y="1568895"/>
            <a:ext cx="4535487" cy="182686"/>
            <a:chOff x="2246313" y="2195512"/>
            <a:chExt cx="4535487" cy="182721"/>
          </a:xfrm>
        </p:grpSpPr>
        <p:grpSp>
          <p:nvGrpSpPr>
            <p:cNvPr id="73" name="그룹 33"/>
            <p:cNvGrpSpPr>
              <a:grpSpLocks/>
            </p:cNvGrpSpPr>
            <p:nvPr/>
          </p:nvGrpSpPr>
          <p:grpSpPr bwMode="auto">
            <a:xfrm>
              <a:off x="2246313" y="2195512"/>
              <a:ext cx="4535487" cy="182562"/>
              <a:chOff x="2245815" y="2195362"/>
              <a:chExt cx="4536008" cy="182116"/>
            </a:xfrm>
          </p:grpSpPr>
          <p:cxnSp>
            <p:nvCxnSpPr>
              <p:cNvPr id="75" name="직선 연결선 31"/>
              <p:cNvCxnSpPr>
                <a:cxnSpLocks noChangeShapeType="1"/>
              </p:cNvCxnSpPr>
              <p:nvPr/>
            </p:nvCxnSpPr>
            <p:spPr bwMode="auto">
              <a:xfrm>
                <a:off x="2245823" y="2195362"/>
                <a:ext cx="453600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직선 연결선 34"/>
              <p:cNvCxnSpPr>
                <a:cxnSpLocks noChangeShapeType="1"/>
              </p:cNvCxnSpPr>
              <p:nvPr/>
            </p:nvCxnSpPr>
            <p:spPr bwMode="auto">
              <a:xfrm>
                <a:off x="2245815" y="2377478"/>
                <a:ext cx="453600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4" name="직사각형 73"/>
            <p:cNvSpPr/>
            <p:nvPr/>
          </p:nvSpPr>
          <p:spPr bwMode="auto">
            <a:xfrm>
              <a:off x="2246313" y="2201987"/>
              <a:ext cx="4535487" cy="1762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68" name="그룹 23"/>
          <p:cNvGrpSpPr>
            <a:grpSpLocks/>
          </p:cNvGrpSpPr>
          <p:nvPr/>
        </p:nvGrpSpPr>
        <p:grpSpPr bwMode="auto">
          <a:xfrm>
            <a:off x="2296071" y="2251060"/>
            <a:ext cx="4536008" cy="182527"/>
            <a:chOff x="2246313" y="2195512"/>
            <a:chExt cx="4536008" cy="182562"/>
          </a:xfrm>
        </p:grpSpPr>
        <p:grpSp>
          <p:nvGrpSpPr>
            <p:cNvPr id="69" name="그룹 33"/>
            <p:cNvGrpSpPr>
              <a:grpSpLocks/>
            </p:cNvGrpSpPr>
            <p:nvPr/>
          </p:nvGrpSpPr>
          <p:grpSpPr bwMode="auto">
            <a:xfrm>
              <a:off x="2246313" y="2195512"/>
              <a:ext cx="4535487" cy="182562"/>
              <a:chOff x="2245815" y="2195362"/>
              <a:chExt cx="4536008" cy="182116"/>
            </a:xfrm>
          </p:grpSpPr>
          <p:cxnSp>
            <p:nvCxnSpPr>
              <p:cNvPr id="71" name="직선 연결선 31"/>
              <p:cNvCxnSpPr>
                <a:cxnSpLocks noChangeShapeType="1"/>
              </p:cNvCxnSpPr>
              <p:nvPr/>
            </p:nvCxnSpPr>
            <p:spPr bwMode="auto">
              <a:xfrm>
                <a:off x="2245823" y="2195362"/>
                <a:ext cx="453600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직선 연결선 34"/>
              <p:cNvCxnSpPr>
                <a:cxnSpLocks noChangeShapeType="1"/>
              </p:cNvCxnSpPr>
              <p:nvPr/>
            </p:nvCxnSpPr>
            <p:spPr bwMode="auto">
              <a:xfrm>
                <a:off x="2245815" y="2377478"/>
                <a:ext cx="453600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0" name="직사각형 69"/>
            <p:cNvSpPr/>
            <p:nvPr/>
          </p:nvSpPr>
          <p:spPr bwMode="auto">
            <a:xfrm>
              <a:off x="2245767" y="2201878"/>
              <a:ext cx="4537075" cy="1762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81" name="텍스트 개체 틀 2"/>
          <p:cNvSpPr txBox="1">
            <a:spLocks/>
          </p:cNvSpPr>
          <p:nvPr/>
        </p:nvSpPr>
        <p:spPr bwMode="auto">
          <a:xfrm>
            <a:off x="244475" y="3579813"/>
            <a:ext cx="88995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361950" indent="-952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628650" indent="-1809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806450" indent="-1778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>
                <a:ea typeface="맑은 고딕" panose="020B0503020000020004" pitchFamily="50" charset="-127"/>
              </a:rPr>
              <a:t>양쪽의 </a:t>
            </a:r>
            <a:r>
              <a:rPr kumimoji="0" lang="en-US" altLang="ko-KR" sz="1400">
                <a:ea typeface="맑은 고딕" panose="020B0503020000020004" pitchFamily="50" charset="-127"/>
              </a:rPr>
              <a:t>Socket </a:t>
            </a:r>
            <a:r>
              <a:rPr kumimoji="0" lang="ko-KR" altLang="en-US" sz="1400">
                <a:ea typeface="맑은 고딕" panose="020B0503020000020004" pitchFamily="50" charset="-127"/>
              </a:rPr>
              <a:t>객체로 부터 </a:t>
            </a:r>
            <a:r>
              <a:rPr kumimoji="0" lang="en-US" altLang="ko-KR" sz="1400">
                <a:ea typeface="맑은 고딕" panose="020B0503020000020004" pitchFamily="50" charset="-127"/>
              </a:rPr>
              <a:t>InputStream, OutputStream</a:t>
            </a:r>
            <a:r>
              <a:rPr kumimoji="0" lang="ko-KR" altLang="en-US" sz="1400">
                <a:ea typeface="맑은 고딕" panose="020B0503020000020004" pitchFamily="50" charset="-127"/>
              </a:rPr>
              <a:t>를 얻어와 데이터 통신에 사용한다</a:t>
            </a:r>
            <a:r>
              <a:rPr kumimoji="0" lang="en-US" altLang="ko-KR" sz="1400"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  <a:buFont typeface="맑은 고딕" panose="020B0503020000020004" pitchFamily="50" charset="-127"/>
              <a:buNone/>
            </a:pPr>
            <a:endParaRPr kumimoji="0" lang="en-US" altLang="ko-KR" sz="1600" b="1"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8292" y="1470581"/>
            <a:ext cx="805993" cy="3582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24346" y="1513002"/>
            <a:ext cx="744718" cy="273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280528" y="1564848"/>
            <a:ext cx="730577" cy="1932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얻어오기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48292" y="2154025"/>
            <a:ext cx="805993" cy="3582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724346" y="2196446"/>
            <a:ext cx="744718" cy="273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280528" y="2248292"/>
            <a:ext cx="730577" cy="1932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얻어오기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89715" y="1470581"/>
            <a:ext cx="805993" cy="3582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604234" y="1513002"/>
            <a:ext cx="744718" cy="273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91493" y="1564848"/>
            <a:ext cx="730577" cy="1932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얻어오기</a:t>
            </a:r>
            <a:endParaRPr lang="ko-KR" altLang="en-US" sz="800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89715" y="2144597"/>
            <a:ext cx="805993" cy="3582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04234" y="2187018"/>
            <a:ext cx="744718" cy="273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991493" y="2238864"/>
            <a:ext cx="730577" cy="1932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얻어오기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06.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ko-KR" altLang="en-US" sz="1800" dirty="0" smtClean="0">
                <a:latin typeface="+mj-ea"/>
              </a:rPr>
              <a:t>네트워크 </a:t>
            </a:r>
            <a:r>
              <a:rPr lang="ko-KR" altLang="en-US" sz="1800" dirty="0" err="1" smtClean="0">
                <a:latin typeface="+mj-ea"/>
              </a:rPr>
              <a:t>쓰레드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70381"/>
              </p:ext>
            </p:extLst>
          </p:nvPr>
        </p:nvGraphicFramePr>
        <p:xfrm>
          <a:off x="5239108" y="412595"/>
          <a:ext cx="3856766" cy="78553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56766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01.TCP 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소켓 프로그래밍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02.</a:t>
                      </a:r>
                      <a:r>
                        <a:rPr kumimoji="0" lang="en-US" altLang="ko-KR" sz="1600" b="1" dirty="0" smtClean="0">
                          <a:latin typeface="+mn-ea"/>
                        </a:rPr>
                        <a:t>Thread(</a:t>
                      </a:r>
                      <a:r>
                        <a:rPr kumimoji="0" lang="ko-KR" altLang="en-US" sz="1600" b="1" dirty="0" err="1" smtClean="0">
                          <a:latin typeface="+mn-ea"/>
                        </a:rPr>
                        <a:t>스레드</a:t>
                      </a:r>
                      <a:r>
                        <a:rPr kumimoji="0" lang="en-US" altLang="ko-KR" sz="1600" b="1" dirty="0" smtClean="0"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6205</TotalTime>
  <Words>842</Words>
  <Application>Microsoft Office PowerPoint</Application>
  <PresentationFormat>화면 슬라이드 쇼(16:9)</PresentationFormat>
  <Paragraphs>308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CJK KR Medium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Java Programming</vt:lpstr>
      <vt:lpstr>Chapter 06. 네트워크 쓰레드</vt:lpstr>
      <vt:lpstr>01.TCP 소켓 프로그래밍</vt:lpstr>
      <vt:lpstr>01.TCP 소켓 프로그래밍</vt:lpstr>
      <vt:lpstr>01.TCP 소켓 프로그래밍</vt:lpstr>
      <vt:lpstr>01.TCP 소켓 프로그래밍</vt:lpstr>
      <vt:lpstr>01.TCP 소켓 프로그래밍</vt:lpstr>
      <vt:lpstr>01.TCP 소켓 프로그래밍</vt:lpstr>
      <vt:lpstr>Chapter 06. 네트워크 쓰레드</vt:lpstr>
      <vt:lpstr>02.Thread(스레드)</vt:lpstr>
      <vt:lpstr>02.Thread(스레드)</vt:lpstr>
      <vt:lpstr>02.Thread(스레드)</vt:lpstr>
      <vt:lpstr>02.Thread(스레드)</vt:lpstr>
      <vt:lpstr>02.Thread(스레드)</vt:lpstr>
      <vt:lpstr>02.Thread(스레드)</vt:lpstr>
      <vt:lpstr>02.Thread(스레드)+소켓통신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01. 기본 프로그래밍</dc:title>
  <dc:creator>remys</dc:creator>
  <cp:lastModifiedBy>remys</cp:lastModifiedBy>
  <cp:revision>261</cp:revision>
  <dcterms:created xsi:type="dcterms:W3CDTF">2020-03-26T06:16:02Z</dcterms:created>
  <dcterms:modified xsi:type="dcterms:W3CDTF">2020-06-01T08:37:46Z</dcterms:modified>
</cp:coreProperties>
</file>