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08" r:id="rId2"/>
    <p:sldId id="754" r:id="rId3"/>
    <p:sldId id="767" r:id="rId4"/>
    <p:sldId id="756" r:id="rId5"/>
    <p:sldId id="761" r:id="rId6"/>
    <p:sldId id="755" r:id="rId7"/>
    <p:sldId id="762" r:id="rId8"/>
    <p:sldId id="763" r:id="rId9"/>
    <p:sldId id="747" r:id="rId10"/>
    <p:sldId id="757" r:id="rId11"/>
    <p:sldId id="749" r:id="rId12"/>
    <p:sldId id="753" r:id="rId13"/>
    <p:sldId id="758" r:id="rId14"/>
    <p:sldId id="748" r:id="rId15"/>
    <p:sldId id="750" r:id="rId16"/>
    <p:sldId id="759" r:id="rId17"/>
    <p:sldId id="746" r:id="rId18"/>
    <p:sldId id="760" r:id="rId19"/>
    <p:sldId id="764" r:id="rId20"/>
    <p:sldId id="765" r:id="rId21"/>
    <p:sldId id="766" r:id="rId22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2079" autoAdjust="0"/>
  </p:normalViewPr>
  <p:slideViewPr>
    <p:cSldViewPr>
      <p:cViewPr varScale="1">
        <p:scale>
          <a:sx n="132" d="100"/>
          <a:sy n="132" d="100"/>
        </p:scale>
        <p:origin x="21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06F4A-CFB0-41DE-AD82-3F18D0372487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fld id="{FC944FCF-9F5F-4F82-A2FA-9CF546499E6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778595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53043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200225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5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b="1" dirty="0" err="1">
                <a:latin typeface="+mn-ea"/>
                <a:ea typeface="+mn-ea"/>
              </a:rPr>
              <a:t>디렉토리</a:t>
            </a:r>
            <a:r>
              <a:rPr lang="ko-KR" altLang="en-US" sz="1800" b="1" dirty="0">
                <a:latin typeface="+mn-ea"/>
                <a:ea typeface="+mn-ea"/>
              </a:rPr>
              <a:t> 구성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세션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로그인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로그아웃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&lt;</a:t>
            </a:r>
            <a:r>
              <a:rPr lang="en-US" altLang="ko-KR" sz="1800" dirty="0" err="1">
                <a:latin typeface="+mn-ea"/>
                <a:ea typeface="+mn-ea"/>
              </a:rPr>
              <a:t>jsp:include</a:t>
            </a:r>
            <a:r>
              <a:rPr lang="en-US" altLang="ko-KR" sz="1800" dirty="0">
                <a:latin typeface="+mn-ea"/>
                <a:ea typeface="+mn-ea"/>
              </a:rPr>
              <a:t>&gt;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회원정보 수정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chapter06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mysite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디렉토리</a:t>
            </a:r>
            <a:r>
              <a:rPr lang="ko-KR" altLang="en-US" sz="1800" dirty="0">
                <a:latin typeface="+mn-ea"/>
                <a:ea typeface="+mn-ea"/>
              </a:rPr>
              <a:t> 구성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세션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로그인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로그아웃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&lt;</a:t>
            </a:r>
            <a:r>
              <a:rPr lang="en-US" altLang="ko-KR" sz="1800" dirty="0" err="1">
                <a:latin typeface="+mn-ea"/>
                <a:ea typeface="+mn-ea"/>
              </a:rPr>
              <a:t>jsp:include</a:t>
            </a:r>
            <a:r>
              <a:rPr lang="en-US" altLang="ko-KR" sz="1800" dirty="0">
                <a:latin typeface="+mn-ea"/>
                <a:ea typeface="+mn-ea"/>
              </a:rPr>
              <a:t>&gt;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회원정보 수정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chapter06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mysite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53181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세션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03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톰켓에서 세션을 유지하는 방법</a:t>
            </a:r>
          </a:p>
        </p:txBody>
      </p:sp>
      <p:grpSp>
        <p:nvGrpSpPr>
          <p:cNvPr id="14341" name="Group 23"/>
          <p:cNvGrpSpPr>
            <a:grpSpLocks/>
          </p:cNvGrpSpPr>
          <p:nvPr/>
        </p:nvGrpSpPr>
        <p:grpSpPr bwMode="auto">
          <a:xfrm>
            <a:off x="615950" y="998538"/>
            <a:ext cx="6870700" cy="4068762"/>
            <a:chOff x="489" y="890"/>
            <a:chExt cx="5262" cy="3115"/>
          </a:xfrm>
        </p:grpSpPr>
        <p:sp>
          <p:nvSpPr>
            <p:cNvPr id="14342" name="Rectangle 2"/>
            <p:cNvSpPr>
              <a:spLocks noChangeArrowheads="1"/>
            </p:cNvSpPr>
            <p:nvPr/>
          </p:nvSpPr>
          <p:spPr bwMode="auto">
            <a:xfrm>
              <a:off x="489" y="2115"/>
              <a:ext cx="5262" cy="816"/>
            </a:xfrm>
            <a:prstGeom prst="rect">
              <a:avLst/>
            </a:prstGeom>
            <a:solidFill>
              <a:srgbClr val="DDDDDD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30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489" y="890"/>
              <a:ext cx="5262" cy="816"/>
            </a:xfrm>
            <a:prstGeom prst="rect">
              <a:avLst/>
            </a:prstGeom>
            <a:solidFill>
              <a:srgbClr val="DDDDDD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30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344" name="AutoShape 7"/>
            <p:cNvSpPr>
              <a:spLocks noChangeArrowheads="1"/>
            </p:cNvSpPr>
            <p:nvPr/>
          </p:nvSpPr>
          <p:spPr bwMode="auto">
            <a:xfrm>
              <a:off x="897" y="1207"/>
              <a:ext cx="1451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Browser</a:t>
              </a: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580" y="995"/>
              <a:ext cx="10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Client</a:t>
              </a:r>
            </a:p>
          </p:txBody>
        </p:sp>
        <p:cxnSp>
          <p:nvCxnSpPr>
            <p:cNvPr id="14346" name="AutoShape 9"/>
            <p:cNvCxnSpPr>
              <a:cxnSpLocks noChangeShapeType="1"/>
              <a:stCxn id="14344" idx="2"/>
              <a:endCxn id="14349" idx="0"/>
            </p:cNvCxnSpPr>
            <p:nvPr/>
          </p:nvCxnSpPr>
          <p:spPr bwMode="auto">
            <a:xfrm>
              <a:off x="1623" y="1570"/>
              <a:ext cx="0" cy="862"/>
            </a:xfrm>
            <a:prstGeom prst="straightConnector1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AutoShape 10"/>
            <p:cNvSpPr>
              <a:spLocks noChangeArrowheads="1"/>
            </p:cNvSpPr>
            <p:nvPr/>
          </p:nvSpPr>
          <p:spPr bwMode="auto">
            <a:xfrm>
              <a:off x="2507" y="1207"/>
              <a:ext cx="1451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Browser</a:t>
              </a:r>
            </a:p>
          </p:txBody>
        </p:sp>
        <p:sp>
          <p:nvSpPr>
            <p:cNvPr id="14348" name="AutoShape 11"/>
            <p:cNvSpPr>
              <a:spLocks noChangeArrowheads="1"/>
            </p:cNvSpPr>
            <p:nvPr/>
          </p:nvSpPr>
          <p:spPr bwMode="auto">
            <a:xfrm>
              <a:off x="4118" y="1207"/>
              <a:ext cx="1451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Browser</a:t>
              </a:r>
            </a:p>
          </p:txBody>
        </p:sp>
        <p:sp>
          <p:nvSpPr>
            <p:cNvPr id="14349" name="AutoShape 12"/>
            <p:cNvSpPr>
              <a:spLocks noChangeArrowheads="1"/>
            </p:cNvSpPr>
            <p:nvPr/>
          </p:nvSpPr>
          <p:spPr bwMode="auto">
            <a:xfrm>
              <a:off x="897" y="2432"/>
              <a:ext cx="1451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Servlet engine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580" y="2220"/>
              <a:ext cx="10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Server</a:t>
              </a:r>
            </a:p>
          </p:txBody>
        </p:sp>
        <p:sp>
          <p:nvSpPr>
            <p:cNvPr id="14351" name="AutoShape 14"/>
            <p:cNvSpPr>
              <a:spLocks noChangeArrowheads="1"/>
            </p:cNvSpPr>
            <p:nvPr/>
          </p:nvSpPr>
          <p:spPr bwMode="auto">
            <a:xfrm>
              <a:off x="2507" y="2432"/>
              <a:ext cx="1451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Servlet engine</a:t>
              </a:r>
            </a:p>
          </p:txBody>
        </p:sp>
        <p:sp>
          <p:nvSpPr>
            <p:cNvPr id="14352" name="AutoShape 15"/>
            <p:cNvSpPr>
              <a:spLocks noChangeArrowheads="1"/>
            </p:cNvSpPr>
            <p:nvPr/>
          </p:nvSpPr>
          <p:spPr bwMode="auto">
            <a:xfrm>
              <a:off x="4118" y="2432"/>
              <a:ext cx="1451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Arial" panose="020B0604020202020204" pitchFamily="34" charset="0"/>
                  <a:ea typeface="HY견고딕" panose="02030600000101010101" pitchFamily="18" charset="-127"/>
                </a:rPr>
                <a:t>Servlet engine</a:t>
              </a:r>
            </a:p>
          </p:txBody>
        </p:sp>
        <p:cxnSp>
          <p:nvCxnSpPr>
            <p:cNvPr id="14353" name="AutoShape 16"/>
            <p:cNvCxnSpPr>
              <a:cxnSpLocks noChangeShapeType="1"/>
              <a:stCxn id="14347" idx="2"/>
              <a:endCxn id="14351" idx="0"/>
            </p:cNvCxnSpPr>
            <p:nvPr/>
          </p:nvCxnSpPr>
          <p:spPr bwMode="auto">
            <a:xfrm>
              <a:off x="3233" y="1570"/>
              <a:ext cx="0" cy="862"/>
            </a:xfrm>
            <a:prstGeom prst="straightConnector1">
              <a:avLst/>
            </a:prstGeom>
            <a:noFill/>
            <a:ln w="15875">
              <a:solidFill>
                <a:srgbClr val="333333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17"/>
            <p:cNvCxnSpPr>
              <a:cxnSpLocks noChangeShapeType="1"/>
              <a:stCxn id="14348" idx="2"/>
              <a:endCxn id="14352" idx="0"/>
            </p:cNvCxnSpPr>
            <p:nvPr/>
          </p:nvCxnSpPr>
          <p:spPr bwMode="auto">
            <a:xfrm>
              <a:off x="4844" y="1570"/>
              <a:ext cx="0" cy="862"/>
            </a:xfrm>
            <a:prstGeom prst="straightConnector1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898" y="2949"/>
              <a:ext cx="1453" cy="88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최초 </a:t>
              </a:r>
              <a:r>
                <a:rPr lang="en-US" altLang="ko-KR" sz="1400" dirty="0">
                  <a:latin typeface="+mn-ea"/>
                  <a:ea typeface="+mn-ea"/>
                </a:rPr>
                <a:t>HTTP </a:t>
              </a:r>
              <a:r>
                <a:rPr lang="ko-KR" altLang="en-US" sz="1400" dirty="0">
                  <a:latin typeface="+mn-ea"/>
                  <a:ea typeface="+mn-ea"/>
                </a:rPr>
                <a:t>요청 </a:t>
              </a:r>
              <a:r>
                <a:rPr lang="en-US" altLang="ko-KR" sz="1400" dirty="0">
                  <a:latin typeface="+mn-ea"/>
                  <a:ea typeface="+mn-ea"/>
                </a:rPr>
                <a:t>: </a:t>
              </a:r>
            </a:p>
            <a:p>
              <a:pPr eaLnBrk="1" latinLnBrk="1" hangingPunct="1">
                <a:lnSpc>
                  <a:spcPct val="12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r>
                <a:rPr lang="ko-KR" altLang="en-US" sz="1200" b="0" dirty="0">
                  <a:latin typeface="+mn-ea"/>
                  <a:ea typeface="+mn-ea"/>
                </a:rPr>
                <a:t>브라우저에서 </a:t>
              </a:r>
              <a:r>
                <a:rPr lang="en-US" altLang="ko-KR" sz="1200" b="0" dirty="0">
                  <a:latin typeface="+mn-ea"/>
                  <a:ea typeface="+mn-ea"/>
                </a:rPr>
                <a:t>JSP </a:t>
              </a:r>
              <a:r>
                <a:rPr lang="ko-KR" altLang="en-US" sz="1200" b="0" dirty="0">
                  <a:latin typeface="+mn-ea"/>
                  <a:ea typeface="+mn-ea"/>
                </a:rPr>
                <a:t>또는 </a:t>
              </a:r>
              <a:br>
                <a:rPr lang="ko-KR" altLang="en-US" sz="1200" b="0" dirty="0">
                  <a:latin typeface="+mn-ea"/>
                  <a:ea typeface="+mn-ea"/>
                </a:rPr>
              </a:br>
              <a:r>
                <a:rPr lang="ko-KR" altLang="en-US" sz="1200" b="0" dirty="0" err="1">
                  <a:latin typeface="+mn-ea"/>
                  <a:ea typeface="+mn-ea"/>
                </a:rPr>
                <a:t>서블릿을</a:t>
              </a:r>
              <a:r>
                <a:rPr lang="ko-KR" altLang="en-US" sz="1200" b="0" dirty="0">
                  <a:latin typeface="+mn-ea"/>
                  <a:ea typeface="+mn-ea"/>
                </a:rPr>
                <a:t> 요청한다</a:t>
              </a:r>
              <a:r>
                <a:rPr lang="en-US" altLang="ko-KR" sz="1200" b="0" dirty="0">
                  <a:latin typeface="+mn-ea"/>
                  <a:ea typeface="+mn-ea"/>
                </a:rPr>
                <a:t>. </a:t>
              </a:r>
              <a:r>
                <a:rPr lang="ko-KR" altLang="en-US" sz="1200" b="0" dirty="0" err="1">
                  <a:latin typeface="+mn-ea"/>
                  <a:ea typeface="+mn-ea"/>
                </a:rPr>
                <a:t>서블릿</a:t>
              </a:r>
              <a:r>
                <a:rPr lang="ko-KR" altLang="en-US" sz="1200" b="0" dirty="0">
                  <a:latin typeface="+mn-ea"/>
                  <a:ea typeface="+mn-ea"/>
                </a:rPr>
                <a:t> 엔진은 세션 객체를 생성하고 </a:t>
              </a:r>
              <a:r>
                <a:rPr lang="en-US" altLang="ko-KR" sz="1200" b="0" dirty="0">
                  <a:latin typeface="+mn-ea"/>
                  <a:ea typeface="+mn-ea"/>
                </a:rPr>
                <a:t>ID</a:t>
              </a:r>
              <a:r>
                <a:rPr lang="ko-KR" altLang="en-US" sz="1200" b="0" dirty="0">
                  <a:latin typeface="+mn-ea"/>
                  <a:ea typeface="+mn-ea"/>
                </a:rPr>
                <a:t>를 할당한다</a:t>
              </a:r>
              <a:r>
                <a:rPr lang="en-US" altLang="ko-KR" sz="1200" b="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118" y="2949"/>
              <a:ext cx="1452" cy="105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이후의 </a:t>
              </a:r>
              <a:r>
                <a:rPr lang="en-US" altLang="ko-KR" sz="1400" dirty="0">
                  <a:latin typeface="+mn-ea"/>
                  <a:ea typeface="+mn-ea"/>
                </a:rPr>
                <a:t>HTTP </a:t>
              </a:r>
              <a:r>
                <a:rPr lang="ko-KR" altLang="en-US" sz="1400" dirty="0">
                  <a:latin typeface="+mn-ea"/>
                  <a:ea typeface="+mn-ea"/>
                </a:rPr>
                <a:t>요청 </a:t>
              </a:r>
              <a:r>
                <a:rPr lang="en-US" altLang="ko-KR" sz="1400" dirty="0">
                  <a:latin typeface="+mn-ea"/>
                  <a:ea typeface="+mn-ea"/>
                </a:rPr>
                <a:t>: </a:t>
              </a:r>
            </a:p>
            <a:p>
              <a:pPr eaLnBrk="1" latinLnBrk="1" hangingPunct="1">
                <a:lnSpc>
                  <a:spcPct val="12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r>
                <a:rPr lang="ko-KR" altLang="en-US" sz="1200" b="0" dirty="0">
                  <a:latin typeface="+mn-ea"/>
                  <a:ea typeface="+mn-ea"/>
                </a:rPr>
                <a:t>브라우저에서 웹 페이지를 </a:t>
              </a:r>
              <a:br>
                <a:rPr lang="ko-KR" altLang="en-US" sz="1200" b="0" dirty="0">
                  <a:latin typeface="+mn-ea"/>
                  <a:ea typeface="+mn-ea"/>
                </a:rPr>
              </a:br>
              <a:r>
                <a:rPr lang="ko-KR" altLang="en-US" sz="1200" b="0" dirty="0">
                  <a:latin typeface="+mn-ea"/>
                  <a:ea typeface="+mn-ea"/>
                </a:rPr>
                <a:t>요청한다</a:t>
              </a:r>
              <a:r>
                <a:rPr lang="en-US" altLang="ko-KR" sz="1200" b="0" dirty="0">
                  <a:latin typeface="+mn-ea"/>
                  <a:ea typeface="+mn-ea"/>
                </a:rPr>
                <a:t>. </a:t>
              </a:r>
              <a:r>
                <a:rPr lang="ko-KR" altLang="en-US" sz="1200" b="0" dirty="0" err="1">
                  <a:latin typeface="+mn-ea"/>
                  <a:ea typeface="+mn-ea"/>
                </a:rPr>
                <a:t>서블릿</a:t>
              </a:r>
              <a:r>
                <a:rPr lang="ko-KR" altLang="en-US" sz="1200" b="0" dirty="0">
                  <a:latin typeface="+mn-ea"/>
                  <a:ea typeface="+mn-ea"/>
                </a:rPr>
                <a:t> 엔진은 </a:t>
              </a:r>
              <a:br>
                <a:rPr lang="ko-KR" altLang="en-US" sz="1200" b="0" dirty="0">
                  <a:latin typeface="+mn-ea"/>
                  <a:ea typeface="+mn-ea"/>
                </a:rPr>
              </a:br>
              <a:r>
                <a:rPr lang="ko-KR" altLang="en-US" sz="1200" b="0" dirty="0">
                  <a:latin typeface="+mn-ea"/>
                  <a:ea typeface="+mn-ea"/>
                </a:rPr>
                <a:t>세션</a:t>
              </a:r>
              <a:r>
                <a:rPr lang="en-US" altLang="ko-KR" sz="1200" b="0" dirty="0">
                  <a:latin typeface="+mn-ea"/>
                  <a:ea typeface="+mn-ea"/>
                </a:rPr>
                <a:t>ID</a:t>
              </a:r>
              <a:r>
                <a:rPr lang="ko-KR" altLang="en-US" sz="1200" b="0" dirty="0">
                  <a:latin typeface="+mn-ea"/>
                  <a:ea typeface="+mn-ea"/>
                </a:rPr>
                <a:t>를 이용해 브라우저에 할당된 세션 객체를 확인한다</a:t>
              </a:r>
              <a:r>
                <a:rPr lang="en-US" altLang="ko-KR" sz="1200" b="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507" y="2949"/>
              <a:ext cx="1452" cy="71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최초 </a:t>
              </a:r>
              <a:r>
                <a:rPr lang="en-US" altLang="ko-KR" sz="1400" dirty="0">
                  <a:latin typeface="+mn-ea"/>
                  <a:ea typeface="+mn-ea"/>
                </a:rPr>
                <a:t>HTTP </a:t>
              </a:r>
              <a:r>
                <a:rPr lang="ko-KR" altLang="en-US" sz="1400" dirty="0">
                  <a:latin typeface="+mn-ea"/>
                  <a:ea typeface="+mn-ea"/>
                </a:rPr>
                <a:t>응답 </a:t>
              </a:r>
              <a:r>
                <a:rPr lang="en-US" altLang="ko-KR" sz="1400" dirty="0">
                  <a:latin typeface="+mn-ea"/>
                  <a:ea typeface="+mn-ea"/>
                </a:rPr>
                <a:t>: </a:t>
              </a:r>
            </a:p>
            <a:p>
              <a:pPr eaLnBrk="1" latinLnBrk="1" hangingPunct="1">
                <a:lnSpc>
                  <a:spcPct val="12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r>
                <a:rPr lang="ko-KR" altLang="en-US" sz="1200" b="0" dirty="0">
                  <a:latin typeface="+mn-ea"/>
                  <a:ea typeface="+mn-ea"/>
                </a:rPr>
                <a:t>서버는 요청된 페이지와 </a:t>
              </a:r>
              <a:br>
                <a:rPr lang="ko-KR" altLang="en-US" sz="1200" b="0" dirty="0">
                  <a:latin typeface="+mn-ea"/>
                  <a:ea typeface="+mn-ea"/>
                </a:rPr>
              </a:br>
              <a:r>
                <a:rPr lang="ko-KR" altLang="en-US" sz="1200" b="0" dirty="0">
                  <a:latin typeface="+mn-ea"/>
                  <a:ea typeface="+mn-ea"/>
                </a:rPr>
                <a:t>세션에 할당된 </a:t>
              </a:r>
              <a:r>
                <a:rPr lang="en-US" altLang="ko-KR" sz="1200" b="0" dirty="0">
                  <a:latin typeface="+mn-ea"/>
                  <a:ea typeface="+mn-ea"/>
                </a:rPr>
                <a:t>ID</a:t>
              </a:r>
              <a:r>
                <a:rPr lang="ko-KR" altLang="en-US" sz="1200" b="0" dirty="0">
                  <a:latin typeface="+mn-ea"/>
                  <a:ea typeface="+mn-ea"/>
                </a:rPr>
                <a:t>를 함께 </a:t>
              </a:r>
              <a:br>
                <a:rPr lang="ko-KR" altLang="en-US" sz="1200" b="0" dirty="0">
                  <a:latin typeface="+mn-ea"/>
                  <a:ea typeface="+mn-ea"/>
                </a:rPr>
              </a:br>
              <a:r>
                <a:rPr lang="ko-KR" altLang="en-US" sz="1200" b="0" dirty="0">
                  <a:latin typeface="+mn-ea"/>
                  <a:ea typeface="+mn-ea"/>
                </a:rPr>
                <a:t>보낸다</a:t>
              </a:r>
              <a:r>
                <a:rPr lang="en-US" altLang="ko-KR" sz="1200" b="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2443" y="1842"/>
              <a:ext cx="1585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rPr>
                <a:t>jsessionid=E4534DB93…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4164" y="1842"/>
              <a:ext cx="1451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rPr>
                <a:t>jsessionid=E4534DB93…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064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세션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03</a:t>
            </a:r>
            <a:endParaRPr/>
          </a:p>
        </p:txBody>
      </p:sp>
      <p:sp>
        <p:nvSpPr>
          <p:cNvPr id="614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05837" cy="4016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/>
              <a:t>세션</a:t>
            </a:r>
            <a:r>
              <a:rPr lang="en-US" altLang="ko-KR" dirty="0"/>
              <a:t> </a:t>
            </a:r>
            <a:r>
              <a:rPr lang="ko-KR" altLang="en-US" dirty="0"/>
              <a:t>객체 얻기 </a:t>
            </a:r>
            <a:r>
              <a:rPr lang="en-US" altLang="ko-KR" dirty="0"/>
              <a:t>(request </a:t>
            </a:r>
            <a:r>
              <a:rPr lang="ko-KR" altLang="en-US" dirty="0"/>
              <a:t>객체의 메소드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public  </a:t>
            </a:r>
            <a:r>
              <a:rPr lang="en-US" altLang="ko-KR" dirty="0" err="1"/>
              <a:t>HttpSession</a:t>
            </a:r>
            <a:r>
              <a:rPr lang="en-US" altLang="ko-KR" dirty="0"/>
              <a:t>  </a:t>
            </a:r>
            <a:r>
              <a:rPr lang="en-US" altLang="ko-KR" dirty="0" err="1"/>
              <a:t>getSession</a:t>
            </a:r>
            <a:r>
              <a:rPr lang="en-US" altLang="ko-KR" dirty="0"/>
              <a:t>()</a:t>
            </a:r>
          </a:p>
          <a:p>
            <a:pPr lvl="2">
              <a:defRPr/>
            </a:pPr>
            <a:r>
              <a:rPr lang="en-US" altLang="ko-KR" dirty="0" err="1"/>
              <a:t>request.getSession</a:t>
            </a:r>
            <a:r>
              <a:rPr lang="en-US" altLang="ko-KR" dirty="0"/>
              <a:t>(true);     request</a:t>
            </a:r>
            <a:r>
              <a:rPr lang="ko-KR" altLang="en-US" dirty="0"/>
              <a:t>에 대한 새로운 세션을 </a:t>
            </a:r>
            <a:r>
              <a:rPr lang="ko-KR" altLang="en-US" dirty="0" err="1"/>
              <a:t>생성후</a:t>
            </a:r>
            <a:r>
              <a:rPr lang="ko-KR" altLang="en-US" dirty="0"/>
              <a:t> 리턴</a:t>
            </a:r>
          </a:p>
          <a:p>
            <a:pPr lvl="2">
              <a:defRPr/>
            </a:pPr>
            <a:r>
              <a:rPr lang="en-US" altLang="ko-KR" dirty="0" err="1"/>
              <a:t>request.getSession</a:t>
            </a:r>
            <a:r>
              <a:rPr lang="en-US" altLang="ko-KR" dirty="0"/>
              <a:t>(false);    </a:t>
            </a:r>
            <a:r>
              <a:rPr lang="ko-KR" altLang="en-US" dirty="0"/>
              <a:t>현재 세션이 존재하면 기존 세션 리턴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/>
              <a:t>null</a:t>
            </a:r>
            <a:r>
              <a:rPr lang="ko-KR" altLang="en-US" dirty="0"/>
              <a:t>값 리턴</a:t>
            </a:r>
          </a:p>
          <a:p>
            <a:pPr lvl="2">
              <a:defRPr/>
            </a:pPr>
            <a:r>
              <a:rPr lang="en-US" altLang="ko-KR" dirty="0" err="1"/>
              <a:t>request.getSession</a:t>
            </a:r>
            <a:r>
              <a:rPr lang="en-US" altLang="ko-KR" dirty="0"/>
              <a:t>();          </a:t>
            </a:r>
            <a:r>
              <a:rPr lang="ko-KR" altLang="en-US" dirty="0"/>
              <a:t>현재 세션이 존재하면 기존 세션 리턴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ko-KR" altLang="en-US" dirty="0" err="1"/>
              <a:t>새로생성한</a:t>
            </a:r>
            <a:r>
              <a:rPr lang="ko-KR" altLang="en-US" dirty="0"/>
              <a:t> 세션 리턴</a:t>
            </a:r>
          </a:p>
          <a:p>
            <a:pPr lvl="2">
              <a:defRPr/>
            </a:pPr>
            <a:endParaRPr lang="en-US" altLang="ko-KR" dirty="0"/>
          </a:p>
          <a:p>
            <a:pPr marL="0" indent="0">
              <a:buFont typeface="맑은 고딕" panose="020B0503020000020004" pitchFamily="50" charset="-127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7" name="텍스트 개체 틀 4"/>
          <p:cNvSpPr txBox="1">
            <a:spLocks/>
          </p:cNvSpPr>
          <p:nvPr/>
        </p:nvSpPr>
        <p:spPr bwMode="auto">
          <a:xfrm>
            <a:off x="287338" y="2103438"/>
            <a:ext cx="8497887" cy="401637"/>
          </a:xfrm>
          <a:prstGeom prst="rect">
            <a:avLst/>
          </a:prstGeom>
          <a:noFill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/>
              <a:t> </a:t>
            </a:r>
            <a:r>
              <a:rPr kumimoji="0" lang="ko-KR" altLang="en-US" dirty="0"/>
              <a:t>세션</a:t>
            </a:r>
            <a:r>
              <a:rPr kumimoji="0" lang="en-US" altLang="ko-KR" dirty="0"/>
              <a:t> </a:t>
            </a:r>
            <a:r>
              <a:rPr kumimoji="0" lang="ko-KR" altLang="en-US" dirty="0"/>
              <a:t>객체 기본메소드</a:t>
            </a:r>
            <a:endParaRPr kumimoji="0" lang="en-US" altLang="ko-KR" dirty="0"/>
          </a:p>
          <a:p>
            <a:pPr lvl="1">
              <a:defRPr/>
            </a:pPr>
            <a:r>
              <a:rPr kumimoji="0" lang="en-US" altLang="ko-KR" dirty="0"/>
              <a:t>public void </a:t>
            </a:r>
            <a:r>
              <a:rPr kumimoji="0" lang="en-US" altLang="ko-KR" dirty="0" err="1"/>
              <a:t>setAttribute</a:t>
            </a:r>
            <a:r>
              <a:rPr kumimoji="0" lang="en-US" altLang="ko-KR" dirty="0"/>
              <a:t>(String name, Object value)</a:t>
            </a:r>
          </a:p>
          <a:p>
            <a:pPr lvl="2">
              <a:defRPr/>
            </a:pPr>
            <a:r>
              <a:rPr kumimoji="0" lang="ko-KR" altLang="en-US" dirty="0"/>
              <a:t>세션에 지정된 이름에 객체를 추가한다</a:t>
            </a:r>
            <a:r>
              <a:rPr kumimoji="0" lang="en-US" altLang="ko-KR" dirty="0"/>
              <a:t>.</a:t>
            </a:r>
          </a:p>
          <a:p>
            <a:pPr lvl="2">
              <a:defRPr/>
            </a:pPr>
            <a:endParaRPr kumimoji="0" lang="en-US" altLang="ko-KR" sz="600" dirty="0"/>
          </a:p>
          <a:p>
            <a:pPr lvl="1">
              <a:defRPr/>
            </a:pPr>
            <a:r>
              <a:rPr kumimoji="0" lang="en-US" altLang="ko-KR" dirty="0"/>
              <a:t>public Object </a:t>
            </a:r>
            <a:r>
              <a:rPr kumimoji="0" lang="en-US" altLang="ko-KR" dirty="0" err="1"/>
              <a:t>getAttribute</a:t>
            </a:r>
            <a:r>
              <a:rPr kumimoji="0" lang="en-US" altLang="ko-KR" dirty="0"/>
              <a:t>(String name)</a:t>
            </a:r>
          </a:p>
          <a:p>
            <a:pPr lvl="2">
              <a:defRPr/>
            </a:pPr>
            <a:r>
              <a:rPr kumimoji="0" lang="ko-KR" altLang="en-US" dirty="0"/>
              <a:t>이름에 해당되는 </a:t>
            </a:r>
            <a:r>
              <a:rPr kumimoji="0" lang="ko-KR" altLang="en-US" dirty="0" err="1"/>
              <a:t>객체값을</a:t>
            </a:r>
            <a:r>
              <a:rPr kumimoji="0" lang="ko-KR" altLang="en-US" dirty="0"/>
              <a:t> 가져온다</a:t>
            </a:r>
            <a:r>
              <a:rPr kumimoji="0" lang="en-US" altLang="ko-KR" dirty="0"/>
              <a:t>. </a:t>
            </a:r>
            <a:r>
              <a:rPr kumimoji="0" lang="ko-KR" altLang="en-US" dirty="0"/>
              <a:t>없을 경우 </a:t>
            </a:r>
            <a:r>
              <a:rPr kumimoji="0" lang="en-US" altLang="ko-KR" dirty="0"/>
              <a:t>null</a:t>
            </a:r>
            <a:r>
              <a:rPr kumimoji="0" lang="ko-KR" altLang="en-US" dirty="0"/>
              <a:t>을 반환한다</a:t>
            </a:r>
            <a:r>
              <a:rPr kumimoji="0" lang="en-US" altLang="ko-KR" dirty="0"/>
              <a:t>.</a:t>
            </a:r>
          </a:p>
          <a:p>
            <a:pPr lvl="2">
              <a:defRPr/>
            </a:pPr>
            <a:r>
              <a:rPr kumimoji="0" lang="ko-KR" altLang="en-US" dirty="0" err="1"/>
              <a:t>반환값은</a:t>
            </a:r>
            <a:r>
              <a:rPr kumimoji="0" lang="ko-KR" altLang="en-US" dirty="0"/>
              <a:t> </a:t>
            </a:r>
            <a:r>
              <a:rPr kumimoji="0" lang="en-US" altLang="ko-KR" dirty="0"/>
              <a:t>Object </a:t>
            </a:r>
            <a:r>
              <a:rPr kumimoji="0" lang="ko-KR" altLang="en-US" dirty="0"/>
              <a:t>형이므로 반드시 </a:t>
            </a:r>
            <a:r>
              <a:rPr kumimoji="0" lang="ko-KR" altLang="en-US" dirty="0" err="1"/>
              <a:t>형변환을</a:t>
            </a:r>
            <a:r>
              <a:rPr kumimoji="0" lang="ko-KR" altLang="en-US" dirty="0"/>
              <a:t> </a:t>
            </a:r>
            <a:r>
              <a:rPr kumimoji="0" lang="ko-KR" altLang="en-US" dirty="0" err="1"/>
              <a:t>해야한다</a:t>
            </a:r>
            <a:r>
              <a:rPr kumimoji="0" lang="en-US" altLang="ko-KR" dirty="0"/>
              <a:t>.</a:t>
            </a:r>
          </a:p>
          <a:p>
            <a:pPr lvl="2">
              <a:defRPr/>
            </a:pPr>
            <a:endParaRPr kumimoji="0" lang="en-US" altLang="ko-KR" sz="600" dirty="0"/>
          </a:p>
          <a:p>
            <a:pPr lvl="1">
              <a:defRPr/>
            </a:pPr>
            <a:r>
              <a:rPr kumimoji="0" lang="en-US" altLang="ko-KR" dirty="0"/>
              <a:t>public void </a:t>
            </a:r>
            <a:r>
              <a:rPr kumimoji="0" lang="en-US" altLang="ko-KR" dirty="0" err="1"/>
              <a:t>removeAttribute</a:t>
            </a:r>
            <a:r>
              <a:rPr kumimoji="0" lang="en-US" altLang="ko-KR" dirty="0"/>
              <a:t>(String name)</a:t>
            </a:r>
          </a:p>
          <a:p>
            <a:pPr lvl="2">
              <a:defRPr/>
            </a:pPr>
            <a:r>
              <a:rPr kumimoji="0" lang="ko-KR" altLang="en-US" dirty="0"/>
              <a:t>지정된 이름에 해당하는 객체를 세션에서 제거한다</a:t>
            </a:r>
            <a:r>
              <a:rPr kumimoji="0" lang="en-US" altLang="ko-KR" dirty="0"/>
              <a:t>.</a:t>
            </a:r>
          </a:p>
          <a:p>
            <a:pPr lvl="2">
              <a:defRPr/>
            </a:pPr>
            <a:endParaRPr kumimoji="0" lang="en-US" altLang="ko-KR" sz="600" dirty="0"/>
          </a:p>
          <a:p>
            <a:pPr lvl="1">
              <a:defRPr/>
            </a:pPr>
            <a:r>
              <a:rPr lang="en-US" altLang="ko-KR" dirty="0"/>
              <a:t>void invalidate();</a:t>
            </a:r>
          </a:p>
          <a:p>
            <a:pPr lvl="2">
              <a:defRPr/>
            </a:pPr>
            <a:r>
              <a:rPr kumimoji="0" lang="ko-KR" altLang="en-US" dirty="0"/>
              <a:t>해당세션을 없애고 세션에 속해있는 값들을 없앤다</a:t>
            </a:r>
            <a:r>
              <a:rPr kumimoji="0" lang="en-US" altLang="ko-KR" dirty="0"/>
              <a:t>.</a:t>
            </a:r>
          </a:p>
          <a:p>
            <a:pPr marL="0" indent="0">
              <a:buFont typeface="맑은 고딕" panose="020B0503020000020004" pitchFamily="50" charset="-127"/>
              <a:buNone/>
              <a:defRPr/>
            </a:pPr>
            <a:endParaRPr kumimoji="0" lang="en-US" altLang="ko-KR" dirty="0"/>
          </a:p>
          <a:p>
            <a:pPr>
              <a:defRPr/>
            </a:pPr>
            <a:endParaRPr kumimoji="0" lang="en-US" altLang="ko-KR" dirty="0"/>
          </a:p>
          <a:p>
            <a:pPr>
              <a:defRPr/>
            </a:pPr>
            <a:endParaRPr kumimoji="0"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디렉토리</a:t>
            </a:r>
            <a:r>
              <a:rPr lang="ko-KR" altLang="en-US" sz="1800" dirty="0">
                <a:latin typeface="+mn-ea"/>
                <a:ea typeface="+mn-ea"/>
              </a:rPr>
              <a:t> 구성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세션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로그인</a:t>
            </a:r>
            <a:r>
              <a:rPr lang="en-US" altLang="ko-KR" sz="1800" b="1" dirty="0">
                <a:latin typeface="+mn-ea"/>
                <a:ea typeface="+mn-ea"/>
              </a:rPr>
              <a:t>/</a:t>
            </a:r>
            <a:r>
              <a:rPr lang="ko-KR" altLang="en-US" sz="1800" b="1" dirty="0">
                <a:latin typeface="+mn-ea"/>
                <a:ea typeface="+mn-ea"/>
              </a:rPr>
              <a:t>로그아웃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&lt;</a:t>
            </a:r>
            <a:r>
              <a:rPr lang="en-US" altLang="ko-KR" sz="1800" dirty="0" err="1">
                <a:latin typeface="+mn-ea"/>
                <a:ea typeface="+mn-ea"/>
              </a:rPr>
              <a:t>jsp:include</a:t>
            </a:r>
            <a:r>
              <a:rPr lang="en-US" altLang="ko-KR" sz="1800" dirty="0">
                <a:latin typeface="+mn-ea"/>
                <a:ea typeface="+mn-ea"/>
              </a:rPr>
              <a:t>&gt;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회원정보 수정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chapter06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mysite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9875" r="25548" b="11845"/>
          <a:stretch>
            <a:fillRect/>
          </a:stretch>
        </p:blipFill>
        <p:spPr bwMode="auto">
          <a:xfrm>
            <a:off x="503238" y="915988"/>
            <a:ext cx="1981200" cy="121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9319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/</a:t>
            </a:r>
            <a:r>
              <a:rPr lang="ko-KR" altLang="en-US" smtClean="0"/>
              <a:t>로그아웃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04</a:t>
            </a:r>
            <a:endParaRPr/>
          </a:p>
        </p:txBody>
      </p:sp>
      <p:sp>
        <p:nvSpPr>
          <p:cNvPr id="1741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로그인 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755650" y="3890963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527425" y="2643188"/>
            <a:ext cx="593725" cy="279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3527425" y="2176463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4110" name="직사각형 4109"/>
          <p:cNvSpPr/>
          <p:nvPr/>
        </p:nvSpPr>
        <p:spPr bwMode="auto">
          <a:xfrm>
            <a:off x="1800225" y="2103438"/>
            <a:ext cx="1125538" cy="647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7418" name="그룹 1"/>
          <p:cNvGrpSpPr>
            <a:grpSpLocks/>
          </p:cNvGrpSpPr>
          <p:nvPr/>
        </p:nvGrpSpPr>
        <p:grpSpPr bwMode="auto">
          <a:xfrm>
            <a:off x="4848225" y="1666875"/>
            <a:ext cx="1503363" cy="1166813"/>
            <a:chOff x="3577162" y="2172800"/>
            <a:chExt cx="1503312" cy="1167247"/>
          </a:xfrm>
        </p:grpSpPr>
        <p:sp>
          <p:nvSpPr>
            <p:cNvPr id="38" name="타원 37"/>
            <p:cNvSpPr/>
            <p:nvPr/>
          </p:nvSpPr>
          <p:spPr bwMode="auto">
            <a:xfrm>
              <a:off x="3777180" y="2334785"/>
              <a:ext cx="1046128" cy="1005262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577162" y="2172800"/>
              <a:ext cx="1503312" cy="4796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 bwMode="auto">
          <a:xfrm>
            <a:off x="1979613" y="3614738"/>
            <a:ext cx="307816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성공시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리다이렉트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</a:rPr>
              <a:t>/main</a:t>
            </a:r>
            <a:br>
              <a:rPr lang="en-US" altLang="ko-KR" sz="1400" b="1" dirty="0">
                <a:solidFill>
                  <a:srgbClr val="C00000"/>
                </a:solidFill>
              </a:rPr>
            </a:br>
            <a:r>
              <a:rPr lang="en-US" altLang="ko-KR" sz="1400" b="1" dirty="0">
                <a:solidFill>
                  <a:srgbClr val="C00000"/>
                </a:solidFill>
              </a:rPr>
              <a:t>         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743325" y="1887538"/>
            <a:ext cx="1189038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action=login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2916238" y="2176463"/>
            <a:ext cx="2232025" cy="476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22" name="그룹 9"/>
          <p:cNvGrpSpPr>
            <a:grpSpLocks/>
          </p:cNvGrpSpPr>
          <p:nvPr/>
        </p:nvGrpSpPr>
        <p:grpSpPr bwMode="auto">
          <a:xfrm>
            <a:off x="6696075" y="1635125"/>
            <a:ext cx="1763713" cy="1176338"/>
            <a:chOff x="3515977" y="3809690"/>
            <a:chExt cx="1811466" cy="1175060"/>
          </a:xfrm>
        </p:grpSpPr>
        <p:sp>
          <p:nvSpPr>
            <p:cNvPr id="27" name="타원 26"/>
            <p:cNvSpPr/>
            <p:nvPr/>
          </p:nvSpPr>
          <p:spPr bwMode="auto">
            <a:xfrm>
              <a:off x="3515977" y="3979368"/>
              <a:ext cx="1811466" cy="1005382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</a:rPr>
                <a:t>getUser</a:t>
              </a:r>
              <a:r>
                <a:rPr lang="en-US" altLang="ko-KR" sz="1200" dirty="0">
                  <a:solidFill>
                    <a:schemeClr val="tx1"/>
                  </a:solidFill>
                </a:rPr>
                <a:t>(id, pw)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4034470" y="3809690"/>
              <a:ext cx="852743" cy="275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29" name="원통 28"/>
          <p:cNvSpPr/>
          <p:nvPr/>
        </p:nvSpPr>
        <p:spPr bwMode="auto">
          <a:xfrm>
            <a:off x="8172450" y="3746500"/>
            <a:ext cx="827088" cy="9223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7" idx="4"/>
          </p:cNvCxnSpPr>
          <p:nvPr/>
        </p:nvCxnSpPr>
        <p:spPr bwMode="auto">
          <a:xfrm>
            <a:off x="7578725" y="2811463"/>
            <a:ext cx="1008063" cy="8747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2"/>
            <a:endCxn id="38" idx="6"/>
          </p:cNvCxnSpPr>
          <p:nvPr/>
        </p:nvCxnSpPr>
        <p:spPr bwMode="auto">
          <a:xfrm flipH="1">
            <a:off x="6092825" y="2308225"/>
            <a:ext cx="603250" cy="22225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1979613" y="4059238"/>
            <a:ext cx="33131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실패시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리다이렉트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400" b="1" dirty="0">
                <a:solidFill>
                  <a:srgbClr val="0070C0"/>
                </a:solidFill>
              </a:rPr>
              <a:t>/</a:t>
            </a:r>
            <a:r>
              <a:rPr lang="en-US" altLang="ko-KR" sz="1400" b="1" dirty="0" err="1">
                <a:solidFill>
                  <a:srgbClr val="0070C0"/>
                </a:solidFill>
              </a:rPr>
              <a:t>user?action</a:t>
            </a:r>
            <a:r>
              <a:rPr lang="en-US" altLang="ko-KR" sz="1400" b="1" dirty="0">
                <a:solidFill>
                  <a:srgbClr val="0070C0"/>
                </a:solidFill>
              </a:rPr>
              <a:t>=</a:t>
            </a:r>
            <a:r>
              <a:rPr lang="en-US" altLang="ko-KR" sz="1400" b="1" dirty="0" err="1">
                <a:solidFill>
                  <a:srgbClr val="0070C0"/>
                </a:solidFill>
              </a:rPr>
              <a:t>loginform&amp;reuslt</a:t>
            </a:r>
            <a:r>
              <a:rPr lang="en-US" altLang="ko-KR" sz="1400" b="1" dirty="0">
                <a:solidFill>
                  <a:srgbClr val="0070C0"/>
                </a:solidFill>
              </a:rPr>
              <a:t>=fail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73663" y="2762250"/>
            <a:ext cx="1293812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성공시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session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에 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정보추가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 flipH="1">
            <a:off x="2922588" y="2643188"/>
            <a:ext cx="2232025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 bwMode="auto">
          <a:xfrm>
            <a:off x="1227138" y="1763713"/>
            <a:ext cx="722312" cy="2952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75663" y="6983413"/>
            <a:ext cx="1630362" cy="1108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Uservo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no = 1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name = 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강호동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431" name="그룹 9"/>
          <p:cNvGrpSpPr>
            <a:grpSpLocks/>
          </p:cNvGrpSpPr>
          <p:nvPr/>
        </p:nvGrpSpPr>
        <p:grpSpPr bwMode="auto">
          <a:xfrm>
            <a:off x="6696075" y="385763"/>
            <a:ext cx="1763713" cy="1179512"/>
            <a:chOff x="3515977" y="3807089"/>
            <a:chExt cx="1811466" cy="1177661"/>
          </a:xfrm>
        </p:grpSpPr>
        <p:sp>
          <p:nvSpPr>
            <p:cNvPr id="35" name="타원 34"/>
            <p:cNvSpPr/>
            <p:nvPr/>
          </p:nvSpPr>
          <p:spPr bwMode="auto">
            <a:xfrm>
              <a:off x="3515977" y="3979854"/>
              <a:ext cx="1811466" cy="1004896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3811095" y="3807089"/>
              <a:ext cx="1221230" cy="2773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UserDaoTest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37" name="직선 화살표 연결선 36"/>
          <p:cNvCxnSpPr>
            <a:cxnSpLocks/>
          </p:cNvCxnSpPr>
          <p:nvPr/>
        </p:nvCxnSpPr>
        <p:spPr bwMode="auto">
          <a:xfrm flipH="1" flipV="1">
            <a:off x="7524750" y="1174750"/>
            <a:ext cx="52388" cy="588963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11333163" y="4918075"/>
            <a:ext cx="1876425" cy="2000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ko-KR" altLang="en-US" sz="1600" b="1" dirty="0" err="1">
                <a:latin typeface="+mn-ea"/>
              </a:rPr>
              <a:t>세션역역</a:t>
            </a:r>
            <a:endParaRPr lang="ko-KR" altLang="en-US" sz="1600" b="1" dirty="0">
              <a:latin typeface="+mn-ea"/>
              <a:ea typeface="+mn-ea"/>
            </a:endParaRPr>
          </a:p>
          <a:p>
            <a:pPr latinLnBrk="1"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sz="1600" b="1" dirty="0">
                <a:latin typeface="+mn-ea"/>
                <a:ea typeface="+mn-ea"/>
              </a:rPr>
              <a:t>192.168.3.3</a:t>
            </a:r>
            <a:endParaRPr lang="en-US" altLang="ko-KR" sz="16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mysite2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  <a:ea typeface="+mn-ea"/>
              </a:rPr>
              <a:t>sessionID</a:t>
            </a:r>
            <a:r>
              <a:rPr lang="en-US" altLang="ko-KR" sz="1600" b="1" dirty="0">
                <a:latin typeface="+mn-ea"/>
                <a:ea typeface="+mn-ea"/>
              </a:rPr>
              <a:t>=1234</a:t>
            </a:r>
          </a:p>
          <a:p>
            <a:pPr eaLnBrk="1" latinLnBrk="1" hangingPunct="1"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600" b="1" dirty="0" err="1">
                <a:latin typeface="+mn-ea"/>
                <a:ea typeface="+mn-ea"/>
              </a:rPr>
              <a:t>어트리뷰트</a:t>
            </a:r>
            <a:endParaRPr lang="en-US" altLang="ko-KR" sz="16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0x1234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090400" y="2039938"/>
            <a:ext cx="942975" cy="4381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0x789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cxnSpLocks/>
            <a:stCxn id="43" idx="2"/>
            <a:endCxn id="39" idx="0"/>
          </p:cNvCxnSpPr>
          <p:nvPr/>
        </p:nvCxnSpPr>
        <p:spPr>
          <a:xfrm flipH="1">
            <a:off x="12271375" y="2478088"/>
            <a:ext cx="290513" cy="243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521950" y="2039938"/>
            <a:ext cx="941388" cy="4381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0x8907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8459788" y="4918075"/>
            <a:ext cx="1876425" cy="2246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ko-KR" altLang="en-US" sz="1600" b="1" dirty="0" err="1">
                <a:latin typeface="+mn-ea"/>
              </a:rPr>
              <a:t>세션역역</a:t>
            </a:r>
            <a:endParaRPr lang="ko-KR" altLang="en-US" sz="1600" b="1" dirty="0">
              <a:latin typeface="+mn-ea"/>
              <a:ea typeface="+mn-ea"/>
            </a:endParaRPr>
          </a:p>
          <a:p>
            <a:pPr latinLnBrk="1"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sz="1600" b="1" dirty="0">
                <a:latin typeface="+mn-ea"/>
                <a:ea typeface="+mn-ea"/>
              </a:rPr>
              <a:t>192.168.3.3</a:t>
            </a:r>
            <a:endParaRPr lang="en-US" altLang="ko-KR" sz="16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mysite2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  <a:ea typeface="+mn-ea"/>
              </a:rPr>
              <a:t>sessionID</a:t>
            </a:r>
            <a:r>
              <a:rPr lang="en-US" altLang="ko-KR" sz="1600" b="1" dirty="0">
                <a:latin typeface="+mn-ea"/>
                <a:ea typeface="+mn-ea"/>
              </a:rPr>
              <a:t>=9999</a:t>
            </a:r>
          </a:p>
          <a:p>
            <a:pPr eaLnBrk="1" latinLnBrk="1" hangingPunct="1"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600" b="1" dirty="0" err="1">
                <a:latin typeface="+mn-ea"/>
                <a:ea typeface="+mn-ea"/>
              </a:rPr>
              <a:t>어트리뷰트</a:t>
            </a:r>
            <a:endParaRPr lang="en-US" altLang="ko-KR" sz="16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  <a:ea typeface="+mn-ea"/>
              </a:rPr>
              <a:t>0x1234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</p:txBody>
      </p:sp>
      <p:cxnSp>
        <p:nvCxnSpPr>
          <p:cNvPr id="47" name="직선 화살표 연결선 46"/>
          <p:cNvCxnSpPr>
            <a:cxnSpLocks/>
          </p:cNvCxnSpPr>
          <p:nvPr/>
        </p:nvCxnSpPr>
        <p:spPr>
          <a:xfrm flipH="1">
            <a:off x="9950450" y="2546350"/>
            <a:ext cx="955675" cy="23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302375" y="4478338"/>
            <a:ext cx="941388" cy="4381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0x1234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38750" y="3644900"/>
            <a:ext cx="27606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UserVo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vo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latin typeface="+mn-ea"/>
              </a:rPr>
              <a:t>0x1234</a:t>
            </a:r>
            <a:endParaRPr lang="ko-KR" altLang="en-US" dirty="0">
              <a:latin typeface="+mn-ea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0153650" y="1703388"/>
            <a:ext cx="981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session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33225" y="1703388"/>
            <a:ext cx="981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session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255375" y="6983413"/>
            <a:ext cx="1630363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Uservo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no = 3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name = 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이효리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444" name="TextBox 53"/>
          <p:cNvSpPr txBox="1">
            <a:spLocks noChangeArrowheads="1"/>
          </p:cNvSpPr>
          <p:nvPr/>
        </p:nvSpPr>
        <p:spPr bwMode="auto">
          <a:xfrm>
            <a:off x="7073900" y="7164388"/>
            <a:ext cx="1757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“authUser”</a:t>
            </a:r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86690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/</a:t>
            </a:r>
            <a:r>
              <a:rPr lang="ko-KR" altLang="en-US" smtClean="0"/>
              <a:t>로그아웃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04</a:t>
            </a:r>
            <a:endParaRPr/>
          </a:p>
        </p:txBody>
      </p:sp>
      <p:sp>
        <p:nvSpPr>
          <p:cNvPr id="1843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로그아웃 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755650" y="3890963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494088" y="239236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3494088" y="188753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4110" name="직사각형 4109"/>
          <p:cNvSpPr/>
          <p:nvPr/>
        </p:nvSpPr>
        <p:spPr bwMode="auto">
          <a:xfrm>
            <a:off x="1574800" y="1716088"/>
            <a:ext cx="1125538" cy="85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8441" name="그룹 1"/>
          <p:cNvGrpSpPr>
            <a:grpSpLocks/>
          </p:cNvGrpSpPr>
          <p:nvPr/>
        </p:nvGrpSpPr>
        <p:grpSpPr bwMode="auto">
          <a:xfrm>
            <a:off x="5076825" y="1492250"/>
            <a:ext cx="1571625" cy="1154113"/>
            <a:chOff x="3454284" y="2172800"/>
            <a:chExt cx="1571949" cy="1154223"/>
          </a:xfrm>
        </p:grpSpPr>
        <p:sp>
          <p:nvSpPr>
            <p:cNvPr id="38" name="타원 37"/>
            <p:cNvSpPr/>
            <p:nvPr/>
          </p:nvSpPr>
          <p:spPr bwMode="auto">
            <a:xfrm>
              <a:off x="3663877" y="2322039"/>
              <a:ext cx="1044790" cy="1004984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454284" y="2172800"/>
              <a:ext cx="1571949" cy="4794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 bwMode="auto">
          <a:xfrm>
            <a:off x="2663825" y="3111500"/>
            <a:ext cx="17637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리다이렉트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</a:rPr>
              <a:t>/main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816350" y="1600200"/>
            <a:ext cx="12858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action=logout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2692400" y="1887538"/>
            <a:ext cx="2667000" cy="476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27650" y="2392363"/>
            <a:ext cx="1525588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session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 정보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지우기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2700338" y="2392363"/>
            <a:ext cx="2654300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7" name="그룹 4"/>
          <p:cNvGrpSpPr>
            <a:grpSpLocks/>
          </p:cNvGrpSpPr>
          <p:nvPr/>
        </p:nvGrpSpPr>
        <p:grpSpPr bwMode="auto">
          <a:xfrm>
            <a:off x="576263" y="950913"/>
            <a:ext cx="2500312" cy="547687"/>
            <a:chOff x="1943708" y="3333750"/>
            <a:chExt cx="3314700" cy="723900"/>
          </a:xfrm>
        </p:grpSpPr>
        <p:pic>
          <p:nvPicPr>
            <p:cNvPr id="18448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76" t="6154" r="374" b="36682"/>
            <a:stretch>
              <a:fillRect/>
            </a:stretch>
          </p:blipFill>
          <p:spPr bwMode="auto">
            <a:xfrm>
              <a:off x="1943708" y="3333750"/>
              <a:ext cx="3314700" cy="7239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635784" y="3398795"/>
              <a:ext cx="612430" cy="3252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디렉토리</a:t>
            </a:r>
            <a:r>
              <a:rPr lang="ko-KR" altLang="en-US" sz="1800" dirty="0">
                <a:latin typeface="+mn-ea"/>
                <a:ea typeface="+mn-ea"/>
              </a:rPr>
              <a:t> 구성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세션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로그인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로그아웃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latin typeface="+mn-ea"/>
                <a:ea typeface="+mn-ea"/>
              </a:rPr>
              <a:t>jsp:include</a:t>
            </a:r>
            <a:r>
              <a:rPr lang="en-US" altLang="ko-KR" sz="1800" b="1" dirty="0">
                <a:latin typeface="+mn-ea"/>
                <a:ea typeface="+mn-ea"/>
              </a:rPr>
              <a:t>&gt; </a:t>
            </a:r>
            <a:r>
              <a:rPr lang="ko-KR" altLang="en-US" sz="1800" b="1" dirty="0">
                <a:latin typeface="+mn-ea"/>
                <a:ea typeface="+mn-ea"/>
              </a:rPr>
              <a:t>태그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회원정보 수정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chapter06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mysite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19075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&lt;jsp:include&gt; </a:t>
            </a:r>
            <a:r>
              <a:rPr lang="ko-KR" altLang="en-US" smtClean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05</a:t>
            </a:r>
            <a:endParaRPr/>
          </a:p>
        </p:txBody>
      </p:sp>
      <p:sp>
        <p:nvSpPr>
          <p:cNvPr id="40" name="타원 39"/>
          <p:cNvSpPr/>
          <p:nvPr/>
        </p:nvSpPr>
        <p:spPr bwMode="auto">
          <a:xfrm>
            <a:off x="755650" y="3890963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1800" y="1023938"/>
            <a:ext cx="84613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jsp:include</a:t>
            </a:r>
            <a:r>
              <a:rPr lang="en-US" altLang="ko-KR" b="1" dirty="0">
                <a:latin typeface="+mn-ea"/>
                <a:ea typeface="+mn-ea"/>
              </a:rPr>
              <a:t> page="/WEB-INF/views/includes/</a:t>
            </a:r>
            <a:r>
              <a:rPr lang="en-US" altLang="ko-KR" b="1" dirty="0" err="1">
                <a:latin typeface="+mn-ea"/>
                <a:ea typeface="+mn-ea"/>
              </a:rPr>
              <a:t>header.jsp</a:t>
            </a:r>
            <a:r>
              <a:rPr lang="en-US" altLang="ko-KR" b="1" dirty="0">
                <a:latin typeface="+mn-ea"/>
                <a:ea typeface="+mn-ea"/>
              </a:rPr>
              <a:t>"&gt;&lt;/</a:t>
            </a:r>
            <a:r>
              <a:rPr lang="en-US" altLang="ko-KR" b="1" dirty="0" err="1">
                <a:latin typeface="+mn-ea"/>
                <a:ea typeface="+mn-ea"/>
              </a:rPr>
              <a:t>jsp:include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디렉토리</a:t>
            </a:r>
            <a:r>
              <a:rPr lang="ko-KR" altLang="en-US" sz="1800" dirty="0">
                <a:latin typeface="+mn-ea"/>
                <a:ea typeface="+mn-ea"/>
              </a:rPr>
              <a:t> 구성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세션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로그인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로그아웃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&lt;</a:t>
            </a:r>
            <a:r>
              <a:rPr lang="en-US" altLang="ko-KR" sz="1800" dirty="0" err="1">
                <a:latin typeface="+mn-ea"/>
                <a:ea typeface="+mn-ea"/>
              </a:rPr>
              <a:t>jsp:include</a:t>
            </a:r>
            <a:r>
              <a:rPr lang="en-US" altLang="ko-KR" sz="1800" dirty="0">
                <a:latin typeface="+mn-ea"/>
                <a:ea typeface="+mn-ea"/>
              </a:rPr>
              <a:t>&gt;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회원정보 수정</a:t>
            </a:r>
            <a:endParaRPr lang="en-US" altLang="ko-KR" sz="1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chapter06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mysite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5414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회원정보수정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06</a:t>
            </a:r>
            <a:endParaRPr/>
          </a:p>
        </p:txBody>
      </p:sp>
      <p:sp>
        <p:nvSpPr>
          <p:cNvPr id="2253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회원정보 수정 폼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246313" y="3138488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54300" y="2066925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4110" name="직사각형 4109"/>
          <p:cNvSpPr/>
          <p:nvPr/>
        </p:nvSpPr>
        <p:spPr bwMode="auto">
          <a:xfrm>
            <a:off x="746125" y="1887538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22536" name="그룹 1"/>
          <p:cNvGrpSpPr>
            <a:grpSpLocks/>
          </p:cNvGrpSpPr>
          <p:nvPr/>
        </p:nvGrpSpPr>
        <p:grpSpPr bwMode="auto">
          <a:xfrm>
            <a:off x="3995738" y="1427163"/>
            <a:ext cx="1530350" cy="1154112"/>
            <a:chOff x="3436064" y="2172800"/>
            <a:chExt cx="1530014" cy="1154223"/>
          </a:xfrm>
        </p:grpSpPr>
        <p:sp>
          <p:nvSpPr>
            <p:cNvPr id="38" name="타원 37"/>
            <p:cNvSpPr/>
            <p:nvPr/>
          </p:nvSpPr>
          <p:spPr bwMode="auto">
            <a:xfrm>
              <a:off x="3664614" y="2322039"/>
              <a:ext cx="1044346" cy="1004984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436064" y="2172800"/>
              <a:ext cx="1530014" cy="4794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2246313" y="1814513"/>
            <a:ext cx="1779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modifyForm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?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>
            <a:stCxn id="4110" idx="3"/>
            <a:endCxn id="38" idx="2"/>
          </p:cNvCxnSpPr>
          <p:nvPr/>
        </p:nvCxnSpPr>
        <p:spPr bwMode="auto">
          <a:xfrm flipV="1">
            <a:off x="1871663" y="2078038"/>
            <a:ext cx="2352675" cy="635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8" idx="4"/>
            <a:endCxn id="26" idx="0"/>
          </p:cNvCxnSpPr>
          <p:nvPr/>
        </p:nvCxnSpPr>
        <p:spPr bwMode="auto">
          <a:xfrm flipH="1">
            <a:off x="4745038" y="2581275"/>
            <a:ext cx="1587" cy="74612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4729163" y="2709863"/>
            <a:ext cx="644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9" name="직선 화살표 연결선 48"/>
          <p:cNvCxnSpPr>
            <a:stCxn id="38" idx="6"/>
            <a:endCxn id="51" idx="2"/>
          </p:cNvCxnSpPr>
          <p:nvPr/>
        </p:nvCxnSpPr>
        <p:spPr bwMode="auto">
          <a:xfrm flipV="1">
            <a:off x="5268913" y="2065338"/>
            <a:ext cx="1103312" cy="14287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42" name="그룹 49"/>
          <p:cNvGrpSpPr>
            <a:grpSpLocks/>
          </p:cNvGrpSpPr>
          <p:nvPr/>
        </p:nvGrpSpPr>
        <p:grpSpPr bwMode="auto">
          <a:xfrm>
            <a:off x="6372225" y="1455738"/>
            <a:ext cx="1811338" cy="1112837"/>
            <a:chOff x="1913625" y="4312533"/>
            <a:chExt cx="1811466" cy="1112599"/>
          </a:xfrm>
        </p:grpSpPr>
        <p:sp>
          <p:nvSpPr>
            <p:cNvPr id="51" name="타원 50"/>
            <p:cNvSpPr/>
            <p:nvPr/>
          </p:nvSpPr>
          <p:spPr bwMode="auto">
            <a:xfrm>
              <a:off x="1913625" y="4420460"/>
              <a:ext cx="1811466" cy="1004672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</a:rPr>
                <a:t>getUser</a:t>
              </a:r>
              <a:r>
                <a:rPr lang="en-US" altLang="ko-KR" sz="1200" dirty="0">
                  <a:solidFill>
                    <a:schemeClr val="tx1"/>
                  </a:solidFill>
                </a:rPr>
                <a:t>(no)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2393084" y="4312533"/>
              <a:ext cx="852548" cy="27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53" name="원통 52"/>
          <p:cNvSpPr/>
          <p:nvPr/>
        </p:nvSpPr>
        <p:spPr bwMode="auto">
          <a:xfrm>
            <a:off x="7924800" y="4021138"/>
            <a:ext cx="827088" cy="922337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1" idx="4"/>
            <a:endCxn id="53" idx="1"/>
          </p:cNvCxnSpPr>
          <p:nvPr/>
        </p:nvCxnSpPr>
        <p:spPr bwMode="auto">
          <a:xfrm>
            <a:off x="7277100" y="2568575"/>
            <a:ext cx="1062038" cy="1452563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550" idx="1"/>
            <a:endCxn id="4110" idx="2"/>
          </p:cNvCxnSpPr>
          <p:nvPr/>
        </p:nvCxnSpPr>
        <p:spPr bwMode="auto">
          <a:xfrm flipH="1" flipV="1">
            <a:off x="1309688" y="2281238"/>
            <a:ext cx="2870200" cy="19685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46" name="그룹 26"/>
          <p:cNvGrpSpPr>
            <a:grpSpLocks/>
          </p:cNvGrpSpPr>
          <p:nvPr/>
        </p:nvGrpSpPr>
        <p:grpSpPr bwMode="auto">
          <a:xfrm>
            <a:off x="576263" y="950913"/>
            <a:ext cx="2500312" cy="547687"/>
            <a:chOff x="1943708" y="3333750"/>
            <a:chExt cx="3314700" cy="723900"/>
          </a:xfrm>
        </p:grpSpPr>
        <p:pic>
          <p:nvPicPr>
            <p:cNvPr id="22551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76" t="6154" r="374" b="36682"/>
            <a:stretch>
              <a:fillRect/>
            </a:stretch>
          </p:blipFill>
          <p:spPr bwMode="auto">
            <a:xfrm>
              <a:off x="1943708" y="3333750"/>
              <a:ext cx="3314700" cy="7239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4330292" y="3398795"/>
              <a:ext cx="904966" cy="3252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47" name="그룹 5"/>
          <p:cNvGrpSpPr>
            <a:grpSpLocks/>
          </p:cNvGrpSpPr>
          <p:nvPr/>
        </p:nvGrpSpPr>
        <p:grpSpPr bwMode="auto">
          <a:xfrm>
            <a:off x="4078288" y="3327400"/>
            <a:ext cx="1512887" cy="1590675"/>
            <a:chOff x="3998912" y="3004037"/>
            <a:chExt cx="2328437" cy="244774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3998912" y="3004037"/>
              <a:ext cx="2049904" cy="4250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modifyForm.jsp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2550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8" t="10336" r="19463" b="7092"/>
            <a:stretch>
              <a:fillRect/>
            </a:stretch>
          </p:blipFill>
          <p:spPr bwMode="auto">
            <a:xfrm>
              <a:off x="4155346" y="3391844"/>
              <a:ext cx="2172003" cy="205993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 bwMode="auto">
          <a:xfrm>
            <a:off x="4264025" y="927100"/>
            <a:ext cx="17795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세션에 있는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no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55575"/>
            <a:ext cx="6788150" cy="48323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57797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회원정보수정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06</a:t>
            </a:r>
            <a:endParaRPr/>
          </a:p>
        </p:txBody>
      </p:sp>
      <p:sp>
        <p:nvSpPr>
          <p:cNvPr id="2355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회원정보 수정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92388" y="2314575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4110" name="직사각형 4109"/>
          <p:cNvSpPr/>
          <p:nvPr/>
        </p:nvSpPr>
        <p:spPr bwMode="auto">
          <a:xfrm>
            <a:off x="661988" y="2473325"/>
            <a:ext cx="1125537" cy="711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23559" name="그룹 1"/>
          <p:cNvGrpSpPr>
            <a:grpSpLocks/>
          </p:cNvGrpSpPr>
          <p:nvPr/>
        </p:nvGrpSpPr>
        <p:grpSpPr bwMode="auto">
          <a:xfrm>
            <a:off x="4303713" y="2138363"/>
            <a:ext cx="1563687" cy="1185862"/>
            <a:chOff x="3634311" y="2172800"/>
            <a:chExt cx="1564495" cy="1187006"/>
          </a:xfrm>
        </p:grpSpPr>
        <p:sp>
          <p:nvSpPr>
            <p:cNvPr id="38" name="타원 37"/>
            <p:cNvSpPr/>
            <p:nvPr/>
          </p:nvSpPr>
          <p:spPr bwMode="auto">
            <a:xfrm>
              <a:off x="3902737" y="2355538"/>
              <a:ext cx="1045115" cy="1004268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34311" y="2172800"/>
              <a:ext cx="1564495" cy="47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095625" y="2247900"/>
            <a:ext cx="13128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action=modify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1787525" y="2541588"/>
            <a:ext cx="2879725" cy="952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2" name="그룹 49"/>
          <p:cNvGrpSpPr>
            <a:grpSpLocks/>
          </p:cNvGrpSpPr>
          <p:nvPr/>
        </p:nvGrpSpPr>
        <p:grpSpPr bwMode="auto">
          <a:xfrm>
            <a:off x="6156325" y="2139950"/>
            <a:ext cx="1744663" cy="1184275"/>
            <a:chOff x="3533021" y="4038371"/>
            <a:chExt cx="1811466" cy="1184883"/>
          </a:xfrm>
        </p:grpSpPr>
        <p:sp>
          <p:nvSpPr>
            <p:cNvPr id="51" name="타원 50"/>
            <p:cNvSpPr/>
            <p:nvPr/>
          </p:nvSpPr>
          <p:spPr bwMode="auto">
            <a:xfrm>
              <a:off x="3533021" y="4217851"/>
              <a:ext cx="1811466" cy="10054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update(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vo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3981355" y="4038371"/>
              <a:ext cx="853812" cy="276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53" name="원통 52"/>
          <p:cNvSpPr/>
          <p:nvPr/>
        </p:nvSpPr>
        <p:spPr bwMode="auto">
          <a:xfrm>
            <a:off x="7924800" y="4021138"/>
            <a:ext cx="827088" cy="922337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1" idx="4"/>
            <a:endCxn id="53" idx="1"/>
          </p:cNvCxnSpPr>
          <p:nvPr/>
        </p:nvCxnSpPr>
        <p:spPr bwMode="auto">
          <a:xfrm>
            <a:off x="7027863" y="3324225"/>
            <a:ext cx="1311275" cy="696913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6"/>
          </p:cNvCxnSpPr>
          <p:nvPr/>
        </p:nvCxnSpPr>
        <p:spPr bwMode="auto">
          <a:xfrm>
            <a:off x="5616575" y="2822575"/>
            <a:ext cx="544513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 bwMode="auto">
          <a:xfrm>
            <a:off x="2627313" y="3086100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2663825" y="3508375"/>
            <a:ext cx="30781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리다이렉트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</a:rPr>
              <a:t>/main</a:t>
            </a:r>
            <a:br>
              <a:rPr lang="en-US" altLang="ko-KR" sz="1400" b="1" dirty="0">
                <a:solidFill>
                  <a:srgbClr val="C00000"/>
                </a:solidFill>
              </a:rPr>
            </a:br>
            <a:r>
              <a:rPr lang="en-US" altLang="ko-KR" sz="1400" b="1" dirty="0">
                <a:solidFill>
                  <a:srgbClr val="C00000"/>
                </a:solidFill>
              </a:rPr>
              <a:t>         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72000" y="3148013"/>
            <a:ext cx="1836738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session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 정보도 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업데이트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>
            <a:off x="1787525" y="3094038"/>
            <a:ext cx="2843213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0" name="그룹 1"/>
          <p:cNvGrpSpPr>
            <a:grpSpLocks/>
          </p:cNvGrpSpPr>
          <p:nvPr/>
        </p:nvGrpSpPr>
        <p:grpSpPr bwMode="auto">
          <a:xfrm>
            <a:off x="611188" y="987425"/>
            <a:ext cx="1411287" cy="1338263"/>
            <a:chOff x="683568" y="3183818"/>
            <a:chExt cx="1411537" cy="1338707"/>
          </a:xfrm>
        </p:grpSpPr>
        <p:pic>
          <p:nvPicPr>
            <p:cNvPr id="23571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8" t="10336" r="19463" b="7092"/>
            <a:stretch>
              <a:fillRect/>
            </a:stretch>
          </p:blipFill>
          <p:spPr bwMode="auto">
            <a:xfrm>
              <a:off x="683568" y="3183818"/>
              <a:ext cx="1411537" cy="133870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1151963" y="4185863"/>
              <a:ext cx="684334" cy="2874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디렉토리</a:t>
            </a:r>
            <a:r>
              <a:rPr lang="ko-KR" altLang="en-US" sz="1800" dirty="0">
                <a:latin typeface="+mn-ea"/>
                <a:ea typeface="+mn-ea"/>
              </a:rPr>
              <a:t> 구성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세션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로그인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로그아웃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&lt;</a:t>
            </a:r>
            <a:r>
              <a:rPr lang="en-US" altLang="ko-KR" sz="1800" dirty="0" err="1">
                <a:latin typeface="+mn-ea"/>
                <a:ea typeface="+mn-ea"/>
              </a:rPr>
              <a:t>jsp:include</a:t>
            </a:r>
            <a:r>
              <a:rPr lang="en-US" altLang="ko-KR" sz="1800" dirty="0">
                <a:latin typeface="+mn-ea"/>
                <a:ea typeface="+mn-ea"/>
              </a:rPr>
              <a:t>&gt;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회원정보 수정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chapter06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mysite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3600450" y="3687763"/>
            <a:ext cx="5040313" cy="504825"/>
          </a:xfrm>
          <a:prstGeom prst="rect">
            <a:avLst/>
          </a:prstGeom>
        </p:spPr>
        <p:txBody>
          <a:bodyPr/>
          <a:lstStyle>
            <a:lvl1pPr marL="514350" indent="-5143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971550" indent="-5143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1371600" indent="-4572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828800" indent="-4572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2286000" indent="-4572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kumimoji="0" lang="en-US" altLang="ko-KR" sz="1800" b="1" dirty="0">
                <a:latin typeface="+mn-ea"/>
                <a:ea typeface="+mn-ea"/>
              </a:rPr>
              <a:t>* guestbook</a:t>
            </a:r>
            <a:r>
              <a:rPr kumimoji="0" lang="ko-KR" altLang="en-US" sz="1800" b="1" dirty="0">
                <a:latin typeface="+mn-ea"/>
                <a:ea typeface="+mn-ea"/>
              </a:rPr>
              <a:t> 적용하기</a:t>
            </a:r>
            <a:r>
              <a:rPr kumimoji="0" lang="ko-KR" altLang="en-US" sz="1800" dirty="0">
                <a:latin typeface="+mn-ea"/>
                <a:ea typeface="+mn-ea"/>
              </a:rPr>
              <a:t> </a:t>
            </a:r>
            <a:endParaRPr kumimoji="0" lang="en-US" altLang="ko-KR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600" r="24908"/>
          <a:stretch>
            <a:fillRect/>
          </a:stretch>
        </p:blipFill>
        <p:spPr bwMode="auto">
          <a:xfrm>
            <a:off x="273050" y="635000"/>
            <a:ext cx="1550988" cy="44005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8303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디렉토리 구성도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433388" y="1042988"/>
            <a:ext cx="1222375" cy="1368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863" y="2716213"/>
            <a:ext cx="1223962" cy="22320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5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t="9634" r="30026" b="58665"/>
          <a:stretch>
            <a:fillRect/>
          </a:stretch>
        </p:blipFill>
        <p:spPr bwMode="auto">
          <a:xfrm>
            <a:off x="1908175" y="642938"/>
            <a:ext cx="2103438" cy="226853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t="47762" r="17046" b="1979"/>
          <a:stretch>
            <a:fillRect/>
          </a:stretch>
        </p:blipFill>
        <p:spPr bwMode="auto">
          <a:xfrm>
            <a:off x="6084888" y="827088"/>
            <a:ext cx="2778125" cy="3744912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49"/>
          <a:stretch>
            <a:fillRect/>
          </a:stretch>
        </p:blipFill>
        <p:spPr bwMode="auto">
          <a:xfrm>
            <a:off x="4392613" y="3255963"/>
            <a:ext cx="1458912" cy="1312862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1584325" y="1347788"/>
            <a:ext cx="539750" cy="719137"/>
          </a:xfrm>
          <a:prstGeom prst="rightArrow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1584325" y="3543300"/>
            <a:ext cx="2916238" cy="720725"/>
          </a:xfrm>
          <a:prstGeom prst="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8513" y="3471863"/>
            <a:ext cx="971550" cy="2159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7900" y="4325938"/>
            <a:ext cx="792163" cy="21590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64275" y="1023938"/>
            <a:ext cx="971550" cy="5032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08738" y="2066925"/>
            <a:ext cx="1835150" cy="248443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580063" y="1276350"/>
            <a:ext cx="684212" cy="2195513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2" idx="1"/>
          </p:cNvCxnSpPr>
          <p:nvPr/>
        </p:nvCxnSpPr>
        <p:spPr>
          <a:xfrm flipV="1">
            <a:off x="5580063" y="3309938"/>
            <a:ext cx="828675" cy="102552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+mn-ea"/>
                <a:ea typeface="+mn-ea"/>
              </a:rPr>
              <a:t>디렉토리</a:t>
            </a:r>
            <a:r>
              <a:rPr lang="ko-KR" altLang="en-US" sz="1800" dirty="0">
                <a:latin typeface="+mn-ea"/>
                <a:ea typeface="+mn-ea"/>
              </a:rPr>
              <a:t> 구성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회원가입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세션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로그인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로그아웃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&lt;</a:t>
            </a:r>
            <a:r>
              <a:rPr lang="en-US" altLang="ko-KR" sz="1800" dirty="0" err="1">
                <a:latin typeface="+mn-ea"/>
                <a:ea typeface="+mn-ea"/>
              </a:rPr>
              <a:t>jsp:include</a:t>
            </a:r>
            <a:r>
              <a:rPr lang="en-US" altLang="ko-KR" sz="1800" dirty="0">
                <a:latin typeface="+mn-ea"/>
                <a:ea typeface="+mn-ea"/>
              </a:rPr>
              <a:t>&gt;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회원정보 수정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chapter06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mysite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4700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전체</a:t>
            </a:r>
            <a:r>
              <a:rPr lang="en-US" altLang="ko-KR" smtClean="0"/>
              <a:t>, </a:t>
            </a:r>
            <a:r>
              <a:rPr lang="ko-KR" altLang="en-US" smtClean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02</a:t>
            </a:r>
            <a:endParaRPr/>
          </a:p>
        </p:txBody>
      </p:sp>
      <p:sp>
        <p:nvSpPr>
          <p:cNvPr id="819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메인페이지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935038" y="3327400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916238" y="3003550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914650" y="1516063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4110" name="직사각형 4109"/>
          <p:cNvSpPr/>
          <p:nvPr/>
        </p:nvSpPr>
        <p:spPr bwMode="auto">
          <a:xfrm>
            <a:off x="952500" y="1595438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8201" name="그룹 1"/>
          <p:cNvGrpSpPr>
            <a:grpSpLocks/>
          </p:cNvGrpSpPr>
          <p:nvPr/>
        </p:nvGrpSpPr>
        <p:grpSpPr bwMode="auto">
          <a:xfrm>
            <a:off x="4787900" y="1095375"/>
            <a:ext cx="1643063" cy="1200150"/>
            <a:chOff x="3369311" y="2126969"/>
            <a:chExt cx="1643290" cy="1200054"/>
          </a:xfrm>
        </p:grpSpPr>
        <p:sp>
          <p:nvSpPr>
            <p:cNvPr id="38" name="타원 37"/>
            <p:cNvSpPr/>
            <p:nvPr/>
          </p:nvSpPr>
          <p:spPr bwMode="auto">
            <a:xfrm>
              <a:off x="3664627" y="2322216"/>
              <a:ext cx="1044719" cy="100480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FF0000"/>
                  </a:solidFill>
                </a:rPr>
                <a:t>/main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369311" y="2126969"/>
              <a:ext cx="1643290" cy="4793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MainContoller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42" name="직선 화살표 연결선 41"/>
          <p:cNvCxnSpPr>
            <a:stCxn id="4110" idx="3"/>
            <a:endCxn id="38" idx="2"/>
          </p:cNvCxnSpPr>
          <p:nvPr/>
        </p:nvCxnSpPr>
        <p:spPr bwMode="auto">
          <a:xfrm flipV="1">
            <a:off x="2078038" y="1792288"/>
            <a:ext cx="30051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8" idx="4"/>
          </p:cNvCxnSpPr>
          <p:nvPr/>
        </p:nvCxnSpPr>
        <p:spPr bwMode="auto">
          <a:xfrm flipH="1">
            <a:off x="5605463" y="2295525"/>
            <a:ext cx="0" cy="6492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9" idx="1"/>
            <a:endCxn id="4110" idx="2"/>
          </p:cNvCxnSpPr>
          <p:nvPr/>
        </p:nvCxnSpPr>
        <p:spPr bwMode="auto">
          <a:xfrm flipH="1" flipV="1">
            <a:off x="1516063" y="1989138"/>
            <a:ext cx="3668712" cy="21224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 bwMode="auto">
          <a:xfrm>
            <a:off x="4992688" y="2406650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grpSp>
        <p:nvGrpSpPr>
          <p:cNvPr id="8206" name="그룹 1"/>
          <p:cNvGrpSpPr>
            <a:grpSpLocks/>
          </p:cNvGrpSpPr>
          <p:nvPr/>
        </p:nvGrpSpPr>
        <p:grpSpPr bwMode="auto">
          <a:xfrm>
            <a:off x="5076825" y="3040063"/>
            <a:ext cx="2628900" cy="1870075"/>
            <a:chOff x="5220072" y="3255826"/>
            <a:chExt cx="2628963" cy="186997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l="2480" t="11509" r="1730" b="3232"/>
            <a:stretch/>
          </p:blipFill>
          <p:spPr>
            <a:xfrm>
              <a:off x="5328025" y="3527274"/>
              <a:ext cx="2521010" cy="15985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5220072" y="3255826"/>
              <a:ext cx="974748" cy="2762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Index.jsp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02</a:t>
            </a:r>
            <a:endParaRPr/>
          </a:p>
        </p:txBody>
      </p:sp>
      <p:sp>
        <p:nvSpPr>
          <p:cNvPr id="9219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-DB</a:t>
            </a:r>
            <a:endParaRPr lang="ko-KR" altLang="en-US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4363" y="879475"/>
          <a:ext cx="4389437" cy="222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latin typeface="+mn-ea"/>
                          <a:ea typeface="+mn-ea"/>
                        </a:rPr>
                        <a:t>회원식별번호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UNIQUE, NOT NULL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password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패스워드</a:t>
                      </a: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gender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marL="45715" marR="4571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56" name="제목 1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07473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회원가입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0382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02</a:t>
            </a:r>
            <a:endParaRPr/>
          </a:p>
        </p:txBody>
      </p:sp>
      <p:sp>
        <p:nvSpPr>
          <p:cNvPr id="1024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회원가입 입력 폼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3959225" y="3157538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4356100" y="1743075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10247" name="그룹 1"/>
          <p:cNvGrpSpPr>
            <a:grpSpLocks/>
          </p:cNvGrpSpPr>
          <p:nvPr/>
        </p:nvGrpSpPr>
        <p:grpSpPr bwMode="auto">
          <a:xfrm>
            <a:off x="5795963" y="1058863"/>
            <a:ext cx="1584325" cy="1190625"/>
            <a:chOff x="3418597" y="2136793"/>
            <a:chExt cx="1581903" cy="1190230"/>
          </a:xfrm>
        </p:grpSpPr>
        <p:sp>
          <p:nvSpPr>
            <p:cNvPr id="38" name="타원 37"/>
            <p:cNvSpPr/>
            <p:nvPr/>
          </p:nvSpPr>
          <p:spPr bwMode="auto">
            <a:xfrm>
              <a:off x="3664283" y="2322468"/>
              <a:ext cx="1044564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418597" y="2136793"/>
              <a:ext cx="1581903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7" name="직선 화살표 연결선 56"/>
          <p:cNvCxnSpPr>
            <a:stCxn id="38" idx="4"/>
            <a:endCxn id="44" idx="0"/>
          </p:cNvCxnSpPr>
          <p:nvPr/>
        </p:nvCxnSpPr>
        <p:spPr bwMode="auto">
          <a:xfrm>
            <a:off x="6565900" y="2249488"/>
            <a:ext cx="4763" cy="68262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 bwMode="auto">
          <a:xfrm>
            <a:off x="5976938" y="2432050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995738" y="1419225"/>
            <a:ext cx="14001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joinForm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>
            <a:stCxn id="4110" idx="3"/>
            <a:endCxn id="38" idx="2"/>
          </p:cNvCxnSpPr>
          <p:nvPr/>
        </p:nvCxnSpPr>
        <p:spPr bwMode="auto">
          <a:xfrm flipV="1">
            <a:off x="2493963" y="1747838"/>
            <a:ext cx="3548062" cy="127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0257" idx="1"/>
            <a:endCxn id="4110" idx="2"/>
          </p:cNvCxnSpPr>
          <p:nvPr/>
        </p:nvCxnSpPr>
        <p:spPr bwMode="auto">
          <a:xfrm flipH="1" flipV="1">
            <a:off x="1930400" y="1957388"/>
            <a:ext cx="4117975" cy="211296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3" name="그룹 2"/>
          <p:cNvGrpSpPr>
            <a:grpSpLocks/>
          </p:cNvGrpSpPr>
          <p:nvPr/>
        </p:nvGrpSpPr>
        <p:grpSpPr bwMode="auto">
          <a:xfrm>
            <a:off x="468313" y="915988"/>
            <a:ext cx="971550" cy="665162"/>
            <a:chOff x="323528" y="2067694"/>
            <a:chExt cx="1412206" cy="966911"/>
          </a:xfrm>
        </p:grpSpPr>
        <p:pic>
          <p:nvPicPr>
            <p:cNvPr id="10258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57" b="75214"/>
            <a:stretch>
              <a:fillRect/>
            </a:stretch>
          </p:blipFill>
          <p:spPr bwMode="auto">
            <a:xfrm>
              <a:off x="323528" y="2067694"/>
              <a:ext cx="1412206" cy="9669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 bwMode="auto">
            <a:xfrm>
              <a:off x="1043476" y="2210769"/>
              <a:ext cx="648414" cy="3599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10" name="직사각형 4109"/>
          <p:cNvSpPr/>
          <p:nvPr/>
        </p:nvSpPr>
        <p:spPr bwMode="auto">
          <a:xfrm>
            <a:off x="1368425" y="1563688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0255" name="그룹 11"/>
          <p:cNvGrpSpPr>
            <a:grpSpLocks/>
          </p:cNvGrpSpPr>
          <p:nvPr/>
        </p:nvGrpSpPr>
        <p:grpSpPr bwMode="auto">
          <a:xfrm>
            <a:off x="5976938" y="2932113"/>
            <a:ext cx="2033587" cy="1989137"/>
            <a:chOff x="5760132" y="3255826"/>
            <a:chExt cx="2034159" cy="1989832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760132" y="3255826"/>
              <a:ext cx="1187784" cy="276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0257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5832140" y="3543858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0382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02</a:t>
            </a:r>
            <a:endParaRPr/>
          </a:p>
        </p:txBody>
      </p:sp>
      <p:sp>
        <p:nvSpPr>
          <p:cNvPr id="1126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3492500" y="3508375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4067175" y="243363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11271" name="그룹 1"/>
          <p:cNvGrpSpPr>
            <a:grpSpLocks/>
          </p:cNvGrpSpPr>
          <p:nvPr/>
        </p:nvGrpSpPr>
        <p:grpSpPr bwMode="auto">
          <a:xfrm>
            <a:off x="4859338" y="1671638"/>
            <a:ext cx="1512887" cy="1190625"/>
            <a:chOff x="3418599" y="2136793"/>
            <a:chExt cx="1509999" cy="1190230"/>
          </a:xfrm>
        </p:grpSpPr>
        <p:sp>
          <p:nvSpPr>
            <p:cNvPr id="38" name="타원 37"/>
            <p:cNvSpPr/>
            <p:nvPr/>
          </p:nvSpPr>
          <p:spPr bwMode="auto">
            <a:xfrm>
              <a:off x="3664191" y="2322468"/>
              <a:ext cx="1044166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418599" y="2136793"/>
              <a:ext cx="1509999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7" name="직선 화살표 연결선 56"/>
          <p:cNvCxnSpPr>
            <a:stCxn id="38" idx="4"/>
            <a:endCxn id="44" idx="0"/>
          </p:cNvCxnSpPr>
          <p:nvPr/>
        </p:nvCxnSpPr>
        <p:spPr bwMode="auto">
          <a:xfrm>
            <a:off x="5629275" y="2862263"/>
            <a:ext cx="4763" cy="64611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 bwMode="auto">
          <a:xfrm>
            <a:off x="5630863" y="3046413"/>
            <a:ext cx="644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816350" y="2066925"/>
            <a:ext cx="11414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action=join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>
            <a:stCxn id="4110" idx="3"/>
            <a:endCxn id="38" idx="2"/>
          </p:cNvCxnSpPr>
          <p:nvPr/>
        </p:nvCxnSpPr>
        <p:spPr bwMode="auto">
          <a:xfrm flipV="1">
            <a:off x="2781300" y="2359025"/>
            <a:ext cx="2325688" cy="1587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6" name="그룹 9"/>
          <p:cNvGrpSpPr>
            <a:grpSpLocks/>
          </p:cNvGrpSpPr>
          <p:nvPr/>
        </p:nvGrpSpPr>
        <p:grpSpPr bwMode="auto">
          <a:xfrm>
            <a:off x="6696075" y="1708150"/>
            <a:ext cx="1044575" cy="1147763"/>
            <a:chOff x="3522546" y="3757116"/>
            <a:chExt cx="1044820" cy="1148903"/>
          </a:xfrm>
        </p:grpSpPr>
        <p:sp>
          <p:nvSpPr>
            <p:cNvPr id="27" name="타원 26"/>
            <p:cNvSpPr/>
            <p:nvPr/>
          </p:nvSpPr>
          <p:spPr bwMode="auto">
            <a:xfrm>
              <a:off x="3522546" y="3901722"/>
              <a:ext cx="1044820" cy="100429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insert(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vo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30521" y="3757116"/>
              <a:ext cx="852688" cy="276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29" name="원통 28"/>
          <p:cNvSpPr/>
          <p:nvPr/>
        </p:nvSpPr>
        <p:spPr bwMode="auto">
          <a:xfrm>
            <a:off x="8205788" y="3305175"/>
            <a:ext cx="827087" cy="9223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7" idx="6"/>
            <a:endCxn id="29" idx="1"/>
          </p:cNvCxnSpPr>
          <p:nvPr/>
        </p:nvCxnSpPr>
        <p:spPr bwMode="auto">
          <a:xfrm>
            <a:off x="7740650" y="2354263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8" idx="6"/>
            <a:endCxn id="27" idx="2"/>
          </p:cNvCxnSpPr>
          <p:nvPr/>
        </p:nvCxnSpPr>
        <p:spPr bwMode="auto">
          <a:xfrm flipV="1">
            <a:off x="6153150" y="2354263"/>
            <a:ext cx="542925" cy="4762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285" idx="1"/>
            <a:endCxn id="4110" idx="2"/>
          </p:cNvCxnSpPr>
          <p:nvPr/>
        </p:nvCxnSpPr>
        <p:spPr bwMode="auto">
          <a:xfrm flipH="1" flipV="1">
            <a:off x="2217738" y="2571750"/>
            <a:ext cx="3030537" cy="17145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1" name="그룹 1"/>
          <p:cNvGrpSpPr>
            <a:grpSpLocks/>
          </p:cNvGrpSpPr>
          <p:nvPr/>
        </p:nvGrpSpPr>
        <p:grpSpPr bwMode="auto">
          <a:xfrm>
            <a:off x="431800" y="950913"/>
            <a:ext cx="1517650" cy="1317625"/>
            <a:chOff x="323528" y="3075806"/>
            <a:chExt cx="1962151" cy="1701800"/>
          </a:xfrm>
        </p:grpSpPr>
        <p:sp>
          <p:nvSpPr>
            <p:cNvPr id="40" name="타원 39"/>
            <p:cNvSpPr/>
            <p:nvPr/>
          </p:nvSpPr>
          <p:spPr bwMode="auto">
            <a:xfrm>
              <a:off x="756598" y="3891850"/>
              <a:ext cx="106728" cy="88165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287" name="그림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323528" y="3075806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 bwMode="auto">
            <a:xfrm>
              <a:off x="935161" y="4408541"/>
              <a:ext cx="720414" cy="2870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10" name="직사각형 4109"/>
          <p:cNvSpPr/>
          <p:nvPr/>
        </p:nvSpPr>
        <p:spPr bwMode="auto">
          <a:xfrm>
            <a:off x="1655763" y="2178050"/>
            <a:ext cx="1125537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1283" name="그룹 8"/>
          <p:cNvGrpSpPr>
            <a:grpSpLocks/>
          </p:cNvGrpSpPr>
          <p:nvPr/>
        </p:nvGrpSpPr>
        <p:grpSpPr bwMode="auto">
          <a:xfrm>
            <a:off x="5148263" y="3508375"/>
            <a:ext cx="1503362" cy="1287463"/>
            <a:chOff x="4759326" y="3525838"/>
            <a:chExt cx="1503806" cy="1287462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4759326" y="3525838"/>
              <a:ext cx="97183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joinOk.jsp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1285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4860032" y="3795886"/>
              <a:ext cx="1403100" cy="10174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t="8305" r="21291" b="36087"/>
          <a:stretch>
            <a:fillRect/>
          </a:stretch>
        </p:blipFill>
        <p:spPr bwMode="auto">
          <a:xfrm>
            <a:off x="431800" y="1311275"/>
            <a:ext cx="1403350" cy="706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7" b="75214"/>
          <a:stretch>
            <a:fillRect/>
          </a:stretch>
        </p:blipFill>
        <p:spPr bwMode="auto">
          <a:xfrm>
            <a:off x="1871663" y="1311275"/>
            <a:ext cx="1030287" cy="706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960563" y="1419225"/>
            <a:ext cx="398462" cy="2397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63600" y="1635125"/>
            <a:ext cx="468313" cy="215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29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0382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02</a:t>
            </a:r>
            <a:endParaRPr/>
          </a:p>
        </p:txBody>
      </p:sp>
      <p:sp>
        <p:nvSpPr>
          <p:cNvPr id="1229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3292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로그인 폼 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755650" y="3890963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455988" y="213995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12299" name="그룹 1"/>
          <p:cNvGrpSpPr>
            <a:grpSpLocks/>
          </p:cNvGrpSpPr>
          <p:nvPr/>
        </p:nvGrpSpPr>
        <p:grpSpPr bwMode="auto">
          <a:xfrm>
            <a:off x="4572000" y="1511300"/>
            <a:ext cx="1506538" cy="1154113"/>
            <a:chOff x="3449013" y="2172800"/>
            <a:chExt cx="1506957" cy="1154223"/>
          </a:xfrm>
        </p:grpSpPr>
        <p:sp>
          <p:nvSpPr>
            <p:cNvPr id="38" name="타원 37"/>
            <p:cNvSpPr/>
            <p:nvPr/>
          </p:nvSpPr>
          <p:spPr bwMode="auto">
            <a:xfrm>
              <a:off x="3664973" y="2322039"/>
              <a:ext cx="1044866" cy="1004984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449013" y="2172800"/>
              <a:ext cx="1506957" cy="4794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7" name="직선 화살표 연결선 56"/>
          <p:cNvCxnSpPr>
            <a:stCxn id="38" idx="4"/>
            <a:endCxn id="44" idx="0"/>
          </p:cNvCxnSpPr>
          <p:nvPr/>
        </p:nvCxnSpPr>
        <p:spPr bwMode="auto">
          <a:xfrm>
            <a:off x="5310188" y="2665413"/>
            <a:ext cx="1587" cy="55403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 bwMode="auto">
          <a:xfrm>
            <a:off x="5292725" y="2787650"/>
            <a:ext cx="6429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024188" y="1924050"/>
            <a:ext cx="1476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loginForm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>
            <a:cxnSpLocks/>
            <a:endCxn id="38" idx="2"/>
          </p:cNvCxnSpPr>
          <p:nvPr/>
        </p:nvCxnSpPr>
        <p:spPr bwMode="auto">
          <a:xfrm>
            <a:off x="2336800" y="1530350"/>
            <a:ext cx="2451100" cy="6334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2871788" y="3324225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cxnSp>
        <p:nvCxnSpPr>
          <p:cNvPr id="30" name="직선 화살표 연결선 29"/>
          <p:cNvCxnSpPr>
            <a:stCxn id="12310" idx="1"/>
            <a:endCxn id="4110" idx="2"/>
          </p:cNvCxnSpPr>
          <p:nvPr/>
        </p:nvCxnSpPr>
        <p:spPr bwMode="auto">
          <a:xfrm flipH="1" flipV="1">
            <a:off x="1193800" y="2860675"/>
            <a:ext cx="3630613" cy="12573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6" name="그룹 2"/>
          <p:cNvGrpSpPr>
            <a:grpSpLocks/>
          </p:cNvGrpSpPr>
          <p:nvPr/>
        </p:nvGrpSpPr>
        <p:grpSpPr bwMode="auto">
          <a:xfrm>
            <a:off x="4722813" y="3219450"/>
            <a:ext cx="2081212" cy="1508125"/>
            <a:chOff x="4463988" y="3111810"/>
            <a:chExt cx="2082131" cy="1507232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4463988" y="3111810"/>
              <a:ext cx="1180033" cy="2776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loginForm.jsp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2310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99" t="9875" r="25548" b="11845"/>
            <a:stretch>
              <a:fillRect/>
            </a:stretch>
          </p:blipFill>
          <p:spPr bwMode="auto">
            <a:xfrm>
              <a:off x="4564918" y="3399842"/>
              <a:ext cx="1981201" cy="12192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10" name="직사각형 4109"/>
          <p:cNvSpPr/>
          <p:nvPr/>
        </p:nvSpPr>
        <p:spPr bwMode="auto">
          <a:xfrm>
            <a:off x="631825" y="2466975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pic>
        <p:nvPicPr>
          <p:cNvPr id="12308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9875" r="25548" b="11845"/>
          <a:stretch>
            <a:fillRect/>
          </a:stretch>
        </p:blipFill>
        <p:spPr bwMode="auto">
          <a:xfrm>
            <a:off x="357188" y="2943225"/>
            <a:ext cx="1979612" cy="121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19802</TotalTime>
  <Words>543</Words>
  <Application>Microsoft Office PowerPoint</Application>
  <PresentationFormat>화면 슬라이드 쇼(16:9)</PresentationFormat>
  <Paragraphs>285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굴림</vt:lpstr>
      <vt:lpstr>Arial</vt:lpstr>
      <vt:lpstr>HY견고딕</vt:lpstr>
      <vt:lpstr>+mj-lt</vt:lpstr>
      <vt:lpstr>돋움</vt:lpstr>
      <vt:lpstr>Consolas</vt:lpstr>
      <vt:lpstr>Office 테마</vt:lpstr>
      <vt:lpstr>PowerPoint 프레젠테이션</vt:lpstr>
      <vt:lpstr>PowerPoint 프레젠테이션</vt:lpstr>
      <vt:lpstr>디렉토리 구성도</vt:lpstr>
      <vt:lpstr>PowerPoint 프레젠테이션</vt:lpstr>
      <vt:lpstr>전체, 메인</vt:lpstr>
      <vt:lpstr>회원가입</vt:lpstr>
      <vt:lpstr>회원가입</vt:lpstr>
      <vt:lpstr>회원가입</vt:lpstr>
      <vt:lpstr>회원가입</vt:lpstr>
      <vt:lpstr>PowerPoint 프레젠테이션</vt:lpstr>
      <vt:lpstr>세션</vt:lpstr>
      <vt:lpstr>세션</vt:lpstr>
      <vt:lpstr>PowerPoint 프레젠테이션</vt:lpstr>
      <vt:lpstr>로그인/로그아웃</vt:lpstr>
      <vt:lpstr>로그인/로그아웃</vt:lpstr>
      <vt:lpstr>PowerPoint 프레젠테이션</vt:lpstr>
      <vt:lpstr>&lt;jsp:include&gt; 태그</vt:lpstr>
      <vt:lpstr>PowerPoint 프레젠테이션</vt:lpstr>
      <vt:lpstr>회원정보수정</vt:lpstr>
      <vt:lpstr>회원정보수정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872</cp:revision>
  <cp:lastPrinted>2017-02-20T04:01:18Z</cp:lastPrinted>
  <dcterms:created xsi:type="dcterms:W3CDTF">2017-02-15T05:41:07Z</dcterms:created>
  <dcterms:modified xsi:type="dcterms:W3CDTF">2023-09-07T00:37:28Z</dcterms:modified>
</cp:coreProperties>
</file>