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CC797-E11D-4408-97B7-9CCC5E664EC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05686-0D06-4E27-9020-74CB5494E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85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D2983C5C-351E-440E-BC97-FE3072A758DD}" type="slidenum">
              <a:rPr kumimoji="0" lang="ko-KR" altLang="en-US" smtClean="0">
                <a:ea typeface="맑은 고딕" panose="020B0503020000020004" pitchFamily="50" charset="-127"/>
              </a:rPr>
              <a:pPr/>
              <a:t>1</a:t>
            </a:fld>
            <a:endParaRPr kumimoji="0" lang="ko-KR" altLang="en-US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0046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D2983C5C-351E-440E-BC97-FE3072A758DD}" type="slidenum">
              <a:rPr kumimoji="0" lang="ko-KR" altLang="en-US" smtClean="0">
                <a:ea typeface="맑은 고딕" panose="020B0503020000020004" pitchFamily="50" charset="-127"/>
              </a:rPr>
              <a:pPr/>
              <a:t>2</a:t>
            </a:fld>
            <a:endParaRPr kumimoji="0" lang="ko-KR" altLang="en-US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9996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D2983C5C-351E-440E-BC97-FE3072A758DD}" type="slidenum">
              <a:rPr kumimoji="0" lang="ko-KR" altLang="en-US" smtClean="0">
                <a:ea typeface="맑은 고딕" panose="020B0503020000020004" pitchFamily="50" charset="-127"/>
              </a:rPr>
              <a:pPr/>
              <a:t>3</a:t>
            </a:fld>
            <a:endParaRPr kumimoji="0" lang="ko-KR" altLang="en-US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459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3F7-547F-4E91-ACF4-0479D3C7ADE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8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3F7-547F-4E91-ACF4-0479D3C7ADE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03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3F7-547F-4E91-ACF4-0479D3C7ADE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130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 flipH="1">
            <a:off x="863600" y="539751"/>
            <a:ext cx="11040533" cy="0"/>
          </a:xfrm>
          <a:prstGeom prst="line">
            <a:avLst/>
          </a:prstGeom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0132485" y="139700"/>
            <a:ext cx="1873249" cy="440096"/>
          </a:xfrm>
          <a:prstGeom prst="rect">
            <a:avLst/>
          </a:prstGeom>
          <a:noFill/>
        </p:spPr>
        <p:txBody>
          <a:bodyPr tIns="96000" bIns="96000">
            <a:spAutoFit/>
          </a:bodyPr>
          <a:lstStyle/>
          <a:p>
            <a:pPr algn="r" eaLnBrk="1" latinLnBrk="1" hangingPunct="1">
              <a:defRPr/>
            </a:pPr>
            <a:r>
              <a:rPr lang="en-US" altLang="ko-KR" sz="1600" spc="-20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jsp</a:t>
            </a:r>
            <a:r>
              <a:rPr lang="en-US" altLang="ko-KR" sz="1600" spc="-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 </a:t>
            </a:r>
            <a:r>
              <a:rPr lang="en-US" altLang="ko-KR" sz="16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&amp;</a:t>
            </a:r>
            <a:r>
              <a:rPr lang="en-US" altLang="ko-KR" sz="1600" spc="-2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600" spc="-200" dirty="0">
                <a:solidFill>
                  <a:schemeClr val="accent3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Servlet</a:t>
            </a:r>
            <a:endParaRPr lang="ko-KR" altLang="en-US" sz="1600" spc="-200" dirty="0">
              <a:solidFill>
                <a:schemeClr val="accent3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822477" y="285612"/>
            <a:ext cx="3656871" cy="480000"/>
          </a:xfrm>
          <a:prstGeom prst="rect">
            <a:avLst/>
          </a:prstGeom>
          <a:solidFill>
            <a:schemeClr val="bg1"/>
          </a:solidFill>
        </p:spPr>
        <p:txBody>
          <a:bodyPr lIns="72000" tIns="36000" rIns="0" bIns="36000"/>
          <a:lstStyle>
            <a:lvl1pPr algn="l">
              <a:buClrTx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338155" y="286101"/>
            <a:ext cx="480000" cy="48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3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457189" indent="-457189" algn="ctr">
              <a:buNone/>
              <a:defRPr kumimoji="1" lang="ko-KR" altLang="en-US" sz="2667" b="1" noProof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383117" y="780414"/>
            <a:ext cx="10513483" cy="2496228"/>
          </a:xfrm>
          <a:prstGeom prst="rect">
            <a:avLst/>
          </a:prstGeom>
        </p:spPr>
        <p:txBody>
          <a:bodyPr/>
          <a:lstStyle>
            <a:lvl1pPr marL="241294" indent="-241294">
              <a:buFont typeface="맑은 고딕" panose="020B0503020000020004" pitchFamily="50" charset="-127"/>
              <a:buChar char="■"/>
              <a:defRPr sz="2133" b="1"/>
            </a:lvl1pPr>
            <a:lvl2pPr marL="355591" indent="-48683">
              <a:buFont typeface="Arial" panose="020B0604020202020204" pitchFamily="34" charset="0"/>
              <a:buChar char="•"/>
              <a:defRPr sz="1867"/>
            </a:lvl2pPr>
            <a:lvl3pPr marL="596885" indent="-120648">
              <a:buFont typeface="맑은 고딕" panose="020B0503020000020004" pitchFamily="50" charset="-127"/>
              <a:buChar char="-"/>
              <a:defRPr sz="1867"/>
            </a:lvl3pPr>
            <a:lvl4pPr marL="838179" indent="-120648">
              <a:buFont typeface="Wingdings" panose="05000000000000000000" pitchFamily="2" charset="2"/>
              <a:buChar char=""/>
              <a:defRPr sz="1867"/>
            </a:lvl4pPr>
            <a:lvl5pPr marL="287993" indent="0">
              <a:buFontTx/>
              <a:buNone/>
              <a:defRPr sz="1867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194178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3F7-547F-4E91-ACF4-0479D3C7ADE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9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3F7-547F-4E91-ACF4-0479D3C7ADE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29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3F7-547F-4E91-ACF4-0479D3C7ADE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70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3F7-547F-4E91-ACF4-0479D3C7ADE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9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3F7-547F-4E91-ACF4-0479D3C7ADE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30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3F7-547F-4E91-ACF4-0479D3C7ADE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08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3F7-547F-4E91-ACF4-0479D3C7ADE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86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3F7-547F-4E91-ACF4-0479D3C7ADE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90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243F7-547F-4E91-ACF4-0479D3C7ADE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1B0E0-2E73-45B5-8E38-8A33B273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24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2"/>
          <p:cNvSpPr>
            <a:spLocks noGrp="1"/>
          </p:cNvSpPr>
          <p:nvPr>
            <p:ph type="title"/>
          </p:nvPr>
        </p:nvSpPr>
        <p:spPr bwMode="auto">
          <a:xfrm>
            <a:off x="823384" y="285751"/>
            <a:ext cx="3833283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phonebook3 </a:t>
            </a:r>
            <a:r>
              <a:rPr lang="ko-KR" altLang="en-US" dirty="0" smtClean="0"/>
              <a:t>삭제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338667" y="285751"/>
            <a:ext cx="480484" cy="48048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4340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383117" y="781051"/>
            <a:ext cx="10513483" cy="5355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dirty="0" smtClean="0"/>
              <a:t>분석</a:t>
            </a:r>
            <a:r>
              <a:rPr lang="en-US" altLang="ko-KR" dirty="0" smtClean="0"/>
              <a:t>-</a:t>
            </a:r>
            <a:r>
              <a:rPr lang="ko-KR" altLang="en-US" dirty="0" smtClean="0"/>
              <a:t>삭제</a:t>
            </a:r>
          </a:p>
        </p:txBody>
      </p:sp>
      <p:grpSp>
        <p:nvGrpSpPr>
          <p:cNvPr id="14341" name="그룹 20"/>
          <p:cNvGrpSpPr>
            <a:grpSpLocks/>
          </p:cNvGrpSpPr>
          <p:nvPr/>
        </p:nvGrpSpPr>
        <p:grpSpPr bwMode="auto">
          <a:xfrm>
            <a:off x="7344834" y="1174751"/>
            <a:ext cx="4675717" cy="3160183"/>
            <a:chOff x="1871700" y="3405004"/>
            <a:chExt cx="2444661" cy="2365708"/>
          </a:xfrm>
        </p:grpSpPr>
        <p:sp>
          <p:nvSpPr>
            <p:cNvPr id="41" name="직사각형 40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1700" y="3405004"/>
              <a:ext cx="1241697" cy="2534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Tomcat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stCxn id="34" idx="3"/>
          </p:cNvCxnSpPr>
          <p:nvPr/>
        </p:nvCxnSpPr>
        <p:spPr bwMode="auto">
          <a:xfrm>
            <a:off x="4933951" y="1993900"/>
            <a:ext cx="2601383" cy="61806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endCxn id="67" idx="0"/>
          </p:cNvCxnSpPr>
          <p:nvPr/>
        </p:nvCxnSpPr>
        <p:spPr>
          <a:xfrm>
            <a:off x="7194207" y="1775587"/>
            <a:ext cx="974725" cy="880020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원통 58"/>
          <p:cNvSpPr/>
          <p:nvPr/>
        </p:nvSpPr>
        <p:spPr>
          <a:xfrm>
            <a:off x="10585451" y="4821767"/>
            <a:ext cx="1102783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0272185" y="2076452"/>
            <a:ext cx="1729316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dirty="0" err="1" smtClean="0">
                <a:solidFill>
                  <a:schemeClr val="tx1"/>
                </a:solidFill>
                <a:latin typeface="+mn-ea"/>
              </a:rPr>
              <a:t>personDelete</a:t>
            </a:r>
            <a:r>
              <a:rPr lang="en-US" altLang="ko-KR" sz="1467" dirty="0" smtClean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1040533" y="2997201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11135784" y="2976034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 bwMode="auto">
          <a:xfrm>
            <a:off x="10318751" y="1873251"/>
            <a:ext cx="17293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phoneDao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</a:t>
            </a:r>
          </a:p>
        </p:txBody>
      </p:sp>
      <p:sp>
        <p:nvSpPr>
          <p:cNvPr id="34" name="직사각형 7"/>
          <p:cNvSpPr>
            <a:spLocks noChangeArrowheads="1"/>
          </p:cNvSpPr>
          <p:nvPr/>
        </p:nvSpPr>
        <p:spPr bwMode="auto">
          <a:xfrm>
            <a:off x="383118" y="1797051"/>
            <a:ext cx="4904314" cy="3632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67" dirty="0"/>
              <a:t>http://</a:t>
            </a:r>
            <a:r>
              <a:rPr lang="en-US" altLang="ko-KR" sz="1467" dirty="0" smtClean="0"/>
              <a:t>localhost:8000/phonebook3/pbc?</a:t>
            </a:r>
            <a:r>
              <a:rPr lang="en-US" altLang="ko-KR" sz="1467" b="1" dirty="0" smtClean="0">
                <a:solidFill>
                  <a:srgbClr val="00B050"/>
                </a:solidFill>
              </a:rPr>
              <a:t>action=delete</a:t>
            </a:r>
            <a:endParaRPr lang="ko-KR" altLang="en-US" sz="1467" b="1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8989484" y="1449918"/>
            <a:ext cx="1479549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phonebook3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640233" y="3621617"/>
            <a:ext cx="1532467" cy="5566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 err="1">
                <a:solidFill>
                  <a:schemeClr val="tx1"/>
                </a:solidFill>
                <a:latin typeface="+mn-ea"/>
              </a:rPr>
              <a:t>list.jsp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467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grpSp>
        <p:nvGrpSpPr>
          <p:cNvPr id="14357" name="그룹 6"/>
          <p:cNvGrpSpPr>
            <a:grpSpLocks/>
          </p:cNvGrpSpPr>
          <p:nvPr/>
        </p:nvGrpSpPr>
        <p:grpSpPr bwMode="auto">
          <a:xfrm>
            <a:off x="5278966" y="692151"/>
            <a:ext cx="2017185" cy="1599816"/>
            <a:chOff x="4496160" y="613461"/>
            <a:chExt cx="1511213" cy="869746"/>
          </a:xfrm>
        </p:grpSpPr>
        <p:sp>
          <p:nvSpPr>
            <p:cNvPr id="60" name="직사각형 59"/>
            <p:cNvSpPr/>
            <p:nvPr/>
          </p:nvSpPr>
          <p:spPr>
            <a:xfrm>
              <a:off x="4569104" y="864004"/>
              <a:ext cx="1438269" cy="6192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Request header</a:t>
              </a:r>
            </a:p>
            <a:p>
              <a:pPr>
                <a:defRPr/>
              </a:pPr>
              <a:r>
                <a:rPr lang="ko-KR" altLang="en-US" sz="1200" dirty="0" err="1">
                  <a:solidFill>
                    <a:srgbClr val="222222"/>
                  </a:solidFill>
                  <a:latin typeface="+mn-ea"/>
                </a:rPr>
                <a:t>파라미터</a:t>
              </a:r>
              <a:r>
                <a:rPr lang="en-US" altLang="ko-KR" sz="12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en-US" altLang="ko-KR" sz="1200" b="1" dirty="0" smtClean="0">
                  <a:solidFill>
                    <a:srgbClr val="00B050"/>
                  </a:solidFill>
                  <a:latin typeface="+mn-ea"/>
                </a:rPr>
                <a:t>action=delete</a:t>
              </a: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467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Request </a:t>
              </a:r>
              <a:r>
                <a:rPr lang="en-US" altLang="ko-KR" sz="1467" dirty="0" smtClean="0">
                  <a:solidFill>
                    <a:srgbClr val="222222"/>
                  </a:solidFill>
                  <a:latin typeface="+mn-ea"/>
                </a:rPr>
                <a:t>body</a:t>
              </a:r>
            </a:p>
            <a:p>
              <a:pPr>
                <a:defRPr/>
              </a:pPr>
              <a:r>
                <a:rPr lang="ko-KR" altLang="en-US" sz="1200" dirty="0" err="1">
                  <a:solidFill>
                    <a:srgbClr val="222222"/>
                  </a:solidFill>
                  <a:latin typeface="+mn-ea"/>
                </a:rPr>
                <a:t>파라미터</a:t>
              </a:r>
              <a:r>
                <a:rPr lang="en-US" altLang="ko-KR" sz="1200" dirty="0" smtClean="0">
                  <a:solidFill>
                    <a:srgbClr val="222222"/>
                  </a:solidFill>
                  <a:latin typeface="+mn-ea"/>
                </a:rPr>
                <a:t>: no=</a:t>
              </a: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</p:txBody>
        </p:sp>
        <p:sp>
          <p:nvSpPr>
            <p:cNvPr id="62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690" cy="27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 err="1">
                  <a:latin typeface="+mn-ea"/>
                  <a:ea typeface="+mn-ea"/>
                </a:rPr>
                <a:t>Rqeust</a:t>
              </a:r>
              <a:r>
                <a:rPr lang="en-US" altLang="ko-KR" sz="1467" dirty="0">
                  <a:latin typeface="+mn-ea"/>
                  <a:ea typeface="+mn-ea"/>
                </a:rPr>
                <a:t>(</a:t>
              </a:r>
              <a:r>
                <a:rPr lang="ko-KR" altLang="en-US" sz="1467" dirty="0">
                  <a:latin typeface="+mn-ea"/>
                  <a:ea typeface="+mn-ea"/>
                </a:rPr>
                <a:t>요청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8064501" y="1892301"/>
            <a:ext cx="2400300" cy="264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600" b="1" dirty="0" err="1">
                <a:latin typeface="+mn-ea"/>
              </a:rPr>
              <a:t>contoller</a:t>
            </a:r>
            <a:r>
              <a:rPr lang="en-US" altLang="ko-KR" sz="1600" b="1" dirty="0">
                <a:latin typeface="+mn-ea"/>
              </a:rPr>
              <a:t>(servlet)</a:t>
            </a:r>
            <a:r>
              <a:rPr lang="ko-KR" altLang="en-US" sz="1600" b="1" dirty="0">
                <a:latin typeface="+mn-ea"/>
              </a:rPr>
              <a:t>객체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8544984" y="2084918"/>
            <a:ext cx="1640416" cy="1009649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 smtClean="0">
                <a:solidFill>
                  <a:schemeClr val="tx1"/>
                </a:solidFill>
                <a:latin typeface="+mn-ea"/>
              </a:rPr>
              <a:t>delete</a:t>
            </a:r>
            <a:r>
              <a:rPr lang="ko-KR" altLang="en-US" sz="1467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467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personDao</a:t>
            </a:r>
            <a:endParaRPr lang="en-US" altLang="ko-KR" sz="1467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>
              <a:defRPr/>
            </a:pPr>
            <a:endParaRPr lang="en-US" altLang="ko-KR" sz="8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Delete</a:t>
            </a:r>
            <a:r>
              <a:rPr lang="ko-KR" altLang="en-US" sz="800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..</a:t>
            </a:r>
          </a:p>
        </p:txBody>
      </p:sp>
      <p:cxnSp>
        <p:nvCxnSpPr>
          <p:cNvPr id="70" name="직선 화살표 연결선 69"/>
          <p:cNvCxnSpPr/>
          <p:nvPr/>
        </p:nvCxnSpPr>
        <p:spPr bwMode="auto">
          <a:xfrm>
            <a:off x="9950335" y="2611967"/>
            <a:ext cx="491182" cy="1270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7742423" y="2655607"/>
            <a:ext cx="853017" cy="493184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33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7748774" y="3265505"/>
            <a:ext cx="840317" cy="4699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333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7" name="꺾인 연결선 96"/>
          <p:cNvCxnSpPr>
            <a:endCxn id="58" idx="0"/>
          </p:cNvCxnSpPr>
          <p:nvPr/>
        </p:nvCxnSpPr>
        <p:spPr>
          <a:xfrm rot="10800000" flipV="1">
            <a:off x="6540890" y="3760257"/>
            <a:ext cx="1628043" cy="895203"/>
          </a:xfrm>
          <a:prstGeom prst="bentConnector2">
            <a:avLst/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45" idx="0"/>
          </p:cNvCxnSpPr>
          <p:nvPr/>
        </p:nvCxnSpPr>
        <p:spPr bwMode="auto">
          <a:xfrm flipH="1">
            <a:off x="9406467" y="2997201"/>
            <a:ext cx="70042" cy="62441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1" y="2468034"/>
            <a:ext cx="2819794" cy="4077269"/>
          </a:xfrm>
          <a:prstGeom prst="rect">
            <a:avLst/>
          </a:prstGeom>
        </p:spPr>
      </p:pic>
      <p:cxnSp>
        <p:nvCxnSpPr>
          <p:cNvPr id="44" name="직선 화살표 연결선 43"/>
          <p:cNvCxnSpPr/>
          <p:nvPr/>
        </p:nvCxnSpPr>
        <p:spPr bwMode="auto">
          <a:xfrm flipV="1">
            <a:off x="3360321" y="3943408"/>
            <a:ext cx="4181364" cy="652976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46"/>
          <p:cNvGrpSpPr>
            <a:grpSpLocks/>
          </p:cNvGrpSpPr>
          <p:nvPr/>
        </p:nvGrpSpPr>
        <p:grpSpPr bwMode="auto">
          <a:xfrm>
            <a:off x="5727031" y="4655461"/>
            <a:ext cx="1763742" cy="1320190"/>
            <a:chOff x="4381945" y="463072"/>
            <a:chExt cx="1322584" cy="989557"/>
          </a:xfrm>
        </p:grpSpPr>
        <p:sp>
          <p:nvSpPr>
            <p:cNvPr id="56" name="직사각형 55"/>
            <p:cNvSpPr/>
            <p:nvPr/>
          </p:nvSpPr>
          <p:spPr>
            <a:xfrm>
              <a:off x="4406173" y="721996"/>
              <a:ext cx="1298356" cy="730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body</a:t>
              </a:r>
              <a:br>
                <a:rPr lang="en-US" altLang="ko-KR" sz="1467" dirty="0">
                  <a:solidFill>
                    <a:srgbClr val="222222"/>
                  </a:solidFill>
                  <a:latin typeface="+mn-ea"/>
                </a:rPr>
              </a:br>
              <a:r>
                <a:rPr lang="en-US" altLang="ko-KR" sz="1600" b="1" dirty="0">
                  <a:latin typeface="+mn-ea"/>
                </a:rPr>
                <a:t>(</a:t>
              </a:r>
              <a:r>
                <a:rPr lang="ko-KR" altLang="en-US" sz="1600" b="1" dirty="0">
                  <a:latin typeface="+mn-ea"/>
                </a:rPr>
                <a:t>리다이렉트코드</a:t>
              </a:r>
              <a:r>
                <a:rPr lang="en-US" altLang="ko-KR" sz="1600" b="1" dirty="0">
                  <a:latin typeface="+mn-ea"/>
                </a:rPr>
                <a:t>)</a:t>
              </a:r>
            </a:p>
          </p:txBody>
        </p:sp>
        <p:sp>
          <p:nvSpPr>
            <p:cNvPr id="58" name="직사각형 7"/>
            <p:cNvSpPr>
              <a:spLocks noChangeArrowheads="1"/>
            </p:cNvSpPr>
            <p:nvPr/>
          </p:nvSpPr>
          <p:spPr bwMode="auto">
            <a:xfrm>
              <a:off x="4381945" y="463072"/>
              <a:ext cx="1220581" cy="272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Response(</a:t>
              </a:r>
              <a:r>
                <a:rPr lang="ko-KR" altLang="en-US" sz="1467" dirty="0">
                  <a:latin typeface="+mn-ea"/>
                  <a:ea typeface="+mn-ea"/>
                </a:rPr>
                <a:t>응답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0635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7"/>
          <p:cNvSpPr>
            <a:spLocks noChangeArrowheads="1"/>
          </p:cNvSpPr>
          <p:nvPr/>
        </p:nvSpPr>
        <p:spPr bwMode="auto">
          <a:xfrm>
            <a:off x="227829" y="1474701"/>
            <a:ext cx="4693419" cy="3254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00" dirty="0"/>
              <a:t>http://</a:t>
            </a:r>
            <a:r>
              <a:rPr lang="en-US" altLang="ko-KR" sz="1400" dirty="0" smtClean="0"/>
              <a:t>localhost:8000/phonebook3/pbc?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action=uFrom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 bwMode="auto">
          <a:xfrm>
            <a:off x="4197927" y="1757344"/>
            <a:ext cx="3337407" cy="85462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38" name="제목 2"/>
          <p:cNvSpPr>
            <a:spLocks noGrp="1"/>
          </p:cNvSpPr>
          <p:nvPr>
            <p:ph type="title"/>
          </p:nvPr>
        </p:nvSpPr>
        <p:spPr bwMode="auto">
          <a:xfrm>
            <a:off x="823384" y="285751"/>
            <a:ext cx="3833283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phonebook3 </a:t>
            </a:r>
            <a:r>
              <a:rPr lang="ko-KR" altLang="en-US" dirty="0" err="1" smtClean="0"/>
              <a:t>수정폼</a:t>
            </a:r>
            <a:endParaRPr lang="ko-KR" altLang="en-US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338667" y="285751"/>
            <a:ext cx="480484" cy="48048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4340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383117" y="781051"/>
            <a:ext cx="10513483" cy="5355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dirty="0" smtClean="0"/>
              <a:t>분석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수정폼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포워드 설명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grpSp>
        <p:nvGrpSpPr>
          <p:cNvPr id="14341" name="그룹 20"/>
          <p:cNvGrpSpPr>
            <a:grpSpLocks/>
          </p:cNvGrpSpPr>
          <p:nvPr/>
        </p:nvGrpSpPr>
        <p:grpSpPr bwMode="auto">
          <a:xfrm>
            <a:off x="7344834" y="1174751"/>
            <a:ext cx="4675717" cy="3160183"/>
            <a:chOff x="1871700" y="3405004"/>
            <a:chExt cx="2444661" cy="2365708"/>
          </a:xfrm>
        </p:grpSpPr>
        <p:sp>
          <p:nvSpPr>
            <p:cNvPr id="41" name="직사각형 40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1700" y="3405004"/>
              <a:ext cx="1241697" cy="2534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Tomcat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344" name="그룹 46"/>
          <p:cNvGrpSpPr>
            <a:grpSpLocks/>
          </p:cNvGrpSpPr>
          <p:nvPr/>
        </p:nvGrpSpPr>
        <p:grpSpPr bwMode="auto">
          <a:xfrm>
            <a:off x="5278967" y="2660651"/>
            <a:ext cx="1828800" cy="1288735"/>
            <a:chOff x="3959932" y="626852"/>
            <a:chExt cx="1371308" cy="965979"/>
          </a:xfrm>
        </p:grpSpPr>
        <p:sp>
          <p:nvSpPr>
            <p:cNvPr id="48" name="직사각형 47"/>
            <p:cNvSpPr/>
            <p:nvPr/>
          </p:nvSpPr>
          <p:spPr>
            <a:xfrm>
              <a:off x="4032941" y="877529"/>
              <a:ext cx="1298299" cy="715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body</a:t>
              </a:r>
              <a:br>
                <a:rPr lang="en-US" altLang="ko-KR" sz="1467" dirty="0">
                  <a:solidFill>
                    <a:srgbClr val="222222"/>
                  </a:solidFill>
                  <a:latin typeface="+mn-ea"/>
                </a:rPr>
              </a:b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(html)</a:t>
              </a:r>
            </a:p>
          </p:txBody>
        </p:sp>
        <p:sp>
          <p:nvSpPr>
            <p:cNvPr id="49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72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Response(</a:t>
              </a:r>
              <a:r>
                <a:rPr lang="ko-KR" altLang="en-US" sz="1467" dirty="0">
                  <a:latin typeface="+mn-ea"/>
                  <a:ea typeface="+mn-ea"/>
                </a:rPr>
                <a:t>응답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cxnSp>
        <p:nvCxnSpPr>
          <p:cNvPr id="53" name="꺾인 연결선 52"/>
          <p:cNvCxnSpPr>
            <a:stCxn id="60" idx="3"/>
            <a:endCxn id="67" idx="0"/>
          </p:cNvCxnSpPr>
          <p:nvPr/>
        </p:nvCxnSpPr>
        <p:spPr>
          <a:xfrm>
            <a:off x="7200900" y="1688400"/>
            <a:ext cx="1048810" cy="445200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69" idx="1"/>
            <a:endCxn id="48" idx="3"/>
          </p:cNvCxnSpPr>
          <p:nvPr/>
        </p:nvCxnSpPr>
        <p:spPr>
          <a:xfrm rot="10800000" flipV="1">
            <a:off x="7107768" y="2895600"/>
            <a:ext cx="715433" cy="592667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10275458" y="2054225"/>
            <a:ext cx="1729316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10318751" y="1873251"/>
            <a:ext cx="17293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phoneDao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8989484" y="1449918"/>
            <a:ext cx="1479549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phonebook3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640233" y="3621617"/>
            <a:ext cx="1718737" cy="5566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 err="1" smtClean="0">
                <a:solidFill>
                  <a:schemeClr val="tx1"/>
                </a:solidFill>
                <a:latin typeface="+mn-ea"/>
              </a:rPr>
              <a:t>updataFrom.jsp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467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8447618" y="3092451"/>
            <a:ext cx="893193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600" b="1" dirty="0">
                <a:solidFill>
                  <a:srgbClr val="00B050"/>
                </a:solidFill>
                <a:latin typeface="+mn-ea"/>
              </a:rPr>
              <a:t>*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포워드</a:t>
            </a:r>
          </a:p>
        </p:txBody>
      </p:sp>
      <p:grpSp>
        <p:nvGrpSpPr>
          <p:cNvPr id="14357" name="그룹 6"/>
          <p:cNvGrpSpPr>
            <a:grpSpLocks/>
          </p:cNvGrpSpPr>
          <p:nvPr/>
        </p:nvGrpSpPr>
        <p:grpSpPr bwMode="auto">
          <a:xfrm>
            <a:off x="5029200" y="692151"/>
            <a:ext cx="2171700" cy="1658065"/>
            <a:chOff x="4309043" y="613461"/>
            <a:chExt cx="1626971" cy="1242153"/>
          </a:xfrm>
        </p:grpSpPr>
        <p:sp>
          <p:nvSpPr>
            <p:cNvPr id="62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690" cy="27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 err="1">
                  <a:latin typeface="+mn-ea"/>
                  <a:ea typeface="+mn-ea"/>
                </a:rPr>
                <a:t>Rqeust</a:t>
              </a:r>
              <a:r>
                <a:rPr lang="en-US" altLang="ko-KR" sz="1467" dirty="0">
                  <a:latin typeface="+mn-ea"/>
                  <a:ea typeface="+mn-ea"/>
                </a:rPr>
                <a:t>(</a:t>
              </a:r>
              <a:r>
                <a:rPr lang="ko-KR" altLang="en-US" sz="1467" dirty="0">
                  <a:latin typeface="+mn-ea"/>
                  <a:ea typeface="+mn-ea"/>
                </a:rPr>
                <a:t>요청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309043" y="864004"/>
              <a:ext cx="1626971" cy="99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Request header</a:t>
              </a:r>
            </a:p>
            <a:p>
              <a:pPr>
                <a:defRPr/>
              </a:pPr>
              <a:r>
                <a:rPr lang="ko-KR" altLang="en-US" sz="1200" dirty="0" err="1">
                  <a:solidFill>
                    <a:srgbClr val="222222"/>
                  </a:solidFill>
                  <a:latin typeface="+mn-ea"/>
                </a:rPr>
                <a:t>파라미터</a:t>
              </a:r>
              <a:r>
                <a:rPr lang="en-US" altLang="ko-KR" sz="12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en-US" altLang="ko-KR" sz="1200" b="1" dirty="0" smtClean="0">
                  <a:solidFill>
                    <a:srgbClr val="00B050"/>
                  </a:solidFill>
                  <a:latin typeface="+mn-ea"/>
                </a:rPr>
                <a:t>action=</a:t>
              </a:r>
              <a:r>
                <a:rPr lang="en-US" altLang="ko-KR" sz="1200" b="1" dirty="0" err="1" smtClean="0">
                  <a:solidFill>
                    <a:srgbClr val="00B050"/>
                  </a:solidFill>
                  <a:latin typeface="+mn-ea"/>
                </a:rPr>
                <a:t>uFrom</a:t>
              </a: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467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Request </a:t>
              </a:r>
              <a:r>
                <a:rPr lang="en-US" altLang="ko-KR" sz="1467" dirty="0" smtClean="0">
                  <a:solidFill>
                    <a:srgbClr val="222222"/>
                  </a:solidFill>
                  <a:latin typeface="+mn-ea"/>
                </a:rPr>
                <a:t>body</a:t>
              </a:r>
            </a:p>
            <a:p>
              <a:pPr>
                <a:defRPr/>
              </a:pPr>
              <a:r>
                <a:rPr lang="ko-KR" altLang="en-US" sz="1200" dirty="0" err="1" smtClean="0">
                  <a:solidFill>
                    <a:srgbClr val="222222"/>
                  </a:solidFill>
                  <a:latin typeface="+mn-ea"/>
                </a:rPr>
                <a:t>파라미터</a:t>
              </a:r>
              <a:r>
                <a:rPr lang="en-US" altLang="ko-KR" sz="1200" dirty="0" smtClean="0">
                  <a:solidFill>
                    <a:srgbClr val="222222"/>
                  </a:solidFill>
                  <a:latin typeface="+mn-ea"/>
                </a:rPr>
                <a:t>: id=,name=,</a:t>
              </a:r>
              <a:r>
                <a:rPr lang="en-US" altLang="ko-KR" sz="1200" dirty="0" err="1" smtClean="0">
                  <a:solidFill>
                    <a:srgbClr val="222222"/>
                  </a:solidFill>
                  <a:latin typeface="+mn-ea"/>
                </a:rPr>
                <a:t>hp</a:t>
              </a:r>
              <a:r>
                <a:rPr lang="en-US" altLang="ko-KR" sz="1200" dirty="0" smtClean="0">
                  <a:solidFill>
                    <a:srgbClr val="222222"/>
                  </a:solidFill>
                  <a:latin typeface="+mn-ea"/>
                </a:rPr>
                <a:t>=,company=</a:t>
              </a: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8064501" y="1892301"/>
            <a:ext cx="2400300" cy="264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600" b="1" dirty="0" err="1">
                <a:latin typeface="+mn-ea"/>
              </a:rPr>
              <a:t>contoller</a:t>
            </a:r>
            <a:r>
              <a:rPr lang="en-US" altLang="ko-KR" sz="1600" b="1" dirty="0">
                <a:latin typeface="+mn-ea"/>
              </a:rPr>
              <a:t>(servlet)</a:t>
            </a:r>
            <a:r>
              <a:rPr lang="ko-KR" altLang="en-US" sz="1600" b="1" dirty="0">
                <a:latin typeface="+mn-ea"/>
              </a:rPr>
              <a:t>객체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8544984" y="2084918"/>
            <a:ext cx="1640416" cy="1009649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 err="1" smtClean="0">
                <a:solidFill>
                  <a:schemeClr val="tx1"/>
                </a:solidFill>
                <a:latin typeface="+mn-ea"/>
              </a:rPr>
              <a:t>uFrom</a:t>
            </a:r>
            <a:r>
              <a:rPr lang="ko-KR" altLang="en-US" sz="1467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" name="직선 화살표 연결선 56"/>
          <p:cNvCxnSpPr>
            <a:endCxn id="45" idx="0"/>
          </p:cNvCxnSpPr>
          <p:nvPr/>
        </p:nvCxnSpPr>
        <p:spPr bwMode="auto">
          <a:xfrm flipH="1">
            <a:off x="9406467" y="3092451"/>
            <a:ext cx="50800" cy="52916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7823201" y="2133600"/>
            <a:ext cx="853017" cy="493184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33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7823200" y="2660651"/>
            <a:ext cx="840317" cy="4699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333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364" name="그룹 6"/>
          <p:cNvGrpSpPr>
            <a:grpSpLocks/>
          </p:cNvGrpSpPr>
          <p:nvPr/>
        </p:nvGrpSpPr>
        <p:grpSpPr bwMode="auto">
          <a:xfrm>
            <a:off x="5194299" y="4309819"/>
            <a:ext cx="2690283" cy="1247633"/>
            <a:chOff x="4096953" y="613461"/>
            <a:chExt cx="2017250" cy="935123"/>
          </a:xfrm>
        </p:grpSpPr>
        <p:sp>
          <p:nvSpPr>
            <p:cNvPr id="84" name="직사각형 83"/>
            <p:cNvSpPr/>
            <p:nvPr/>
          </p:nvSpPr>
          <p:spPr>
            <a:xfrm>
              <a:off x="4096953" y="864125"/>
              <a:ext cx="2017250" cy="6844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lIns="48000" rIns="48000"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Request header</a:t>
              </a:r>
            </a:p>
            <a:p>
              <a:pPr>
                <a:defRPr/>
              </a:pPr>
              <a:r>
                <a:rPr lang="ko-KR" altLang="en-US" sz="1200" dirty="0" err="1">
                  <a:solidFill>
                    <a:srgbClr val="222222"/>
                  </a:solidFill>
                  <a:latin typeface="+mn-ea"/>
                </a:rPr>
                <a:t>파라미터</a:t>
              </a:r>
              <a:r>
                <a:rPr lang="en-US" altLang="ko-KR" sz="12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en-US" altLang="ko-KR" sz="1200" b="1" dirty="0" smtClean="0">
                  <a:solidFill>
                    <a:srgbClr val="00B050"/>
                  </a:solidFill>
                </a:rPr>
                <a:t>action=</a:t>
              </a:r>
              <a:r>
                <a:rPr lang="en-US" altLang="ko-KR" sz="1200" b="1" dirty="0" err="1" smtClean="0">
                  <a:solidFill>
                    <a:srgbClr val="00B050"/>
                  </a:solidFill>
                </a:rPr>
                <a:t>uFrom</a:t>
              </a:r>
              <a:endParaRPr lang="en-US" altLang="ko-KR" sz="1467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Request body</a:t>
              </a:r>
            </a:p>
            <a:p>
              <a:pPr>
                <a:defRPr/>
              </a:pPr>
              <a:r>
                <a:rPr lang="ko-KR" altLang="en-US" sz="1200" dirty="0" err="1">
                  <a:solidFill>
                    <a:srgbClr val="222222"/>
                  </a:solidFill>
                  <a:latin typeface="+mn-ea"/>
                </a:rPr>
                <a:t>파라미터</a:t>
              </a:r>
              <a:r>
                <a:rPr lang="en-US" altLang="ko-KR" sz="1200" dirty="0">
                  <a:solidFill>
                    <a:srgbClr val="222222"/>
                  </a:solidFill>
                  <a:latin typeface="+mn-ea"/>
                </a:rPr>
                <a:t>: id=,name=,</a:t>
              </a:r>
              <a:r>
                <a:rPr lang="en-US" altLang="ko-KR" sz="1200" dirty="0" err="1">
                  <a:solidFill>
                    <a:srgbClr val="222222"/>
                  </a:solidFill>
                  <a:latin typeface="+mn-ea"/>
                </a:rPr>
                <a:t>hp</a:t>
              </a:r>
              <a:r>
                <a:rPr lang="en-US" altLang="ko-KR" sz="1200" dirty="0">
                  <a:solidFill>
                    <a:srgbClr val="222222"/>
                  </a:solidFill>
                  <a:latin typeface="+mn-ea"/>
                </a:rPr>
                <a:t>=,company=</a:t>
              </a: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</p:txBody>
        </p:sp>
        <p:sp>
          <p:nvSpPr>
            <p:cNvPr id="85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32" cy="272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 err="1">
                  <a:latin typeface="+mn-ea"/>
                  <a:ea typeface="+mn-ea"/>
                </a:rPr>
                <a:t>Rqeust</a:t>
              </a:r>
              <a:r>
                <a:rPr lang="en-US" altLang="ko-KR" sz="1467" dirty="0">
                  <a:latin typeface="+mn-ea"/>
                  <a:ea typeface="+mn-ea"/>
                </a:rPr>
                <a:t>(</a:t>
              </a:r>
              <a:r>
                <a:rPr lang="ko-KR" altLang="en-US" sz="1467" dirty="0">
                  <a:latin typeface="+mn-ea"/>
                  <a:ea typeface="+mn-ea"/>
                </a:rPr>
                <a:t>요청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grpSp>
        <p:nvGrpSpPr>
          <p:cNvPr id="14365" name="그룹 46"/>
          <p:cNvGrpSpPr>
            <a:grpSpLocks/>
          </p:cNvGrpSpPr>
          <p:nvPr/>
        </p:nvGrpSpPr>
        <p:grpSpPr bwMode="auto">
          <a:xfrm>
            <a:off x="7969251" y="5397501"/>
            <a:ext cx="1875367" cy="1288735"/>
            <a:chOff x="4391888" y="626852"/>
            <a:chExt cx="1406288" cy="965979"/>
          </a:xfrm>
        </p:grpSpPr>
        <p:sp>
          <p:nvSpPr>
            <p:cNvPr id="87" name="직사각형 86"/>
            <p:cNvSpPr/>
            <p:nvPr/>
          </p:nvSpPr>
          <p:spPr>
            <a:xfrm>
              <a:off x="4499820" y="877529"/>
              <a:ext cx="1298356" cy="715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body</a:t>
              </a:r>
              <a:br>
                <a:rPr lang="en-US" altLang="ko-KR" sz="1467" dirty="0">
                  <a:solidFill>
                    <a:srgbClr val="222222"/>
                  </a:solidFill>
                  <a:latin typeface="+mn-ea"/>
                </a:rPr>
              </a:b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(html)</a:t>
              </a:r>
            </a:p>
          </p:txBody>
        </p:sp>
        <p:sp>
          <p:nvSpPr>
            <p:cNvPr id="88" name="직사각형 7"/>
            <p:cNvSpPr>
              <a:spLocks noChangeArrowheads="1"/>
            </p:cNvSpPr>
            <p:nvPr/>
          </p:nvSpPr>
          <p:spPr bwMode="auto">
            <a:xfrm>
              <a:off x="4391888" y="626852"/>
              <a:ext cx="1220581" cy="272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Response(</a:t>
              </a:r>
              <a:r>
                <a:rPr lang="ko-KR" altLang="en-US" sz="1467" dirty="0">
                  <a:latin typeface="+mn-ea"/>
                  <a:ea typeface="+mn-ea"/>
                </a:rPr>
                <a:t>응답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sp>
        <p:nvSpPr>
          <p:cNvPr id="90" name="모서리가 둥근 직사각형 89"/>
          <p:cNvSpPr/>
          <p:nvPr/>
        </p:nvSpPr>
        <p:spPr>
          <a:xfrm>
            <a:off x="7823201" y="3452285"/>
            <a:ext cx="853017" cy="493183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33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7823200" y="3956051"/>
            <a:ext cx="840317" cy="4699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333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3" name="꺾인 연결선 92"/>
          <p:cNvCxnSpPr>
            <a:endCxn id="90" idx="1"/>
          </p:cNvCxnSpPr>
          <p:nvPr/>
        </p:nvCxnSpPr>
        <p:spPr>
          <a:xfrm rot="5400000" flipH="1" flipV="1">
            <a:off x="7094010" y="3899960"/>
            <a:ext cx="931333" cy="527049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/>
          <p:nvPr/>
        </p:nvCxnSpPr>
        <p:spPr>
          <a:xfrm rot="16200000" flipH="1">
            <a:off x="8234893" y="4642909"/>
            <a:ext cx="971549" cy="537633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72" y="3023891"/>
            <a:ext cx="4638576" cy="3064100"/>
          </a:xfrm>
          <a:prstGeom prst="rect">
            <a:avLst/>
          </a:prstGeom>
        </p:spPr>
      </p:pic>
      <p:cxnSp>
        <p:nvCxnSpPr>
          <p:cNvPr id="44" name="직선 화살표 연결선 43"/>
          <p:cNvCxnSpPr/>
          <p:nvPr/>
        </p:nvCxnSpPr>
        <p:spPr bwMode="auto">
          <a:xfrm flipV="1">
            <a:off x="3958170" y="3995952"/>
            <a:ext cx="3797297" cy="421531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3131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50" y="1490134"/>
            <a:ext cx="2821799" cy="1863993"/>
          </a:xfrm>
          <a:prstGeom prst="rect">
            <a:avLst/>
          </a:prstGeom>
        </p:spPr>
      </p:pic>
      <p:sp>
        <p:nvSpPr>
          <p:cNvPr id="14338" name="제목 2"/>
          <p:cNvSpPr>
            <a:spLocks noGrp="1"/>
          </p:cNvSpPr>
          <p:nvPr>
            <p:ph type="title"/>
          </p:nvPr>
        </p:nvSpPr>
        <p:spPr bwMode="auto">
          <a:xfrm>
            <a:off x="823384" y="285751"/>
            <a:ext cx="3833283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phonebook3 </a:t>
            </a:r>
            <a:r>
              <a:rPr lang="ko-KR" altLang="en-US" dirty="0" smtClean="0"/>
              <a:t>수정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338667" y="285751"/>
            <a:ext cx="480484" cy="48048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4340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383117" y="781051"/>
            <a:ext cx="10513483" cy="5355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dirty="0" smtClean="0"/>
              <a:t>분석</a:t>
            </a:r>
            <a:r>
              <a:rPr lang="en-US" altLang="ko-KR" dirty="0" smtClean="0"/>
              <a:t>-</a:t>
            </a:r>
            <a:r>
              <a:rPr lang="ko-KR" altLang="en-US" dirty="0" smtClean="0"/>
              <a:t>수정</a:t>
            </a:r>
          </a:p>
        </p:txBody>
      </p:sp>
      <p:grpSp>
        <p:nvGrpSpPr>
          <p:cNvPr id="14341" name="그룹 20"/>
          <p:cNvGrpSpPr>
            <a:grpSpLocks/>
          </p:cNvGrpSpPr>
          <p:nvPr/>
        </p:nvGrpSpPr>
        <p:grpSpPr bwMode="auto">
          <a:xfrm>
            <a:off x="7344834" y="1174751"/>
            <a:ext cx="4675717" cy="3160183"/>
            <a:chOff x="1871700" y="3405004"/>
            <a:chExt cx="2444661" cy="2365708"/>
          </a:xfrm>
        </p:grpSpPr>
        <p:sp>
          <p:nvSpPr>
            <p:cNvPr id="41" name="직사각형 40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1700" y="3405004"/>
              <a:ext cx="1241697" cy="2534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Tomcat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꺾인 연결선 52"/>
          <p:cNvCxnSpPr/>
          <p:nvPr/>
        </p:nvCxnSpPr>
        <p:spPr>
          <a:xfrm>
            <a:off x="7210919" y="1560758"/>
            <a:ext cx="1022638" cy="1153637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 bwMode="auto">
          <a:xfrm>
            <a:off x="8989484" y="1449918"/>
            <a:ext cx="1479549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</a:rPr>
              <a:t>phonebook3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640233" y="3621617"/>
            <a:ext cx="1718737" cy="5566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 err="1" smtClean="0">
                <a:solidFill>
                  <a:schemeClr val="tx1"/>
                </a:solidFill>
                <a:latin typeface="+mn-ea"/>
              </a:rPr>
              <a:t>list.jsp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467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8064501" y="1892301"/>
            <a:ext cx="2400300" cy="264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600" b="1" dirty="0" err="1">
                <a:latin typeface="+mn-ea"/>
              </a:rPr>
              <a:t>contoller</a:t>
            </a:r>
            <a:r>
              <a:rPr lang="en-US" altLang="ko-KR" sz="1600" b="1" dirty="0">
                <a:latin typeface="+mn-ea"/>
              </a:rPr>
              <a:t>(servlet)</a:t>
            </a:r>
            <a:r>
              <a:rPr lang="ko-KR" altLang="en-US" sz="1600" b="1" dirty="0">
                <a:latin typeface="+mn-ea"/>
              </a:rPr>
              <a:t>객체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781157" y="2714167"/>
            <a:ext cx="853017" cy="493184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33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7797358" y="3417958"/>
            <a:ext cx="840317" cy="4699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333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" name="직선 화살표 연결선 42"/>
          <p:cNvCxnSpPr/>
          <p:nvPr/>
        </p:nvCxnSpPr>
        <p:spPr bwMode="auto">
          <a:xfrm>
            <a:off x="2254249" y="2418152"/>
            <a:ext cx="5281085" cy="19381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7"/>
          <p:cNvSpPr>
            <a:spLocks noChangeArrowheads="1"/>
          </p:cNvSpPr>
          <p:nvPr/>
        </p:nvSpPr>
        <p:spPr bwMode="auto">
          <a:xfrm>
            <a:off x="146276" y="1179080"/>
            <a:ext cx="4758726" cy="3323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300" dirty="0"/>
              <a:t>http://</a:t>
            </a:r>
            <a:r>
              <a:rPr lang="en-US" altLang="ko-KR" sz="1300" dirty="0" smtClean="0"/>
              <a:t>localhost:8000/phonebook3/pbc?</a:t>
            </a:r>
            <a:r>
              <a:rPr lang="en-US" altLang="ko-KR" sz="1300" b="1" dirty="0" smtClean="0">
                <a:solidFill>
                  <a:srgbClr val="00B050"/>
                </a:solidFill>
              </a:rPr>
              <a:t>action=update</a:t>
            </a:r>
            <a:endParaRPr lang="ko-KR" altLang="en-US" sz="1300" b="1" dirty="0">
              <a:solidFill>
                <a:srgbClr val="00B050"/>
              </a:solidFill>
            </a:endParaRPr>
          </a:p>
        </p:txBody>
      </p:sp>
      <p:grpSp>
        <p:nvGrpSpPr>
          <p:cNvPr id="14357" name="그룹 6"/>
          <p:cNvGrpSpPr>
            <a:grpSpLocks/>
          </p:cNvGrpSpPr>
          <p:nvPr/>
        </p:nvGrpSpPr>
        <p:grpSpPr bwMode="auto">
          <a:xfrm>
            <a:off x="5058836" y="617021"/>
            <a:ext cx="2181236" cy="1652055"/>
            <a:chOff x="4410521" y="487664"/>
            <a:chExt cx="1548983" cy="1368863"/>
          </a:xfrm>
        </p:grpSpPr>
        <p:sp>
          <p:nvSpPr>
            <p:cNvPr id="60" name="직사각형 59"/>
            <p:cNvSpPr/>
            <p:nvPr/>
          </p:nvSpPr>
          <p:spPr>
            <a:xfrm>
              <a:off x="4421196" y="759789"/>
              <a:ext cx="1538308" cy="1096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Request header</a:t>
              </a:r>
            </a:p>
            <a:p>
              <a:pPr>
                <a:defRPr/>
              </a:pPr>
              <a:r>
                <a:rPr lang="ko-KR" altLang="en-US" sz="1200" dirty="0" err="1">
                  <a:solidFill>
                    <a:srgbClr val="222222"/>
                  </a:solidFill>
                  <a:latin typeface="+mn-ea"/>
                </a:rPr>
                <a:t>파라미터</a:t>
              </a:r>
              <a:r>
                <a:rPr lang="en-US" altLang="ko-KR" sz="12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en-US" altLang="ko-KR" sz="1200" b="1" dirty="0" smtClean="0">
                  <a:solidFill>
                    <a:srgbClr val="00B050"/>
                  </a:solidFill>
                  <a:latin typeface="+mn-ea"/>
                </a:rPr>
                <a:t>action=update</a:t>
              </a: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467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Request </a:t>
              </a:r>
              <a:r>
                <a:rPr lang="en-US" altLang="ko-KR" sz="1467" dirty="0" smtClean="0">
                  <a:solidFill>
                    <a:srgbClr val="222222"/>
                  </a:solidFill>
                  <a:latin typeface="+mn-ea"/>
                </a:rPr>
                <a:t>body</a:t>
              </a:r>
            </a:p>
            <a:p>
              <a:pPr>
                <a:defRPr/>
              </a:pPr>
              <a:r>
                <a:rPr lang="ko-KR" altLang="en-US" sz="1200" dirty="0" err="1">
                  <a:solidFill>
                    <a:srgbClr val="222222"/>
                  </a:solidFill>
                  <a:latin typeface="+mn-ea"/>
                </a:rPr>
                <a:t>파라미터</a:t>
              </a:r>
              <a:r>
                <a:rPr lang="en-US" altLang="ko-KR" sz="1200" dirty="0">
                  <a:solidFill>
                    <a:srgbClr val="222222"/>
                  </a:solidFill>
                  <a:latin typeface="+mn-ea"/>
                </a:rPr>
                <a:t>: id=,name=,</a:t>
              </a:r>
              <a:r>
                <a:rPr lang="en-US" altLang="ko-KR" sz="1200" dirty="0" err="1">
                  <a:solidFill>
                    <a:srgbClr val="222222"/>
                  </a:solidFill>
                  <a:latin typeface="+mn-ea"/>
                </a:rPr>
                <a:t>hp</a:t>
              </a:r>
              <a:r>
                <a:rPr lang="en-US" altLang="ko-KR" sz="1200" dirty="0">
                  <a:solidFill>
                    <a:srgbClr val="222222"/>
                  </a:solidFill>
                  <a:latin typeface="+mn-ea"/>
                </a:rPr>
                <a:t>=,company</a:t>
              </a:r>
              <a:r>
                <a:rPr lang="en-US" altLang="ko-KR" sz="1200" dirty="0" smtClean="0">
                  <a:solidFill>
                    <a:srgbClr val="222222"/>
                  </a:solidFill>
                  <a:latin typeface="+mn-ea"/>
                </a:rPr>
                <a:t>=</a:t>
              </a: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</p:txBody>
        </p:sp>
        <p:sp>
          <p:nvSpPr>
            <p:cNvPr id="62" name="직사각형 7"/>
            <p:cNvSpPr>
              <a:spLocks noChangeArrowheads="1"/>
            </p:cNvSpPr>
            <p:nvPr/>
          </p:nvSpPr>
          <p:spPr bwMode="auto">
            <a:xfrm>
              <a:off x="4410521" y="487664"/>
              <a:ext cx="1057690" cy="27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 err="1">
                  <a:latin typeface="+mn-ea"/>
                  <a:ea typeface="+mn-ea"/>
                </a:rPr>
                <a:t>Rqeust</a:t>
              </a:r>
              <a:r>
                <a:rPr lang="en-US" altLang="ko-KR" sz="1467" dirty="0">
                  <a:latin typeface="+mn-ea"/>
                  <a:ea typeface="+mn-ea"/>
                </a:rPr>
                <a:t>(</a:t>
              </a:r>
              <a:r>
                <a:rPr lang="ko-KR" altLang="en-US" sz="1467" dirty="0">
                  <a:latin typeface="+mn-ea"/>
                  <a:ea typeface="+mn-ea"/>
                </a:rPr>
                <a:t>요청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48" y="3357212"/>
            <a:ext cx="2237721" cy="3329024"/>
          </a:xfrm>
          <a:prstGeom prst="rect">
            <a:avLst/>
          </a:prstGeom>
        </p:spPr>
      </p:pic>
      <p:cxnSp>
        <p:nvCxnSpPr>
          <p:cNvPr id="44" name="직선 화살표 연결선 43"/>
          <p:cNvCxnSpPr/>
          <p:nvPr/>
        </p:nvCxnSpPr>
        <p:spPr bwMode="auto">
          <a:xfrm flipV="1">
            <a:off x="3031071" y="3995954"/>
            <a:ext cx="4724396" cy="518895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10318751" y="2089150"/>
            <a:ext cx="1729316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dirty="0" err="1" smtClean="0">
                <a:solidFill>
                  <a:schemeClr val="tx1"/>
                </a:solidFill>
                <a:latin typeface="+mn-ea"/>
              </a:rPr>
              <a:t>personUpdate</a:t>
            </a:r>
            <a:r>
              <a:rPr lang="en-US" altLang="ko-KR" sz="1467" dirty="0" smtClean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10318751" y="1873251"/>
            <a:ext cx="17293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phoneDao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</a:t>
            </a:r>
          </a:p>
        </p:txBody>
      </p:sp>
      <p:sp>
        <p:nvSpPr>
          <p:cNvPr id="51" name="원통 50"/>
          <p:cNvSpPr/>
          <p:nvPr/>
        </p:nvSpPr>
        <p:spPr>
          <a:xfrm>
            <a:off x="10585451" y="4821767"/>
            <a:ext cx="1102783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11040533" y="2997201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11135784" y="2976034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8568556" y="2068585"/>
            <a:ext cx="1640416" cy="1009649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 smtClean="0">
                <a:solidFill>
                  <a:schemeClr val="tx1"/>
                </a:solidFill>
                <a:latin typeface="+mn-ea"/>
              </a:rPr>
              <a:t>Update</a:t>
            </a:r>
            <a:r>
              <a:rPr lang="ko-KR" altLang="en-US" sz="1467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467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personVo</a:t>
            </a:r>
            <a:endParaRPr lang="en-US" altLang="ko-KR" sz="1467" b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>
              <a:defRPr/>
            </a:pPr>
            <a:endParaRPr lang="en-US" altLang="ko-KR" sz="800" b="1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Update</a:t>
            </a:r>
            <a:r>
              <a:rPr lang="ko-KR" altLang="en-US" sz="800" b="1" dirty="0" err="1" smtClean="0">
                <a:solidFill>
                  <a:schemeClr val="tx1"/>
                </a:solidFill>
                <a:latin typeface="+mn-ea"/>
              </a:rPr>
              <a:t>일</a:t>
            </a:r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때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7" name="직선 화살표 연결선 46"/>
          <p:cNvCxnSpPr/>
          <p:nvPr/>
        </p:nvCxnSpPr>
        <p:spPr bwMode="auto">
          <a:xfrm>
            <a:off x="9942022" y="2611967"/>
            <a:ext cx="499495" cy="1270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45" idx="0"/>
          </p:cNvCxnSpPr>
          <p:nvPr/>
        </p:nvCxnSpPr>
        <p:spPr bwMode="auto">
          <a:xfrm flipH="1">
            <a:off x="9499602" y="2960759"/>
            <a:ext cx="23321" cy="66085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92" idx="1"/>
            <a:endCxn id="75" idx="0"/>
          </p:cNvCxnSpPr>
          <p:nvPr/>
        </p:nvCxnSpPr>
        <p:spPr>
          <a:xfrm rot="10800000" flipV="1">
            <a:off x="6540890" y="3652907"/>
            <a:ext cx="1256469" cy="1002553"/>
          </a:xfrm>
          <a:prstGeom prst="bentConnector2">
            <a:avLst/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46"/>
          <p:cNvGrpSpPr>
            <a:grpSpLocks/>
          </p:cNvGrpSpPr>
          <p:nvPr/>
        </p:nvGrpSpPr>
        <p:grpSpPr bwMode="auto">
          <a:xfrm>
            <a:off x="5727031" y="4655461"/>
            <a:ext cx="1763742" cy="1320190"/>
            <a:chOff x="4381945" y="463072"/>
            <a:chExt cx="1322584" cy="989557"/>
          </a:xfrm>
        </p:grpSpPr>
        <p:sp>
          <p:nvSpPr>
            <p:cNvPr id="74" name="직사각형 73"/>
            <p:cNvSpPr/>
            <p:nvPr/>
          </p:nvSpPr>
          <p:spPr>
            <a:xfrm>
              <a:off x="4406173" y="721996"/>
              <a:ext cx="1298356" cy="730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body</a:t>
              </a:r>
              <a:br>
                <a:rPr lang="en-US" altLang="ko-KR" sz="1467" dirty="0">
                  <a:solidFill>
                    <a:srgbClr val="222222"/>
                  </a:solidFill>
                  <a:latin typeface="+mn-ea"/>
                </a:rPr>
              </a:br>
              <a:r>
                <a:rPr lang="en-US" altLang="ko-KR" sz="1600" b="1" dirty="0">
                  <a:latin typeface="+mn-ea"/>
                </a:rPr>
                <a:t>(</a:t>
              </a:r>
              <a:r>
                <a:rPr lang="ko-KR" altLang="en-US" sz="1600" b="1" dirty="0">
                  <a:latin typeface="+mn-ea"/>
                </a:rPr>
                <a:t>리다이렉트코드</a:t>
              </a:r>
              <a:r>
                <a:rPr lang="en-US" altLang="ko-KR" sz="1600" b="1" dirty="0">
                  <a:latin typeface="+mn-ea"/>
                </a:rPr>
                <a:t>)</a:t>
              </a:r>
            </a:p>
          </p:txBody>
        </p:sp>
        <p:sp>
          <p:nvSpPr>
            <p:cNvPr id="75" name="직사각형 7"/>
            <p:cNvSpPr>
              <a:spLocks noChangeArrowheads="1"/>
            </p:cNvSpPr>
            <p:nvPr/>
          </p:nvSpPr>
          <p:spPr bwMode="auto">
            <a:xfrm>
              <a:off x="4381945" y="463072"/>
              <a:ext cx="1220581" cy="272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Response(</a:t>
              </a:r>
              <a:r>
                <a:rPr lang="ko-KR" altLang="en-US" sz="1467" dirty="0">
                  <a:latin typeface="+mn-ea"/>
                  <a:ea typeface="+mn-ea"/>
                </a:rPr>
                <a:t>응답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68862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200</Words>
  <Application>Microsoft Office PowerPoint</Application>
  <PresentationFormat>와이드스크린</PresentationFormat>
  <Paragraphs>95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HY견고딕</vt:lpstr>
      <vt:lpstr>굴림</vt:lpstr>
      <vt:lpstr>맑은 고딕</vt:lpstr>
      <vt:lpstr>Arial</vt:lpstr>
      <vt:lpstr>Wingdings</vt:lpstr>
      <vt:lpstr>Office 테마</vt:lpstr>
      <vt:lpstr>phonebook3 삭제</vt:lpstr>
      <vt:lpstr>phonebook3 수정폼</vt:lpstr>
      <vt:lpstr>phonebook3 수정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phonebook2 개요 및 분석</dc:title>
  <dc:creator>pc777</dc:creator>
  <cp:lastModifiedBy>pc777</cp:lastModifiedBy>
  <cp:revision>10</cp:revision>
  <dcterms:created xsi:type="dcterms:W3CDTF">2023-09-06T06:19:51Z</dcterms:created>
  <dcterms:modified xsi:type="dcterms:W3CDTF">2023-09-06T12:01:29Z</dcterms:modified>
</cp:coreProperties>
</file>