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5" r:id="rId4"/>
  </p:sldMasterIdLst>
  <p:sldIdLst>
    <p:sldId id="283" r:id="rId5"/>
    <p:sldId id="263" r:id="rId6"/>
    <p:sldId id="259" r:id="rId7"/>
    <p:sldId id="265" r:id="rId8"/>
    <p:sldId id="309" r:id="rId9"/>
    <p:sldId id="260" r:id="rId10"/>
    <p:sldId id="266" r:id="rId11"/>
    <p:sldId id="272" r:id="rId12"/>
    <p:sldId id="271" r:id="rId13"/>
    <p:sldId id="261" r:id="rId14"/>
    <p:sldId id="311" r:id="rId15"/>
    <p:sldId id="312" r:id="rId16"/>
    <p:sldId id="262" r:id="rId17"/>
    <p:sldId id="278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479F72"/>
    <a:srgbClr val="E8D83A"/>
    <a:srgbClr val="39853D"/>
    <a:srgbClr val="355482"/>
    <a:srgbClr val="669934"/>
    <a:srgbClr val="74851A"/>
    <a:srgbClr val="E0EA6D"/>
    <a:srgbClr val="35823C"/>
    <a:srgbClr val="4D6B04"/>
    <a:srgbClr val="4D7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914" y="-804"/>
      </p:cViewPr>
      <p:guideLst>
        <p:guide orient="horz" pos="2160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093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5" Type="http://schemas.openxmlformats.org/officeDocument/2006/relationships/theme" Target="../theme/theme3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17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440E-6E44-4F7C-A89A-ACA9AD203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A9F7-509E-44FE-990E-4BDABC366C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7" Type="http://schemas.openxmlformats.org/officeDocument/2006/relationships/tags" Target="../tags/tag113.xml"/><Relationship Id="rId6" Type="http://schemas.openxmlformats.org/officeDocument/2006/relationships/image" Target="../media/image10.png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NULL" TargetMode="Externa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" y="0"/>
            <a:ext cx="12192000" cy="6858000"/>
            <a:chOff x="19513" y="0"/>
            <a:chExt cx="12172487" cy="6858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screen"/>
            <a:srcRect t="-12"/>
            <a:stretch>
              <a:fillRect/>
            </a:stretch>
          </p:blipFill>
          <p:spPr>
            <a:xfrm>
              <a:off x="3049157" y="0"/>
              <a:ext cx="9142843" cy="6858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 cstate="screen"/>
            <a:srcRect t="-12"/>
            <a:stretch>
              <a:fillRect/>
            </a:stretch>
          </p:blipFill>
          <p:spPr>
            <a:xfrm flipH="1">
              <a:off x="19513" y="0"/>
              <a:ext cx="3029643" cy="6858000"/>
            </a:xfrm>
            <a:prstGeom prst="rect">
              <a:avLst/>
            </a:prstGeom>
          </p:spPr>
        </p:pic>
      </p:grpSp>
      <p:sp>
        <p:nvSpPr>
          <p:cNvPr id="32" name="任意多边形: 形状 31"/>
          <p:cNvSpPr/>
          <p:nvPr/>
        </p:nvSpPr>
        <p:spPr>
          <a:xfrm>
            <a:off x="6592085" y="0"/>
            <a:ext cx="3443897" cy="6858000"/>
          </a:xfrm>
          <a:custGeom>
            <a:avLst/>
            <a:gdLst>
              <a:gd name="connsiteX0" fmla="*/ 1225639 w 3443897"/>
              <a:gd name="connsiteY0" fmla="*/ 0 h 6858000"/>
              <a:gd name="connsiteX1" fmla="*/ 3440380 w 3443897"/>
              <a:gd name="connsiteY1" fmla="*/ 0 h 6858000"/>
              <a:gd name="connsiteX2" fmla="*/ 3359525 w 3443897"/>
              <a:gd name="connsiteY2" fmla="*/ 46491 h 6858000"/>
              <a:gd name="connsiteX3" fmla="*/ 1455287 w 3443897"/>
              <a:gd name="connsiteY3" fmla="*/ 3429000 h 6858000"/>
              <a:gd name="connsiteX4" fmla="*/ 3359525 w 3443897"/>
              <a:gd name="connsiteY4" fmla="*/ 6811510 h 6858000"/>
              <a:gd name="connsiteX5" fmla="*/ 3443897 w 3443897"/>
              <a:gd name="connsiteY5" fmla="*/ 6858000 h 6858000"/>
              <a:gd name="connsiteX6" fmla="*/ 1230751 w 3443897"/>
              <a:gd name="connsiteY6" fmla="*/ 6858000 h 6858000"/>
              <a:gd name="connsiteX7" fmla="*/ 1026649 w 3443897"/>
              <a:gd name="connsiteY7" fmla="*/ 6600650 h 6858000"/>
              <a:gd name="connsiteX8" fmla="*/ 0 w 3443897"/>
              <a:gd name="connsiteY8" fmla="*/ 3429000 h 6858000"/>
              <a:gd name="connsiteX9" fmla="*/ 1074853 w 3443897"/>
              <a:gd name="connsiteY9" fmla="*/ 1918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3897" h="6858000">
                <a:moveTo>
                  <a:pt x="1225639" y="0"/>
                </a:moveTo>
                <a:lnTo>
                  <a:pt x="3440380" y="0"/>
                </a:lnTo>
                <a:lnTo>
                  <a:pt x="3359525" y="46491"/>
                </a:lnTo>
                <a:cubicBezTo>
                  <a:pt x="2217890" y="740165"/>
                  <a:pt x="1455287" y="1995525"/>
                  <a:pt x="1455287" y="3429000"/>
                </a:cubicBezTo>
                <a:cubicBezTo>
                  <a:pt x="1455287" y="4862475"/>
                  <a:pt x="2217890" y="6117835"/>
                  <a:pt x="3359525" y="6811510"/>
                </a:cubicBezTo>
                <a:lnTo>
                  <a:pt x="3443897" y="6858000"/>
                </a:lnTo>
                <a:lnTo>
                  <a:pt x="1230751" y="6858000"/>
                </a:lnTo>
                <a:lnTo>
                  <a:pt x="1026649" y="6600650"/>
                </a:lnTo>
                <a:cubicBezTo>
                  <a:pt x="380788" y="5709514"/>
                  <a:pt x="0" y="4613726"/>
                  <a:pt x="0" y="3429000"/>
                </a:cubicBezTo>
                <a:cubicBezTo>
                  <a:pt x="0" y="2215094"/>
                  <a:pt x="399778" y="1094561"/>
                  <a:pt x="1074853" y="191877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5000">
                <a:srgbClr val="479F72">
                  <a:alpha val="92000"/>
                </a:srgbClr>
              </a:gs>
              <a:gs pos="100000">
                <a:srgbClr val="35823C">
                  <a:alpha val="0"/>
                </a:srgbClr>
              </a:gs>
              <a:gs pos="0">
                <a:srgbClr val="479F7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97044" y="3775329"/>
            <a:ext cx="6440170" cy="1890395"/>
            <a:chOff x="597045" y="3933366"/>
            <a:chExt cx="6686745" cy="1890395"/>
          </a:xfrm>
        </p:grpSpPr>
        <p:sp>
          <p:nvSpPr>
            <p:cNvPr id="17" name="文本框 16"/>
            <p:cNvSpPr txBox="1"/>
            <p:nvPr/>
          </p:nvSpPr>
          <p:spPr>
            <a:xfrm>
              <a:off x="597045" y="3933366"/>
              <a:ext cx="6686745" cy="144526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l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基于机器视觉的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农作物蔬菜智能识别系统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7705" y="5517056"/>
              <a:ext cx="6592463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Intelligent recognition system of crops and vegetables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 descr="微信图片_202106191509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11125"/>
            <a:ext cx="2254250" cy="225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0289113" cy="6858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10289112" y="0"/>
            <a:ext cx="1902887" cy="6858000"/>
          </a:xfrm>
          <a:prstGeom prst="rect">
            <a:avLst/>
          </a:prstGeom>
        </p:spPr>
      </p:pic>
      <p:sp>
        <p:nvSpPr>
          <p:cNvPr id="48" name="任意多边形: 形状 47"/>
          <p:cNvSpPr/>
          <p:nvPr/>
        </p:nvSpPr>
        <p:spPr>
          <a:xfrm>
            <a:off x="0" y="0"/>
            <a:ext cx="12192001" cy="3429000"/>
          </a:xfrm>
          <a:custGeom>
            <a:avLst/>
            <a:gdLst>
              <a:gd name="connsiteX0" fmla="*/ 0 w 12192001"/>
              <a:gd name="connsiteY0" fmla="*/ 0 h 3429000"/>
              <a:gd name="connsiteX1" fmla="*/ 1039657 w 12192001"/>
              <a:gd name="connsiteY1" fmla="*/ 0 h 3429000"/>
              <a:gd name="connsiteX2" fmla="*/ 1182057 w 12192001"/>
              <a:gd name="connsiteY2" fmla="*/ 101263 h 3429000"/>
              <a:gd name="connsiteX3" fmla="*/ 6096003 w 12192001"/>
              <a:gd name="connsiteY3" fmla="*/ 1602266 h 3429000"/>
              <a:gd name="connsiteX4" fmla="*/ 11009948 w 12192001"/>
              <a:gd name="connsiteY4" fmla="*/ 101263 h 3429000"/>
              <a:gd name="connsiteX5" fmla="*/ 11152348 w 12192001"/>
              <a:gd name="connsiteY5" fmla="*/ 0 h 3429000"/>
              <a:gd name="connsiteX6" fmla="*/ 12192001 w 12192001"/>
              <a:gd name="connsiteY6" fmla="*/ 0 h 3429000"/>
              <a:gd name="connsiteX7" fmla="*/ 12192001 w 12192001"/>
              <a:gd name="connsiteY7" fmla="*/ 1501738 h 3429000"/>
              <a:gd name="connsiteX8" fmla="*/ 12031292 w 12192001"/>
              <a:gd name="connsiteY8" fmla="*/ 1616020 h 3429000"/>
              <a:gd name="connsiteX9" fmla="*/ 6096003 w 12192001"/>
              <a:gd name="connsiteY9" fmla="*/ 3429000 h 3429000"/>
              <a:gd name="connsiteX10" fmla="*/ 160712 w 12192001"/>
              <a:gd name="connsiteY10" fmla="*/ 1616020 h 3429000"/>
              <a:gd name="connsiteX11" fmla="*/ 0 w 12192001"/>
              <a:gd name="connsiteY11" fmla="*/ 150173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3429000">
                <a:moveTo>
                  <a:pt x="0" y="0"/>
                </a:moveTo>
                <a:lnTo>
                  <a:pt x="1039657" y="0"/>
                </a:lnTo>
                <a:lnTo>
                  <a:pt x="1182057" y="101263"/>
                </a:lnTo>
                <a:cubicBezTo>
                  <a:pt x="2584772" y="1048918"/>
                  <a:pt x="4275766" y="1602266"/>
                  <a:pt x="6096003" y="1602266"/>
                </a:cubicBezTo>
                <a:cubicBezTo>
                  <a:pt x="7916238" y="1602266"/>
                  <a:pt x="9607233" y="1048918"/>
                  <a:pt x="11009948" y="101263"/>
                </a:cubicBezTo>
                <a:lnTo>
                  <a:pt x="11152348" y="0"/>
                </a:lnTo>
                <a:lnTo>
                  <a:pt x="12192001" y="0"/>
                </a:lnTo>
                <a:lnTo>
                  <a:pt x="12192001" y="1501738"/>
                </a:lnTo>
                <a:lnTo>
                  <a:pt x="12031292" y="1616020"/>
                </a:lnTo>
                <a:cubicBezTo>
                  <a:pt x="10337029" y="2760642"/>
                  <a:pt x="8294567" y="3429000"/>
                  <a:pt x="6096003" y="3429000"/>
                </a:cubicBezTo>
                <a:cubicBezTo>
                  <a:pt x="3897437" y="3429000"/>
                  <a:pt x="1854976" y="2760642"/>
                  <a:pt x="160712" y="1616020"/>
                </a:cubicBezTo>
                <a:lnTo>
                  <a:pt x="0" y="1501735"/>
                </a:ln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479F72">
                  <a:alpha val="90000"/>
                </a:srgbClr>
              </a:gs>
              <a:gs pos="100000">
                <a:srgbClr val="35823C">
                  <a:alpha val="0"/>
                </a:srgbClr>
              </a:gs>
              <a:gs pos="0">
                <a:srgbClr val="479F7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17875" y="3429000"/>
            <a:ext cx="5982978" cy="1089025"/>
            <a:chOff x="1733910" y="2345934"/>
            <a:chExt cx="3166602" cy="1089025"/>
          </a:xfrm>
        </p:grpSpPr>
        <p:sp>
          <p:nvSpPr>
            <p:cNvPr id="58" name="文本框 57"/>
            <p:cNvSpPr txBox="1"/>
            <p:nvPr/>
          </p:nvSpPr>
          <p:spPr>
            <a:xfrm>
              <a:off x="1733910" y="2345934"/>
              <a:ext cx="316660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技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 术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实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 现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53162" y="3128254"/>
              <a:ext cx="207095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Technology implementation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607627" y="4756013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技术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实现方案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83709" y="4761389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模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型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训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练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206058" y="2214935"/>
            <a:ext cx="3806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THREE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微信图片_202106191509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40" y="-51435"/>
            <a:ext cx="2153285" cy="215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 animBg="1"/>
      <p:bldP spid="54" grpId="0"/>
      <p:bldP spid="56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4"/>
          <p:cNvSpPr/>
          <p:nvPr>
            <p:custDataLst>
              <p:tags r:id="rId1"/>
            </p:custDataLst>
          </p:nvPr>
        </p:nvSpPr>
        <p:spPr>
          <a:xfrm>
            <a:off x="1828800" y="1036955"/>
            <a:ext cx="9906000" cy="5211445"/>
          </a:xfrm>
          <a:prstGeom prst="rect">
            <a:avLst/>
          </a:prstGeom>
          <a:solidFill>
            <a:srgbClr val="FFFFFF"/>
          </a:solidFill>
          <a:ln>
            <a:solidFill>
              <a:srgbClr val="266CBA">
                <a:alpha val="50000"/>
              </a:srgbClr>
            </a:solidFill>
          </a:ln>
        </p:spPr>
        <p:style>
          <a:lnRef idx="2">
            <a:srgbClr val="266CBA">
              <a:shade val="50000"/>
            </a:srgbClr>
          </a:lnRef>
          <a:fillRef idx="1">
            <a:srgbClr val="266CBA"/>
          </a:fillRef>
          <a:effectRef idx="0">
            <a:srgbClr val="266CB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Object 901"/>
          <p:cNvSpPr txBox="1"/>
          <p:nvPr>
            <p:custDataLst>
              <p:tags r:id="rId2"/>
            </p:custDataLst>
          </p:nvPr>
        </p:nvSpPr>
        <p:spPr>
          <a:xfrm>
            <a:off x="5372133" y="1295494"/>
            <a:ext cx="5905551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/>
          </a:bodyPr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技</a:t>
            </a:r>
            <a:r>
              <a:rPr lang="en-US" altLang="zh-CN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术</a:t>
            </a:r>
            <a:r>
              <a:rPr lang="en-US" altLang="zh-CN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实</a:t>
            </a:r>
            <a:r>
              <a:rPr lang="en-US" altLang="zh-CN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现</a:t>
            </a:r>
            <a:r>
              <a:rPr lang="en-US" altLang="zh-CN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方</a:t>
            </a:r>
            <a:r>
              <a:rPr lang="en-US" altLang="zh-CN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3600" b="1" i="0" dirty="0">
                <a:solidFill>
                  <a:srgbClr val="39853D"/>
                </a:solidFill>
                <a:cs typeface="+mn-ea"/>
                <a:sym typeface="Arial" panose="020B0604020202020204" pitchFamily="34" charset="0"/>
              </a:rPr>
              <a:t>案</a:t>
            </a:r>
            <a:endParaRPr lang="zh-CN" altLang="en-US" sz="3600" b="1" i="0" dirty="0">
              <a:solidFill>
                <a:srgbClr val="39853D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bject 902"/>
          <p:cNvSpPr txBox="1"/>
          <p:nvPr>
            <p:custDataLst>
              <p:tags r:id="rId3"/>
            </p:custDataLst>
          </p:nvPr>
        </p:nvSpPr>
        <p:spPr>
          <a:xfrm>
            <a:off x="5372133" y="2110199"/>
            <a:ext cx="5905551" cy="701243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p>
            <a:pPr marL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pc="1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Technical implementation scheme</a:t>
            </a:r>
            <a:endParaRPr lang="en-US" altLang="zh-CN" spc="1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Title 6"/>
          <p:cNvSpPr txBox="1"/>
          <p:nvPr>
            <p:custDataLst>
              <p:tags r:id="rId4"/>
            </p:custDataLst>
          </p:nvPr>
        </p:nvSpPr>
        <p:spPr>
          <a:xfrm>
            <a:off x="5372100" y="3114040"/>
            <a:ext cx="6014085" cy="24485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altLang="zh-CN" sz="1600" spc="16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</a:t>
            </a:r>
            <a:r>
              <a:rPr lang="zh-CN" altLang="en-US" sz="1600" spc="16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本项目所采用的框架为 pytorch，采用 yolov3 算法，在 32ggpu 服务器中对 所需模型进行训练，使用 python numpy 库与 matplotlib 库对图像进行处理，并 对测试集进行测试，得到识别后的图片和相应 txt 文件，txt 文件包括 box 左上点 坐标与右下点坐标、置信度和 box 的长宽。使用 opencv 处理视频，调用海康威视摄像头对视频进行识别。在视频处理的过程中，将视频拆分为一帧帧的视频，并通过采用 python 多进程，提升实时识别的帧频。</a:t>
            </a:r>
            <a:endParaRPr lang="zh-CN" altLang="en-US" sz="1600" spc="160" dirty="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2494" r="5560"/>
          <a:stretch>
            <a:fillRect/>
          </a:stretch>
        </p:blipFill>
        <p:spPr>
          <a:xfrm>
            <a:off x="509270" y="1295400"/>
            <a:ext cx="4361180" cy="47377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30" h="5670">
                <a:moveTo>
                  <a:pt x="0" y="0"/>
                </a:moveTo>
                <a:lnTo>
                  <a:pt x="5130" y="0"/>
                </a:lnTo>
                <a:lnTo>
                  <a:pt x="5130" y="5670"/>
                </a:lnTo>
                <a:lnTo>
                  <a:pt x="0" y="567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3358" y="205625"/>
            <a:ext cx="3603863" cy="619231"/>
            <a:chOff x="7080759" y="1954814"/>
            <a:chExt cx="3758497" cy="619231"/>
          </a:xfrm>
        </p:grpSpPr>
        <p:sp>
          <p:nvSpPr>
            <p:cNvPr id="23" name="文本框 22"/>
            <p:cNvSpPr txBox="1"/>
            <p:nvPr/>
          </p:nvSpPr>
          <p:spPr>
            <a:xfrm>
              <a:off x="7080759" y="1954814"/>
              <a:ext cx="37584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技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术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实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现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139" y="2328935"/>
              <a:ext cx="3739117" cy="245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GREEN AGRICULTURE 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29161" y="1736603"/>
            <a:ext cx="2720580" cy="2840730"/>
            <a:chOff x="4729161" y="2237234"/>
            <a:chExt cx="2720580" cy="2840730"/>
          </a:xfrm>
        </p:grpSpPr>
        <p:sp>
          <p:nvSpPr>
            <p:cNvPr id="20" name="任意多边形: 形状 19"/>
            <p:cNvSpPr/>
            <p:nvPr/>
          </p:nvSpPr>
          <p:spPr>
            <a:xfrm rot="5400000">
              <a:off x="4088652" y="2877743"/>
              <a:ext cx="2763389" cy="1482371"/>
            </a:xfrm>
            <a:custGeom>
              <a:avLst/>
              <a:gdLst>
                <a:gd name="connsiteX0" fmla="*/ 0 w 2763389"/>
                <a:gd name="connsiteY0" fmla="*/ 394139 h 1482371"/>
                <a:gd name="connsiteX1" fmla="*/ 228601 w 2763389"/>
                <a:gd name="connsiteY1" fmla="*/ 0 h 1482371"/>
                <a:gd name="connsiteX2" fmla="*/ 457201 w 2763389"/>
                <a:gd name="connsiteY2" fmla="*/ 394139 h 1482371"/>
                <a:gd name="connsiteX3" fmla="*/ 395889 w 2763389"/>
                <a:gd name="connsiteY3" fmla="*/ 394139 h 1482371"/>
                <a:gd name="connsiteX4" fmla="*/ 405856 w 2763389"/>
                <a:gd name="connsiteY4" fmla="*/ 432902 h 1482371"/>
                <a:gd name="connsiteX5" fmla="*/ 1425128 w 2763389"/>
                <a:gd name="connsiteY5" fmla="*/ 1182788 h 1482371"/>
                <a:gd name="connsiteX6" fmla="*/ 2444401 w 2763389"/>
                <a:gd name="connsiteY6" fmla="*/ 432902 h 1482371"/>
                <a:gd name="connsiteX7" fmla="*/ 2454368 w 2763389"/>
                <a:gd name="connsiteY7" fmla="*/ 394139 h 1482371"/>
                <a:gd name="connsiteX8" fmla="*/ 2763389 w 2763389"/>
                <a:gd name="connsiteY8" fmla="*/ 394139 h 1482371"/>
                <a:gd name="connsiteX9" fmla="*/ 2730516 w 2763389"/>
                <a:gd name="connsiteY9" fmla="*/ 521989 h 1482371"/>
                <a:gd name="connsiteX10" fmla="*/ 1425128 w 2763389"/>
                <a:gd name="connsiteY10" fmla="*/ 1482371 h 1482371"/>
                <a:gd name="connsiteX11" fmla="*/ 119741 w 2763389"/>
                <a:gd name="connsiteY11" fmla="*/ 521989 h 1482371"/>
                <a:gd name="connsiteX12" fmla="*/ 86867 w 2763389"/>
                <a:gd name="connsiteY12" fmla="*/ 394139 h 148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3389" h="1482371">
                  <a:moveTo>
                    <a:pt x="0" y="394139"/>
                  </a:moveTo>
                  <a:lnTo>
                    <a:pt x="228601" y="0"/>
                  </a:lnTo>
                  <a:lnTo>
                    <a:pt x="457201" y="394139"/>
                  </a:lnTo>
                  <a:lnTo>
                    <a:pt x="395889" y="394139"/>
                  </a:lnTo>
                  <a:lnTo>
                    <a:pt x="405856" y="432902"/>
                  </a:lnTo>
                  <a:cubicBezTo>
                    <a:pt x="540982" y="867348"/>
                    <a:pt x="946218" y="1182788"/>
                    <a:pt x="1425128" y="1182788"/>
                  </a:cubicBezTo>
                  <a:cubicBezTo>
                    <a:pt x="1904038" y="1182788"/>
                    <a:pt x="2309274" y="867348"/>
                    <a:pt x="2444401" y="432902"/>
                  </a:cubicBezTo>
                  <a:lnTo>
                    <a:pt x="2454368" y="394139"/>
                  </a:lnTo>
                  <a:lnTo>
                    <a:pt x="2763389" y="394139"/>
                  </a:lnTo>
                  <a:lnTo>
                    <a:pt x="2730516" y="521989"/>
                  </a:lnTo>
                  <a:cubicBezTo>
                    <a:pt x="2557459" y="1078385"/>
                    <a:pt x="2038471" y="1482371"/>
                    <a:pt x="1425128" y="1482371"/>
                  </a:cubicBezTo>
                  <a:cubicBezTo>
                    <a:pt x="811785" y="1482371"/>
                    <a:pt x="292798" y="1078385"/>
                    <a:pt x="119741" y="521989"/>
                  </a:cubicBezTo>
                  <a:lnTo>
                    <a:pt x="86867" y="394139"/>
                  </a:lnTo>
                  <a:close/>
                </a:path>
              </a:pathLst>
            </a:custGeom>
            <a:solidFill>
              <a:srgbClr val="479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 flipH="1">
              <a:off x="5980467" y="2324101"/>
              <a:ext cx="1469274" cy="2753863"/>
            </a:xfrm>
            <a:custGeom>
              <a:avLst/>
              <a:gdLst>
                <a:gd name="connsiteX0" fmla="*/ 1088232 w 1469274"/>
                <a:gd name="connsiteY0" fmla="*/ 0 h 2753863"/>
                <a:gd name="connsiteX1" fmla="*/ 960382 w 1469274"/>
                <a:gd name="connsiteY1" fmla="*/ 32874 h 2753863"/>
                <a:gd name="connsiteX2" fmla="*/ 0 w 1469274"/>
                <a:gd name="connsiteY2" fmla="*/ 1338261 h 2753863"/>
                <a:gd name="connsiteX3" fmla="*/ 960382 w 1469274"/>
                <a:gd name="connsiteY3" fmla="*/ 2643649 h 2753863"/>
                <a:gd name="connsiteX4" fmla="*/ 1075135 w 1469274"/>
                <a:gd name="connsiteY4" fmla="*/ 2673155 h 2753863"/>
                <a:gd name="connsiteX5" fmla="*/ 1075135 w 1469274"/>
                <a:gd name="connsiteY5" fmla="*/ 2753863 h 2753863"/>
                <a:gd name="connsiteX6" fmla="*/ 1469274 w 1469274"/>
                <a:gd name="connsiteY6" fmla="*/ 2525262 h 2753863"/>
                <a:gd name="connsiteX7" fmla="*/ 1075135 w 1469274"/>
                <a:gd name="connsiteY7" fmla="*/ 2296661 h 2753863"/>
                <a:gd name="connsiteX8" fmla="*/ 1075135 w 1469274"/>
                <a:gd name="connsiteY8" fmla="*/ 2364134 h 2753863"/>
                <a:gd name="connsiteX9" fmla="*/ 1049469 w 1469274"/>
                <a:gd name="connsiteY9" fmla="*/ 2357534 h 2753863"/>
                <a:gd name="connsiteX10" fmla="*/ 299583 w 1469274"/>
                <a:gd name="connsiteY10" fmla="*/ 1338261 h 2753863"/>
                <a:gd name="connsiteX11" fmla="*/ 1049469 w 1469274"/>
                <a:gd name="connsiteY11" fmla="*/ 318989 h 2753863"/>
                <a:gd name="connsiteX12" fmla="*/ 1088232 w 1469274"/>
                <a:gd name="connsiteY12" fmla="*/ 309022 h 275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9274" h="2753863">
                  <a:moveTo>
                    <a:pt x="1088232" y="0"/>
                  </a:moveTo>
                  <a:lnTo>
                    <a:pt x="960382" y="32874"/>
                  </a:lnTo>
                  <a:cubicBezTo>
                    <a:pt x="403986" y="205931"/>
                    <a:pt x="0" y="724918"/>
                    <a:pt x="0" y="1338261"/>
                  </a:cubicBezTo>
                  <a:cubicBezTo>
                    <a:pt x="0" y="1951604"/>
                    <a:pt x="403986" y="2470592"/>
                    <a:pt x="960382" y="2643649"/>
                  </a:cubicBezTo>
                  <a:lnTo>
                    <a:pt x="1075135" y="2673155"/>
                  </a:lnTo>
                  <a:lnTo>
                    <a:pt x="1075135" y="2753863"/>
                  </a:lnTo>
                  <a:lnTo>
                    <a:pt x="1469274" y="2525262"/>
                  </a:lnTo>
                  <a:lnTo>
                    <a:pt x="1075135" y="2296661"/>
                  </a:lnTo>
                  <a:lnTo>
                    <a:pt x="1075135" y="2364134"/>
                  </a:lnTo>
                  <a:lnTo>
                    <a:pt x="1049469" y="2357534"/>
                  </a:lnTo>
                  <a:cubicBezTo>
                    <a:pt x="615023" y="2222407"/>
                    <a:pt x="299583" y="1817171"/>
                    <a:pt x="299583" y="1338261"/>
                  </a:cubicBezTo>
                  <a:cubicBezTo>
                    <a:pt x="299583" y="859351"/>
                    <a:pt x="615023" y="454115"/>
                    <a:pt x="1049469" y="318989"/>
                  </a:cubicBezTo>
                  <a:lnTo>
                    <a:pt x="1088232" y="309022"/>
                  </a:lnTo>
                  <a:close/>
                </a:path>
              </a:pathLst>
            </a:cu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329641" y="2819340"/>
            <a:ext cx="15327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100" dirty="0">
                <a:solidFill>
                  <a:srgbClr val="479F72"/>
                </a:solidFill>
                <a:cs typeface="+mn-ea"/>
                <a:sym typeface="+mn-lt"/>
              </a:rPr>
              <a:t>模型训练</a:t>
            </a:r>
            <a:endParaRPr lang="zh-CN" altLang="en-US" sz="2000" spc="100" dirty="0">
              <a:solidFill>
                <a:srgbClr val="479F72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25415" y="3181350"/>
            <a:ext cx="186436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model training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 rot="16200000" flipH="1">
            <a:off x="8788400" y="575945"/>
            <a:ext cx="1522095" cy="3413125"/>
          </a:xfrm>
          <a:custGeom>
            <a:avLst/>
            <a:gdLst>
              <a:gd name="connsiteX0" fmla="*/ 0 w 1676400"/>
              <a:gd name="connsiteY0" fmla="*/ 3381142 h 3574816"/>
              <a:gd name="connsiteX1" fmla="*/ 0 w 1676400"/>
              <a:gd name="connsiteY1" fmla="*/ 434741 h 3574816"/>
              <a:gd name="connsiteX2" fmla="*/ 193674 w 1676400"/>
              <a:gd name="connsiteY2" fmla="*/ 241067 h 3574816"/>
              <a:gd name="connsiteX3" fmla="*/ 698383 w 1676400"/>
              <a:gd name="connsiteY3" fmla="*/ 241067 h 3574816"/>
              <a:gd name="connsiteX4" fmla="*/ 838201 w 1676400"/>
              <a:gd name="connsiteY4" fmla="*/ 0 h 3574816"/>
              <a:gd name="connsiteX5" fmla="*/ 978020 w 1676400"/>
              <a:gd name="connsiteY5" fmla="*/ 241067 h 3574816"/>
              <a:gd name="connsiteX6" fmla="*/ 1482726 w 1676400"/>
              <a:gd name="connsiteY6" fmla="*/ 241067 h 3574816"/>
              <a:gd name="connsiteX7" fmla="*/ 1676400 w 1676400"/>
              <a:gd name="connsiteY7" fmla="*/ 434741 h 3574816"/>
              <a:gd name="connsiteX8" fmla="*/ 1676400 w 1676400"/>
              <a:gd name="connsiteY8" fmla="*/ 3381142 h 3574816"/>
              <a:gd name="connsiteX9" fmla="*/ 1482726 w 1676400"/>
              <a:gd name="connsiteY9" fmla="*/ 3574816 h 3574816"/>
              <a:gd name="connsiteX10" fmla="*/ 193674 w 1676400"/>
              <a:gd name="connsiteY10" fmla="*/ 3574816 h 3574816"/>
              <a:gd name="connsiteX11" fmla="*/ 0 w 1676400"/>
              <a:gd name="connsiteY11" fmla="*/ 3381142 h 357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3574816">
                <a:moveTo>
                  <a:pt x="0" y="3381142"/>
                </a:moveTo>
                <a:lnTo>
                  <a:pt x="0" y="434741"/>
                </a:lnTo>
                <a:cubicBezTo>
                  <a:pt x="0" y="327778"/>
                  <a:pt x="86711" y="241067"/>
                  <a:pt x="193674" y="241067"/>
                </a:cubicBezTo>
                <a:lnTo>
                  <a:pt x="698383" y="241067"/>
                </a:lnTo>
                <a:lnTo>
                  <a:pt x="838201" y="0"/>
                </a:lnTo>
                <a:lnTo>
                  <a:pt x="978020" y="241067"/>
                </a:lnTo>
                <a:lnTo>
                  <a:pt x="1482726" y="241067"/>
                </a:lnTo>
                <a:cubicBezTo>
                  <a:pt x="1589689" y="241067"/>
                  <a:pt x="1676400" y="327778"/>
                  <a:pt x="1676400" y="434741"/>
                </a:cubicBezTo>
                <a:lnTo>
                  <a:pt x="1676400" y="3381142"/>
                </a:lnTo>
                <a:cubicBezTo>
                  <a:pt x="1676400" y="3488105"/>
                  <a:pt x="1589689" y="3574816"/>
                  <a:pt x="1482726" y="3574816"/>
                </a:cubicBezTo>
                <a:lnTo>
                  <a:pt x="193674" y="3574816"/>
                </a:lnTo>
                <a:cubicBezTo>
                  <a:pt x="86711" y="3574816"/>
                  <a:pt x="0" y="3488105"/>
                  <a:pt x="0" y="3381142"/>
                </a:cubicBezTo>
                <a:close/>
              </a:path>
            </a:pathLst>
          </a:custGeom>
          <a:solidFill>
            <a:srgbClr val="E8D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5400000">
            <a:off x="1101725" y="1539240"/>
            <a:ext cx="2506980" cy="3413125"/>
          </a:xfrm>
          <a:custGeom>
            <a:avLst/>
            <a:gdLst>
              <a:gd name="connsiteX0" fmla="*/ 0 w 1676400"/>
              <a:gd name="connsiteY0" fmla="*/ 3381142 h 3574816"/>
              <a:gd name="connsiteX1" fmla="*/ 0 w 1676400"/>
              <a:gd name="connsiteY1" fmla="*/ 434741 h 3574816"/>
              <a:gd name="connsiteX2" fmla="*/ 193674 w 1676400"/>
              <a:gd name="connsiteY2" fmla="*/ 241067 h 3574816"/>
              <a:gd name="connsiteX3" fmla="*/ 698383 w 1676400"/>
              <a:gd name="connsiteY3" fmla="*/ 241067 h 3574816"/>
              <a:gd name="connsiteX4" fmla="*/ 838201 w 1676400"/>
              <a:gd name="connsiteY4" fmla="*/ 0 h 3574816"/>
              <a:gd name="connsiteX5" fmla="*/ 978020 w 1676400"/>
              <a:gd name="connsiteY5" fmla="*/ 241067 h 3574816"/>
              <a:gd name="connsiteX6" fmla="*/ 1482726 w 1676400"/>
              <a:gd name="connsiteY6" fmla="*/ 241067 h 3574816"/>
              <a:gd name="connsiteX7" fmla="*/ 1676400 w 1676400"/>
              <a:gd name="connsiteY7" fmla="*/ 434741 h 3574816"/>
              <a:gd name="connsiteX8" fmla="*/ 1676400 w 1676400"/>
              <a:gd name="connsiteY8" fmla="*/ 3381142 h 3574816"/>
              <a:gd name="connsiteX9" fmla="*/ 1482726 w 1676400"/>
              <a:gd name="connsiteY9" fmla="*/ 3574816 h 3574816"/>
              <a:gd name="connsiteX10" fmla="*/ 193674 w 1676400"/>
              <a:gd name="connsiteY10" fmla="*/ 3574816 h 3574816"/>
              <a:gd name="connsiteX11" fmla="*/ 0 w 1676400"/>
              <a:gd name="connsiteY11" fmla="*/ 3381142 h 357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3574816">
                <a:moveTo>
                  <a:pt x="0" y="3381142"/>
                </a:moveTo>
                <a:lnTo>
                  <a:pt x="0" y="434741"/>
                </a:lnTo>
                <a:cubicBezTo>
                  <a:pt x="0" y="327778"/>
                  <a:pt x="86711" y="241067"/>
                  <a:pt x="193674" y="241067"/>
                </a:cubicBezTo>
                <a:lnTo>
                  <a:pt x="698383" y="241067"/>
                </a:lnTo>
                <a:lnTo>
                  <a:pt x="838201" y="0"/>
                </a:lnTo>
                <a:lnTo>
                  <a:pt x="978020" y="241067"/>
                </a:lnTo>
                <a:lnTo>
                  <a:pt x="1482726" y="241067"/>
                </a:lnTo>
                <a:cubicBezTo>
                  <a:pt x="1589689" y="241067"/>
                  <a:pt x="1676400" y="327778"/>
                  <a:pt x="1676400" y="434741"/>
                </a:cubicBezTo>
                <a:lnTo>
                  <a:pt x="1676400" y="3381142"/>
                </a:lnTo>
                <a:cubicBezTo>
                  <a:pt x="1676400" y="3488105"/>
                  <a:pt x="1589689" y="3574816"/>
                  <a:pt x="1482726" y="3574816"/>
                </a:cubicBezTo>
                <a:lnTo>
                  <a:pt x="193674" y="3574816"/>
                </a:lnTo>
                <a:cubicBezTo>
                  <a:pt x="86711" y="3574816"/>
                  <a:pt x="0" y="3488105"/>
                  <a:pt x="0" y="3381142"/>
                </a:cubicBezTo>
                <a:close/>
              </a:path>
            </a:pathLst>
          </a:custGeom>
          <a:solidFill>
            <a:srgbClr val="479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6740" y="2123662"/>
            <a:ext cx="2946425" cy="237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bg1"/>
                </a:solidFill>
                <a:cs typeface="+mn-ea"/>
                <a:sym typeface="+mn-lt"/>
              </a:rPr>
              <a:t>我们模型训练选择的数据集为 coco 数据集与百度的图片。 </a:t>
            </a:r>
            <a:endParaRPr lang="zh-CN" altLang="en-US" sz="11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bg1"/>
                </a:solidFill>
                <a:cs typeface="+mn-ea"/>
                <a:sym typeface="+mn-lt"/>
              </a:rPr>
              <a:t>这里我们使用图片标注工具 LabelImg 制作自己的数据集。 </a:t>
            </a:r>
            <a:endParaRPr lang="zh-CN" altLang="en-US" sz="11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bg1"/>
                </a:solidFill>
                <a:cs typeface="+mn-ea"/>
                <a:sym typeface="+mn-lt"/>
              </a:rPr>
              <a:t>标注好图片后生成的 txt 文件图如下图所示，Txt 中 5 个值分别为类别、 中心点 x（比例）、中心点 y（比例）、box 宽（比例）、box 高（比例）。</a:t>
            </a:r>
            <a:endParaRPr lang="zh-CN" altLang="en-US" sz="11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1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84469" y="1566767"/>
            <a:ext cx="294642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bg1"/>
                </a:solidFill>
                <a:cs typeface="+mn-ea"/>
                <a:sym typeface="+mn-lt"/>
              </a:rPr>
              <a:t>基于机器视觉模型训练在gpu服务器上进行进行，训练时 batch=64，subdivisions=16，width和height都设为416.学习率设为0.01，训练过程如</a:t>
            </a:r>
            <a:r>
              <a:rPr lang="zh-CN" altLang="en-US" sz="1100" spc="100" dirty="0">
                <a:solidFill>
                  <a:schemeClr val="bg1"/>
                </a:solidFill>
                <a:cs typeface="+mn-ea"/>
                <a:sym typeface="+mn-lt"/>
              </a:rPr>
              <a:t>下图。</a:t>
            </a:r>
            <a:endParaRPr lang="zh-CN" altLang="en-US" sz="1100" spc="1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1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8894" y="1338030"/>
            <a:ext cx="29249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100" dirty="0">
                <a:solidFill>
                  <a:srgbClr val="479F72"/>
                </a:solidFill>
                <a:cs typeface="+mn-ea"/>
                <a:sym typeface="+mn-lt"/>
              </a:rPr>
              <a:t>1.准备数据及配置</a:t>
            </a:r>
            <a:endParaRPr lang="zh-CN" altLang="en-US" sz="2000" spc="100" dirty="0">
              <a:solidFill>
                <a:srgbClr val="479F72"/>
              </a:solidFill>
              <a:cs typeface="+mn-ea"/>
              <a:sym typeface="+mn-lt"/>
            </a:endParaRPr>
          </a:p>
        </p:txBody>
      </p:sp>
      <p:pic>
        <p:nvPicPr>
          <p:cNvPr id="49" name="图片 1" descr="竞赛/外包/wb/AppData/Roaming/Tencent/Users/1030554333/TIM/WinTemp/RichOle/AGONOB(9H30WE%25252525252525252525252525252525252525252525252525257dH%25252525252525252525252525252525252525252525252525257d4SOAI(S.png"/>
          <p:cNvPicPr>
            <a:picLocks noChangeAspect="1"/>
          </p:cNvPicPr>
          <p:nvPr/>
        </p:nvPicPr>
        <p:blipFill>
          <a:blip r:embed="rId1" r:link="rId2"/>
          <a:srcRect b="77428"/>
          <a:stretch>
            <a:fillRect/>
          </a:stretch>
        </p:blipFill>
        <p:spPr>
          <a:xfrm>
            <a:off x="355918" y="4833938"/>
            <a:ext cx="5000625" cy="1381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48" y="3181033"/>
            <a:ext cx="4737735" cy="36455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57769" y="882100"/>
            <a:ext cx="292496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E8D83A"/>
                </a:solidFill>
                <a:cs typeface="+mn-ea"/>
                <a:sym typeface="+mn-lt"/>
              </a:rPr>
              <a:t>2 . 训 练 模</a:t>
            </a:r>
            <a:r>
              <a:rPr lang="zh-CN" altLang="en-US" sz="2400" dirty="0">
                <a:solidFill>
                  <a:srgbClr val="E8D83A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E8D83A"/>
                </a:solidFill>
                <a:cs typeface="+mn-ea"/>
                <a:sym typeface="+mn-lt"/>
              </a:rPr>
              <a:t>型</a:t>
            </a:r>
            <a:endParaRPr lang="zh-CN" altLang="en-US" sz="2000" spc="100" dirty="0">
              <a:solidFill>
                <a:srgbClr val="E8D83A"/>
              </a:solidFill>
              <a:cs typeface="+mn-ea"/>
              <a:sym typeface="+mn-lt"/>
            </a:endParaRPr>
          </a:p>
        </p:txBody>
      </p:sp>
      <p:sp>
        <p:nvSpPr>
          <p:cNvPr id="3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3358" y="205625"/>
            <a:ext cx="3603863" cy="619231"/>
            <a:chOff x="7080759" y="1954814"/>
            <a:chExt cx="3758497" cy="619231"/>
          </a:xfrm>
        </p:grpSpPr>
        <p:sp>
          <p:nvSpPr>
            <p:cNvPr id="5" name="文本框 4"/>
            <p:cNvSpPr txBox="1"/>
            <p:nvPr/>
          </p:nvSpPr>
          <p:spPr>
            <a:xfrm>
              <a:off x="7080759" y="1954814"/>
              <a:ext cx="37584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技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术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实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现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00139" y="2328935"/>
              <a:ext cx="3739117" cy="245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l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GREEN AGRICULTURE 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 bldLvl="0" animBg="1"/>
      <p:bldP spid="30" grpId="0" bldLvl="0" animBg="1"/>
      <p:bldP spid="31" grpId="0"/>
      <p:bldP spid="32" grpId="0"/>
      <p:bldP spid="3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0289113" cy="6858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10289112" y="0"/>
            <a:ext cx="1902887" cy="6858000"/>
          </a:xfrm>
          <a:prstGeom prst="rect">
            <a:avLst/>
          </a:prstGeom>
        </p:spPr>
      </p:pic>
      <p:sp>
        <p:nvSpPr>
          <p:cNvPr id="48" name="任意多边形: 形状 47"/>
          <p:cNvSpPr/>
          <p:nvPr/>
        </p:nvSpPr>
        <p:spPr>
          <a:xfrm>
            <a:off x="0" y="0"/>
            <a:ext cx="12192001" cy="3429000"/>
          </a:xfrm>
          <a:custGeom>
            <a:avLst/>
            <a:gdLst>
              <a:gd name="connsiteX0" fmla="*/ 0 w 12192001"/>
              <a:gd name="connsiteY0" fmla="*/ 0 h 3429000"/>
              <a:gd name="connsiteX1" fmla="*/ 1039657 w 12192001"/>
              <a:gd name="connsiteY1" fmla="*/ 0 h 3429000"/>
              <a:gd name="connsiteX2" fmla="*/ 1182057 w 12192001"/>
              <a:gd name="connsiteY2" fmla="*/ 101263 h 3429000"/>
              <a:gd name="connsiteX3" fmla="*/ 6096003 w 12192001"/>
              <a:gd name="connsiteY3" fmla="*/ 1602266 h 3429000"/>
              <a:gd name="connsiteX4" fmla="*/ 11009948 w 12192001"/>
              <a:gd name="connsiteY4" fmla="*/ 101263 h 3429000"/>
              <a:gd name="connsiteX5" fmla="*/ 11152348 w 12192001"/>
              <a:gd name="connsiteY5" fmla="*/ 0 h 3429000"/>
              <a:gd name="connsiteX6" fmla="*/ 12192001 w 12192001"/>
              <a:gd name="connsiteY6" fmla="*/ 0 h 3429000"/>
              <a:gd name="connsiteX7" fmla="*/ 12192001 w 12192001"/>
              <a:gd name="connsiteY7" fmla="*/ 1501738 h 3429000"/>
              <a:gd name="connsiteX8" fmla="*/ 12031292 w 12192001"/>
              <a:gd name="connsiteY8" fmla="*/ 1616020 h 3429000"/>
              <a:gd name="connsiteX9" fmla="*/ 6096003 w 12192001"/>
              <a:gd name="connsiteY9" fmla="*/ 3429000 h 3429000"/>
              <a:gd name="connsiteX10" fmla="*/ 160712 w 12192001"/>
              <a:gd name="connsiteY10" fmla="*/ 1616020 h 3429000"/>
              <a:gd name="connsiteX11" fmla="*/ 0 w 12192001"/>
              <a:gd name="connsiteY11" fmla="*/ 150173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3429000">
                <a:moveTo>
                  <a:pt x="0" y="0"/>
                </a:moveTo>
                <a:lnTo>
                  <a:pt x="1039657" y="0"/>
                </a:lnTo>
                <a:lnTo>
                  <a:pt x="1182057" y="101263"/>
                </a:lnTo>
                <a:cubicBezTo>
                  <a:pt x="2584772" y="1048918"/>
                  <a:pt x="4275766" y="1602266"/>
                  <a:pt x="6096003" y="1602266"/>
                </a:cubicBezTo>
                <a:cubicBezTo>
                  <a:pt x="7916238" y="1602266"/>
                  <a:pt x="9607233" y="1048918"/>
                  <a:pt x="11009948" y="101263"/>
                </a:cubicBezTo>
                <a:lnTo>
                  <a:pt x="11152348" y="0"/>
                </a:lnTo>
                <a:lnTo>
                  <a:pt x="12192001" y="0"/>
                </a:lnTo>
                <a:lnTo>
                  <a:pt x="12192001" y="1501738"/>
                </a:lnTo>
                <a:lnTo>
                  <a:pt x="12031292" y="1616020"/>
                </a:lnTo>
                <a:cubicBezTo>
                  <a:pt x="10337029" y="2760642"/>
                  <a:pt x="8294567" y="3429000"/>
                  <a:pt x="6096003" y="3429000"/>
                </a:cubicBezTo>
                <a:cubicBezTo>
                  <a:pt x="3897437" y="3429000"/>
                  <a:pt x="1854976" y="2760642"/>
                  <a:pt x="160712" y="1616020"/>
                </a:cubicBezTo>
                <a:lnTo>
                  <a:pt x="0" y="1501735"/>
                </a:ln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479F72">
                  <a:alpha val="90000"/>
                </a:srgbClr>
              </a:gs>
              <a:gs pos="100000">
                <a:srgbClr val="35823C">
                  <a:alpha val="0"/>
                </a:srgbClr>
              </a:gs>
              <a:gs pos="0">
                <a:srgbClr val="479F7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17875" y="3429000"/>
            <a:ext cx="5982978" cy="1089025"/>
            <a:chOff x="1733910" y="2345934"/>
            <a:chExt cx="3166602" cy="1089025"/>
          </a:xfrm>
        </p:grpSpPr>
        <p:sp>
          <p:nvSpPr>
            <p:cNvPr id="58" name="文本框 57"/>
            <p:cNvSpPr txBox="1"/>
            <p:nvPr/>
          </p:nvSpPr>
          <p:spPr>
            <a:xfrm>
              <a:off x="1733910" y="2345934"/>
              <a:ext cx="316660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进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度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与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分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工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151328" y="3128254"/>
              <a:ext cx="230621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Progress and division of labor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607627" y="4756013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项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目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规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划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83655" y="4761230"/>
            <a:ext cx="2647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人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员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任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务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安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排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316457" y="2214935"/>
            <a:ext cx="3559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FOUR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微信图片_202106191509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40" y="-51435"/>
            <a:ext cx="2153285" cy="215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 animBg="1"/>
      <p:bldP spid="54" grpId="0"/>
      <p:bldP spid="56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3358" y="205625"/>
            <a:ext cx="3603863" cy="620342"/>
            <a:chOff x="7080759" y="1954814"/>
            <a:chExt cx="3758497" cy="620342"/>
          </a:xfrm>
        </p:grpSpPr>
        <p:sp>
          <p:nvSpPr>
            <p:cNvPr id="23" name="文本框 22"/>
            <p:cNvSpPr txBox="1"/>
            <p:nvPr/>
          </p:nvSpPr>
          <p:spPr>
            <a:xfrm>
              <a:off x="7080759" y="1954814"/>
              <a:ext cx="37584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国内绿色农业 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发展方案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139" y="2328935"/>
              <a:ext cx="37391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GREEN AGRICULTURE DEVELOPMENT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50875" y="2263775"/>
            <a:ext cx="2559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、项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规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1192" y="2944495"/>
          <a:ext cx="5405438" cy="2578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690"/>
                <a:gridCol w="2004060"/>
                <a:gridCol w="1690688"/>
              </a:tblGrid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阶段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9F7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任务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9F7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时间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9F72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原型设计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选定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项目目标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2021.04.02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需求分析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编写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系统需求说明书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2021.06.11--2021.06.15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设计阶段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系统设计说明书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2021.06.16--2021.07.01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编程实现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项目的形成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2021.07.08--2022.02.01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测试阶段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功能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测试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2022.03.02--2022.04.01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文档编写及整理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文档整理完成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2022.05.02--2022.06.01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343015" y="2944495"/>
          <a:ext cx="5405755" cy="317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2130"/>
                <a:gridCol w="1801495"/>
                <a:gridCol w="1802130"/>
              </a:tblGrid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人员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9F7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任务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9F7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参与时间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9F72"/>
                    </a:solidFill>
                  </a:tcPr>
                </a:tc>
              </a:tr>
              <a:tr h="704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成员A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程序编写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（前端）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人员任务安排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全部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成员B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程序编写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原型设计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全部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3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成员C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程序编写（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后端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）</a:t>
                      </a: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需求分析程序测试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全部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04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成员D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文档编写LOGO与图标设计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仿宋" panose="02010609060101010101" charset="-122"/>
                          <a:ea typeface="仿宋" panose="02010609060101010101" charset="-122"/>
                          <a:cs typeface="Times New Roman" panose="02020603050405020304" charset="0"/>
                        </a:rPr>
                        <a:t>全部</a:t>
                      </a:r>
                      <a:endParaRPr lang="en-US" altLang="en-US" sz="1600" b="0">
                        <a:latin typeface="仿宋" panose="02010609060101010101" charset="-122"/>
                        <a:ea typeface="仿宋" panose="02010609060101010101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70C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43015" y="2263775"/>
            <a:ext cx="3322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2、人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员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务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排</a:t>
            </a:r>
            <a:endParaRPr lang="zh-CN" altLang="en-US" sz="24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085" y="1337945"/>
            <a:ext cx="1061212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我们对于任务安排也做了详细分工，确保项目能够按时按需完成。以下为我们的初步规划，包括各阶段人员与时间安排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表。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" y="0"/>
            <a:ext cx="12192000" cy="6858000"/>
            <a:chOff x="19513" y="0"/>
            <a:chExt cx="12172487" cy="6858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screen"/>
            <a:srcRect t="-12"/>
            <a:stretch>
              <a:fillRect/>
            </a:stretch>
          </p:blipFill>
          <p:spPr>
            <a:xfrm>
              <a:off x="3049157" y="0"/>
              <a:ext cx="9142843" cy="6858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 cstate="screen"/>
            <a:srcRect t="-12"/>
            <a:stretch>
              <a:fillRect/>
            </a:stretch>
          </p:blipFill>
          <p:spPr>
            <a:xfrm flipH="1">
              <a:off x="19513" y="0"/>
              <a:ext cx="3029643" cy="6858000"/>
            </a:xfrm>
            <a:prstGeom prst="rect">
              <a:avLst/>
            </a:prstGeom>
          </p:spPr>
        </p:pic>
      </p:grpSp>
      <p:sp>
        <p:nvSpPr>
          <p:cNvPr id="32" name="任意多边形: 形状 31"/>
          <p:cNvSpPr/>
          <p:nvPr/>
        </p:nvSpPr>
        <p:spPr>
          <a:xfrm>
            <a:off x="6592085" y="0"/>
            <a:ext cx="3443897" cy="6858000"/>
          </a:xfrm>
          <a:custGeom>
            <a:avLst/>
            <a:gdLst>
              <a:gd name="connsiteX0" fmla="*/ 1225639 w 3443897"/>
              <a:gd name="connsiteY0" fmla="*/ 0 h 6858000"/>
              <a:gd name="connsiteX1" fmla="*/ 3440380 w 3443897"/>
              <a:gd name="connsiteY1" fmla="*/ 0 h 6858000"/>
              <a:gd name="connsiteX2" fmla="*/ 3359525 w 3443897"/>
              <a:gd name="connsiteY2" fmla="*/ 46491 h 6858000"/>
              <a:gd name="connsiteX3" fmla="*/ 1455287 w 3443897"/>
              <a:gd name="connsiteY3" fmla="*/ 3429000 h 6858000"/>
              <a:gd name="connsiteX4" fmla="*/ 3359525 w 3443897"/>
              <a:gd name="connsiteY4" fmla="*/ 6811510 h 6858000"/>
              <a:gd name="connsiteX5" fmla="*/ 3443897 w 3443897"/>
              <a:gd name="connsiteY5" fmla="*/ 6858000 h 6858000"/>
              <a:gd name="connsiteX6" fmla="*/ 1230751 w 3443897"/>
              <a:gd name="connsiteY6" fmla="*/ 6858000 h 6858000"/>
              <a:gd name="connsiteX7" fmla="*/ 1026649 w 3443897"/>
              <a:gd name="connsiteY7" fmla="*/ 6600650 h 6858000"/>
              <a:gd name="connsiteX8" fmla="*/ 0 w 3443897"/>
              <a:gd name="connsiteY8" fmla="*/ 3429000 h 6858000"/>
              <a:gd name="connsiteX9" fmla="*/ 1074853 w 3443897"/>
              <a:gd name="connsiteY9" fmla="*/ 1918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3897" h="6858000">
                <a:moveTo>
                  <a:pt x="1225639" y="0"/>
                </a:moveTo>
                <a:lnTo>
                  <a:pt x="3440380" y="0"/>
                </a:lnTo>
                <a:lnTo>
                  <a:pt x="3359525" y="46491"/>
                </a:lnTo>
                <a:cubicBezTo>
                  <a:pt x="2217890" y="740165"/>
                  <a:pt x="1455287" y="1995525"/>
                  <a:pt x="1455287" y="3429000"/>
                </a:cubicBezTo>
                <a:cubicBezTo>
                  <a:pt x="1455287" y="4862475"/>
                  <a:pt x="2217890" y="6117835"/>
                  <a:pt x="3359525" y="6811510"/>
                </a:cubicBezTo>
                <a:lnTo>
                  <a:pt x="3443897" y="6858000"/>
                </a:lnTo>
                <a:lnTo>
                  <a:pt x="1230751" y="6858000"/>
                </a:lnTo>
                <a:lnTo>
                  <a:pt x="1026649" y="6600650"/>
                </a:lnTo>
                <a:cubicBezTo>
                  <a:pt x="380788" y="5709514"/>
                  <a:pt x="0" y="4613726"/>
                  <a:pt x="0" y="3429000"/>
                </a:cubicBezTo>
                <a:cubicBezTo>
                  <a:pt x="0" y="2215094"/>
                  <a:pt x="399778" y="1094561"/>
                  <a:pt x="1074853" y="191877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5000">
                <a:srgbClr val="479F72">
                  <a:alpha val="90000"/>
                </a:srgbClr>
              </a:gs>
              <a:gs pos="100000">
                <a:srgbClr val="35823C">
                  <a:alpha val="0"/>
                </a:srgbClr>
              </a:gs>
              <a:gs pos="0">
                <a:srgbClr val="479F7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97021" y="3775329"/>
            <a:ext cx="5995063" cy="1068301"/>
            <a:chOff x="597021" y="3933366"/>
            <a:chExt cx="6224596" cy="1068301"/>
          </a:xfrm>
        </p:grpSpPr>
        <p:sp>
          <p:nvSpPr>
            <p:cNvPr id="17" name="文本框 16"/>
            <p:cNvSpPr txBox="1"/>
            <p:nvPr/>
          </p:nvSpPr>
          <p:spPr>
            <a:xfrm>
              <a:off x="597021" y="3933366"/>
              <a:ext cx="6224595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感谢您的观看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74185" y="4693890"/>
              <a:ext cx="61474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GREEN AGRICULTURE DEVELOPMENT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 descr="微信图片_202106191509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11125"/>
            <a:ext cx="2254250" cy="225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" y="0"/>
            <a:ext cx="12192000" cy="6858000"/>
            <a:chOff x="19513" y="0"/>
            <a:chExt cx="12172487" cy="6858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screen"/>
            <a:srcRect t="-12"/>
            <a:stretch>
              <a:fillRect/>
            </a:stretch>
          </p:blipFill>
          <p:spPr>
            <a:xfrm>
              <a:off x="3049157" y="0"/>
              <a:ext cx="9142843" cy="6858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 cstate="screen"/>
            <a:srcRect t="-12"/>
            <a:stretch>
              <a:fillRect/>
            </a:stretch>
          </p:blipFill>
          <p:spPr>
            <a:xfrm flipH="1">
              <a:off x="19513" y="0"/>
              <a:ext cx="3029643" cy="6858000"/>
            </a:xfrm>
            <a:prstGeom prst="rect">
              <a:avLst/>
            </a:prstGeom>
          </p:spPr>
        </p:pic>
      </p:grpSp>
      <p:sp>
        <p:nvSpPr>
          <p:cNvPr id="32" name="任意多边形: 形状 31"/>
          <p:cNvSpPr/>
          <p:nvPr/>
        </p:nvSpPr>
        <p:spPr>
          <a:xfrm flipH="1">
            <a:off x="1688760" y="0"/>
            <a:ext cx="3443897" cy="6858000"/>
          </a:xfrm>
          <a:custGeom>
            <a:avLst/>
            <a:gdLst>
              <a:gd name="connsiteX0" fmla="*/ 1225639 w 3443897"/>
              <a:gd name="connsiteY0" fmla="*/ 0 h 6858000"/>
              <a:gd name="connsiteX1" fmla="*/ 3440380 w 3443897"/>
              <a:gd name="connsiteY1" fmla="*/ 0 h 6858000"/>
              <a:gd name="connsiteX2" fmla="*/ 3359525 w 3443897"/>
              <a:gd name="connsiteY2" fmla="*/ 46491 h 6858000"/>
              <a:gd name="connsiteX3" fmla="*/ 1455287 w 3443897"/>
              <a:gd name="connsiteY3" fmla="*/ 3429000 h 6858000"/>
              <a:gd name="connsiteX4" fmla="*/ 3359525 w 3443897"/>
              <a:gd name="connsiteY4" fmla="*/ 6811510 h 6858000"/>
              <a:gd name="connsiteX5" fmla="*/ 3443897 w 3443897"/>
              <a:gd name="connsiteY5" fmla="*/ 6858000 h 6858000"/>
              <a:gd name="connsiteX6" fmla="*/ 1230751 w 3443897"/>
              <a:gd name="connsiteY6" fmla="*/ 6858000 h 6858000"/>
              <a:gd name="connsiteX7" fmla="*/ 1026649 w 3443897"/>
              <a:gd name="connsiteY7" fmla="*/ 6600650 h 6858000"/>
              <a:gd name="connsiteX8" fmla="*/ 0 w 3443897"/>
              <a:gd name="connsiteY8" fmla="*/ 3429000 h 6858000"/>
              <a:gd name="connsiteX9" fmla="*/ 1074853 w 3443897"/>
              <a:gd name="connsiteY9" fmla="*/ 1918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3897" h="6858000">
                <a:moveTo>
                  <a:pt x="1225639" y="0"/>
                </a:moveTo>
                <a:lnTo>
                  <a:pt x="3440380" y="0"/>
                </a:lnTo>
                <a:lnTo>
                  <a:pt x="3359525" y="46491"/>
                </a:lnTo>
                <a:cubicBezTo>
                  <a:pt x="2217890" y="740165"/>
                  <a:pt x="1455287" y="1995525"/>
                  <a:pt x="1455287" y="3429000"/>
                </a:cubicBezTo>
                <a:cubicBezTo>
                  <a:pt x="1455287" y="4862475"/>
                  <a:pt x="2217890" y="6117835"/>
                  <a:pt x="3359525" y="6811510"/>
                </a:cubicBezTo>
                <a:lnTo>
                  <a:pt x="3443897" y="6858000"/>
                </a:lnTo>
                <a:lnTo>
                  <a:pt x="1230751" y="6858000"/>
                </a:lnTo>
                <a:lnTo>
                  <a:pt x="1026649" y="6600650"/>
                </a:lnTo>
                <a:cubicBezTo>
                  <a:pt x="380788" y="5709514"/>
                  <a:pt x="0" y="4613726"/>
                  <a:pt x="0" y="3429000"/>
                </a:cubicBezTo>
                <a:cubicBezTo>
                  <a:pt x="0" y="2215094"/>
                  <a:pt x="399778" y="1094561"/>
                  <a:pt x="1074853" y="191877"/>
                </a:cubicBez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-1" y="0"/>
            <a:ext cx="12192000" cy="6858000"/>
          </a:xfrm>
          <a:prstGeom prst="rect">
            <a:avLst/>
          </a:prstGeom>
          <a:gradFill>
            <a:gsLst>
              <a:gs pos="50000">
                <a:srgbClr val="479F72">
                  <a:alpha val="90000"/>
                </a:srgbClr>
              </a:gs>
              <a:gs pos="100000">
                <a:srgbClr val="35823C">
                  <a:alpha val="0"/>
                </a:srgbClr>
              </a:gs>
              <a:gs pos="0">
                <a:srgbClr val="479F7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56354" y="2469571"/>
            <a:ext cx="1015663" cy="16198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357399" y="1801720"/>
            <a:ext cx="565809" cy="546430"/>
            <a:chOff x="6261411" y="2371318"/>
            <a:chExt cx="565809" cy="546430"/>
          </a:xfrm>
        </p:grpSpPr>
        <p:sp>
          <p:nvSpPr>
            <p:cNvPr id="35" name="椭圆 34"/>
            <p:cNvSpPr/>
            <p:nvPr/>
          </p:nvSpPr>
          <p:spPr>
            <a:xfrm>
              <a:off x="6261411" y="2371318"/>
              <a:ext cx="546430" cy="546430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80790" y="2394650"/>
              <a:ext cx="546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109335" y="1726564"/>
            <a:ext cx="3711065" cy="620395"/>
            <a:chOff x="7080760" y="1953570"/>
            <a:chExt cx="3443897" cy="620395"/>
          </a:xfrm>
        </p:grpSpPr>
        <p:sp>
          <p:nvSpPr>
            <p:cNvPr id="40" name="文本框 39"/>
            <p:cNvSpPr txBox="1"/>
            <p:nvPr/>
          </p:nvSpPr>
          <p:spPr>
            <a:xfrm>
              <a:off x="7080760" y="1953570"/>
              <a:ext cx="34438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目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背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景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100206" y="2328855"/>
              <a:ext cx="1571034" cy="245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Project background</a:t>
              </a:r>
              <a:endParaRPr lang="en-US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399" y="2886455"/>
            <a:ext cx="565809" cy="546430"/>
            <a:chOff x="6261411" y="2371318"/>
            <a:chExt cx="565809" cy="546430"/>
          </a:xfrm>
        </p:grpSpPr>
        <p:sp>
          <p:nvSpPr>
            <p:cNvPr id="43" name="椭圆 42"/>
            <p:cNvSpPr/>
            <p:nvPr/>
          </p:nvSpPr>
          <p:spPr>
            <a:xfrm>
              <a:off x="6261411" y="2371318"/>
              <a:ext cx="546430" cy="546430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280790" y="2394650"/>
              <a:ext cx="546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09335" y="2811299"/>
            <a:ext cx="3711065" cy="620395"/>
            <a:chOff x="7080760" y="1953570"/>
            <a:chExt cx="3443897" cy="620395"/>
          </a:xfrm>
        </p:grpSpPr>
        <p:sp>
          <p:nvSpPr>
            <p:cNvPr id="46" name="文本框 45"/>
            <p:cNvSpPr txBox="1"/>
            <p:nvPr/>
          </p:nvSpPr>
          <p:spPr>
            <a:xfrm>
              <a:off x="7080760" y="1953570"/>
              <a:ext cx="34438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产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品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与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服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100206" y="2328855"/>
              <a:ext cx="1961729" cy="245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Products and services</a:t>
              </a:r>
              <a:endParaRPr lang="en-US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57399" y="3971190"/>
            <a:ext cx="565809" cy="546430"/>
            <a:chOff x="6261411" y="2371318"/>
            <a:chExt cx="565809" cy="546430"/>
          </a:xfrm>
        </p:grpSpPr>
        <p:sp>
          <p:nvSpPr>
            <p:cNvPr id="49" name="椭圆 48"/>
            <p:cNvSpPr/>
            <p:nvPr/>
          </p:nvSpPr>
          <p:spPr>
            <a:xfrm>
              <a:off x="6261411" y="2371318"/>
              <a:ext cx="546430" cy="546430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80790" y="2394650"/>
              <a:ext cx="546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109335" y="3896034"/>
            <a:ext cx="3711065" cy="620395"/>
            <a:chOff x="7080760" y="1953570"/>
            <a:chExt cx="3443897" cy="620395"/>
          </a:xfrm>
        </p:grpSpPr>
        <p:sp>
          <p:nvSpPr>
            <p:cNvPr id="52" name="文本框 51"/>
            <p:cNvSpPr txBox="1"/>
            <p:nvPr/>
          </p:nvSpPr>
          <p:spPr>
            <a:xfrm>
              <a:off x="7080760" y="1953570"/>
              <a:ext cx="34438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技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术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实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现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100206" y="2328855"/>
              <a:ext cx="1646462" cy="245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Technology </a:t>
              </a: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achieve</a:t>
              </a:r>
              <a:endParaRPr lang="en-US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357399" y="5055925"/>
            <a:ext cx="645381" cy="546430"/>
            <a:chOff x="6261411" y="2371318"/>
            <a:chExt cx="645381" cy="546430"/>
          </a:xfrm>
        </p:grpSpPr>
        <p:sp>
          <p:nvSpPr>
            <p:cNvPr id="55" name="椭圆 54"/>
            <p:cNvSpPr/>
            <p:nvPr/>
          </p:nvSpPr>
          <p:spPr>
            <a:xfrm>
              <a:off x="6261411" y="2371318"/>
              <a:ext cx="546430" cy="546430"/>
            </a:xfrm>
            <a:prstGeom prst="ellipse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280790" y="2394650"/>
              <a:ext cx="62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109335" y="4980769"/>
            <a:ext cx="3711065" cy="620395"/>
            <a:chOff x="7080760" y="1953570"/>
            <a:chExt cx="3443897" cy="620395"/>
          </a:xfrm>
        </p:grpSpPr>
        <p:sp>
          <p:nvSpPr>
            <p:cNvPr id="58" name="文本框 57"/>
            <p:cNvSpPr txBox="1"/>
            <p:nvPr/>
          </p:nvSpPr>
          <p:spPr>
            <a:xfrm>
              <a:off x="7080760" y="1953570"/>
              <a:ext cx="34438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进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度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与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分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工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100206" y="2328855"/>
              <a:ext cx="2093729" cy="245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Progress and division of labor</a:t>
              </a:r>
              <a:endParaRPr lang="en-US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 descr="微信图片_202106191509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40" y="-51435"/>
            <a:ext cx="2153285" cy="215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bldLvl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0289113" cy="6858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10289112" y="0"/>
            <a:ext cx="1902887" cy="6858000"/>
          </a:xfrm>
          <a:prstGeom prst="rect">
            <a:avLst/>
          </a:prstGeom>
        </p:spPr>
      </p:pic>
      <p:sp>
        <p:nvSpPr>
          <p:cNvPr id="48" name="任意多边形: 形状 47"/>
          <p:cNvSpPr/>
          <p:nvPr/>
        </p:nvSpPr>
        <p:spPr>
          <a:xfrm>
            <a:off x="0" y="0"/>
            <a:ext cx="12192001" cy="3429000"/>
          </a:xfrm>
          <a:custGeom>
            <a:avLst/>
            <a:gdLst>
              <a:gd name="connsiteX0" fmla="*/ 0 w 12192001"/>
              <a:gd name="connsiteY0" fmla="*/ 0 h 3429000"/>
              <a:gd name="connsiteX1" fmla="*/ 1039657 w 12192001"/>
              <a:gd name="connsiteY1" fmla="*/ 0 h 3429000"/>
              <a:gd name="connsiteX2" fmla="*/ 1182057 w 12192001"/>
              <a:gd name="connsiteY2" fmla="*/ 101263 h 3429000"/>
              <a:gd name="connsiteX3" fmla="*/ 6096003 w 12192001"/>
              <a:gd name="connsiteY3" fmla="*/ 1602266 h 3429000"/>
              <a:gd name="connsiteX4" fmla="*/ 11009948 w 12192001"/>
              <a:gd name="connsiteY4" fmla="*/ 101263 h 3429000"/>
              <a:gd name="connsiteX5" fmla="*/ 11152348 w 12192001"/>
              <a:gd name="connsiteY5" fmla="*/ 0 h 3429000"/>
              <a:gd name="connsiteX6" fmla="*/ 12192001 w 12192001"/>
              <a:gd name="connsiteY6" fmla="*/ 0 h 3429000"/>
              <a:gd name="connsiteX7" fmla="*/ 12192001 w 12192001"/>
              <a:gd name="connsiteY7" fmla="*/ 1501738 h 3429000"/>
              <a:gd name="connsiteX8" fmla="*/ 12031292 w 12192001"/>
              <a:gd name="connsiteY8" fmla="*/ 1616020 h 3429000"/>
              <a:gd name="connsiteX9" fmla="*/ 6096003 w 12192001"/>
              <a:gd name="connsiteY9" fmla="*/ 3429000 h 3429000"/>
              <a:gd name="connsiteX10" fmla="*/ 160712 w 12192001"/>
              <a:gd name="connsiteY10" fmla="*/ 1616020 h 3429000"/>
              <a:gd name="connsiteX11" fmla="*/ 0 w 12192001"/>
              <a:gd name="connsiteY11" fmla="*/ 150173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3429000">
                <a:moveTo>
                  <a:pt x="0" y="0"/>
                </a:moveTo>
                <a:lnTo>
                  <a:pt x="1039657" y="0"/>
                </a:lnTo>
                <a:lnTo>
                  <a:pt x="1182057" y="101263"/>
                </a:lnTo>
                <a:cubicBezTo>
                  <a:pt x="2584772" y="1048918"/>
                  <a:pt x="4275766" y="1602266"/>
                  <a:pt x="6096003" y="1602266"/>
                </a:cubicBezTo>
                <a:cubicBezTo>
                  <a:pt x="7916238" y="1602266"/>
                  <a:pt x="9607233" y="1048918"/>
                  <a:pt x="11009948" y="101263"/>
                </a:cubicBezTo>
                <a:lnTo>
                  <a:pt x="11152348" y="0"/>
                </a:lnTo>
                <a:lnTo>
                  <a:pt x="12192001" y="0"/>
                </a:lnTo>
                <a:lnTo>
                  <a:pt x="12192001" y="1501738"/>
                </a:lnTo>
                <a:lnTo>
                  <a:pt x="12031292" y="1616020"/>
                </a:lnTo>
                <a:cubicBezTo>
                  <a:pt x="10337029" y="2760642"/>
                  <a:pt x="8294567" y="3429000"/>
                  <a:pt x="6096003" y="3429000"/>
                </a:cubicBezTo>
                <a:cubicBezTo>
                  <a:pt x="3897437" y="3429000"/>
                  <a:pt x="1854976" y="2760642"/>
                  <a:pt x="160712" y="1616020"/>
                </a:cubicBezTo>
                <a:lnTo>
                  <a:pt x="0" y="1501735"/>
                </a:ln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479F72">
                  <a:alpha val="90000"/>
                </a:srgbClr>
              </a:gs>
              <a:gs pos="100000">
                <a:srgbClr val="35823C">
                  <a:alpha val="0"/>
                </a:srgbClr>
              </a:gs>
              <a:gs pos="0">
                <a:srgbClr val="479F7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17875" y="3429000"/>
            <a:ext cx="5982978" cy="1089025"/>
            <a:chOff x="1733910" y="2345934"/>
            <a:chExt cx="3166602" cy="1089025"/>
          </a:xfrm>
        </p:grpSpPr>
        <p:sp>
          <p:nvSpPr>
            <p:cNvPr id="58" name="文本框 57"/>
            <p:cNvSpPr txBox="1"/>
            <p:nvPr/>
          </p:nvSpPr>
          <p:spPr>
            <a:xfrm>
              <a:off x="1733910" y="2345934"/>
              <a:ext cx="316660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项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目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 背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景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505226" y="3128254"/>
              <a:ext cx="159875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Project background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607627" y="4756013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dist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现代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设施农业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10478" y="5271539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深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度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学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习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83709" y="4761389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图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像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识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别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422989" y="2214935"/>
            <a:ext cx="3307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微信图片_202106191509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40" y="-51435"/>
            <a:ext cx="2153285" cy="215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 animBg="1"/>
      <p:bldP spid="54" grpId="0"/>
      <p:bldP spid="55" grpId="0"/>
      <p:bldP spid="56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3358" y="205625"/>
            <a:ext cx="3603863" cy="620342"/>
            <a:chOff x="7080759" y="1954814"/>
            <a:chExt cx="3758497" cy="620342"/>
          </a:xfrm>
        </p:grpSpPr>
        <p:sp>
          <p:nvSpPr>
            <p:cNvPr id="23" name="文本框 22"/>
            <p:cNvSpPr txBox="1"/>
            <p:nvPr/>
          </p:nvSpPr>
          <p:spPr>
            <a:xfrm>
              <a:off x="7080759" y="1954814"/>
              <a:ext cx="37584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项目背景 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发展历史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139" y="2328935"/>
              <a:ext cx="37391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GREEN AGRICULTURE DEVELOPMENT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028055" y="1661795"/>
            <a:ext cx="4880610" cy="2552065"/>
          </a:xfrm>
          <a:prstGeom prst="rect">
            <a:avLst/>
          </a:prstGeom>
          <a:effectLst/>
        </p:spPr>
      </p:pic>
      <p:grpSp>
        <p:nvGrpSpPr>
          <p:cNvPr id="26" name="组合 25"/>
          <p:cNvGrpSpPr/>
          <p:nvPr/>
        </p:nvGrpSpPr>
        <p:grpSpPr>
          <a:xfrm>
            <a:off x="6028055" y="4831080"/>
            <a:ext cx="4535805" cy="1557655"/>
            <a:chOff x="690687" y="4837325"/>
            <a:chExt cx="4530109" cy="1557967"/>
          </a:xfrm>
        </p:grpSpPr>
        <p:sp>
          <p:nvSpPr>
            <p:cNvPr id="27" name="矩形 26"/>
            <p:cNvSpPr/>
            <p:nvPr/>
          </p:nvSpPr>
          <p:spPr>
            <a:xfrm>
              <a:off x="690687" y="4837325"/>
              <a:ext cx="4530109" cy="1557967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4595" y="4921162"/>
              <a:ext cx="2514613" cy="36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机器学习逐渐被</a:t>
              </a:r>
              <a:r>
                <a:rPr lang="zh-CN" altLang="en-US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取代</a:t>
              </a:r>
              <a:endParaRPr lang="zh-CN" altLang="en-US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04595" y="5255874"/>
              <a:ext cx="3730380" cy="92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随着计算机信息技术的飞速发展，深度学习在计算机视觉等多个领域取得重要突破，传统的机器学习方法正逐渐被基于深度学习的方法所替代。</a:t>
              </a:r>
              <a:endParaRPr lang="zh-CN" altLang="en-US" sz="12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90687" y="5374913"/>
              <a:ext cx="483195" cy="525289"/>
              <a:chOff x="690687" y="5150220"/>
              <a:chExt cx="629085" cy="6838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90687" y="5150220"/>
                <a:ext cx="629085" cy="683888"/>
              </a:xfrm>
              <a:prstGeom prst="rect">
                <a:avLst/>
              </a:prstGeom>
              <a:solidFill>
                <a:srgbClr val="479F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777543" y="5235400"/>
                <a:ext cx="455371" cy="513527"/>
              </a:xfrm>
              <a:custGeom>
                <a:avLst/>
                <a:gdLst>
                  <a:gd name="connsiteX0" fmla="*/ 83998 w 298823"/>
                  <a:gd name="connsiteY0" fmla="*/ 191940 h 336988"/>
                  <a:gd name="connsiteX1" fmla="*/ 75231 w 298823"/>
                  <a:gd name="connsiteY1" fmla="*/ 198416 h 336988"/>
                  <a:gd name="connsiteX2" fmla="*/ 73932 w 298823"/>
                  <a:gd name="connsiteY2" fmla="*/ 208776 h 336988"/>
                  <a:gd name="connsiteX3" fmla="*/ 80426 w 298823"/>
                  <a:gd name="connsiteY3" fmla="*/ 217842 h 336988"/>
                  <a:gd name="connsiteX4" fmla="*/ 115496 w 298823"/>
                  <a:gd name="connsiteY4" fmla="*/ 238563 h 336988"/>
                  <a:gd name="connsiteX5" fmla="*/ 114197 w 298823"/>
                  <a:gd name="connsiteY5" fmla="*/ 233383 h 336988"/>
                  <a:gd name="connsiteX6" fmla="*/ 98611 w 298823"/>
                  <a:gd name="connsiteY6" fmla="*/ 195826 h 336988"/>
                  <a:gd name="connsiteX7" fmla="*/ 94714 w 298823"/>
                  <a:gd name="connsiteY7" fmla="*/ 193235 h 336988"/>
                  <a:gd name="connsiteX8" fmla="*/ 83998 w 298823"/>
                  <a:gd name="connsiteY8" fmla="*/ 191940 h 336988"/>
                  <a:gd name="connsiteX9" fmla="*/ 73603 w 298823"/>
                  <a:gd name="connsiteY9" fmla="*/ 53869 h 336988"/>
                  <a:gd name="connsiteX10" fmla="*/ 65732 w 298823"/>
                  <a:gd name="connsiteY10" fmla="*/ 70965 h 336988"/>
                  <a:gd name="connsiteX11" fmla="*/ 127388 w 298823"/>
                  <a:gd name="connsiteY11" fmla="*/ 227467 h 336988"/>
                  <a:gd name="connsiteX12" fmla="*/ 178549 w 298823"/>
                  <a:gd name="connsiteY12" fmla="*/ 274812 h 336988"/>
                  <a:gd name="connsiteX13" fmla="*/ 183796 w 298823"/>
                  <a:gd name="connsiteY13" fmla="*/ 278757 h 336988"/>
                  <a:gd name="connsiteX14" fmla="*/ 199538 w 298823"/>
                  <a:gd name="connsiteY14" fmla="*/ 319526 h 336988"/>
                  <a:gd name="connsiteX15" fmla="*/ 282183 w 298823"/>
                  <a:gd name="connsiteY15" fmla="*/ 286648 h 336988"/>
                  <a:gd name="connsiteX16" fmla="*/ 266441 w 298823"/>
                  <a:gd name="connsiteY16" fmla="*/ 245879 h 336988"/>
                  <a:gd name="connsiteX17" fmla="*/ 266441 w 298823"/>
                  <a:gd name="connsiteY17" fmla="*/ 239303 h 336988"/>
                  <a:gd name="connsiteX18" fmla="*/ 271689 w 298823"/>
                  <a:gd name="connsiteY18" fmla="*/ 170916 h 336988"/>
                  <a:gd name="connsiteX19" fmla="*/ 244140 w 298823"/>
                  <a:gd name="connsiteY19" fmla="*/ 99898 h 336988"/>
                  <a:gd name="connsiteX20" fmla="*/ 225775 w 298823"/>
                  <a:gd name="connsiteY20" fmla="*/ 92008 h 336988"/>
                  <a:gd name="connsiteX21" fmla="*/ 217904 w 298823"/>
                  <a:gd name="connsiteY21" fmla="*/ 110419 h 336988"/>
                  <a:gd name="connsiteX22" fmla="*/ 229710 w 298823"/>
                  <a:gd name="connsiteY22" fmla="*/ 138037 h 336988"/>
                  <a:gd name="connsiteX23" fmla="*/ 225775 w 298823"/>
                  <a:gd name="connsiteY23" fmla="*/ 147243 h 336988"/>
                  <a:gd name="connsiteX24" fmla="*/ 215280 w 298823"/>
                  <a:gd name="connsiteY24" fmla="*/ 143298 h 336988"/>
                  <a:gd name="connsiteX25" fmla="*/ 204785 w 298823"/>
                  <a:gd name="connsiteY25" fmla="*/ 115680 h 336988"/>
                  <a:gd name="connsiteX26" fmla="*/ 203474 w 298823"/>
                  <a:gd name="connsiteY26" fmla="*/ 113050 h 336988"/>
                  <a:gd name="connsiteX27" fmla="*/ 200850 w 298823"/>
                  <a:gd name="connsiteY27" fmla="*/ 105159 h 336988"/>
                  <a:gd name="connsiteX28" fmla="*/ 192979 w 298823"/>
                  <a:gd name="connsiteY28" fmla="*/ 98583 h 336988"/>
                  <a:gd name="connsiteX29" fmla="*/ 182484 w 298823"/>
                  <a:gd name="connsiteY29" fmla="*/ 97268 h 336988"/>
                  <a:gd name="connsiteX30" fmla="*/ 174613 w 298823"/>
                  <a:gd name="connsiteY30" fmla="*/ 105159 h 336988"/>
                  <a:gd name="connsiteX31" fmla="*/ 174613 w 298823"/>
                  <a:gd name="connsiteY31" fmla="*/ 115680 h 336988"/>
                  <a:gd name="connsiteX32" fmla="*/ 190355 w 298823"/>
                  <a:gd name="connsiteY32" fmla="*/ 155134 h 336988"/>
                  <a:gd name="connsiteX33" fmla="*/ 186420 w 298823"/>
                  <a:gd name="connsiteY33" fmla="*/ 164340 h 336988"/>
                  <a:gd name="connsiteX34" fmla="*/ 177237 w 298823"/>
                  <a:gd name="connsiteY34" fmla="*/ 160395 h 336988"/>
                  <a:gd name="connsiteX35" fmla="*/ 157560 w 298823"/>
                  <a:gd name="connsiteY35" fmla="*/ 111735 h 336988"/>
                  <a:gd name="connsiteX36" fmla="*/ 149689 w 298823"/>
                  <a:gd name="connsiteY36" fmla="*/ 103844 h 336988"/>
                  <a:gd name="connsiteX37" fmla="*/ 139194 w 298823"/>
                  <a:gd name="connsiteY37" fmla="*/ 103844 h 336988"/>
                  <a:gd name="connsiteX38" fmla="*/ 131323 w 298823"/>
                  <a:gd name="connsiteY38" fmla="*/ 122256 h 336988"/>
                  <a:gd name="connsiteX39" fmla="*/ 149689 w 298823"/>
                  <a:gd name="connsiteY39" fmla="*/ 169601 h 336988"/>
                  <a:gd name="connsiteX40" fmla="*/ 145753 w 298823"/>
                  <a:gd name="connsiteY40" fmla="*/ 178807 h 336988"/>
                  <a:gd name="connsiteX41" fmla="*/ 136570 w 298823"/>
                  <a:gd name="connsiteY41" fmla="*/ 174861 h 336988"/>
                  <a:gd name="connsiteX42" fmla="*/ 118205 w 298823"/>
                  <a:gd name="connsiteY42" fmla="*/ 127516 h 336988"/>
                  <a:gd name="connsiteX43" fmla="*/ 91968 w 298823"/>
                  <a:gd name="connsiteY43" fmla="*/ 61759 h 336988"/>
                  <a:gd name="connsiteX44" fmla="*/ 84753 w 298823"/>
                  <a:gd name="connsiteY44" fmla="*/ 53869 h 336988"/>
                  <a:gd name="connsiteX45" fmla="*/ 73603 w 298823"/>
                  <a:gd name="connsiteY45" fmla="*/ 53869 h 336988"/>
                  <a:gd name="connsiteX46" fmla="*/ 56758 w 298823"/>
                  <a:gd name="connsiteY46" fmla="*/ 49650 h 336988"/>
                  <a:gd name="connsiteX47" fmla="*/ 49954 w 298823"/>
                  <a:gd name="connsiteY47" fmla="*/ 55917 h 336988"/>
                  <a:gd name="connsiteX48" fmla="*/ 48594 w 298823"/>
                  <a:gd name="connsiteY48" fmla="*/ 67197 h 336988"/>
                  <a:gd name="connsiteX49" fmla="*/ 51315 w 298823"/>
                  <a:gd name="connsiteY49" fmla="*/ 73463 h 336988"/>
                  <a:gd name="connsiteX50" fmla="*/ 56758 w 298823"/>
                  <a:gd name="connsiteY50" fmla="*/ 49650 h 336988"/>
                  <a:gd name="connsiteX51" fmla="*/ 46241 w 298823"/>
                  <a:gd name="connsiteY51" fmla="*/ 18716 h 336988"/>
                  <a:gd name="connsiteX52" fmla="*/ 18129 w 298823"/>
                  <a:gd name="connsiteY52" fmla="*/ 45142 h 336988"/>
                  <a:gd name="connsiteX53" fmla="*/ 44588 w 298823"/>
                  <a:gd name="connsiteY53" fmla="*/ 109486 h 336988"/>
                  <a:gd name="connsiteX54" fmla="*/ 67077 w 298823"/>
                  <a:gd name="connsiteY54" fmla="*/ 113425 h 336988"/>
                  <a:gd name="connsiteX55" fmla="*/ 59140 w 298823"/>
                  <a:gd name="connsiteY55" fmla="*/ 95041 h 336988"/>
                  <a:gd name="connsiteX56" fmla="*/ 48556 w 298823"/>
                  <a:gd name="connsiteY56" fmla="*/ 91102 h 336988"/>
                  <a:gd name="connsiteX57" fmla="*/ 34004 w 298823"/>
                  <a:gd name="connsiteY57" fmla="*/ 71405 h 336988"/>
                  <a:gd name="connsiteX58" fmla="*/ 37973 w 298823"/>
                  <a:gd name="connsiteY58" fmla="*/ 47768 h 336988"/>
                  <a:gd name="connsiteX59" fmla="*/ 81629 w 298823"/>
                  <a:gd name="connsiteY59" fmla="*/ 37263 h 336988"/>
                  <a:gd name="connsiteX60" fmla="*/ 84275 w 298823"/>
                  <a:gd name="connsiteY60" fmla="*/ 38577 h 336988"/>
                  <a:gd name="connsiteX61" fmla="*/ 105442 w 298823"/>
                  <a:gd name="connsiteY61" fmla="*/ 56961 h 336988"/>
                  <a:gd name="connsiteX62" fmla="*/ 113379 w 298823"/>
                  <a:gd name="connsiteY62" fmla="*/ 75345 h 336988"/>
                  <a:gd name="connsiteX63" fmla="*/ 84275 w 298823"/>
                  <a:gd name="connsiteY63" fmla="*/ 18880 h 336988"/>
                  <a:gd name="connsiteX64" fmla="*/ 46241 w 298823"/>
                  <a:gd name="connsiteY64" fmla="*/ 18716 h 336988"/>
                  <a:gd name="connsiteX65" fmla="*/ 64058 w 298823"/>
                  <a:gd name="connsiteY65" fmla="*/ 0 h 336988"/>
                  <a:gd name="connsiteX66" fmla="*/ 89065 w 298823"/>
                  <a:gd name="connsiteY66" fmla="*/ 5387 h 336988"/>
                  <a:gd name="connsiteX67" fmla="*/ 123284 w 298823"/>
                  <a:gd name="connsiteY67" fmla="*/ 89604 h 336988"/>
                  <a:gd name="connsiteX68" fmla="*/ 120652 w 298823"/>
                  <a:gd name="connsiteY68" fmla="*/ 94867 h 336988"/>
                  <a:gd name="connsiteX69" fmla="*/ 121968 w 298823"/>
                  <a:gd name="connsiteY69" fmla="*/ 98815 h 336988"/>
                  <a:gd name="connsiteX70" fmla="*/ 133813 w 298823"/>
                  <a:gd name="connsiteY70" fmla="*/ 90920 h 336988"/>
                  <a:gd name="connsiteX71" fmla="*/ 156188 w 298823"/>
                  <a:gd name="connsiteY71" fmla="*/ 90920 h 336988"/>
                  <a:gd name="connsiteX72" fmla="*/ 164084 w 298823"/>
                  <a:gd name="connsiteY72" fmla="*/ 96183 h 336988"/>
                  <a:gd name="connsiteX73" fmla="*/ 177246 w 298823"/>
                  <a:gd name="connsiteY73" fmla="*/ 84340 h 336988"/>
                  <a:gd name="connsiteX74" fmla="*/ 207517 w 298823"/>
                  <a:gd name="connsiteY74" fmla="*/ 89604 h 336988"/>
                  <a:gd name="connsiteX75" fmla="*/ 220678 w 298823"/>
                  <a:gd name="connsiteY75" fmla="*/ 79077 h 336988"/>
                  <a:gd name="connsiteX76" fmla="*/ 257530 w 298823"/>
                  <a:gd name="connsiteY76" fmla="*/ 94867 h 336988"/>
                  <a:gd name="connsiteX77" fmla="*/ 286485 w 298823"/>
                  <a:gd name="connsiteY77" fmla="*/ 165925 h 336988"/>
                  <a:gd name="connsiteX78" fmla="*/ 281220 w 298823"/>
                  <a:gd name="connsiteY78" fmla="*/ 243561 h 336988"/>
                  <a:gd name="connsiteX79" fmla="*/ 298330 w 298823"/>
                  <a:gd name="connsiteY79" fmla="*/ 289617 h 336988"/>
                  <a:gd name="connsiteX80" fmla="*/ 294382 w 298823"/>
                  <a:gd name="connsiteY80" fmla="*/ 298828 h 336988"/>
                  <a:gd name="connsiteX81" fmla="*/ 198304 w 298823"/>
                  <a:gd name="connsiteY81" fmla="*/ 336988 h 336988"/>
                  <a:gd name="connsiteX82" fmla="*/ 195672 w 298823"/>
                  <a:gd name="connsiteY82" fmla="*/ 336988 h 336988"/>
                  <a:gd name="connsiteX83" fmla="*/ 189091 w 298823"/>
                  <a:gd name="connsiteY83" fmla="*/ 331725 h 336988"/>
                  <a:gd name="connsiteX84" fmla="*/ 170665 w 298823"/>
                  <a:gd name="connsiteY84" fmla="*/ 286985 h 336988"/>
                  <a:gd name="connsiteX85" fmla="*/ 139078 w 298823"/>
                  <a:gd name="connsiteY85" fmla="*/ 269879 h 336988"/>
                  <a:gd name="connsiteX86" fmla="*/ 71955 w 298823"/>
                  <a:gd name="connsiteY86" fmla="*/ 229087 h 336988"/>
                  <a:gd name="connsiteX87" fmla="*/ 58794 w 298823"/>
                  <a:gd name="connsiteY87" fmla="*/ 211980 h 336988"/>
                  <a:gd name="connsiteX88" fmla="*/ 61426 w 298823"/>
                  <a:gd name="connsiteY88" fmla="*/ 189610 h 336988"/>
                  <a:gd name="connsiteX89" fmla="*/ 79852 w 298823"/>
                  <a:gd name="connsiteY89" fmla="*/ 176452 h 336988"/>
                  <a:gd name="connsiteX90" fmla="*/ 90381 w 298823"/>
                  <a:gd name="connsiteY90" fmla="*/ 176452 h 336988"/>
                  <a:gd name="connsiteX91" fmla="*/ 71955 w 298823"/>
                  <a:gd name="connsiteY91" fmla="*/ 127764 h 336988"/>
                  <a:gd name="connsiteX92" fmla="*/ 70639 w 298823"/>
                  <a:gd name="connsiteY92" fmla="*/ 127764 h 336988"/>
                  <a:gd name="connsiteX93" fmla="*/ 64058 w 298823"/>
                  <a:gd name="connsiteY93" fmla="*/ 129080 h 336988"/>
                  <a:gd name="connsiteX94" fmla="*/ 39052 w 298823"/>
                  <a:gd name="connsiteY94" fmla="*/ 123817 h 336988"/>
                  <a:gd name="connsiteX95" fmla="*/ 4832 w 298823"/>
                  <a:gd name="connsiteY95" fmla="*/ 39600 h 336988"/>
                  <a:gd name="connsiteX96" fmla="*/ 64058 w 298823"/>
                  <a:gd name="connsiteY96" fmla="*/ 0 h 336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8823" h="336988">
                    <a:moveTo>
                      <a:pt x="83998" y="191940"/>
                    </a:moveTo>
                    <a:cubicBezTo>
                      <a:pt x="80426" y="192912"/>
                      <a:pt x="77179" y="195178"/>
                      <a:pt x="75231" y="198416"/>
                    </a:cubicBezTo>
                    <a:cubicBezTo>
                      <a:pt x="72633" y="201006"/>
                      <a:pt x="72633" y="204891"/>
                      <a:pt x="73932" y="208776"/>
                    </a:cubicBezTo>
                    <a:cubicBezTo>
                      <a:pt x="73932" y="212662"/>
                      <a:pt x="76530" y="215252"/>
                      <a:pt x="80426" y="217842"/>
                    </a:cubicBezTo>
                    <a:lnTo>
                      <a:pt x="115496" y="238563"/>
                    </a:lnTo>
                    <a:cubicBezTo>
                      <a:pt x="115496" y="237268"/>
                      <a:pt x="114197" y="235973"/>
                      <a:pt x="114197" y="233383"/>
                    </a:cubicBezTo>
                    <a:cubicBezTo>
                      <a:pt x="114197" y="233383"/>
                      <a:pt x="114197" y="233383"/>
                      <a:pt x="98611" y="195826"/>
                    </a:cubicBezTo>
                    <a:cubicBezTo>
                      <a:pt x="98611" y="195826"/>
                      <a:pt x="98611" y="195826"/>
                      <a:pt x="94714" y="193235"/>
                    </a:cubicBezTo>
                    <a:cubicBezTo>
                      <a:pt x="91467" y="191293"/>
                      <a:pt x="87570" y="190969"/>
                      <a:pt x="83998" y="191940"/>
                    </a:cubicBezTo>
                    <a:close/>
                    <a:moveTo>
                      <a:pt x="73603" y="53869"/>
                    </a:moveTo>
                    <a:cubicBezTo>
                      <a:pt x="65732" y="56499"/>
                      <a:pt x="63108" y="64390"/>
                      <a:pt x="65732" y="70965"/>
                    </a:cubicBezTo>
                    <a:cubicBezTo>
                      <a:pt x="65732" y="70965"/>
                      <a:pt x="65732" y="70965"/>
                      <a:pt x="127388" y="227467"/>
                    </a:cubicBezTo>
                    <a:cubicBezTo>
                      <a:pt x="136570" y="251139"/>
                      <a:pt x="154936" y="266921"/>
                      <a:pt x="178549" y="274812"/>
                    </a:cubicBezTo>
                    <a:cubicBezTo>
                      <a:pt x="181173" y="274812"/>
                      <a:pt x="182484" y="276127"/>
                      <a:pt x="183796" y="278757"/>
                    </a:cubicBezTo>
                    <a:cubicBezTo>
                      <a:pt x="183796" y="278757"/>
                      <a:pt x="183796" y="278757"/>
                      <a:pt x="199538" y="319526"/>
                    </a:cubicBezTo>
                    <a:lnTo>
                      <a:pt x="282183" y="286648"/>
                    </a:lnTo>
                    <a:cubicBezTo>
                      <a:pt x="282183" y="286648"/>
                      <a:pt x="282183" y="286648"/>
                      <a:pt x="266441" y="245879"/>
                    </a:cubicBezTo>
                    <a:cubicBezTo>
                      <a:pt x="265129" y="243248"/>
                      <a:pt x="265129" y="241933"/>
                      <a:pt x="266441" y="239303"/>
                    </a:cubicBezTo>
                    <a:cubicBezTo>
                      <a:pt x="279559" y="218261"/>
                      <a:pt x="280871" y="193273"/>
                      <a:pt x="271689" y="170916"/>
                    </a:cubicBezTo>
                    <a:cubicBezTo>
                      <a:pt x="271689" y="170916"/>
                      <a:pt x="271689" y="170916"/>
                      <a:pt x="244140" y="99898"/>
                    </a:cubicBezTo>
                    <a:cubicBezTo>
                      <a:pt x="241517" y="92008"/>
                      <a:pt x="233646" y="89377"/>
                      <a:pt x="225775" y="92008"/>
                    </a:cubicBezTo>
                    <a:cubicBezTo>
                      <a:pt x="219215" y="94638"/>
                      <a:pt x="215280" y="102529"/>
                      <a:pt x="217904" y="110419"/>
                    </a:cubicBezTo>
                    <a:cubicBezTo>
                      <a:pt x="217904" y="110419"/>
                      <a:pt x="217904" y="110419"/>
                      <a:pt x="229710" y="138037"/>
                    </a:cubicBezTo>
                    <a:cubicBezTo>
                      <a:pt x="231022" y="141983"/>
                      <a:pt x="228398" y="145928"/>
                      <a:pt x="225775" y="147243"/>
                    </a:cubicBezTo>
                    <a:cubicBezTo>
                      <a:pt x="221839" y="149874"/>
                      <a:pt x="217904" y="147243"/>
                      <a:pt x="215280" y="143298"/>
                    </a:cubicBezTo>
                    <a:cubicBezTo>
                      <a:pt x="215280" y="143298"/>
                      <a:pt x="215280" y="143298"/>
                      <a:pt x="204785" y="115680"/>
                    </a:cubicBezTo>
                    <a:cubicBezTo>
                      <a:pt x="204785" y="114365"/>
                      <a:pt x="204785" y="114365"/>
                      <a:pt x="203474" y="113050"/>
                    </a:cubicBezTo>
                    <a:cubicBezTo>
                      <a:pt x="203474" y="113050"/>
                      <a:pt x="203474" y="113050"/>
                      <a:pt x="200850" y="105159"/>
                    </a:cubicBezTo>
                    <a:cubicBezTo>
                      <a:pt x="199538" y="102529"/>
                      <a:pt x="196914" y="99898"/>
                      <a:pt x="192979" y="98583"/>
                    </a:cubicBezTo>
                    <a:cubicBezTo>
                      <a:pt x="190355" y="95953"/>
                      <a:pt x="186420" y="95953"/>
                      <a:pt x="182484" y="97268"/>
                    </a:cubicBezTo>
                    <a:cubicBezTo>
                      <a:pt x="178549" y="98583"/>
                      <a:pt x="175925" y="101213"/>
                      <a:pt x="174613" y="105159"/>
                    </a:cubicBezTo>
                    <a:cubicBezTo>
                      <a:pt x="173302" y="109104"/>
                      <a:pt x="173302" y="113050"/>
                      <a:pt x="174613" y="115680"/>
                    </a:cubicBezTo>
                    <a:cubicBezTo>
                      <a:pt x="174613" y="115680"/>
                      <a:pt x="174613" y="115680"/>
                      <a:pt x="190355" y="155134"/>
                    </a:cubicBezTo>
                    <a:cubicBezTo>
                      <a:pt x="191667" y="159080"/>
                      <a:pt x="190355" y="163025"/>
                      <a:pt x="186420" y="164340"/>
                    </a:cubicBezTo>
                    <a:cubicBezTo>
                      <a:pt x="182484" y="165655"/>
                      <a:pt x="178549" y="164340"/>
                      <a:pt x="177237" y="160395"/>
                    </a:cubicBezTo>
                    <a:cubicBezTo>
                      <a:pt x="177237" y="160395"/>
                      <a:pt x="177237" y="160395"/>
                      <a:pt x="157560" y="111735"/>
                    </a:cubicBezTo>
                    <a:cubicBezTo>
                      <a:pt x="156248" y="107789"/>
                      <a:pt x="153624" y="105159"/>
                      <a:pt x="149689" y="103844"/>
                    </a:cubicBezTo>
                    <a:cubicBezTo>
                      <a:pt x="147065" y="102529"/>
                      <a:pt x="143130" y="102529"/>
                      <a:pt x="139194" y="103844"/>
                    </a:cubicBezTo>
                    <a:cubicBezTo>
                      <a:pt x="132635" y="106474"/>
                      <a:pt x="128699" y="114365"/>
                      <a:pt x="131323" y="122256"/>
                    </a:cubicBezTo>
                    <a:cubicBezTo>
                      <a:pt x="131323" y="122256"/>
                      <a:pt x="131323" y="122256"/>
                      <a:pt x="149689" y="169601"/>
                    </a:cubicBezTo>
                    <a:cubicBezTo>
                      <a:pt x="151000" y="173546"/>
                      <a:pt x="149689" y="177491"/>
                      <a:pt x="145753" y="178807"/>
                    </a:cubicBezTo>
                    <a:cubicBezTo>
                      <a:pt x="141818" y="180122"/>
                      <a:pt x="137882" y="178807"/>
                      <a:pt x="136570" y="174861"/>
                    </a:cubicBezTo>
                    <a:cubicBezTo>
                      <a:pt x="136570" y="174861"/>
                      <a:pt x="136570" y="174861"/>
                      <a:pt x="118205" y="127516"/>
                    </a:cubicBezTo>
                    <a:cubicBezTo>
                      <a:pt x="118205" y="127516"/>
                      <a:pt x="118205" y="127516"/>
                      <a:pt x="91968" y="61759"/>
                    </a:cubicBezTo>
                    <a:cubicBezTo>
                      <a:pt x="90657" y="57814"/>
                      <a:pt x="88033" y="55184"/>
                      <a:pt x="84753" y="53869"/>
                    </a:cubicBezTo>
                    <a:cubicBezTo>
                      <a:pt x="81474" y="52554"/>
                      <a:pt x="77538" y="52554"/>
                      <a:pt x="73603" y="53869"/>
                    </a:cubicBezTo>
                    <a:close/>
                    <a:moveTo>
                      <a:pt x="56758" y="49650"/>
                    </a:moveTo>
                    <a:cubicBezTo>
                      <a:pt x="54036" y="50903"/>
                      <a:pt x="51315" y="53410"/>
                      <a:pt x="49954" y="55917"/>
                    </a:cubicBezTo>
                    <a:cubicBezTo>
                      <a:pt x="47233" y="59677"/>
                      <a:pt x="47233" y="63437"/>
                      <a:pt x="48594" y="67197"/>
                    </a:cubicBezTo>
                    <a:cubicBezTo>
                      <a:pt x="48594" y="69703"/>
                      <a:pt x="49954" y="72210"/>
                      <a:pt x="51315" y="73463"/>
                    </a:cubicBezTo>
                    <a:cubicBezTo>
                      <a:pt x="48594" y="64690"/>
                      <a:pt x="51315" y="55917"/>
                      <a:pt x="56758" y="49650"/>
                    </a:cubicBezTo>
                    <a:close/>
                    <a:moveTo>
                      <a:pt x="46241" y="18716"/>
                    </a:moveTo>
                    <a:cubicBezTo>
                      <a:pt x="34335" y="23476"/>
                      <a:pt x="24082" y="32668"/>
                      <a:pt x="18129" y="45142"/>
                    </a:cubicBezTo>
                    <a:cubicBezTo>
                      <a:pt x="7546" y="70092"/>
                      <a:pt x="19452" y="98981"/>
                      <a:pt x="44588" y="109486"/>
                    </a:cubicBezTo>
                    <a:cubicBezTo>
                      <a:pt x="52525" y="113425"/>
                      <a:pt x="59140" y="114738"/>
                      <a:pt x="67077" y="113425"/>
                    </a:cubicBezTo>
                    <a:cubicBezTo>
                      <a:pt x="67077" y="113425"/>
                      <a:pt x="67077" y="113425"/>
                      <a:pt x="59140" y="95041"/>
                    </a:cubicBezTo>
                    <a:cubicBezTo>
                      <a:pt x="55171" y="93728"/>
                      <a:pt x="52525" y="92415"/>
                      <a:pt x="48556" y="91102"/>
                    </a:cubicBezTo>
                    <a:cubicBezTo>
                      <a:pt x="41942" y="87163"/>
                      <a:pt x="36650" y="79284"/>
                      <a:pt x="34004" y="71405"/>
                    </a:cubicBezTo>
                    <a:cubicBezTo>
                      <a:pt x="31358" y="63526"/>
                      <a:pt x="32681" y="54335"/>
                      <a:pt x="37973" y="47768"/>
                    </a:cubicBezTo>
                    <a:cubicBezTo>
                      <a:pt x="47233" y="33324"/>
                      <a:pt x="65754" y="28072"/>
                      <a:pt x="81629" y="37263"/>
                    </a:cubicBezTo>
                    <a:cubicBezTo>
                      <a:pt x="81629" y="37263"/>
                      <a:pt x="82952" y="37263"/>
                      <a:pt x="84275" y="38577"/>
                    </a:cubicBezTo>
                    <a:cubicBezTo>
                      <a:pt x="93536" y="41203"/>
                      <a:pt x="101473" y="47768"/>
                      <a:pt x="105442" y="56961"/>
                    </a:cubicBezTo>
                    <a:cubicBezTo>
                      <a:pt x="105442" y="56961"/>
                      <a:pt x="105442" y="56961"/>
                      <a:pt x="113379" y="75345"/>
                    </a:cubicBezTo>
                    <a:cubicBezTo>
                      <a:pt x="118671" y="53021"/>
                      <a:pt x="106765" y="28072"/>
                      <a:pt x="84275" y="18880"/>
                    </a:cubicBezTo>
                    <a:cubicBezTo>
                      <a:pt x="71708" y="13627"/>
                      <a:pt x="58147" y="13956"/>
                      <a:pt x="46241" y="18716"/>
                    </a:cubicBezTo>
                    <a:close/>
                    <a:moveTo>
                      <a:pt x="64058" y="0"/>
                    </a:moveTo>
                    <a:cubicBezTo>
                      <a:pt x="72366" y="42"/>
                      <a:pt x="80839" y="1769"/>
                      <a:pt x="89065" y="5387"/>
                    </a:cubicBezTo>
                    <a:cubicBezTo>
                      <a:pt x="121968" y="18546"/>
                      <a:pt x="137762" y="56707"/>
                      <a:pt x="123284" y="89604"/>
                    </a:cubicBezTo>
                    <a:cubicBezTo>
                      <a:pt x="121968" y="90920"/>
                      <a:pt x="121968" y="93551"/>
                      <a:pt x="120652" y="94867"/>
                    </a:cubicBezTo>
                    <a:cubicBezTo>
                      <a:pt x="120652" y="94867"/>
                      <a:pt x="120652" y="94867"/>
                      <a:pt x="121968" y="98815"/>
                    </a:cubicBezTo>
                    <a:cubicBezTo>
                      <a:pt x="124601" y="94867"/>
                      <a:pt x="128549" y="92236"/>
                      <a:pt x="133813" y="90920"/>
                    </a:cubicBezTo>
                    <a:cubicBezTo>
                      <a:pt x="140394" y="88288"/>
                      <a:pt x="148291" y="88288"/>
                      <a:pt x="156188" y="90920"/>
                    </a:cubicBezTo>
                    <a:cubicBezTo>
                      <a:pt x="158820" y="92236"/>
                      <a:pt x="161452" y="93551"/>
                      <a:pt x="164084" y="96183"/>
                    </a:cubicBezTo>
                    <a:cubicBezTo>
                      <a:pt x="166717" y="90920"/>
                      <a:pt x="171981" y="86972"/>
                      <a:pt x="177246" y="84340"/>
                    </a:cubicBezTo>
                    <a:cubicBezTo>
                      <a:pt x="187775" y="80393"/>
                      <a:pt x="199620" y="83024"/>
                      <a:pt x="207517" y="89604"/>
                    </a:cubicBezTo>
                    <a:cubicBezTo>
                      <a:pt x="210149" y="85656"/>
                      <a:pt x="215414" y="80393"/>
                      <a:pt x="220678" y="79077"/>
                    </a:cubicBezTo>
                    <a:cubicBezTo>
                      <a:pt x="235156" y="72497"/>
                      <a:pt x="252265" y="80393"/>
                      <a:pt x="257530" y="94867"/>
                    </a:cubicBezTo>
                    <a:cubicBezTo>
                      <a:pt x="257530" y="94867"/>
                      <a:pt x="257530" y="94867"/>
                      <a:pt x="286485" y="165925"/>
                    </a:cubicBezTo>
                    <a:cubicBezTo>
                      <a:pt x="295698" y="190926"/>
                      <a:pt x="294382" y="219875"/>
                      <a:pt x="281220" y="243561"/>
                    </a:cubicBezTo>
                    <a:cubicBezTo>
                      <a:pt x="281220" y="243561"/>
                      <a:pt x="281220" y="243561"/>
                      <a:pt x="298330" y="289617"/>
                    </a:cubicBezTo>
                    <a:cubicBezTo>
                      <a:pt x="299646" y="292249"/>
                      <a:pt x="298330" y="297512"/>
                      <a:pt x="294382" y="298828"/>
                    </a:cubicBezTo>
                    <a:cubicBezTo>
                      <a:pt x="294382" y="298828"/>
                      <a:pt x="294382" y="298828"/>
                      <a:pt x="198304" y="336988"/>
                    </a:cubicBezTo>
                    <a:cubicBezTo>
                      <a:pt x="196988" y="336988"/>
                      <a:pt x="196988" y="336988"/>
                      <a:pt x="195672" y="336988"/>
                    </a:cubicBezTo>
                    <a:cubicBezTo>
                      <a:pt x="193039" y="336988"/>
                      <a:pt x="190407" y="335672"/>
                      <a:pt x="189091" y="331725"/>
                    </a:cubicBezTo>
                    <a:cubicBezTo>
                      <a:pt x="189091" y="331725"/>
                      <a:pt x="189091" y="331725"/>
                      <a:pt x="170665" y="286985"/>
                    </a:cubicBezTo>
                    <a:cubicBezTo>
                      <a:pt x="158820" y="284353"/>
                      <a:pt x="148291" y="277774"/>
                      <a:pt x="139078" y="269879"/>
                    </a:cubicBezTo>
                    <a:cubicBezTo>
                      <a:pt x="139078" y="269879"/>
                      <a:pt x="139078" y="269879"/>
                      <a:pt x="71955" y="229087"/>
                    </a:cubicBezTo>
                    <a:cubicBezTo>
                      <a:pt x="65375" y="225139"/>
                      <a:pt x="60110" y="218560"/>
                      <a:pt x="58794" y="211980"/>
                    </a:cubicBezTo>
                    <a:cubicBezTo>
                      <a:pt x="57477" y="204085"/>
                      <a:pt x="57477" y="196190"/>
                      <a:pt x="61426" y="189610"/>
                    </a:cubicBezTo>
                    <a:cubicBezTo>
                      <a:pt x="65375" y="183031"/>
                      <a:pt x="71955" y="179083"/>
                      <a:pt x="79852" y="176452"/>
                    </a:cubicBezTo>
                    <a:cubicBezTo>
                      <a:pt x="83800" y="176452"/>
                      <a:pt x="87749" y="175136"/>
                      <a:pt x="90381" y="176452"/>
                    </a:cubicBezTo>
                    <a:cubicBezTo>
                      <a:pt x="90381" y="176452"/>
                      <a:pt x="90381" y="176452"/>
                      <a:pt x="71955" y="127764"/>
                    </a:cubicBezTo>
                    <a:cubicBezTo>
                      <a:pt x="71955" y="127764"/>
                      <a:pt x="70639" y="127764"/>
                      <a:pt x="70639" y="127764"/>
                    </a:cubicBezTo>
                    <a:cubicBezTo>
                      <a:pt x="68007" y="129080"/>
                      <a:pt x="66691" y="129080"/>
                      <a:pt x="64058" y="129080"/>
                    </a:cubicBezTo>
                    <a:cubicBezTo>
                      <a:pt x="56161" y="129080"/>
                      <a:pt x="46948" y="126448"/>
                      <a:pt x="39052" y="123817"/>
                    </a:cubicBezTo>
                    <a:cubicBezTo>
                      <a:pt x="6148" y="109342"/>
                      <a:pt x="-8329" y="71182"/>
                      <a:pt x="4832" y="39600"/>
                    </a:cubicBezTo>
                    <a:cubicBezTo>
                      <a:pt x="15690" y="14928"/>
                      <a:pt x="39134" y="-123"/>
                      <a:pt x="640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87897" y="4831341"/>
            <a:ext cx="4286885" cy="1557655"/>
            <a:chOff x="4228246" y="4837325"/>
            <a:chExt cx="4286885" cy="1557655"/>
          </a:xfrm>
        </p:grpSpPr>
        <p:sp>
          <p:nvSpPr>
            <p:cNvPr id="34" name="矩形 33"/>
            <p:cNvSpPr/>
            <p:nvPr/>
          </p:nvSpPr>
          <p:spPr>
            <a:xfrm>
              <a:off x="4228246" y="4837325"/>
              <a:ext cx="4286885" cy="155765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841940" y="4921225"/>
              <a:ext cx="205194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深度学习</a:t>
              </a:r>
              <a:endParaRPr lang="zh-CN" altLang="en-US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1656" y="5255790"/>
              <a:ext cx="353758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2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本系统利用了深度学习方法的强大能力及优势，将其运用在农业蔬菜图像识别领域，开展了基于深度学习的农业蔬菜图像识别相关技术研究。</a:t>
              </a:r>
              <a:endParaRPr lang="zh-CN" altLang="en-US" sz="12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228246" y="5374913"/>
              <a:ext cx="483195" cy="525289"/>
              <a:chOff x="690687" y="5150220"/>
              <a:chExt cx="629085" cy="68388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690687" y="5150220"/>
                <a:ext cx="629085" cy="683888"/>
              </a:xfrm>
              <a:prstGeom prst="rect">
                <a:avLst/>
              </a:prstGeom>
              <a:solidFill>
                <a:srgbClr val="479F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34"/>
              <p:cNvSpPr/>
              <p:nvPr/>
            </p:nvSpPr>
            <p:spPr bwMode="auto">
              <a:xfrm>
                <a:off x="777543" y="5235400"/>
                <a:ext cx="455371" cy="513527"/>
              </a:xfrm>
              <a:custGeom>
                <a:avLst/>
                <a:gdLst>
                  <a:gd name="connsiteX0" fmla="*/ 83998 w 298823"/>
                  <a:gd name="connsiteY0" fmla="*/ 191940 h 336988"/>
                  <a:gd name="connsiteX1" fmla="*/ 75231 w 298823"/>
                  <a:gd name="connsiteY1" fmla="*/ 198416 h 336988"/>
                  <a:gd name="connsiteX2" fmla="*/ 73932 w 298823"/>
                  <a:gd name="connsiteY2" fmla="*/ 208776 h 336988"/>
                  <a:gd name="connsiteX3" fmla="*/ 80426 w 298823"/>
                  <a:gd name="connsiteY3" fmla="*/ 217842 h 336988"/>
                  <a:gd name="connsiteX4" fmla="*/ 115496 w 298823"/>
                  <a:gd name="connsiteY4" fmla="*/ 238563 h 336988"/>
                  <a:gd name="connsiteX5" fmla="*/ 114197 w 298823"/>
                  <a:gd name="connsiteY5" fmla="*/ 233383 h 336988"/>
                  <a:gd name="connsiteX6" fmla="*/ 98611 w 298823"/>
                  <a:gd name="connsiteY6" fmla="*/ 195826 h 336988"/>
                  <a:gd name="connsiteX7" fmla="*/ 94714 w 298823"/>
                  <a:gd name="connsiteY7" fmla="*/ 193235 h 336988"/>
                  <a:gd name="connsiteX8" fmla="*/ 83998 w 298823"/>
                  <a:gd name="connsiteY8" fmla="*/ 191940 h 336988"/>
                  <a:gd name="connsiteX9" fmla="*/ 73603 w 298823"/>
                  <a:gd name="connsiteY9" fmla="*/ 53869 h 336988"/>
                  <a:gd name="connsiteX10" fmla="*/ 65732 w 298823"/>
                  <a:gd name="connsiteY10" fmla="*/ 70965 h 336988"/>
                  <a:gd name="connsiteX11" fmla="*/ 127388 w 298823"/>
                  <a:gd name="connsiteY11" fmla="*/ 227467 h 336988"/>
                  <a:gd name="connsiteX12" fmla="*/ 178549 w 298823"/>
                  <a:gd name="connsiteY12" fmla="*/ 274812 h 336988"/>
                  <a:gd name="connsiteX13" fmla="*/ 183796 w 298823"/>
                  <a:gd name="connsiteY13" fmla="*/ 278757 h 336988"/>
                  <a:gd name="connsiteX14" fmla="*/ 199538 w 298823"/>
                  <a:gd name="connsiteY14" fmla="*/ 319526 h 336988"/>
                  <a:gd name="connsiteX15" fmla="*/ 282183 w 298823"/>
                  <a:gd name="connsiteY15" fmla="*/ 286648 h 336988"/>
                  <a:gd name="connsiteX16" fmla="*/ 266441 w 298823"/>
                  <a:gd name="connsiteY16" fmla="*/ 245879 h 336988"/>
                  <a:gd name="connsiteX17" fmla="*/ 266441 w 298823"/>
                  <a:gd name="connsiteY17" fmla="*/ 239303 h 336988"/>
                  <a:gd name="connsiteX18" fmla="*/ 271689 w 298823"/>
                  <a:gd name="connsiteY18" fmla="*/ 170916 h 336988"/>
                  <a:gd name="connsiteX19" fmla="*/ 244140 w 298823"/>
                  <a:gd name="connsiteY19" fmla="*/ 99898 h 336988"/>
                  <a:gd name="connsiteX20" fmla="*/ 225775 w 298823"/>
                  <a:gd name="connsiteY20" fmla="*/ 92008 h 336988"/>
                  <a:gd name="connsiteX21" fmla="*/ 217904 w 298823"/>
                  <a:gd name="connsiteY21" fmla="*/ 110419 h 336988"/>
                  <a:gd name="connsiteX22" fmla="*/ 229710 w 298823"/>
                  <a:gd name="connsiteY22" fmla="*/ 138037 h 336988"/>
                  <a:gd name="connsiteX23" fmla="*/ 225775 w 298823"/>
                  <a:gd name="connsiteY23" fmla="*/ 147243 h 336988"/>
                  <a:gd name="connsiteX24" fmla="*/ 215280 w 298823"/>
                  <a:gd name="connsiteY24" fmla="*/ 143298 h 336988"/>
                  <a:gd name="connsiteX25" fmla="*/ 204785 w 298823"/>
                  <a:gd name="connsiteY25" fmla="*/ 115680 h 336988"/>
                  <a:gd name="connsiteX26" fmla="*/ 203474 w 298823"/>
                  <a:gd name="connsiteY26" fmla="*/ 113050 h 336988"/>
                  <a:gd name="connsiteX27" fmla="*/ 200850 w 298823"/>
                  <a:gd name="connsiteY27" fmla="*/ 105159 h 336988"/>
                  <a:gd name="connsiteX28" fmla="*/ 192979 w 298823"/>
                  <a:gd name="connsiteY28" fmla="*/ 98583 h 336988"/>
                  <a:gd name="connsiteX29" fmla="*/ 182484 w 298823"/>
                  <a:gd name="connsiteY29" fmla="*/ 97268 h 336988"/>
                  <a:gd name="connsiteX30" fmla="*/ 174613 w 298823"/>
                  <a:gd name="connsiteY30" fmla="*/ 105159 h 336988"/>
                  <a:gd name="connsiteX31" fmla="*/ 174613 w 298823"/>
                  <a:gd name="connsiteY31" fmla="*/ 115680 h 336988"/>
                  <a:gd name="connsiteX32" fmla="*/ 190355 w 298823"/>
                  <a:gd name="connsiteY32" fmla="*/ 155134 h 336988"/>
                  <a:gd name="connsiteX33" fmla="*/ 186420 w 298823"/>
                  <a:gd name="connsiteY33" fmla="*/ 164340 h 336988"/>
                  <a:gd name="connsiteX34" fmla="*/ 177237 w 298823"/>
                  <a:gd name="connsiteY34" fmla="*/ 160395 h 336988"/>
                  <a:gd name="connsiteX35" fmla="*/ 157560 w 298823"/>
                  <a:gd name="connsiteY35" fmla="*/ 111735 h 336988"/>
                  <a:gd name="connsiteX36" fmla="*/ 149689 w 298823"/>
                  <a:gd name="connsiteY36" fmla="*/ 103844 h 336988"/>
                  <a:gd name="connsiteX37" fmla="*/ 139194 w 298823"/>
                  <a:gd name="connsiteY37" fmla="*/ 103844 h 336988"/>
                  <a:gd name="connsiteX38" fmla="*/ 131323 w 298823"/>
                  <a:gd name="connsiteY38" fmla="*/ 122256 h 336988"/>
                  <a:gd name="connsiteX39" fmla="*/ 149689 w 298823"/>
                  <a:gd name="connsiteY39" fmla="*/ 169601 h 336988"/>
                  <a:gd name="connsiteX40" fmla="*/ 145753 w 298823"/>
                  <a:gd name="connsiteY40" fmla="*/ 178807 h 336988"/>
                  <a:gd name="connsiteX41" fmla="*/ 136570 w 298823"/>
                  <a:gd name="connsiteY41" fmla="*/ 174861 h 336988"/>
                  <a:gd name="connsiteX42" fmla="*/ 118205 w 298823"/>
                  <a:gd name="connsiteY42" fmla="*/ 127516 h 336988"/>
                  <a:gd name="connsiteX43" fmla="*/ 91968 w 298823"/>
                  <a:gd name="connsiteY43" fmla="*/ 61759 h 336988"/>
                  <a:gd name="connsiteX44" fmla="*/ 84753 w 298823"/>
                  <a:gd name="connsiteY44" fmla="*/ 53869 h 336988"/>
                  <a:gd name="connsiteX45" fmla="*/ 73603 w 298823"/>
                  <a:gd name="connsiteY45" fmla="*/ 53869 h 336988"/>
                  <a:gd name="connsiteX46" fmla="*/ 56758 w 298823"/>
                  <a:gd name="connsiteY46" fmla="*/ 49650 h 336988"/>
                  <a:gd name="connsiteX47" fmla="*/ 49954 w 298823"/>
                  <a:gd name="connsiteY47" fmla="*/ 55917 h 336988"/>
                  <a:gd name="connsiteX48" fmla="*/ 48594 w 298823"/>
                  <a:gd name="connsiteY48" fmla="*/ 67197 h 336988"/>
                  <a:gd name="connsiteX49" fmla="*/ 51315 w 298823"/>
                  <a:gd name="connsiteY49" fmla="*/ 73463 h 336988"/>
                  <a:gd name="connsiteX50" fmla="*/ 56758 w 298823"/>
                  <a:gd name="connsiteY50" fmla="*/ 49650 h 336988"/>
                  <a:gd name="connsiteX51" fmla="*/ 46241 w 298823"/>
                  <a:gd name="connsiteY51" fmla="*/ 18716 h 336988"/>
                  <a:gd name="connsiteX52" fmla="*/ 18129 w 298823"/>
                  <a:gd name="connsiteY52" fmla="*/ 45142 h 336988"/>
                  <a:gd name="connsiteX53" fmla="*/ 44588 w 298823"/>
                  <a:gd name="connsiteY53" fmla="*/ 109486 h 336988"/>
                  <a:gd name="connsiteX54" fmla="*/ 67077 w 298823"/>
                  <a:gd name="connsiteY54" fmla="*/ 113425 h 336988"/>
                  <a:gd name="connsiteX55" fmla="*/ 59140 w 298823"/>
                  <a:gd name="connsiteY55" fmla="*/ 95041 h 336988"/>
                  <a:gd name="connsiteX56" fmla="*/ 48556 w 298823"/>
                  <a:gd name="connsiteY56" fmla="*/ 91102 h 336988"/>
                  <a:gd name="connsiteX57" fmla="*/ 34004 w 298823"/>
                  <a:gd name="connsiteY57" fmla="*/ 71405 h 336988"/>
                  <a:gd name="connsiteX58" fmla="*/ 37973 w 298823"/>
                  <a:gd name="connsiteY58" fmla="*/ 47768 h 336988"/>
                  <a:gd name="connsiteX59" fmla="*/ 81629 w 298823"/>
                  <a:gd name="connsiteY59" fmla="*/ 37263 h 336988"/>
                  <a:gd name="connsiteX60" fmla="*/ 84275 w 298823"/>
                  <a:gd name="connsiteY60" fmla="*/ 38577 h 336988"/>
                  <a:gd name="connsiteX61" fmla="*/ 105442 w 298823"/>
                  <a:gd name="connsiteY61" fmla="*/ 56961 h 336988"/>
                  <a:gd name="connsiteX62" fmla="*/ 113379 w 298823"/>
                  <a:gd name="connsiteY62" fmla="*/ 75345 h 336988"/>
                  <a:gd name="connsiteX63" fmla="*/ 84275 w 298823"/>
                  <a:gd name="connsiteY63" fmla="*/ 18880 h 336988"/>
                  <a:gd name="connsiteX64" fmla="*/ 46241 w 298823"/>
                  <a:gd name="connsiteY64" fmla="*/ 18716 h 336988"/>
                  <a:gd name="connsiteX65" fmla="*/ 64058 w 298823"/>
                  <a:gd name="connsiteY65" fmla="*/ 0 h 336988"/>
                  <a:gd name="connsiteX66" fmla="*/ 89065 w 298823"/>
                  <a:gd name="connsiteY66" fmla="*/ 5387 h 336988"/>
                  <a:gd name="connsiteX67" fmla="*/ 123284 w 298823"/>
                  <a:gd name="connsiteY67" fmla="*/ 89604 h 336988"/>
                  <a:gd name="connsiteX68" fmla="*/ 120652 w 298823"/>
                  <a:gd name="connsiteY68" fmla="*/ 94867 h 336988"/>
                  <a:gd name="connsiteX69" fmla="*/ 121968 w 298823"/>
                  <a:gd name="connsiteY69" fmla="*/ 98815 h 336988"/>
                  <a:gd name="connsiteX70" fmla="*/ 133813 w 298823"/>
                  <a:gd name="connsiteY70" fmla="*/ 90920 h 336988"/>
                  <a:gd name="connsiteX71" fmla="*/ 156188 w 298823"/>
                  <a:gd name="connsiteY71" fmla="*/ 90920 h 336988"/>
                  <a:gd name="connsiteX72" fmla="*/ 164084 w 298823"/>
                  <a:gd name="connsiteY72" fmla="*/ 96183 h 336988"/>
                  <a:gd name="connsiteX73" fmla="*/ 177246 w 298823"/>
                  <a:gd name="connsiteY73" fmla="*/ 84340 h 336988"/>
                  <a:gd name="connsiteX74" fmla="*/ 207517 w 298823"/>
                  <a:gd name="connsiteY74" fmla="*/ 89604 h 336988"/>
                  <a:gd name="connsiteX75" fmla="*/ 220678 w 298823"/>
                  <a:gd name="connsiteY75" fmla="*/ 79077 h 336988"/>
                  <a:gd name="connsiteX76" fmla="*/ 257530 w 298823"/>
                  <a:gd name="connsiteY76" fmla="*/ 94867 h 336988"/>
                  <a:gd name="connsiteX77" fmla="*/ 286485 w 298823"/>
                  <a:gd name="connsiteY77" fmla="*/ 165925 h 336988"/>
                  <a:gd name="connsiteX78" fmla="*/ 281220 w 298823"/>
                  <a:gd name="connsiteY78" fmla="*/ 243561 h 336988"/>
                  <a:gd name="connsiteX79" fmla="*/ 298330 w 298823"/>
                  <a:gd name="connsiteY79" fmla="*/ 289617 h 336988"/>
                  <a:gd name="connsiteX80" fmla="*/ 294382 w 298823"/>
                  <a:gd name="connsiteY80" fmla="*/ 298828 h 336988"/>
                  <a:gd name="connsiteX81" fmla="*/ 198304 w 298823"/>
                  <a:gd name="connsiteY81" fmla="*/ 336988 h 336988"/>
                  <a:gd name="connsiteX82" fmla="*/ 195672 w 298823"/>
                  <a:gd name="connsiteY82" fmla="*/ 336988 h 336988"/>
                  <a:gd name="connsiteX83" fmla="*/ 189091 w 298823"/>
                  <a:gd name="connsiteY83" fmla="*/ 331725 h 336988"/>
                  <a:gd name="connsiteX84" fmla="*/ 170665 w 298823"/>
                  <a:gd name="connsiteY84" fmla="*/ 286985 h 336988"/>
                  <a:gd name="connsiteX85" fmla="*/ 139078 w 298823"/>
                  <a:gd name="connsiteY85" fmla="*/ 269879 h 336988"/>
                  <a:gd name="connsiteX86" fmla="*/ 71955 w 298823"/>
                  <a:gd name="connsiteY86" fmla="*/ 229087 h 336988"/>
                  <a:gd name="connsiteX87" fmla="*/ 58794 w 298823"/>
                  <a:gd name="connsiteY87" fmla="*/ 211980 h 336988"/>
                  <a:gd name="connsiteX88" fmla="*/ 61426 w 298823"/>
                  <a:gd name="connsiteY88" fmla="*/ 189610 h 336988"/>
                  <a:gd name="connsiteX89" fmla="*/ 79852 w 298823"/>
                  <a:gd name="connsiteY89" fmla="*/ 176452 h 336988"/>
                  <a:gd name="connsiteX90" fmla="*/ 90381 w 298823"/>
                  <a:gd name="connsiteY90" fmla="*/ 176452 h 336988"/>
                  <a:gd name="connsiteX91" fmla="*/ 71955 w 298823"/>
                  <a:gd name="connsiteY91" fmla="*/ 127764 h 336988"/>
                  <a:gd name="connsiteX92" fmla="*/ 70639 w 298823"/>
                  <a:gd name="connsiteY92" fmla="*/ 127764 h 336988"/>
                  <a:gd name="connsiteX93" fmla="*/ 64058 w 298823"/>
                  <a:gd name="connsiteY93" fmla="*/ 129080 h 336988"/>
                  <a:gd name="connsiteX94" fmla="*/ 39052 w 298823"/>
                  <a:gd name="connsiteY94" fmla="*/ 123817 h 336988"/>
                  <a:gd name="connsiteX95" fmla="*/ 4832 w 298823"/>
                  <a:gd name="connsiteY95" fmla="*/ 39600 h 336988"/>
                  <a:gd name="connsiteX96" fmla="*/ 64058 w 298823"/>
                  <a:gd name="connsiteY96" fmla="*/ 0 h 336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8823" h="336988">
                    <a:moveTo>
                      <a:pt x="83998" y="191940"/>
                    </a:moveTo>
                    <a:cubicBezTo>
                      <a:pt x="80426" y="192912"/>
                      <a:pt x="77179" y="195178"/>
                      <a:pt x="75231" y="198416"/>
                    </a:cubicBezTo>
                    <a:cubicBezTo>
                      <a:pt x="72633" y="201006"/>
                      <a:pt x="72633" y="204891"/>
                      <a:pt x="73932" y="208776"/>
                    </a:cubicBezTo>
                    <a:cubicBezTo>
                      <a:pt x="73932" y="212662"/>
                      <a:pt x="76530" y="215252"/>
                      <a:pt x="80426" y="217842"/>
                    </a:cubicBezTo>
                    <a:lnTo>
                      <a:pt x="115496" y="238563"/>
                    </a:lnTo>
                    <a:cubicBezTo>
                      <a:pt x="115496" y="237268"/>
                      <a:pt x="114197" y="235973"/>
                      <a:pt x="114197" y="233383"/>
                    </a:cubicBezTo>
                    <a:cubicBezTo>
                      <a:pt x="114197" y="233383"/>
                      <a:pt x="114197" y="233383"/>
                      <a:pt x="98611" y="195826"/>
                    </a:cubicBezTo>
                    <a:cubicBezTo>
                      <a:pt x="98611" y="195826"/>
                      <a:pt x="98611" y="195826"/>
                      <a:pt x="94714" y="193235"/>
                    </a:cubicBezTo>
                    <a:cubicBezTo>
                      <a:pt x="91467" y="191293"/>
                      <a:pt x="87570" y="190969"/>
                      <a:pt x="83998" y="191940"/>
                    </a:cubicBezTo>
                    <a:close/>
                    <a:moveTo>
                      <a:pt x="73603" y="53869"/>
                    </a:moveTo>
                    <a:cubicBezTo>
                      <a:pt x="65732" y="56499"/>
                      <a:pt x="63108" y="64390"/>
                      <a:pt x="65732" y="70965"/>
                    </a:cubicBezTo>
                    <a:cubicBezTo>
                      <a:pt x="65732" y="70965"/>
                      <a:pt x="65732" y="70965"/>
                      <a:pt x="127388" y="227467"/>
                    </a:cubicBezTo>
                    <a:cubicBezTo>
                      <a:pt x="136570" y="251139"/>
                      <a:pt x="154936" y="266921"/>
                      <a:pt x="178549" y="274812"/>
                    </a:cubicBezTo>
                    <a:cubicBezTo>
                      <a:pt x="181173" y="274812"/>
                      <a:pt x="182484" y="276127"/>
                      <a:pt x="183796" y="278757"/>
                    </a:cubicBezTo>
                    <a:cubicBezTo>
                      <a:pt x="183796" y="278757"/>
                      <a:pt x="183796" y="278757"/>
                      <a:pt x="199538" y="319526"/>
                    </a:cubicBezTo>
                    <a:lnTo>
                      <a:pt x="282183" y="286648"/>
                    </a:lnTo>
                    <a:cubicBezTo>
                      <a:pt x="282183" y="286648"/>
                      <a:pt x="282183" y="286648"/>
                      <a:pt x="266441" y="245879"/>
                    </a:cubicBezTo>
                    <a:cubicBezTo>
                      <a:pt x="265129" y="243248"/>
                      <a:pt x="265129" y="241933"/>
                      <a:pt x="266441" y="239303"/>
                    </a:cubicBezTo>
                    <a:cubicBezTo>
                      <a:pt x="279559" y="218261"/>
                      <a:pt x="280871" y="193273"/>
                      <a:pt x="271689" y="170916"/>
                    </a:cubicBezTo>
                    <a:cubicBezTo>
                      <a:pt x="271689" y="170916"/>
                      <a:pt x="271689" y="170916"/>
                      <a:pt x="244140" y="99898"/>
                    </a:cubicBezTo>
                    <a:cubicBezTo>
                      <a:pt x="241517" y="92008"/>
                      <a:pt x="233646" y="89377"/>
                      <a:pt x="225775" y="92008"/>
                    </a:cubicBezTo>
                    <a:cubicBezTo>
                      <a:pt x="219215" y="94638"/>
                      <a:pt x="215280" y="102529"/>
                      <a:pt x="217904" y="110419"/>
                    </a:cubicBezTo>
                    <a:cubicBezTo>
                      <a:pt x="217904" y="110419"/>
                      <a:pt x="217904" y="110419"/>
                      <a:pt x="229710" y="138037"/>
                    </a:cubicBezTo>
                    <a:cubicBezTo>
                      <a:pt x="231022" y="141983"/>
                      <a:pt x="228398" y="145928"/>
                      <a:pt x="225775" y="147243"/>
                    </a:cubicBezTo>
                    <a:cubicBezTo>
                      <a:pt x="221839" y="149874"/>
                      <a:pt x="217904" y="147243"/>
                      <a:pt x="215280" y="143298"/>
                    </a:cubicBezTo>
                    <a:cubicBezTo>
                      <a:pt x="215280" y="143298"/>
                      <a:pt x="215280" y="143298"/>
                      <a:pt x="204785" y="115680"/>
                    </a:cubicBezTo>
                    <a:cubicBezTo>
                      <a:pt x="204785" y="114365"/>
                      <a:pt x="204785" y="114365"/>
                      <a:pt x="203474" y="113050"/>
                    </a:cubicBezTo>
                    <a:cubicBezTo>
                      <a:pt x="203474" y="113050"/>
                      <a:pt x="203474" y="113050"/>
                      <a:pt x="200850" y="105159"/>
                    </a:cubicBezTo>
                    <a:cubicBezTo>
                      <a:pt x="199538" y="102529"/>
                      <a:pt x="196914" y="99898"/>
                      <a:pt x="192979" y="98583"/>
                    </a:cubicBezTo>
                    <a:cubicBezTo>
                      <a:pt x="190355" y="95953"/>
                      <a:pt x="186420" y="95953"/>
                      <a:pt x="182484" y="97268"/>
                    </a:cubicBezTo>
                    <a:cubicBezTo>
                      <a:pt x="178549" y="98583"/>
                      <a:pt x="175925" y="101213"/>
                      <a:pt x="174613" y="105159"/>
                    </a:cubicBezTo>
                    <a:cubicBezTo>
                      <a:pt x="173302" y="109104"/>
                      <a:pt x="173302" y="113050"/>
                      <a:pt x="174613" y="115680"/>
                    </a:cubicBezTo>
                    <a:cubicBezTo>
                      <a:pt x="174613" y="115680"/>
                      <a:pt x="174613" y="115680"/>
                      <a:pt x="190355" y="155134"/>
                    </a:cubicBezTo>
                    <a:cubicBezTo>
                      <a:pt x="191667" y="159080"/>
                      <a:pt x="190355" y="163025"/>
                      <a:pt x="186420" y="164340"/>
                    </a:cubicBezTo>
                    <a:cubicBezTo>
                      <a:pt x="182484" y="165655"/>
                      <a:pt x="178549" y="164340"/>
                      <a:pt x="177237" y="160395"/>
                    </a:cubicBezTo>
                    <a:cubicBezTo>
                      <a:pt x="177237" y="160395"/>
                      <a:pt x="177237" y="160395"/>
                      <a:pt x="157560" y="111735"/>
                    </a:cubicBezTo>
                    <a:cubicBezTo>
                      <a:pt x="156248" y="107789"/>
                      <a:pt x="153624" y="105159"/>
                      <a:pt x="149689" y="103844"/>
                    </a:cubicBezTo>
                    <a:cubicBezTo>
                      <a:pt x="147065" y="102529"/>
                      <a:pt x="143130" y="102529"/>
                      <a:pt x="139194" y="103844"/>
                    </a:cubicBezTo>
                    <a:cubicBezTo>
                      <a:pt x="132635" y="106474"/>
                      <a:pt x="128699" y="114365"/>
                      <a:pt x="131323" y="122256"/>
                    </a:cubicBezTo>
                    <a:cubicBezTo>
                      <a:pt x="131323" y="122256"/>
                      <a:pt x="131323" y="122256"/>
                      <a:pt x="149689" y="169601"/>
                    </a:cubicBezTo>
                    <a:cubicBezTo>
                      <a:pt x="151000" y="173546"/>
                      <a:pt x="149689" y="177491"/>
                      <a:pt x="145753" y="178807"/>
                    </a:cubicBezTo>
                    <a:cubicBezTo>
                      <a:pt x="141818" y="180122"/>
                      <a:pt x="137882" y="178807"/>
                      <a:pt x="136570" y="174861"/>
                    </a:cubicBezTo>
                    <a:cubicBezTo>
                      <a:pt x="136570" y="174861"/>
                      <a:pt x="136570" y="174861"/>
                      <a:pt x="118205" y="127516"/>
                    </a:cubicBezTo>
                    <a:cubicBezTo>
                      <a:pt x="118205" y="127516"/>
                      <a:pt x="118205" y="127516"/>
                      <a:pt x="91968" y="61759"/>
                    </a:cubicBezTo>
                    <a:cubicBezTo>
                      <a:pt x="90657" y="57814"/>
                      <a:pt x="88033" y="55184"/>
                      <a:pt x="84753" y="53869"/>
                    </a:cubicBezTo>
                    <a:cubicBezTo>
                      <a:pt x="81474" y="52554"/>
                      <a:pt x="77538" y="52554"/>
                      <a:pt x="73603" y="53869"/>
                    </a:cubicBezTo>
                    <a:close/>
                    <a:moveTo>
                      <a:pt x="56758" y="49650"/>
                    </a:moveTo>
                    <a:cubicBezTo>
                      <a:pt x="54036" y="50903"/>
                      <a:pt x="51315" y="53410"/>
                      <a:pt x="49954" y="55917"/>
                    </a:cubicBezTo>
                    <a:cubicBezTo>
                      <a:pt x="47233" y="59677"/>
                      <a:pt x="47233" y="63437"/>
                      <a:pt x="48594" y="67197"/>
                    </a:cubicBezTo>
                    <a:cubicBezTo>
                      <a:pt x="48594" y="69703"/>
                      <a:pt x="49954" y="72210"/>
                      <a:pt x="51315" y="73463"/>
                    </a:cubicBezTo>
                    <a:cubicBezTo>
                      <a:pt x="48594" y="64690"/>
                      <a:pt x="51315" y="55917"/>
                      <a:pt x="56758" y="49650"/>
                    </a:cubicBezTo>
                    <a:close/>
                    <a:moveTo>
                      <a:pt x="46241" y="18716"/>
                    </a:moveTo>
                    <a:cubicBezTo>
                      <a:pt x="34335" y="23476"/>
                      <a:pt x="24082" y="32668"/>
                      <a:pt x="18129" y="45142"/>
                    </a:cubicBezTo>
                    <a:cubicBezTo>
                      <a:pt x="7546" y="70092"/>
                      <a:pt x="19452" y="98981"/>
                      <a:pt x="44588" y="109486"/>
                    </a:cubicBezTo>
                    <a:cubicBezTo>
                      <a:pt x="52525" y="113425"/>
                      <a:pt x="59140" y="114738"/>
                      <a:pt x="67077" y="113425"/>
                    </a:cubicBezTo>
                    <a:cubicBezTo>
                      <a:pt x="67077" y="113425"/>
                      <a:pt x="67077" y="113425"/>
                      <a:pt x="59140" y="95041"/>
                    </a:cubicBezTo>
                    <a:cubicBezTo>
                      <a:pt x="55171" y="93728"/>
                      <a:pt x="52525" y="92415"/>
                      <a:pt x="48556" y="91102"/>
                    </a:cubicBezTo>
                    <a:cubicBezTo>
                      <a:pt x="41942" y="87163"/>
                      <a:pt x="36650" y="79284"/>
                      <a:pt x="34004" y="71405"/>
                    </a:cubicBezTo>
                    <a:cubicBezTo>
                      <a:pt x="31358" y="63526"/>
                      <a:pt x="32681" y="54335"/>
                      <a:pt x="37973" y="47768"/>
                    </a:cubicBezTo>
                    <a:cubicBezTo>
                      <a:pt x="47233" y="33324"/>
                      <a:pt x="65754" y="28072"/>
                      <a:pt x="81629" y="37263"/>
                    </a:cubicBezTo>
                    <a:cubicBezTo>
                      <a:pt x="81629" y="37263"/>
                      <a:pt x="82952" y="37263"/>
                      <a:pt x="84275" y="38577"/>
                    </a:cubicBezTo>
                    <a:cubicBezTo>
                      <a:pt x="93536" y="41203"/>
                      <a:pt x="101473" y="47768"/>
                      <a:pt x="105442" y="56961"/>
                    </a:cubicBezTo>
                    <a:cubicBezTo>
                      <a:pt x="105442" y="56961"/>
                      <a:pt x="105442" y="56961"/>
                      <a:pt x="113379" y="75345"/>
                    </a:cubicBezTo>
                    <a:cubicBezTo>
                      <a:pt x="118671" y="53021"/>
                      <a:pt x="106765" y="28072"/>
                      <a:pt x="84275" y="18880"/>
                    </a:cubicBezTo>
                    <a:cubicBezTo>
                      <a:pt x="71708" y="13627"/>
                      <a:pt x="58147" y="13956"/>
                      <a:pt x="46241" y="18716"/>
                    </a:cubicBezTo>
                    <a:close/>
                    <a:moveTo>
                      <a:pt x="64058" y="0"/>
                    </a:moveTo>
                    <a:cubicBezTo>
                      <a:pt x="72366" y="42"/>
                      <a:pt x="80839" y="1769"/>
                      <a:pt x="89065" y="5387"/>
                    </a:cubicBezTo>
                    <a:cubicBezTo>
                      <a:pt x="121968" y="18546"/>
                      <a:pt x="137762" y="56707"/>
                      <a:pt x="123284" y="89604"/>
                    </a:cubicBezTo>
                    <a:cubicBezTo>
                      <a:pt x="121968" y="90920"/>
                      <a:pt x="121968" y="93551"/>
                      <a:pt x="120652" y="94867"/>
                    </a:cubicBezTo>
                    <a:cubicBezTo>
                      <a:pt x="120652" y="94867"/>
                      <a:pt x="120652" y="94867"/>
                      <a:pt x="121968" y="98815"/>
                    </a:cubicBezTo>
                    <a:cubicBezTo>
                      <a:pt x="124601" y="94867"/>
                      <a:pt x="128549" y="92236"/>
                      <a:pt x="133813" y="90920"/>
                    </a:cubicBezTo>
                    <a:cubicBezTo>
                      <a:pt x="140394" y="88288"/>
                      <a:pt x="148291" y="88288"/>
                      <a:pt x="156188" y="90920"/>
                    </a:cubicBezTo>
                    <a:cubicBezTo>
                      <a:pt x="158820" y="92236"/>
                      <a:pt x="161452" y="93551"/>
                      <a:pt x="164084" y="96183"/>
                    </a:cubicBezTo>
                    <a:cubicBezTo>
                      <a:pt x="166717" y="90920"/>
                      <a:pt x="171981" y="86972"/>
                      <a:pt x="177246" y="84340"/>
                    </a:cubicBezTo>
                    <a:cubicBezTo>
                      <a:pt x="187775" y="80393"/>
                      <a:pt x="199620" y="83024"/>
                      <a:pt x="207517" y="89604"/>
                    </a:cubicBezTo>
                    <a:cubicBezTo>
                      <a:pt x="210149" y="85656"/>
                      <a:pt x="215414" y="80393"/>
                      <a:pt x="220678" y="79077"/>
                    </a:cubicBezTo>
                    <a:cubicBezTo>
                      <a:pt x="235156" y="72497"/>
                      <a:pt x="252265" y="80393"/>
                      <a:pt x="257530" y="94867"/>
                    </a:cubicBezTo>
                    <a:cubicBezTo>
                      <a:pt x="257530" y="94867"/>
                      <a:pt x="257530" y="94867"/>
                      <a:pt x="286485" y="165925"/>
                    </a:cubicBezTo>
                    <a:cubicBezTo>
                      <a:pt x="295698" y="190926"/>
                      <a:pt x="294382" y="219875"/>
                      <a:pt x="281220" y="243561"/>
                    </a:cubicBezTo>
                    <a:cubicBezTo>
                      <a:pt x="281220" y="243561"/>
                      <a:pt x="281220" y="243561"/>
                      <a:pt x="298330" y="289617"/>
                    </a:cubicBezTo>
                    <a:cubicBezTo>
                      <a:pt x="299646" y="292249"/>
                      <a:pt x="298330" y="297512"/>
                      <a:pt x="294382" y="298828"/>
                    </a:cubicBezTo>
                    <a:cubicBezTo>
                      <a:pt x="294382" y="298828"/>
                      <a:pt x="294382" y="298828"/>
                      <a:pt x="198304" y="336988"/>
                    </a:cubicBezTo>
                    <a:cubicBezTo>
                      <a:pt x="196988" y="336988"/>
                      <a:pt x="196988" y="336988"/>
                      <a:pt x="195672" y="336988"/>
                    </a:cubicBezTo>
                    <a:cubicBezTo>
                      <a:pt x="193039" y="336988"/>
                      <a:pt x="190407" y="335672"/>
                      <a:pt x="189091" y="331725"/>
                    </a:cubicBezTo>
                    <a:cubicBezTo>
                      <a:pt x="189091" y="331725"/>
                      <a:pt x="189091" y="331725"/>
                      <a:pt x="170665" y="286985"/>
                    </a:cubicBezTo>
                    <a:cubicBezTo>
                      <a:pt x="158820" y="284353"/>
                      <a:pt x="148291" y="277774"/>
                      <a:pt x="139078" y="269879"/>
                    </a:cubicBezTo>
                    <a:cubicBezTo>
                      <a:pt x="139078" y="269879"/>
                      <a:pt x="139078" y="269879"/>
                      <a:pt x="71955" y="229087"/>
                    </a:cubicBezTo>
                    <a:cubicBezTo>
                      <a:pt x="65375" y="225139"/>
                      <a:pt x="60110" y="218560"/>
                      <a:pt x="58794" y="211980"/>
                    </a:cubicBezTo>
                    <a:cubicBezTo>
                      <a:pt x="57477" y="204085"/>
                      <a:pt x="57477" y="196190"/>
                      <a:pt x="61426" y="189610"/>
                    </a:cubicBezTo>
                    <a:cubicBezTo>
                      <a:pt x="65375" y="183031"/>
                      <a:pt x="71955" y="179083"/>
                      <a:pt x="79852" y="176452"/>
                    </a:cubicBezTo>
                    <a:cubicBezTo>
                      <a:pt x="83800" y="176452"/>
                      <a:pt x="87749" y="175136"/>
                      <a:pt x="90381" y="176452"/>
                    </a:cubicBezTo>
                    <a:cubicBezTo>
                      <a:pt x="90381" y="176452"/>
                      <a:pt x="90381" y="176452"/>
                      <a:pt x="71955" y="127764"/>
                    </a:cubicBezTo>
                    <a:cubicBezTo>
                      <a:pt x="71955" y="127764"/>
                      <a:pt x="70639" y="127764"/>
                      <a:pt x="70639" y="127764"/>
                    </a:cubicBezTo>
                    <a:cubicBezTo>
                      <a:pt x="68007" y="129080"/>
                      <a:pt x="66691" y="129080"/>
                      <a:pt x="64058" y="129080"/>
                    </a:cubicBezTo>
                    <a:cubicBezTo>
                      <a:pt x="56161" y="129080"/>
                      <a:pt x="46948" y="126448"/>
                      <a:pt x="39052" y="123817"/>
                    </a:cubicBezTo>
                    <a:cubicBezTo>
                      <a:pt x="6148" y="109342"/>
                      <a:pt x="-8329" y="71182"/>
                      <a:pt x="4832" y="39600"/>
                    </a:cubicBezTo>
                    <a:cubicBezTo>
                      <a:pt x="15690" y="14928"/>
                      <a:pt x="39134" y="-123"/>
                      <a:pt x="640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666115" y="1643380"/>
            <a:ext cx="4260850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altLang="zh-CN" sz="2800" dirty="0">
              <a:solidFill>
                <a:srgbClr val="E8D83A"/>
              </a:solidFill>
              <a:cs typeface="+mn-ea"/>
              <a:sym typeface="+mn-lt"/>
            </a:endParaRPr>
          </a:p>
          <a:p>
            <a:pPr algn="l"/>
            <a:r>
              <a:rPr lang="en-US" altLang="zh-CN" sz="2800" dirty="0">
                <a:solidFill>
                  <a:srgbClr val="E8D83A"/>
                </a:solidFill>
                <a:cs typeface="+mn-ea"/>
                <a:sym typeface="+mn-lt"/>
              </a:rPr>
              <a:t> facility agriculture</a:t>
            </a:r>
            <a:endParaRPr lang="en-US" altLang="zh-CN" sz="2800" dirty="0">
              <a:solidFill>
                <a:srgbClr val="E8D83A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5335" y="1673225"/>
            <a:ext cx="2666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100" dirty="0">
                <a:solidFill>
                  <a:srgbClr val="479F72"/>
                </a:solidFill>
                <a:cs typeface="+mn-ea"/>
                <a:sym typeface="+mn-lt"/>
              </a:rPr>
              <a:t>现代设施</a:t>
            </a:r>
            <a:r>
              <a:rPr lang="zh-CN" altLang="en-US" sz="2400" spc="100" dirty="0">
                <a:solidFill>
                  <a:srgbClr val="479F72"/>
                </a:solidFill>
                <a:cs typeface="+mn-ea"/>
                <a:sym typeface="+mn-lt"/>
              </a:rPr>
              <a:t>农业</a:t>
            </a:r>
            <a:endParaRPr lang="zh-CN" altLang="en-US" sz="2400" spc="100" dirty="0">
              <a:solidFill>
                <a:srgbClr val="479F72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5335" y="2596515"/>
            <a:ext cx="47307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设施农业在现代农业中占有重要地位，是我国现代农业发展的标志。设施农业是设施和现代农业的组合，包括设施蔬菜、设施花卉、设施畜牧等产业，其中设施蔬菜的规模最大。设施蔬菜栽培通过人为控制环境因子，可以摆脱传统农业自然条件的制约，从而实现高产、优质、高效的蔬菜生产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3358" y="205625"/>
            <a:ext cx="3603863" cy="660506"/>
            <a:chOff x="7080759" y="1954814"/>
            <a:chExt cx="3758497" cy="660506"/>
          </a:xfrm>
        </p:grpSpPr>
        <p:sp>
          <p:nvSpPr>
            <p:cNvPr id="23" name="文本框 22"/>
            <p:cNvSpPr txBox="1"/>
            <p:nvPr/>
          </p:nvSpPr>
          <p:spPr>
            <a:xfrm>
              <a:off x="7080759" y="1954814"/>
              <a:ext cx="37584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项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目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背</a:t>
              </a:r>
              <a:r>
                <a:rPr lang="en-US" altLang="zh-CN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景 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139" y="2370210"/>
              <a:ext cx="3739117" cy="245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 R E E N  A G R I C U L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30468" y="4376046"/>
            <a:ext cx="3340345" cy="1557967"/>
            <a:chOff x="690687" y="4837325"/>
            <a:chExt cx="3340345" cy="1557967"/>
          </a:xfrm>
        </p:grpSpPr>
        <p:sp>
          <p:nvSpPr>
            <p:cNvPr id="27" name="矩形 26"/>
            <p:cNvSpPr/>
            <p:nvPr/>
          </p:nvSpPr>
          <p:spPr>
            <a:xfrm>
              <a:off x="690687" y="4837325"/>
              <a:ext cx="3340345" cy="1557967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4381" y="4921225"/>
              <a:ext cx="205194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图像识别</a:t>
              </a:r>
              <a:endParaRPr lang="zh-CN" altLang="en-US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04381" y="5256043"/>
              <a:ext cx="256676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图像识别功能可以在后续为蔬菜自动采摘、快速分拣提供技术支持。</a:t>
              </a:r>
              <a:endParaRPr lang="zh-CN" altLang="en-US" sz="12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90687" y="5374913"/>
              <a:ext cx="483195" cy="525289"/>
              <a:chOff x="690687" y="5150220"/>
              <a:chExt cx="629085" cy="68388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90687" y="5150220"/>
                <a:ext cx="629085" cy="683888"/>
              </a:xfrm>
              <a:prstGeom prst="rect">
                <a:avLst/>
              </a:prstGeom>
              <a:solidFill>
                <a:srgbClr val="479F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/>
              <p:nvPr/>
            </p:nvSpPr>
            <p:spPr bwMode="auto">
              <a:xfrm>
                <a:off x="777543" y="5235400"/>
                <a:ext cx="455371" cy="513527"/>
              </a:xfrm>
              <a:custGeom>
                <a:avLst/>
                <a:gdLst>
                  <a:gd name="connsiteX0" fmla="*/ 83998 w 298823"/>
                  <a:gd name="connsiteY0" fmla="*/ 191940 h 336988"/>
                  <a:gd name="connsiteX1" fmla="*/ 75231 w 298823"/>
                  <a:gd name="connsiteY1" fmla="*/ 198416 h 336988"/>
                  <a:gd name="connsiteX2" fmla="*/ 73932 w 298823"/>
                  <a:gd name="connsiteY2" fmla="*/ 208776 h 336988"/>
                  <a:gd name="connsiteX3" fmla="*/ 80426 w 298823"/>
                  <a:gd name="connsiteY3" fmla="*/ 217842 h 336988"/>
                  <a:gd name="connsiteX4" fmla="*/ 115496 w 298823"/>
                  <a:gd name="connsiteY4" fmla="*/ 238563 h 336988"/>
                  <a:gd name="connsiteX5" fmla="*/ 114197 w 298823"/>
                  <a:gd name="connsiteY5" fmla="*/ 233383 h 336988"/>
                  <a:gd name="connsiteX6" fmla="*/ 98611 w 298823"/>
                  <a:gd name="connsiteY6" fmla="*/ 195826 h 336988"/>
                  <a:gd name="connsiteX7" fmla="*/ 94714 w 298823"/>
                  <a:gd name="connsiteY7" fmla="*/ 193235 h 336988"/>
                  <a:gd name="connsiteX8" fmla="*/ 83998 w 298823"/>
                  <a:gd name="connsiteY8" fmla="*/ 191940 h 336988"/>
                  <a:gd name="connsiteX9" fmla="*/ 73603 w 298823"/>
                  <a:gd name="connsiteY9" fmla="*/ 53869 h 336988"/>
                  <a:gd name="connsiteX10" fmla="*/ 65732 w 298823"/>
                  <a:gd name="connsiteY10" fmla="*/ 70965 h 336988"/>
                  <a:gd name="connsiteX11" fmla="*/ 127388 w 298823"/>
                  <a:gd name="connsiteY11" fmla="*/ 227467 h 336988"/>
                  <a:gd name="connsiteX12" fmla="*/ 178549 w 298823"/>
                  <a:gd name="connsiteY12" fmla="*/ 274812 h 336988"/>
                  <a:gd name="connsiteX13" fmla="*/ 183796 w 298823"/>
                  <a:gd name="connsiteY13" fmla="*/ 278757 h 336988"/>
                  <a:gd name="connsiteX14" fmla="*/ 199538 w 298823"/>
                  <a:gd name="connsiteY14" fmla="*/ 319526 h 336988"/>
                  <a:gd name="connsiteX15" fmla="*/ 282183 w 298823"/>
                  <a:gd name="connsiteY15" fmla="*/ 286648 h 336988"/>
                  <a:gd name="connsiteX16" fmla="*/ 266441 w 298823"/>
                  <a:gd name="connsiteY16" fmla="*/ 245879 h 336988"/>
                  <a:gd name="connsiteX17" fmla="*/ 266441 w 298823"/>
                  <a:gd name="connsiteY17" fmla="*/ 239303 h 336988"/>
                  <a:gd name="connsiteX18" fmla="*/ 271689 w 298823"/>
                  <a:gd name="connsiteY18" fmla="*/ 170916 h 336988"/>
                  <a:gd name="connsiteX19" fmla="*/ 244140 w 298823"/>
                  <a:gd name="connsiteY19" fmla="*/ 99898 h 336988"/>
                  <a:gd name="connsiteX20" fmla="*/ 225775 w 298823"/>
                  <a:gd name="connsiteY20" fmla="*/ 92008 h 336988"/>
                  <a:gd name="connsiteX21" fmla="*/ 217904 w 298823"/>
                  <a:gd name="connsiteY21" fmla="*/ 110419 h 336988"/>
                  <a:gd name="connsiteX22" fmla="*/ 229710 w 298823"/>
                  <a:gd name="connsiteY22" fmla="*/ 138037 h 336988"/>
                  <a:gd name="connsiteX23" fmla="*/ 225775 w 298823"/>
                  <a:gd name="connsiteY23" fmla="*/ 147243 h 336988"/>
                  <a:gd name="connsiteX24" fmla="*/ 215280 w 298823"/>
                  <a:gd name="connsiteY24" fmla="*/ 143298 h 336988"/>
                  <a:gd name="connsiteX25" fmla="*/ 204785 w 298823"/>
                  <a:gd name="connsiteY25" fmla="*/ 115680 h 336988"/>
                  <a:gd name="connsiteX26" fmla="*/ 203474 w 298823"/>
                  <a:gd name="connsiteY26" fmla="*/ 113050 h 336988"/>
                  <a:gd name="connsiteX27" fmla="*/ 200850 w 298823"/>
                  <a:gd name="connsiteY27" fmla="*/ 105159 h 336988"/>
                  <a:gd name="connsiteX28" fmla="*/ 192979 w 298823"/>
                  <a:gd name="connsiteY28" fmla="*/ 98583 h 336988"/>
                  <a:gd name="connsiteX29" fmla="*/ 182484 w 298823"/>
                  <a:gd name="connsiteY29" fmla="*/ 97268 h 336988"/>
                  <a:gd name="connsiteX30" fmla="*/ 174613 w 298823"/>
                  <a:gd name="connsiteY30" fmla="*/ 105159 h 336988"/>
                  <a:gd name="connsiteX31" fmla="*/ 174613 w 298823"/>
                  <a:gd name="connsiteY31" fmla="*/ 115680 h 336988"/>
                  <a:gd name="connsiteX32" fmla="*/ 190355 w 298823"/>
                  <a:gd name="connsiteY32" fmla="*/ 155134 h 336988"/>
                  <a:gd name="connsiteX33" fmla="*/ 186420 w 298823"/>
                  <a:gd name="connsiteY33" fmla="*/ 164340 h 336988"/>
                  <a:gd name="connsiteX34" fmla="*/ 177237 w 298823"/>
                  <a:gd name="connsiteY34" fmla="*/ 160395 h 336988"/>
                  <a:gd name="connsiteX35" fmla="*/ 157560 w 298823"/>
                  <a:gd name="connsiteY35" fmla="*/ 111735 h 336988"/>
                  <a:gd name="connsiteX36" fmla="*/ 149689 w 298823"/>
                  <a:gd name="connsiteY36" fmla="*/ 103844 h 336988"/>
                  <a:gd name="connsiteX37" fmla="*/ 139194 w 298823"/>
                  <a:gd name="connsiteY37" fmla="*/ 103844 h 336988"/>
                  <a:gd name="connsiteX38" fmla="*/ 131323 w 298823"/>
                  <a:gd name="connsiteY38" fmla="*/ 122256 h 336988"/>
                  <a:gd name="connsiteX39" fmla="*/ 149689 w 298823"/>
                  <a:gd name="connsiteY39" fmla="*/ 169601 h 336988"/>
                  <a:gd name="connsiteX40" fmla="*/ 145753 w 298823"/>
                  <a:gd name="connsiteY40" fmla="*/ 178807 h 336988"/>
                  <a:gd name="connsiteX41" fmla="*/ 136570 w 298823"/>
                  <a:gd name="connsiteY41" fmla="*/ 174861 h 336988"/>
                  <a:gd name="connsiteX42" fmla="*/ 118205 w 298823"/>
                  <a:gd name="connsiteY42" fmla="*/ 127516 h 336988"/>
                  <a:gd name="connsiteX43" fmla="*/ 91968 w 298823"/>
                  <a:gd name="connsiteY43" fmla="*/ 61759 h 336988"/>
                  <a:gd name="connsiteX44" fmla="*/ 84753 w 298823"/>
                  <a:gd name="connsiteY44" fmla="*/ 53869 h 336988"/>
                  <a:gd name="connsiteX45" fmla="*/ 73603 w 298823"/>
                  <a:gd name="connsiteY45" fmla="*/ 53869 h 336988"/>
                  <a:gd name="connsiteX46" fmla="*/ 56758 w 298823"/>
                  <a:gd name="connsiteY46" fmla="*/ 49650 h 336988"/>
                  <a:gd name="connsiteX47" fmla="*/ 49954 w 298823"/>
                  <a:gd name="connsiteY47" fmla="*/ 55917 h 336988"/>
                  <a:gd name="connsiteX48" fmla="*/ 48594 w 298823"/>
                  <a:gd name="connsiteY48" fmla="*/ 67197 h 336988"/>
                  <a:gd name="connsiteX49" fmla="*/ 51315 w 298823"/>
                  <a:gd name="connsiteY49" fmla="*/ 73463 h 336988"/>
                  <a:gd name="connsiteX50" fmla="*/ 56758 w 298823"/>
                  <a:gd name="connsiteY50" fmla="*/ 49650 h 336988"/>
                  <a:gd name="connsiteX51" fmla="*/ 46241 w 298823"/>
                  <a:gd name="connsiteY51" fmla="*/ 18716 h 336988"/>
                  <a:gd name="connsiteX52" fmla="*/ 18129 w 298823"/>
                  <a:gd name="connsiteY52" fmla="*/ 45142 h 336988"/>
                  <a:gd name="connsiteX53" fmla="*/ 44588 w 298823"/>
                  <a:gd name="connsiteY53" fmla="*/ 109486 h 336988"/>
                  <a:gd name="connsiteX54" fmla="*/ 67077 w 298823"/>
                  <a:gd name="connsiteY54" fmla="*/ 113425 h 336988"/>
                  <a:gd name="connsiteX55" fmla="*/ 59140 w 298823"/>
                  <a:gd name="connsiteY55" fmla="*/ 95041 h 336988"/>
                  <a:gd name="connsiteX56" fmla="*/ 48556 w 298823"/>
                  <a:gd name="connsiteY56" fmla="*/ 91102 h 336988"/>
                  <a:gd name="connsiteX57" fmla="*/ 34004 w 298823"/>
                  <a:gd name="connsiteY57" fmla="*/ 71405 h 336988"/>
                  <a:gd name="connsiteX58" fmla="*/ 37973 w 298823"/>
                  <a:gd name="connsiteY58" fmla="*/ 47768 h 336988"/>
                  <a:gd name="connsiteX59" fmla="*/ 81629 w 298823"/>
                  <a:gd name="connsiteY59" fmla="*/ 37263 h 336988"/>
                  <a:gd name="connsiteX60" fmla="*/ 84275 w 298823"/>
                  <a:gd name="connsiteY60" fmla="*/ 38577 h 336988"/>
                  <a:gd name="connsiteX61" fmla="*/ 105442 w 298823"/>
                  <a:gd name="connsiteY61" fmla="*/ 56961 h 336988"/>
                  <a:gd name="connsiteX62" fmla="*/ 113379 w 298823"/>
                  <a:gd name="connsiteY62" fmla="*/ 75345 h 336988"/>
                  <a:gd name="connsiteX63" fmla="*/ 84275 w 298823"/>
                  <a:gd name="connsiteY63" fmla="*/ 18880 h 336988"/>
                  <a:gd name="connsiteX64" fmla="*/ 46241 w 298823"/>
                  <a:gd name="connsiteY64" fmla="*/ 18716 h 336988"/>
                  <a:gd name="connsiteX65" fmla="*/ 64058 w 298823"/>
                  <a:gd name="connsiteY65" fmla="*/ 0 h 336988"/>
                  <a:gd name="connsiteX66" fmla="*/ 89065 w 298823"/>
                  <a:gd name="connsiteY66" fmla="*/ 5387 h 336988"/>
                  <a:gd name="connsiteX67" fmla="*/ 123284 w 298823"/>
                  <a:gd name="connsiteY67" fmla="*/ 89604 h 336988"/>
                  <a:gd name="connsiteX68" fmla="*/ 120652 w 298823"/>
                  <a:gd name="connsiteY68" fmla="*/ 94867 h 336988"/>
                  <a:gd name="connsiteX69" fmla="*/ 121968 w 298823"/>
                  <a:gd name="connsiteY69" fmla="*/ 98815 h 336988"/>
                  <a:gd name="connsiteX70" fmla="*/ 133813 w 298823"/>
                  <a:gd name="connsiteY70" fmla="*/ 90920 h 336988"/>
                  <a:gd name="connsiteX71" fmla="*/ 156188 w 298823"/>
                  <a:gd name="connsiteY71" fmla="*/ 90920 h 336988"/>
                  <a:gd name="connsiteX72" fmla="*/ 164084 w 298823"/>
                  <a:gd name="connsiteY72" fmla="*/ 96183 h 336988"/>
                  <a:gd name="connsiteX73" fmla="*/ 177246 w 298823"/>
                  <a:gd name="connsiteY73" fmla="*/ 84340 h 336988"/>
                  <a:gd name="connsiteX74" fmla="*/ 207517 w 298823"/>
                  <a:gd name="connsiteY74" fmla="*/ 89604 h 336988"/>
                  <a:gd name="connsiteX75" fmla="*/ 220678 w 298823"/>
                  <a:gd name="connsiteY75" fmla="*/ 79077 h 336988"/>
                  <a:gd name="connsiteX76" fmla="*/ 257530 w 298823"/>
                  <a:gd name="connsiteY76" fmla="*/ 94867 h 336988"/>
                  <a:gd name="connsiteX77" fmla="*/ 286485 w 298823"/>
                  <a:gd name="connsiteY77" fmla="*/ 165925 h 336988"/>
                  <a:gd name="connsiteX78" fmla="*/ 281220 w 298823"/>
                  <a:gd name="connsiteY78" fmla="*/ 243561 h 336988"/>
                  <a:gd name="connsiteX79" fmla="*/ 298330 w 298823"/>
                  <a:gd name="connsiteY79" fmla="*/ 289617 h 336988"/>
                  <a:gd name="connsiteX80" fmla="*/ 294382 w 298823"/>
                  <a:gd name="connsiteY80" fmla="*/ 298828 h 336988"/>
                  <a:gd name="connsiteX81" fmla="*/ 198304 w 298823"/>
                  <a:gd name="connsiteY81" fmla="*/ 336988 h 336988"/>
                  <a:gd name="connsiteX82" fmla="*/ 195672 w 298823"/>
                  <a:gd name="connsiteY82" fmla="*/ 336988 h 336988"/>
                  <a:gd name="connsiteX83" fmla="*/ 189091 w 298823"/>
                  <a:gd name="connsiteY83" fmla="*/ 331725 h 336988"/>
                  <a:gd name="connsiteX84" fmla="*/ 170665 w 298823"/>
                  <a:gd name="connsiteY84" fmla="*/ 286985 h 336988"/>
                  <a:gd name="connsiteX85" fmla="*/ 139078 w 298823"/>
                  <a:gd name="connsiteY85" fmla="*/ 269879 h 336988"/>
                  <a:gd name="connsiteX86" fmla="*/ 71955 w 298823"/>
                  <a:gd name="connsiteY86" fmla="*/ 229087 h 336988"/>
                  <a:gd name="connsiteX87" fmla="*/ 58794 w 298823"/>
                  <a:gd name="connsiteY87" fmla="*/ 211980 h 336988"/>
                  <a:gd name="connsiteX88" fmla="*/ 61426 w 298823"/>
                  <a:gd name="connsiteY88" fmla="*/ 189610 h 336988"/>
                  <a:gd name="connsiteX89" fmla="*/ 79852 w 298823"/>
                  <a:gd name="connsiteY89" fmla="*/ 176452 h 336988"/>
                  <a:gd name="connsiteX90" fmla="*/ 90381 w 298823"/>
                  <a:gd name="connsiteY90" fmla="*/ 176452 h 336988"/>
                  <a:gd name="connsiteX91" fmla="*/ 71955 w 298823"/>
                  <a:gd name="connsiteY91" fmla="*/ 127764 h 336988"/>
                  <a:gd name="connsiteX92" fmla="*/ 70639 w 298823"/>
                  <a:gd name="connsiteY92" fmla="*/ 127764 h 336988"/>
                  <a:gd name="connsiteX93" fmla="*/ 64058 w 298823"/>
                  <a:gd name="connsiteY93" fmla="*/ 129080 h 336988"/>
                  <a:gd name="connsiteX94" fmla="*/ 39052 w 298823"/>
                  <a:gd name="connsiteY94" fmla="*/ 123817 h 336988"/>
                  <a:gd name="connsiteX95" fmla="*/ 4832 w 298823"/>
                  <a:gd name="connsiteY95" fmla="*/ 39600 h 336988"/>
                  <a:gd name="connsiteX96" fmla="*/ 64058 w 298823"/>
                  <a:gd name="connsiteY96" fmla="*/ 0 h 336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8823" h="336988">
                    <a:moveTo>
                      <a:pt x="83998" y="191940"/>
                    </a:moveTo>
                    <a:cubicBezTo>
                      <a:pt x="80426" y="192912"/>
                      <a:pt x="77179" y="195178"/>
                      <a:pt x="75231" y="198416"/>
                    </a:cubicBezTo>
                    <a:cubicBezTo>
                      <a:pt x="72633" y="201006"/>
                      <a:pt x="72633" y="204891"/>
                      <a:pt x="73932" y="208776"/>
                    </a:cubicBezTo>
                    <a:cubicBezTo>
                      <a:pt x="73932" y="212662"/>
                      <a:pt x="76530" y="215252"/>
                      <a:pt x="80426" y="217842"/>
                    </a:cubicBezTo>
                    <a:lnTo>
                      <a:pt x="115496" y="238563"/>
                    </a:lnTo>
                    <a:cubicBezTo>
                      <a:pt x="115496" y="237268"/>
                      <a:pt x="114197" y="235973"/>
                      <a:pt x="114197" y="233383"/>
                    </a:cubicBezTo>
                    <a:cubicBezTo>
                      <a:pt x="114197" y="233383"/>
                      <a:pt x="114197" y="233383"/>
                      <a:pt x="98611" y="195826"/>
                    </a:cubicBezTo>
                    <a:cubicBezTo>
                      <a:pt x="98611" y="195826"/>
                      <a:pt x="98611" y="195826"/>
                      <a:pt x="94714" y="193235"/>
                    </a:cubicBezTo>
                    <a:cubicBezTo>
                      <a:pt x="91467" y="191293"/>
                      <a:pt x="87570" y="190969"/>
                      <a:pt x="83998" y="191940"/>
                    </a:cubicBezTo>
                    <a:close/>
                    <a:moveTo>
                      <a:pt x="73603" y="53869"/>
                    </a:moveTo>
                    <a:cubicBezTo>
                      <a:pt x="65732" y="56499"/>
                      <a:pt x="63108" y="64390"/>
                      <a:pt x="65732" y="70965"/>
                    </a:cubicBezTo>
                    <a:cubicBezTo>
                      <a:pt x="65732" y="70965"/>
                      <a:pt x="65732" y="70965"/>
                      <a:pt x="127388" y="227467"/>
                    </a:cubicBezTo>
                    <a:cubicBezTo>
                      <a:pt x="136570" y="251139"/>
                      <a:pt x="154936" y="266921"/>
                      <a:pt x="178549" y="274812"/>
                    </a:cubicBezTo>
                    <a:cubicBezTo>
                      <a:pt x="181173" y="274812"/>
                      <a:pt x="182484" y="276127"/>
                      <a:pt x="183796" y="278757"/>
                    </a:cubicBezTo>
                    <a:cubicBezTo>
                      <a:pt x="183796" y="278757"/>
                      <a:pt x="183796" y="278757"/>
                      <a:pt x="199538" y="319526"/>
                    </a:cubicBezTo>
                    <a:lnTo>
                      <a:pt x="282183" y="286648"/>
                    </a:lnTo>
                    <a:cubicBezTo>
                      <a:pt x="282183" y="286648"/>
                      <a:pt x="282183" y="286648"/>
                      <a:pt x="266441" y="245879"/>
                    </a:cubicBezTo>
                    <a:cubicBezTo>
                      <a:pt x="265129" y="243248"/>
                      <a:pt x="265129" y="241933"/>
                      <a:pt x="266441" y="239303"/>
                    </a:cubicBezTo>
                    <a:cubicBezTo>
                      <a:pt x="279559" y="218261"/>
                      <a:pt x="280871" y="193273"/>
                      <a:pt x="271689" y="170916"/>
                    </a:cubicBezTo>
                    <a:cubicBezTo>
                      <a:pt x="271689" y="170916"/>
                      <a:pt x="271689" y="170916"/>
                      <a:pt x="244140" y="99898"/>
                    </a:cubicBezTo>
                    <a:cubicBezTo>
                      <a:pt x="241517" y="92008"/>
                      <a:pt x="233646" y="89377"/>
                      <a:pt x="225775" y="92008"/>
                    </a:cubicBezTo>
                    <a:cubicBezTo>
                      <a:pt x="219215" y="94638"/>
                      <a:pt x="215280" y="102529"/>
                      <a:pt x="217904" y="110419"/>
                    </a:cubicBezTo>
                    <a:cubicBezTo>
                      <a:pt x="217904" y="110419"/>
                      <a:pt x="217904" y="110419"/>
                      <a:pt x="229710" y="138037"/>
                    </a:cubicBezTo>
                    <a:cubicBezTo>
                      <a:pt x="231022" y="141983"/>
                      <a:pt x="228398" y="145928"/>
                      <a:pt x="225775" y="147243"/>
                    </a:cubicBezTo>
                    <a:cubicBezTo>
                      <a:pt x="221839" y="149874"/>
                      <a:pt x="217904" y="147243"/>
                      <a:pt x="215280" y="143298"/>
                    </a:cubicBezTo>
                    <a:cubicBezTo>
                      <a:pt x="215280" y="143298"/>
                      <a:pt x="215280" y="143298"/>
                      <a:pt x="204785" y="115680"/>
                    </a:cubicBezTo>
                    <a:cubicBezTo>
                      <a:pt x="204785" y="114365"/>
                      <a:pt x="204785" y="114365"/>
                      <a:pt x="203474" y="113050"/>
                    </a:cubicBezTo>
                    <a:cubicBezTo>
                      <a:pt x="203474" y="113050"/>
                      <a:pt x="203474" y="113050"/>
                      <a:pt x="200850" y="105159"/>
                    </a:cubicBezTo>
                    <a:cubicBezTo>
                      <a:pt x="199538" y="102529"/>
                      <a:pt x="196914" y="99898"/>
                      <a:pt x="192979" y="98583"/>
                    </a:cubicBezTo>
                    <a:cubicBezTo>
                      <a:pt x="190355" y="95953"/>
                      <a:pt x="186420" y="95953"/>
                      <a:pt x="182484" y="97268"/>
                    </a:cubicBezTo>
                    <a:cubicBezTo>
                      <a:pt x="178549" y="98583"/>
                      <a:pt x="175925" y="101213"/>
                      <a:pt x="174613" y="105159"/>
                    </a:cubicBezTo>
                    <a:cubicBezTo>
                      <a:pt x="173302" y="109104"/>
                      <a:pt x="173302" y="113050"/>
                      <a:pt x="174613" y="115680"/>
                    </a:cubicBezTo>
                    <a:cubicBezTo>
                      <a:pt x="174613" y="115680"/>
                      <a:pt x="174613" y="115680"/>
                      <a:pt x="190355" y="155134"/>
                    </a:cubicBezTo>
                    <a:cubicBezTo>
                      <a:pt x="191667" y="159080"/>
                      <a:pt x="190355" y="163025"/>
                      <a:pt x="186420" y="164340"/>
                    </a:cubicBezTo>
                    <a:cubicBezTo>
                      <a:pt x="182484" y="165655"/>
                      <a:pt x="178549" y="164340"/>
                      <a:pt x="177237" y="160395"/>
                    </a:cubicBezTo>
                    <a:cubicBezTo>
                      <a:pt x="177237" y="160395"/>
                      <a:pt x="177237" y="160395"/>
                      <a:pt x="157560" y="111735"/>
                    </a:cubicBezTo>
                    <a:cubicBezTo>
                      <a:pt x="156248" y="107789"/>
                      <a:pt x="153624" y="105159"/>
                      <a:pt x="149689" y="103844"/>
                    </a:cubicBezTo>
                    <a:cubicBezTo>
                      <a:pt x="147065" y="102529"/>
                      <a:pt x="143130" y="102529"/>
                      <a:pt x="139194" y="103844"/>
                    </a:cubicBezTo>
                    <a:cubicBezTo>
                      <a:pt x="132635" y="106474"/>
                      <a:pt x="128699" y="114365"/>
                      <a:pt x="131323" y="122256"/>
                    </a:cubicBezTo>
                    <a:cubicBezTo>
                      <a:pt x="131323" y="122256"/>
                      <a:pt x="131323" y="122256"/>
                      <a:pt x="149689" y="169601"/>
                    </a:cubicBezTo>
                    <a:cubicBezTo>
                      <a:pt x="151000" y="173546"/>
                      <a:pt x="149689" y="177491"/>
                      <a:pt x="145753" y="178807"/>
                    </a:cubicBezTo>
                    <a:cubicBezTo>
                      <a:pt x="141818" y="180122"/>
                      <a:pt x="137882" y="178807"/>
                      <a:pt x="136570" y="174861"/>
                    </a:cubicBezTo>
                    <a:cubicBezTo>
                      <a:pt x="136570" y="174861"/>
                      <a:pt x="136570" y="174861"/>
                      <a:pt x="118205" y="127516"/>
                    </a:cubicBezTo>
                    <a:cubicBezTo>
                      <a:pt x="118205" y="127516"/>
                      <a:pt x="118205" y="127516"/>
                      <a:pt x="91968" y="61759"/>
                    </a:cubicBezTo>
                    <a:cubicBezTo>
                      <a:pt x="90657" y="57814"/>
                      <a:pt x="88033" y="55184"/>
                      <a:pt x="84753" y="53869"/>
                    </a:cubicBezTo>
                    <a:cubicBezTo>
                      <a:pt x="81474" y="52554"/>
                      <a:pt x="77538" y="52554"/>
                      <a:pt x="73603" y="53869"/>
                    </a:cubicBezTo>
                    <a:close/>
                    <a:moveTo>
                      <a:pt x="56758" y="49650"/>
                    </a:moveTo>
                    <a:cubicBezTo>
                      <a:pt x="54036" y="50903"/>
                      <a:pt x="51315" y="53410"/>
                      <a:pt x="49954" y="55917"/>
                    </a:cubicBezTo>
                    <a:cubicBezTo>
                      <a:pt x="47233" y="59677"/>
                      <a:pt x="47233" y="63437"/>
                      <a:pt x="48594" y="67197"/>
                    </a:cubicBezTo>
                    <a:cubicBezTo>
                      <a:pt x="48594" y="69703"/>
                      <a:pt x="49954" y="72210"/>
                      <a:pt x="51315" y="73463"/>
                    </a:cubicBezTo>
                    <a:cubicBezTo>
                      <a:pt x="48594" y="64690"/>
                      <a:pt x="51315" y="55917"/>
                      <a:pt x="56758" y="49650"/>
                    </a:cubicBezTo>
                    <a:close/>
                    <a:moveTo>
                      <a:pt x="46241" y="18716"/>
                    </a:moveTo>
                    <a:cubicBezTo>
                      <a:pt x="34335" y="23476"/>
                      <a:pt x="24082" y="32668"/>
                      <a:pt x="18129" y="45142"/>
                    </a:cubicBezTo>
                    <a:cubicBezTo>
                      <a:pt x="7546" y="70092"/>
                      <a:pt x="19452" y="98981"/>
                      <a:pt x="44588" y="109486"/>
                    </a:cubicBezTo>
                    <a:cubicBezTo>
                      <a:pt x="52525" y="113425"/>
                      <a:pt x="59140" y="114738"/>
                      <a:pt x="67077" y="113425"/>
                    </a:cubicBezTo>
                    <a:cubicBezTo>
                      <a:pt x="67077" y="113425"/>
                      <a:pt x="67077" y="113425"/>
                      <a:pt x="59140" y="95041"/>
                    </a:cubicBezTo>
                    <a:cubicBezTo>
                      <a:pt x="55171" y="93728"/>
                      <a:pt x="52525" y="92415"/>
                      <a:pt x="48556" y="91102"/>
                    </a:cubicBezTo>
                    <a:cubicBezTo>
                      <a:pt x="41942" y="87163"/>
                      <a:pt x="36650" y="79284"/>
                      <a:pt x="34004" y="71405"/>
                    </a:cubicBezTo>
                    <a:cubicBezTo>
                      <a:pt x="31358" y="63526"/>
                      <a:pt x="32681" y="54335"/>
                      <a:pt x="37973" y="47768"/>
                    </a:cubicBezTo>
                    <a:cubicBezTo>
                      <a:pt x="47233" y="33324"/>
                      <a:pt x="65754" y="28072"/>
                      <a:pt x="81629" y="37263"/>
                    </a:cubicBezTo>
                    <a:cubicBezTo>
                      <a:pt x="81629" y="37263"/>
                      <a:pt x="82952" y="37263"/>
                      <a:pt x="84275" y="38577"/>
                    </a:cubicBezTo>
                    <a:cubicBezTo>
                      <a:pt x="93536" y="41203"/>
                      <a:pt x="101473" y="47768"/>
                      <a:pt x="105442" y="56961"/>
                    </a:cubicBezTo>
                    <a:cubicBezTo>
                      <a:pt x="105442" y="56961"/>
                      <a:pt x="105442" y="56961"/>
                      <a:pt x="113379" y="75345"/>
                    </a:cubicBezTo>
                    <a:cubicBezTo>
                      <a:pt x="118671" y="53021"/>
                      <a:pt x="106765" y="28072"/>
                      <a:pt x="84275" y="18880"/>
                    </a:cubicBezTo>
                    <a:cubicBezTo>
                      <a:pt x="71708" y="13627"/>
                      <a:pt x="58147" y="13956"/>
                      <a:pt x="46241" y="18716"/>
                    </a:cubicBezTo>
                    <a:close/>
                    <a:moveTo>
                      <a:pt x="64058" y="0"/>
                    </a:moveTo>
                    <a:cubicBezTo>
                      <a:pt x="72366" y="42"/>
                      <a:pt x="80839" y="1769"/>
                      <a:pt x="89065" y="5387"/>
                    </a:cubicBezTo>
                    <a:cubicBezTo>
                      <a:pt x="121968" y="18546"/>
                      <a:pt x="137762" y="56707"/>
                      <a:pt x="123284" y="89604"/>
                    </a:cubicBezTo>
                    <a:cubicBezTo>
                      <a:pt x="121968" y="90920"/>
                      <a:pt x="121968" y="93551"/>
                      <a:pt x="120652" y="94867"/>
                    </a:cubicBezTo>
                    <a:cubicBezTo>
                      <a:pt x="120652" y="94867"/>
                      <a:pt x="120652" y="94867"/>
                      <a:pt x="121968" y="98815"/>
                    </a:cubicBezTo>
                    <a:cubicBezTo>
                      <a:pt x="124601" y="94867"/>
                      <a:pt x="128549" y="92236"/>
                      <a:pt x="133813" y="90920"/>
                    </a:cubicBezTo>
                    <a:cubicBezTo>
                      <a:pt x="140394" y="88288"/>
                      <a:pt x="148291" y="88288"/>
                      <a:pt x="156188" y="90920"/>
                    </a:cubicBezTo>
                    <a:cubicBezTo>
                      <a:pt x="158820" y="92236"/>
                      <a:pt x="161452" y="93551"/>
                      <a:pt x="164084" y="96183"/>
                    </a:cubicBezTo>
                    <a:cubicBezTo>
                      <a:pt x="166717" y="90920"/>
                      <a:pt x="171981" y="86972"/>
                      <a:pt x="177246" y="84340"/>
                    </a:cubicBezTo>
                    <a:cubicBezTo>
                      <a:pt x="187775" y="80393"/>
                      <a:pt x="199620" y="83024"/>
                      <a:pt x="207517" y="89604"/>
                    </a:cubicBezTo>
                    <a:cubicBezTo>
                      <a:pt x="210149" y="85656"/>
                      <a:pt x="215414" y="80393"/>
                      <a:pt x="220678" y="79077"/>
                    </a:cubicBezTo>
                    <a:cubicBezTo>
                      <a:pt x="235156" y="72497"/>
                      <a:pt x="252265" y="80393"/>
                      <a:pt x="257530" y="94867"/>
                    </a:cubicBezTo>
                    <a:cubicBezTo>
                      <a:pt x="257530" y="94867"/>
                      <a:pt x="257530" y="94867"/>
                      <a:pt x="286485" y="165925"/>
                    </a:cubicBezTo>
                    <a:cubicBezTo>
                      <a:pt x="295698" y="190926"/>
                      <a:pt x="294382" y="219875"/>
                      <a:pt x="281220" y="243561"/>
                    </a:cubicBezTo>
                    <a:cubicBezTo>
                      <a:pt x="281220" y="243561"/>
                      <a:pt x="281220" y="243561"/>
                      <a:pt x="298330" y="289617"/>
                    </a:cubicBezTo>
                    <a:cubicBezTo>
                      <a:pt x="299646" y="292249"/>
                      <a:pt x="298330" y="297512"/>
                      <a:pt x="294382" y="298828"/>
                    </a:cubicBezTo>
                    <a:cubicBezTo>
                      <a:pt x="294382" y="298828"/>
                      <a:pt x="294382" y="298828"/>
                      <a:pt x="198304" y="336988"/>
                    </a:cubicBezTo>
                    <a:cubicBezTo>
                      <a:pt x="196988" y="336988"/>
                      <a:pt x="196988" y="336988"/>
                      <a:pt x="195672" y="336988"/>
                    </a:cubicBezTo>
                    <a:cubicBezTo>
                      <a:pt x="193039" y="336988"/>
                      <a:pt x="190407" y="335672"/>
                      <a:pt x="189091" y="331725"/>
                    </a:cubicBezTo>
                    <a:cubicBezTo>
                      <a:pt x="189091" y="331725"/>
                      <a:pt x="189091" y="331725"/>
                      <a:pt x="170665" y="286985"/>
                    </a:cubicBezTo>
                    <a:cubicBezTo>
                      <a:pt x="158820" y="284353"/>
                      <a:pt x="148291" y="277774"/>
                      <a:pt x="139078" y="269879"/>
                    </a:cubicBezTo>
                    <a:cubicBezTo>
                      <a:pt x="139078" y="269879"/>
                      <a:pt x="139078" y="269879"/>
                      <a:pt x="71955" y="229087"/>
                    </a:cubicBezTo>
                    <a:cubicBezTo>
                      <a:pt x="65375" y="225139"/>
                      <a:pt x="60110" y="218560"/>
                      <a:pt x="58794" y="211980"/>
                    </a:cubicBezTo>
                    <a:cubicBezTo>
                      <a:pt x="57477" y="204085"/>
                      <a:pt x="57477" y="196190"/>
                      <a:pt x="61426" y="189610"/>
                    </a:cubicBezTo>
                    <a:cubicBezTo>
                      <a:pt x="65375" y="183031"/>
                      <a:pt x="71955" y="179083"/>
                      <a:pt x="79852" y="176452"/>
                    </a:cubicBezTo>
                    <a:cubicBezTo>
                      <a:pt x="83800" y="176452"/>
                      <a:pt x="87749" y="175136"/>
                      <a:pt x="90381" y="176452"/>
                    </a:cubicBezTo>
                    <a:cubicBezTo>
                      <a:pt x="90381" y="176452"/>
                      <a:pt x="90381" y="176452"/>
                      <a:pt x="71955" y="127764"/>
                    </a:cubicBezTo>
                    <a:cubicBezTo>
                      <a:pt x="71955" y="127764"/>
                      <a:pt x="70639" y="127764"/>
                      <a:pt x="70639" y="127764"/>
                    </a:cubicBezTo>
                    <a:cubicBezTo>
                      <a:pt x="68007" y="129080"/>
                      <a:pt x="66691" y="129080"/>
                      <a:pt x="64058" y="129080"/>
                    </a:cubicBezTo>
                    <a:cubicBezTo>
                      <a:pt x="56161" y="129080"/>
                      <a:pt x="46948" y="126448"/>
                      <a:pt x="39052" y="123817"/>
                    </a:cubicBezTo>
                    <a:cubicBezTo>
                      <a:pt x="6148" y="109342"/>
                      <a:pt x="-8329" y="71182"/>
                      <a:pt x="4832" y="39600"/>
                    </a:cubicBezTo>
                    <a:cubicBezTo>
                      <a:pt x="15690" y="14928"/>
                      <a:pt x="39134" y="-123"/>
                      <a:pt x="640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003332" y="4376681"/>
            <a:ext cx="5835015" cy="1557655"/>
            <a:chOff x="4228246" y="4837325"/>
            <a:chExt cx="5835015" cy="1557655"/>
          </a:xfrm>
        </p:grpSpPr>
        <p:sp>
          <p:nvSpPr>
            <p:cNvPr id="34" name="矩形 33"/>
            <p:cNvSpPr/>
            <p:nvPr/>
          </p:nvSpPr>
          <p:spPr>
            <a:xfrm>
              <a:off x="4228246" y="4837325"/>
              <a:ext cx="5835015" cy="155765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841940" y="4921225"/>
              <a:ext cx="205194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存在问题</a:t>
              </a:r>
              <a:endParaRPr lang="zh-CN" altLang="en-US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1656" y="5255790"/>
              <a:ext cx="4970145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spc="1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各类蔬菜体形各异、大小不一，识别起来较为复杂，且同一类蔬菜的不同物种之间通常具有相似的外形、尺寸以及纹理等特征，很有可能会出现误判而导致严重的经济损失。</a:t>
              </a:r>
              <a:endParaRPr lang="zh-CN" altLang="en-US" sz="12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228246" y="5374913"/>
              <a:ext cx="483195" cy="525289"/>
              <a:chOff x="690687" y="5150220"/>
              <a:chExt cx="629085" cy="68388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690687" y="5150220"/>
                <a:ext cx="629085" cy="683888"/>
              </a:xfrm>
              <a:prstGeom prst="rect">
                <a:avLst/>
              </a:prstGeom>
              <a:solidFill>
                <a:srgbClr val="479F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34"/>
              <p:cNvSpPr/>
              <p:nvPr/>
            </p:nvSpPr>
            <p:spPr bwMode="auto">
              <a:xfrm>
                <a:off x="777543" y="5235400"/>
                <a:ext cx="455371" cy="513527"/>
              </a:xfrm>
              <a:custGeom>
                <a:avLst/>
                <a:gdLst>
                  <a:gd name="connsiteX0" fmla="*/ 83998 w 298823"/>
                  <a:gd name="connsiteY0" fmla="*/ 191940 h 336988"/>
                  <a:gd name="connsiteX1" fmla="*/ 75231 w 298823"/>
                  <a:gd name="connsiteY1" fmla="*/ 198416 h 336988"/>
                  <a:gd name="connsiteX2" fmla="*/ 73932 w 298823"/>
                  <a:gd name="connsiteY2" fmla="*/ 208776 h 336988"/>
                  <a:gd name="connsiteX3" fmla="*/ 80426 w 298823"/>
                  <a:gd name="connsiteY3" fmla="*/ 217842 h 336988"/>
                  <a:gd name="connsiteX4" fmla="*/ 115496 w 298823"/>
                  <a:gd name="connsiteY4" fmla="*/ 238563 h 336988"/>
                  <a:gd name="connsiteX5" fmla="*/ 114197 w 298823"/>
                  <a:gd name="connsiteY5" fmla="*/ 233383 h 336988"/>
                  <a:gd name="connsiteX6" fmla="*/ 98611 w 298823"/>
                  <a:gd name="connsiteY6" fmla="*/ 195826 h 336988"/>
                  <a:gd name="connsiteX7" fmla="*/ 94714 w 298823"/>
                  <a:gd name="connsiteY7" fmla="*/ 193235 h 336988"/>
                  <a:gd name="connsiteX8" fmla="*/ 83998 w 298823"/>
                  <a:gd name="connsiteY8" fmla="*/ 191940 h 336988"/>
                  <a:gd name="connsiteX9" fmla="*/ 73603 w 298823"/>
                  <a:gd name="connsiteY9" fmla="*/ 53869 h 336988"/>
                  <a:gd name="connsiteX10" fmla="*/ 65732 w 298823"/>
                  <a:gd name="connsiteY10" fmla="*/ 70965 h 336988"/>
                  <a:gd name="connsiteX11" fmla="*/ 127388 w 298823"/>
                  <a:gd name="connsiteY11" fmla="*/ 227467 h 336988"/>
                  <a:gd name="connsiteX12" fmla="*/ 178549 w 298823"/>
                  <a:gd name="connsiteY12" fmla="*/ 274812 h 336988"/>
                  <a:gd name="connsiteX13" fmla="*/ 183796 w 298823"/>
                  <a:gd name="connsiteY13" fmla="*/ 278757 h 336988"/>
                  <a:gd name="connsiteX14" fmla="*/ 199538 w 298823"/>
                  <a:gd name="connsiteY14" fmla="*/ 319526 h 336988"/>
                  <a:gd name="connsiteX15" fmla="*/ 282183 w 298823"/>
                  <a:gd name="connsiteY15" fmla="*/ 286648 h 336988"/>
                  <a:gd name="connsiteX16" fmla="*/ 266441 w 298823"/>
                  <a:gd name="connsiteY16" fmla="*/ 245879 h 336988"/>
                  <a:gd name="connsiteX17" fmla="*/ 266441 w 298823"/>
                  <a:gd name="connsiteY17" fmla="*/ 239303 h 336988"/>
                  <a:gd name="connsiteX18" fmla="*/ 271689 w 298823"/>
                  <a:gd name="connsiteY18" fmla="*/ 170916 h 336988"/>
                  <a:gd name="connsiteX19" fmla="*/ 244140 w 298823"/>
                  <a:gd name="connsiteY19" fmla="*/ 99898 h 336988"/>
                  <a:gd name="connsiteX20" fmla="*/ 225775 w 298823"/>
                  <a:gd name="connsiteY20" fmla="*/ 92008 h 336988"/>
                  <a:gd name="connsiteX21" fmla="*/ 217904 w 298823"/>
                  <a:gd name="connsiteY21" fmla="*/ 110419 h 336988"/>
                  <a:gd name="connsiteX22" fmla="*/ 229710 w 298823"/>
                  <a:gd name="connsiteY22" fmla="*/ 138037 h 336988"/>
                  <a:gd name="connsiteX23" fmla="*/ 225775 w 298823"/>
                  <a:gd name="connsiteY23" fmla="*/ 147243 h 336988"/>
                  <a:gd name="connsiteX24" fmla="*/ 215280 w 298823"/>
                  <a:gd name="connsiteY24" fmla="*/ 143298 h 336988"/>
                  <a:gd name="connsiteX25" fmla="*/ 204785 w 298823"/>
                  <a:gd name="connsiteY25" fmla="*/ 115680 h 336988"/>
                  <a:gd name="connsiteX26" fmla="*/ 203474 w 298823"/>
                  <a:gd name="connsiteY26" fmla="*/ 113050 h 336988"/>
                  <a:gd name="connsiteX27" fmla="*/ 200850 w 298823"/>
                  <a:gd name="connsiteY27" fmla="*/ 105159 h 336988"/>
                  <a:gd name="connsiteX28" fmla="*/ 192979 w 298823"/>
                  <a:gd name="connsiteY28" fmla="*/ 98583 h 336988"/>
                  <a:gd name="connsiteX29" fmla="*/ 182484 w 298823"/>
                  <a:gd name="connsiteY29" fmla="*/ 97268 h 336988"/>
                  <a:gd name="connsiteX30" fmla="*/ 174613 w 298823"/>
                  <a:gd name="connsiteY30" fmla="*/ 105159 h 336988"/>
                  <a:gd name="connsiteX31" fmla="*/ 174613 w 298823"/>
                  <a:gd name="connsiteY31" fmla="*/ 115680 h 336988"/>
                  <a:gd name="connsiteX32" fmla="*/ 190355 w 298823"/>
                  <a:gd name="connsiteY32" fmla="*/ 155134 h 336988"/>
                  <a:gd name="connsiteX33" fmla="*/ 186420 w 298823"/>
                  <a:gd name="connsiteY33" fmla="*/ 164340 h 336988"/>
                  <a:gd name="connsiteX34" fmla="*/ 177237 w 298823"/>
                  <a:gd name="connsiteY34" fmla="*/ 160395 h 336988"/>
                  <a:gd name="connsiteX35" fmla="*/ 157560 w 298823"/>
                  <a:gd name="connsiteY35" fmla="*/ 111735 h 336988"/>
                  <a:gd name="connsiteX36" fmla="*/ 149689 w 298823"/>
                  <a:gd name="connsiteY36" fmla="*/ 103844 h 336988"/>
                  <a:gd name="connsiteX37" fmla="*/ 139194 w 298823"/>
                  <a:gd name="connsiteY37" fmla="*/ 103844 h 336988"/>
                  <a:gd name="connsiteX38" fmla="*/ 131323 w 298823"/>
                  <a:gd name="connsiteY38" fmla="*/ 122256 h 336988"/>
                  <a:gd name="connsiteX39" fmla="*/ 149689 w 298823"/>
                  <a:gd name="connsiteY39" fmla="*/ 169601 h 336988"/>
                  <a:gd name="connsiteX40" fmla="*/ 145753 w 298823"/>
                  <a:gd name="connsiteY40" fmla="*/ 178807 h 336988"/>
                  <a:gd name="connsiteX41" fmla="*/ 136570 w 298823"/>
                  <a:gd name="connsiteY41" fmla="*/ 174861 h 336988"/>
                  <a:gd name="connsiteX42" fmla="*/ 118205 w 298823"/>
                  <a:gd name="connsiteY42" fmla="*/ 127516 h 336988"/>
                  <a:gd name="connsiteX43" fmla="*/ 91968 w 298823"/>
                  <a:gd name="connsiteY43" fmla="*/ 61759 h 336988"/>
                  <a:gd name="connsiteX44" fmla="*/ 84753 w 298823"/>
                  <a:gd name="connsiteY44" fmla="*/ 53869 h 336988"/>
                  <a:gd name="connsiteX45" fmla="*/ 73603 w 298823"/>
                  <a:gd name="connsiteY45" fmla="*/ 53869 h 336988"/>
                  <a:gd name="connsiteX46" fmla="*/ 56758 w 298823"/>
                  <a:gd name="connsiteY46" fmla="*/ 49650 h 336988"/>
                  <a:gd name="connsiteX47" fmla="*/ 49954 w 298823"/>
                  <a:gd name="connsiteY47" fmla="*/ 55917 h 336988"/>
                  <a:gd name="connsiteX48" fmla="*/ 48594 w 298823"/>
                  <a:gd name="connsiteY48" fmla="*/ 67197 h 336988"/>
                  <a:gd name="connsiteX49" fmla="*/ 51315 w 298823"/>
                  <a:gd name="connsiteY49" fmla="*/ 73463 h 336988"/>
                  <a:gd name="connsiteX50" fmla="*/ 56758 w 298823"/>
                  <a:gd name="connsiteY50" fmla="*/ 49650 h 336988"/>
                  <a:gd name="connsiteX51" fmla="*/ 46241 w 298823"/>
                  <a:gd name="connsiteY51" fmla="*/ 18716 h 336988"/>
                  <a:gd name="connsiteX52" fmla="*/ 18129 w 298823"/>
                  <a:gd name="connsiteY52" fmla="*/ 45142 h 336988"/>
                  <a:gd name="connsiteX53" fmla="*/ 44588 w 298823"/>
                  <a:gd name="connsiteY53" fmla="*/ 109486 h 336988"/>
                  <a:gd name="connsiteX54" fmla="*/ 67077 w 298823"/>
                  <a:gd name="connsiteY54" fmla="*/ 113425 h 336988"/>
                  <a:gd name="connsiteX55" fmla="*/ 59140 w 298823"/>
                  <a:gd name="connsiteY55" fmla="*/ 95041 h 336988"/>
                  <a:gd name="connsiteX56" fmla="*/ 48556 w 298823"/>
                  <a:gd name="connsiteY56" fmla="*/ 91102 h 336988"/>
                  <a:gd name="connsiteX57" fmla="*/ 34004 w 298823"/>
                  <a:gd name="connsiteY57" fmla="*/ 71405 h 336988"/>
                  <a:gd name="connsiteX58" fmla="*/ 37973 w 298823"/>
                  <a:gd name="connsiteY58" fmla="*/ 47768 h 336988"/>
                  <a:gd name="connsiteX59" fmla="*/ 81629 w 298823"/>
                  <a:gd name="connsiteY59" fmla="*/ 37263 h 336988"/>
                  <a:gd name="connsiteX60" fmla="*/ 84275 w 298823"/>
                  <a:gd name="connsiteY60" fmla="*/ 38577 h 336988"/>
                  <a:gd name="connsiteX61" fmla="*/ 105442 w 298823"/>
                  <a:gd name="connsiteY61" fmla="*/ 56961 h 336988"/>
                  <a:gd name="connsiteX62" fmla="*/ 113379 w 298823"/>
                  <a:gd name="connsiteY62" fmla="*/ 75345 h 336988"/>
                  <a:gd name="connsiteX63" fmla="*/ 84275 w 298823"/>
                  <a:gd name="connsiteY63" fmla="*/ 18880 h 336988"/>
                  <a:gd name="connsiteX64" fmla="*/ 46241 w 298823"/>
                  <a:gd name="connsiteY64" fmla="*/ 18716 h 336988"/>
                  <a:gd name="connsiteX65" fmla="*/ 64058 w 298823"/>
                  <a:gd name="connsiteY65" fmla="*/ 0 h 336988"/>
                  <a:gd name="connsiteX66" fmla="*/ 89065 w 298823"/>
                  <a:gd name="connsiteY66" fmla="*/ 5387 h 336988"/>
                  <a:gd name="connsiteX67" fmla="*/ 123284 w 298823"/>
                  <a:gd name="connsiteY67" fmla="*/ 89604 h 336988"/>
                  <a:gd name="connsiteX68" fmla="*/ 120652 w 298823"/>
                  <a:gd name="connsiteY68" fmla="*/ 94867 h 336988"/>
                  <a:gd name="connsiteX69" fmla="*/ 121968 w 298823"/>
                  <a:gd name="connsiteY69" fmla="*/ 98815 h 336988"/>
                  <a:gd name="connsiteX70" fmla="*/ 133813 w 298823"/>
                  <a:gd name="connsiteY70" fmla="*/ 90920 h 336988"/>
                  <a:gd name="connsiteX71" fmla="*/ 156188 w 298823"/>
                  <a:gd name="connsiteY71" fmla="*/ 90920 h 336988"/>
                  <a:gd name="connsiteX72" fmla="*/ 164084 w 298823"/>
                  <a:gd name="connsiteY72" fmla="*/ 96183 h 336988"/>
                  <a:gd name="connsiteX73" fmla="*/ 177246 w 298823"/>
                  <a:gd name="connsiteY73" fmla="*/ 84340 h 336988"/>
                  <a:gd name="connsiteX74" fmla="*/ 207517 w 298823"/>
                  <a:gd name="connsiteY74" fmla="*/ 89604 h 336988"/>
                  <a:gd name="connsiteX75" fmla="*/ 220678 w 298823"/>
                  <a:gd name="connsiteY75" fmla="*/ 79077 h 336988"/>
                  <a:gd name="connsiteX76" fmla="*/ 257530 w 298823"/>
                  <a:gd name="connsiteY76" fmla="*/ 94867 h 336988"/>
                  <a:gd name="connsiteX77" fmla="*/ 286485 w 298823"/>
                  <a:gd name="connsiteY77" fmla="*/ 165925 h 336988"/>
                  <a:gd name="connsiteX78" fmla="*/ 281220 w 298823"/>
                  <a:gd name="connsiteY78" fmla="*/ 243561 h 336988"/>
                  <a:gd name="connsiteX79" fmla="*/ 298330 w 298823"/>
                  <a:gd name="connsiteY79" fmla="*/ 289617 h 336988"/>
                  <a:gd name="connsiteX80" fmla="*/ 294382 w 298823"/>
                  <a:gd name="connsiteY80" fmla="*/ 298828 h 336988"/>
                  <a:gd name="connsiteX81" fmla="*/ 198304 w 298823"/>
                  <a:gd name="connsiteY81" fmla="*/ 336988 h 336988"/>
                  <a:gd name="connsiteX82" fmla="*/ 195672 w 298823"/>
                  <a:gd name="connsiteY82" fmla="*/ 336988 h 336988"/>
                  <a:gd name="connsiteX83" fmla="*/ 189091 w 298823"/>
                  <a:gd name="connsiteY83" fmla="*/ 331725 h 336988"/>
                  <a:gd name="connsiteX84" fmla="*/ 170665 w 298823"/>
                  <a:gd name="connsiteY84" fmla="*/ 286985 h 336988"/>
                  <a:gd name="connsiteX85" fmla="*/ 139078 w 298823"/>
                  <a:gd name="connsiteY85" fmla="*/ 269879 h 336988"/>
                  <a:gd name="connsiteX86" fmla="*/ 71955 w 298823"/>
                  <a:gd name="connsiteY86" fmla="*/ 229087 h 336988"/>
                  <a:gd name="connsiteX87" fmla="*/ 58794 w 298823"/>
                  <a:gd name="connsiteY87" fmla="*/ 211980 h 336988"/>
                  <a:gd name="connsiteX88" fmla="*/ 61426 w 298823"/>
                  <a:gd name="connsiteY88" fmla="*/ 189610 h 336988"/>
                  <a:gd name="connsiteX89" fmla="*/ 79852 w 298823"/>
                  <a:gd name="connsiteY89" fmla="*/ 176452 h 336988"/>
                  <a:gd name="connsiteX90" fmla="*/ 90381 w 298823"/>
                  <a:gd name="connsiteY90" fmla="*/ 176452 h 336988"/>
                  <a:gd name="connsiteX91" fmla="*/ 71955 w 298823"/>
                  <a:gd name="connsiteY91" fmla="*/ 127764 h 336988"/>
                  <a:gd name="connsiteX92" fmla="*/ 70639 w 298823"/>
                  <a:gd name="connsiteY92" fmla="*/ 127764 h 336988"/>
                  <a:gd name="connsiteX93" fmla="*/ 64058 w 298823"/>
                  <a:gd name="connsiteY93" fmla="*/ 129080 h 336988"/>
                  <a:gd name="connsiteX94" fmla="*/ 39052 w 298823"/>
                  <a:gd name="connsiteY94" fmla="*/ 123817 h 336988"/>
                  <a:gd name="connsiteX95" fmla="*/ 4832 w 298823"/>
                  <a:gd name="connsiteY95" fmla="*/ 39600 h 336988"/>
                  <a:gd name="connsiteX96" fmla="*/ 64058 w 298823"/>
                  <a:gd name="connsiteY96" fmla="*/ 0 h 336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8823" h="336988">
                    <a:moveTo>
                      <a:pt x="83998" y="191940"/>
                    </a:moveTo>
                    <a:cubicBezTo>
                      <a:pt x="80426" y="192912"/>
                      <a:pt x="77179" y="195178"/>
                      <a:pt x="75231" y="198416"/>
                    </a:cubicBezTo>
                    <a:cubicBezTo>
                      <a:pt x="72633" y="201006"/>
                      <a:pt x="72633" y="204891"/>
                      <a:pt x="73932" y="208776"/>
                    </a:cubicBezTo>
                    <a:cubicBezTo>
                      <a:pt x="73932" y="212662"/>
                      <a:pt x="76530" y="215252"/>
                      <a:pt x="80426" y="217842"/>
                    </a:cubicBezTo>
                    <a:lnTo>
                      <a:pt x="115496" y="238563"/>
                    </a:lnTo>
                    <a:cubicBezTo>
                      <a:pt x="115496" y="237268"/>
                      <a:pt x="114197" y="235973"/>
                      <a:pt x="114197" y="233383"/>
                    </a:cubicBezTo>
                    <a:cubicBezTo>
                      <a:pt x="114197" y="233383"/>
                      <a:pt x="114197" y="233383"/>
                      <a:pt x="98611" y="195826"/>
                    </a:cubicBezTo>
                    <a:cubicBezTo>
                      <a:pt x="98611" y="195826"/>
                      <a:pt x="98611" y="195826"/>
                      <a:pt x="94714" y="193235"/>
                    </a:cubicBezTo>
                    <a:cubicBezTo>
                      <a:pt x="91467" y="191293"/>
                      <a:pt x="87570" y="190969"/>
                      <a:pt x="83998" y="191940"/>
                    </a:cubicBezTo>
                    <a:close/>
                    <a:moveTo>
                      <a:pt x="73603" y="53869"/>
                    </a:moveTo>
                    <a:cubicBezTo>
                      <a:pt x="65732" y="56499"/>
                      <a:pt x="63108" y="64390"/>
                      <a:pt x="65732" y="70965"/>
                    </a:cubicBezTo>
                    <a:cubicBezTo>
                      <a:pt x="65732" y="70965"/>
                      <a:pt x="65732" y="70965"/>
                      <a:pt x="127388" y="227467"/>
                    </a:cubicBezTo>
                    <a:cubicBezTo>
                      <a:pt x="136570" y="251139"/>
                      <a:pt x="154936" y="266921"/>
                      <a:pt x="178549" y="274812"/>
                    </a:cubicBezTo>
                    <a:cubicBezTo>
                      <a:pt x="181173" y="274812"/>
                      <a:pt x="182484" y="276127"/>
                      <a:pt x="183796" y="278757"/>
                    </a:cubicBezTo>
                    <a:cubicBezTo>
                      <a:pt x="183796" y="278757"/>
                      <a:pt x="183796" y="278757"/>
                      <a:pt x="199538" y="319526"/>
                    </a:cubicBezTo>
                    <a:lnTo>
                      <a:pt x="282183" y="286648"/>
                    </a:lnTo>
                    <a:cubicBezTo>
                      <a:pt x="282183" y="286648"/>
                      <a:pt x="282183" y="286648"/>
                      <a:pt x="266441" y="245879"/>
                    </a:cubicBezTo>
                    <a:cubicBezTo>
                      <a:pt x="265129" y="243248"/>
                      <a:pt x="265129" y="241933"/>
                      <a:pt x="266441" y="239303"/>
                    </a:cubicBezTo>
                    <a:cubicBezTo>
                      <a:pt x="279559" y="218261"/>
                      <a:pt x="280871" y="193273"/>
                      <a:pt x="271689" y="170916"/>
                    </a:cubicBezTo>
                    <a:cubicBezTo>
                      <a:pt x="271689" y="170916"/>
                      <a:pt x="271689" y="170916"/>
                      <a:pt x="244140" y="99898"/>
                    </a:cubicBezTo>
                    <a:cubicBezTo>
                      <a:pt x="241517" y="92008"/>
                      <a:pt x="233646" y="89377"/>
                      <a:pt x="225775" y="92008"/>
                    </a:cubicBezTo>
                    <a:cubicBezTo>
                      <a:pt x="219215" y="94638"/>
                      <a:pt x="215280" y="102529"/>
                      <a:pt x="217904" y="110419"/>
                    </a:cubicBezTo>
                    <a:cubicBezTo>
                      <a:pt x="217904" y="110419"/>
                      <a:pt x="217904" y="110419"/>
                      <a:pt x="229710" y="138037"/>
                    </a:cubicBezTo>
                    <a:cubicBezTo>
                      <a:pt x="231022" y="141983"/>
                      <a:pt x="228398" y="145928"/>
                      <a:pt x="225775" y="147243"/>
                    </a:cubicBezTo>
                    <a:cubicBezTo>
                      <a:pt x="221839" y="149874"/>
                      <a:pt x="217904" y="147243"/>
                      <a:pt x="215280" y="143298"/>
                    </a:cubicBezTo>
                    <a:cubicBezTo>
                      <a:pt x="215280" y="143298"/>
                      <a:pt x="215280" y="143298"/>
                      <a:pt x="204785" y="115680"/>
                    </a:cubicBezTo>
                    <a:cubicBezTo>
                      <a:pt x="204785" y="114365"/>
                      <a:pt x="204785" y="114365"/>
                      <a:pt x="203474" y="113050"/>
                    </a:cubicBezTo>
                    <a:cubicBezTo>
                      <a:pt x="203474" y="113050"/>
                      <a:pt x="203474" y="113050"/>
                      <a:pt x="200850" y="105159"/>
                    </a:cubicBezTo>
                    <a:cubicBezTo>
                      <a:pt x="199538" y="102529"/>
                      <a:pt x="196914" y="99898"/>
                      <a:pt x="192979" y="98583"/>
                    </a:cubicBezTo>
                    <a:cubicBezTo>
                      <a:pt x="190355" y="95953"/>
                      <a:pt x="186420" y="95953"/>
                      <a:pt x="182484" y="97268"/>
                    </a:cubicBezTo>
                    <a:cubicBezTo>
                      <a:pt x="178549" y="98583"/>
                      <a:pt x="175925" y="101213"/>
                      <a:pt x="174613" y="105159"/>
                    </a:cubicBezTo>
                    <a:cubicBezTo>
                      <a:pt x="173302" y="109104"/>
                      <a:pt x="173302" y="113050"/>
                      <a:pt x="174613" y="115680"/>
                    </a:cubicBezTo>
                    <a:cubicBezTo>
                      <a:pt x="174613" y="115680"/>
                      <a:pt x="174613" y="115680"/>
                      <a:pt x="190355" y="155134"/>
                    </a:cubicBezTo>
                    <a:cubicBezTo>
                      <a:pt x="191667" y="159080"/>
                      <a:pt x="190355" y="163025"/>
                      <a:pt x="186420" y="164340"/>
                    </a:cubicBezTo>
                    <a:cubicBezTo>
                      <a:pt x="182484" y="165655"/>
                      <a:pt x="178549" y="164340"/>
                      <a:pt x="177237" y="160395"/>
                    </a:cubicBezTo>
                    <a:cubicBezTo>
                      <a:pt x="177237" y="160395"/>
                      <a:pt x="177237" y="160395"/>
                      <a:pt x="157560" y="111735"/>
                    </a:cubicBezTo>
                    <a:cubicBezTo>
                      <a:pt x="156248" y="107789"/>
                      <a:pt x="153624" y="105159"/>
                      <a:pt x="149689" y="103844"/>
                    </a:cubicBezTo>
                    <a:cubicBezTo>
                      <a:pt x="147065" y="102529"/>
                      <a:pt x="143130" y="102529"/>
                      <a:pt x="139194" y="103844"/>
                    </a:cubicBezTo>
                    <a:cubicBezTo>
                      <a:pt x="132635" y="106474"/>
                      <a:pt x="128699" y="114365"/>
                      <a:pt x="131323" y="122256"/>
                    </a:cubicBezTo>
                    <a:cubicBezTo>
                      <a:pt x="131323" y="122256"/>
                      <a:pt x="131323" y="122256"/>
                      <a:pt x="149689" y="169601"/>
                    </a:cubicBezTo>
                    <a:cubicBezTo>
                      <a:pt x="151000" y="173546"/>
                      <a:pt x="149689" y="177491"/>
                      <a:pt x="145753" y="178807"/>
                    </a:cubicBezTo>
                    <a:cubicBezTo>
                      <a:pt x="141818" y="180122"/>
                      <a:pt x="137882" y="178807"/>
                      <a:pt x="136570" y="174861"/>
                    </a:cubicBezTo>
                    <a:cubicBezTo>
                      <a:pt x="136570" y="174861"/>
                      <a:pt x="136570" y="174861"/>
                      <a:pt x="118205" y="127516"/>
                    </a:cubicBezTo>
                    <a:cubicBezTo>
                      <a:pt x="118205" y="127516"/>
                      <a:pt x="118205" y="127516"/>
                      <a:pt x="91968" y="61759"/>
                    </a:cubicBezTo>
                    <a:cubicBezTo>
                      <a:pt x="90657" y="57814"/>
                      <a:pt x="88033" y="55184"/>
                      <a:pt x="84753" y="53869"/>
                    </a:cubicBezTo>
                    <a:cubicBezTo>
                      <a:pt x="81474" y="52554"/>
                      <a:pt x="77538" y="52554"/>
                      <a:pt x="73603" y="53869"/>
                    </a:cubicBezTo>
                    <a:close/>
                    <a:moveTo>
                      <a:pt x="56758" y="49650"/>
                    </a:moveTo>
                    <a:cubicBezTo>
                      <a:pt x="54036" y="50903"/>
                      <a:pt x="51315" y="53410"/>
                      <a:pt x="49954" y="55917"/>
                    </a:cubicBezTo>
                    <a:cubicBezTo>
                      <a:pt x="47233" y="59677"/>
                      <a:pt x="47233" y="63437"/>
                      <a:pt x="48594" y="67197"/>
                    </a:cubicBezTo>
                    <a:cubicBezTo>
                      <a:pt x="48594" y="69703"/>
                      <a:pt x="49954" y="72210"/>
                      <a:pt x="51315" y="73463"/>
                    </a:cubicBezTo>
                    <a:cubicBezTo>
                      <a:pt x="48594" y="64690"/>
                      <a:pt x="51315" y="55917"/>
                      <a:pt x="56758" y="49650"/>
                    </a:cubicBezTo>
                    <a:close/>
                    <a:moveTo>
                      <a:pt x="46241" y="18716"/>
                    </a:moveTo>
                    <a:cubicBezTo>
                      <a:pt x="34335" y="23476"/>
                      <a:pt x="24082" y="32668"/>
                      <a:pt x="18129" y="45142"/>
                    </a:cubicBezTo>
                    <a:cubicBezTo>
                      <a:pt x="7546" y="70092"/>
                      <a:pt x="19452" y="98981"/>
                      <a:pt x="44588" y="109486"/>
                    </a:cubicBezTo>
                    <a:cubicBezTo>
                      <a:pt x="52525" y="113425"/>
                      <a:pt x="59140" y="114738"/>
                      <a:pt x="67077" y="113425"/>
                    </a:cubicBezTo>
                    <a:cubicBezTo>
                      <a:pt x="67077" y="113425"/>
                      <a:pt x="67077" y="113425"/>
                      <a:pt x="59140" y="95041"/>
                    </a:cubicBezTo>
                    <a:cubicBezTo>
                      <a:pt x="55171" y="93728"/>
                      <a:pt x="52525" y="92415"/>
                      <a:pt x="48556" y="91102"/>
                    </a:cubicBezTo>
                    <a:cubicBezTo>
                      <a:pt x="41942" y="87163"/>
                      <a:pt x="36650" y="79284"/>
                      <a:pt x="34004" y="71405"/>
                    </a:cubicBezTo>
                    <a:cubicBezTo>
                      <a:pt x="31358" y="63526"/>
                      <a:pt x="32681" y="54335"/>
                      <a:pt x="37973" y="47768"/>
                    </a:cubicBezTo>
                    <a:cubicBezTo>
                      <a:pt x="47233" y="33324"/>
                      <a:pt x="65754" y="28072"/>
                      <a:pt x="81629" y="37263"/>
                    </a:cubicBezTo>
                    <a:cubicBezTo>
                      <a:pt x="81629" y="37263"/>
                      <a:pt x="82952" y="37263"/>
                      <a:pt x="84275" y="38577"/>
                    </a:cubicBezTo>
                    <a:cubicBezTo>
                      <a:pt x="93536" y="41203"/>
                      <a:pt x="101473" y="47768"/>
                      <a:pt x="105442" y="56961"/>
                    </a:cubicBezTo>
                    <a:cubicBezTo>
                      <a:pt x="105442" y="56961"/>
                      <a:pt x="105442" y="56961"/>
                      <a:pt x="113379" y="75345"/>
                    </a:cubicBezTo>
                    <a:cubicBezTo>
                      <a:pt x="118671" y="53021"/>
                      <a:pt x="106765" y="28072"/>
                      <a:pt x="84275" y="18880"/>
                    </a:cubicBezTo>
                    <a:cubicBezTo>
                      <a:pt x="71708" y="13627"/>
                      <a:pt x="58147" y="13956"/>
                      <a:pt x="46241" y="18716"/>
                    </a:cubicBezTo>
                    <a:close/>
                    <a:moveTo>
                      <a:pt x="64058" y="0"/>
                    </a:moveTo>
                    <a:cubicBezTo>
                      <a:pt x="72366" y="42"/>
                      <a:pt x="80839" y="1769"/>
                      <a:pt x="89065" y="5387"/>
                    </a:cubicBezTo>
                    <a:cubicBezTo>
                      <a:pt x="121968" y="18546"/>
                      <a:pt x="137762" y="56707"/>
                      <a:pt x="123284" y="89604"/>
                    </a:cubicBezTo>
                    <a:cubicBezTo>
                      <a:pt x="121968" y="90920"/>
                      <a:pt x="121968" y="93551"/>
                      <a:pt x="120652" y="94867"/>
                    </a:cubicBezTo>
                    <a:cubicBezTo>
                      <a:pt x="120652" y="94867"/>
                      <a:pt x="120652" y="94867"/>
                      <a:pt x="121968" y="98815"/>
                    </a:cubicBezTo>
                    <a:cubicBezTo>
                      <a:pt x="124601" y="94867"/>
                      <a:pt x="128549" y="92236"/>
                      <a:pt x="133813" y="90920"/>
                    </a:cubicBezTo>
                    <a:cubicBezTo>
                      <a:pt x="140394" y="88288"/>
                      <a:pt x="148291" y="88288"/>
                      <a:pt x="156188" y="90920"/>
                    </a:cubicBezTo>
                    <a:cubicBezTo>
                      <a:pt x="158820" y="92236"/>
                      <a:pt x="161452" y="93551"/>
                      <a:pt x="164084" y="96183"/>
                    </a:cubicBezTo>
                    <a:cubicBezTo>
                      <a:pt x="166717" y="90920"/>
                      <a:pt x="171981" y="86972"/>
                      <a:pt x="177246" y="84340"/>
                    </a:cubicBezTo>
                    <a:cubicBezTo>
                      <a:pt x="187775" y="80393"/>
                      <a:pt x="199620" y="83024"/>
                      <a:pt x="207517" y="89604"/>
                    </a:cubicBezTo>
                    <a:cubicBezTo>
                      <a:pt x="210149" y="85656"/>
                      <a:pt x="215414" y="80393"/>
                      <a:pt x="220678" y="79077"/>
                    </a:cubicBezTo>
                    <a:cubicBezTo>
                      <a:pt x="235156" y="72497"/>
                      <a:pt x="252265" y="80393"/>
                      <a:pt x="257530" y="94867"/>
                    </a:cubicBezTo>
                    <a:cubicBezTo>
                      <a:pt x="257530" y="94867"/>
                      <a:pt x="257530" y="94867"/>
                      <a:pt x="286485" y="165925"/>
                    </a:cubicBezTo>
                    <a:cubicBezTo>
                      <a:pt x="295698" y="190926"/>
                      <a:pt x="294382" y="219875"/>
                      <a:pt x="281220" y="243561"/>
                    </a:cubicBezTo>
                    <a:cubicBezTo>
                      <a:pt x="281220" y="243561"/>
                      <a:pt x="281220" y="243561"/>
                      <a:pt x="298330" y="289617"/>
                    </a:cubicBezTo>
                    <a:cubicBezTo>
                      <a:pt x="299646" y="292249"/>
                      <a:pt x="298330" y="297512"/>
                      <a:pt x="294382" y="298828"/>
                    </a:cubicBezTo>
                    <a:cubicBezTo>
                      <a:pt x="294382" y="298828"/>
                      <a:pt x="294382" y="298828"/>
                      <a:pt x="198304" y="336988"/>
                    </a:cubicBezTo>
                    <a:cubicBezTo>
                      <a:pt x="196988" y="336988"/>
                      <a:pt x="196988" y="336988"/>
                      <a:pt x="195672" y="336988"/>
                    </a:cubicBezTo>
                    <a:cubicBezTo>
                      <a:pt x="193039" y="336988"/>
                      <a:pt x="190407" y="335672"/>
                      <a:pt x="189091" y="331725"/>
                    </a:cubicBezTo>
                    <a:cubicBezTo>
                      <a:pt x="189091" y="331725"/>
                      <a:pt x="189091" y="331725"/>
                      <a:pt x="170665" y="286985"/>
                    </a:cubicBezTo>
                    <a:cubicBezTo>
                      <a:pt x="158820" y="284353"/>
                      <a:pt x="148291" y="277774"/>
                      <a:pt x="139078" y="269879"/>
                    </a:cubicBezTo>
                    <a:cubicBezTo>
                      <a:pt x="139078" y="269879"/>
                      <a:pt x="139078" y="269879"/>
                      <a:pt x="71955" y="229087"/>
                    </a:cubicBezTo>
                    <a:cubicBezTo>
                      <a:pt x="65375" y="225139"/>
                      <a:pt x="60110" y="218560"/>
                      <a:pt x="58794" y="211980"/>
                    </a:cubicBezTo>
                    <a:cubicBezTo>
                      <a:pt x="57477" y="204085"/>
                      <a:pt x="57477" y="196190"/>
                      <a:pt x="61426" y="189610"/>
                    </a:cubicBezTo>
                    <a:cubicBezTo>
                      <a:pt x="65375" y="183031"/>
                      <a:pt x="71955" y="179083"/>
                      <a:pt x="79852" y="176452"/>
                    </a:cubicBezTo>
                    <a:cubicBezTo>
                      <a:pt x="83800" y="176452"/>
                      <a:pt x="87749" y="175136"/>
                      <a:pt x="90381" y="176452"/>
                    </a:cubicBezTo>
                    <a:cubicBezTo>
                      <a:pt x="90381" y="176452"/>
                      <a:pt x="90381" y="176452"/>
                      <a:pt x="71955" y="127764"/>
                    </a:cubicBezTo>
                    <a:cubicBezTo>
                      <a:pt x="71955" y="127764"/>
                      <a:pt x="70639" y="127764"/>
                      <a:pt x="70639" y="127764"/>
                    </a:cubicBezTo>
                    <a:cubicBezTo>
                      <a:pt x="68007" y="129080"/>
                      <a:pt x="66691" y="129080"/>
                      <a:pt x="64058" y="129080"/>
                    </a:cubicBezTo>
                    <a:cubicBezTo>
                      <a:pt x="56161" y="129080"/>
                      <a:pt x="46948" y="126448"/>
                      <a:pt x="39052" y="123817"/>
                    </a:cubicBezTo>
                    <a:cubicBezTo>
                      <a:pt x="6148" y="109342"/>
                      <a:pt x="-8329" y="71182"/>
                      <a:pt x="4832" y="39600"/>
                    </a:cubicBezTo>
                    <a:cubicBezTo>
                      <a:pt x="15690" y="14928"/>
                      <a:pt x="39134" y="-123"/>
                      <a:pt x="640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8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775335" y="1605915"/>
            <a:ext cx="4227195" cy="1076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endParaRPr lang="en-US" altLang="zh-CN" sz="2800" dirty="0">
              <a:solidFill>
                <a:srgbClr val="E8D83A"/>
              </a:solidFill>
              <a:cs typeface="+mn-ea"/>
              <a:sym typeface="+mn-lt"/>
            </a:endParaRPr>
          </a:p>
          <a:p>
            <a:pPr algn="l"/>
            <a:r>
              <a:rPr lang="en-US" altLang="zh-CN" dirty="0">
                <a:solidFill>
                  <a:srgbClr val="E8D83A"/>
                </a:solidFill>
                <a:cs typeface="+mn-ea"/>
                <a:sym typeface="+mn-lt"/>
              </a:rPr>
              <a:t>Recognition technology of </a:t>
            </a:r>
            <a:endParaRPr lang="en-US" altLang="zh-CN" dirty="0">
              <a:solidFill>
                <a:srgbClr val="E8D83A"/>
              </a:solidFill>
              <a:cs typeface="+mn-ea"/>
              <a:sym typeface="+mn-lt"/>
            </a:endParaRPr>
          </a:p>
          <a:p>
            <a:pPr algn="l"/>
            <a:r>
              <a:rPr lang="en-US" altLang="zh-CN" dirty="0">
                <a:solidFill>
                  <a:srgbClr val="E8D83A"/>
                </a:solidFill>
                <a:cs typeface="+mn-ea"/>
                <a:sym typeface="+mn-lt"/>
              </a:rPr>
              <a:t>agricultural vegetable image</a:t>
            </a:r>
            <a:endParaRPr lang="en-US" altLang="zh-CN" dirty="0">
              <a:solidFill>
                <a:srgbClr val="E8D83A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5335" y="1673225"/>
            <a:ext cx="3808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100" dirty="0">
                <a:solidFill>
                  <a:srgbClr val="479F72"/>
                </a:solidFill>
                <a:cs typeface="+mn-ea"/>
                <a:sym typeface="+mn-lt"/>
              </a:rPr>
              <a:t>农业蔬菜图像的识别技术</a:t>
            </a:r>
            <a:endParaRPr lang="zh-CN" altLang="en-US" sz="2400" spc="100" dirty="0">
              <a:solidFill>
                <a:srgbClr val="479F72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5335" y="2766695"/>
            <a:ext cx="47307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我们希望做出一套可以对农作物蔬菜进行快速识别并调取数据（包括物种详细信息、适宜播种季节、温度、水分含量等），为农民轮种提供有效指导。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pic>
        <p:nvPicPr>
          <p:cNvPr id="2" name="图片 1" descr="u=544721023,3925070892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0085" y="1127125"/>
            <a:ext cx="5033010" cy="2775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0289113" cy="68580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10289112" y="0"/>
            <a:ext cx="1902887" cy="6858000"/>
          </a:xfrm>
          <a:prstGeom prst="rect">
            <a:avLst/>
          </a:prstGeom>
        </p:spPr>
      </p:pic>
      <p:sp>
        <p:nvSpPr>
          <p:cNvPr id="48" name="任意多边形: 形状 47"/>
          <p:cNvSpPr/>
          <p:nvPr/>
        </p:nvSpPr>
        <p:spPr>
          <a:xfrm>
            <a:off x="0" y="0"/>
            <a:ext cx="12192001" cy="3429000"/>
          </a:xfrm>
          <a:custGeom>
            <a:avLst/>
            <a:gdLst>
              <a:gd name="connsiteX0" fmla="*/ 0 w 12192001"/>
              <a:gd name="connsiteY0" fmla="*/ 0 h 3429000"/>
              <a:gd name="connsiteX1" fmla="*/ 1039657 w 12192001"/>
              <a:gd name="connsiteY1" fmla="*/ 0 h 3429000"/>
              <a:gd name="connsiteX2" fmla="*/ 1182057 w 12192001"/>
              <a:gd name="connsiteY2" fmla="*/ 101263 h 3429000"/>
              <a:gd name="connsiteX3" fmla="*/ 6096003 w 12192001"/>
              <a:gd name="connsiteY3" fmla="*/ 1602266 h 3429000"/>
              <a:gd name="connsiteX4" fmla="*/ 11009948 w 12192001"/>
              <a:gd name="connsiteY4" fmla="*/ 101263 h 3429000"/>
              <a:gd name="connsiteX5" fmla="*/ 11152348 w 12192001"/>
              <a:gd name="connsiteY5" fmla="*/ 0 h 3429000"/>
              <a:gd name="connsiteX6" fmla="*/ 12192001 w 12192001"/>
              <a:gd name="connsiteY6" fmla="*/ 0 h 3429000"/>
              <a:gd name="connsiteX7" fmla="*/ 12192001 w 12192001"/>
              <a:gd name="connsiteY7" fmla="*/ 1501738 h 3429000"/>
              <a:gd name="connsiteX8" fmla="*/ 12031292 w 12192001"/>
              <a:gd name="connsiteY8" fmla="*/ 1616020 h 3429000"/>
              <a:gd name="connsiteX9" fmla="*/ 6096003 w 12192001"/>
              <a:gd name="connsiteY9" fmla="*/ 3429000 h 3429000"/>
              <a:gd name="connsiteX10" fmla="*/ 160712 w 12192001"/>
              <a:gd name="connsiteY10" fmla="*/ 1616020 h 3429000"/>
              <a:gd name="connsiteX11" fmla="*/ 0 w 12192001"/>
              <a:gd name="connsiteY11" fmla="*/ 150173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1" h="3429000">
                <a:moveTo>
                  <a:pt x="0" y="0"/>
                </a:moveTo>
                <a:lnTo>
                  <a:pt x="1039657" y="0"/>
                </a:lnTo>
                <a:lnTo>
                  <a:pt x="1182057" y="101263"/>
                </a:lnTo>
                <a:cubicBezTo>
                  <a:pt x="2584772" y="1048918"/>
                  <a:pt x="4275766" y="1602266"/>
                  <a:pt x="6096003" y="1602266"/>
                </a:cubicBezTo>
                <a:cubicBezTo>
                  <a:pt x="7916238" y="1602266"/>
                  <a:pt x="9607233" y="1048918"/>
                  <a:pt x="11009948" y="101263"/>
                </a:cubicBezTo>
                <a:lnTo>
                  <a:pt x="11152348" y="0"/>
                </a:lnTo>
                <a:lnTo>
                  <a:pt x="12192001" y="0"/>
                </a:lnTo>
                <a:lnTo>
                  <a:pt x="12192001" y="1501738"/>
                </a:lnTo>
                <a:lnTo>
                  <a:pt x="12031292" y="1616020"/>
                </a:lnTo>
                <a:cubicBezTo>
                  <a:pt x="10337029" y="2760642"/>
                  <a:pt x="8294567" y="3429000"/>
                  <a:pt x="6096003" y="3429000"/>
                </a:cubicBezTo>
                <a:cubicBezTo>
                  <a:pt x="3897437" y="3429000"/>
                  <a:pt x="1854976" y="2760642"/>
                  <a:pt x="160712" y="1616020"/>
                </a:cubicBezTo>
                <a:lnTo>
                  <a:pt x="0" y="1501735"/>
                </a:lnTo>
                <a:close/>
              </a:path>
            </a:pathLst>
          </a:cu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479F72">
                  <a:alpha val="90000"/>
                </a:srgbClr>
              </a:gs>
              <a:gs pos="100000">
                <a:srgbClr val="35823C">
                  <a:alpha val="0"/>
                </a:srgbClr>
              </a:gs>
              <a:gs pos="0">
                <a:srgbClr val="479F7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117875" y="3429000"/>
            <a:ext cx="5982978" cy="1089025"/>
            <a:chOff x="1733910" y="2345934"/>
            <a:chExt cx="3166602" cy="1089025"/>
          </a:xfrm>
        </p:grpSpPr>
        <p:sp>
          <p:nvSpPr>
            <p:cNvPr id="58" name="文本框 57"/>
            <p:cNvSpPr txBox="1"/>
            <p:nvPr/>
          </p:nvSpPr>
          <p:spPr>
            <a:xfrm>
              <a:off x="1733910" y="2345934"/>
              <a:ext cx="316660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产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品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 与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服 </a:t>
              </a:r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cs typeface="+mn-ea"/>
                  <a:sym typeface="+mn-lt"/>
                </a:rPr>
                <a:t>务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183256" y="3128254"/>
              <a:ext cx="224202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Products and services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607627" y="4756013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产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品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介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绍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610478" y="5271539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产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品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功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能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83709" y="4761389"/>
            <a:ext cx="225246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发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展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规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划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422989" y="2214935"/>
            <a:ext cx="3307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PART TWO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 descr="微信图片_202106191509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40" y="-51435"/>
            <a:ext cx="2153285" cy="215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 animBg="1"/>
      <p:bldP spid="54" grpId="0"/>
      <p:bldP spid="55" grpId="0"/>
      <p:bldP spid="56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3358" y="205625"/>
            <a:ext cx="3603863" cy="620342"/>
            <a:chOff x="7080759" y="1954814"/>
            <a:chExt cx="3758497" cy="620342"/>
          </a:xfrm>
        </p:grpSpPr>
        <p:sp>
          <p:nvSpPr>
            <p:cNvPr id="23" name="文本框 22"/>
            <p:cNvSpPr txBox="1"/>
            <p:nvPr/>
          </p:nvSpPr>
          <p:spPr>
            <a:xfrm>
              <a:off x="7080759" y="1954814"/>
              <a:ext cx="37584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产品与服务 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产品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介绍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139" y="2328935"/>
              <a:ext cx="37391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GREEN AGRICULTURE DEVELOPMENT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84009" y="2804373"/>
            <a:ext cx="806531" cy="806531"/>
            <a:chOff x="1324301" y="3003320"/>
            <a:chExt cx="691201" cy="691201"/>
          </a:xfrm>
        </p:grpSpPr>
        <p:sp>
          <p:nvSpPr>
            <p:cNvPr id="37" name="矩形 36"/>
            <p:cNvSpPr/>
            <p:nvPr/>
          </p:nvSpPr>
          <p:spPr>
            <a:xfrm>
              <a:off x="1324301" y="3003320"/>
              <a:ext cx="691201" cy="691201"/>
            </a:xfrm>
            <a:prstGeom prst="rect">
              <a:avLst/>
            </a:prstGeom>
            <a:solidFill>
              <a:srgbClr val="479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: Shape 31"/>
            <p:cNvSpPr/>
            <p:nvPr/>
          </p:nvSpPr>
          <p:spPr bwMode="auto">
            <a:xfrm>
              <a:off x="1446778" y="3158034"/>
              <a:ext cx="449728" cy="380053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84009" y="3762648"/>
            <a:ext cx="806531" cy="806531"/>
            <a:chOff x="1324301" y="4071635"/>
            <a:chExt cx="691201" cy="691201"/>
          </a:xfrm>
        </p:grpSpPr>
        <p:sp>
          <p:nvSpPr>
            <p:cNvPr id="40" name="矩形 39"/>
            <p:cNvSpPr/>
            <p:nvPr/>
          </p:nvSpPr>
          <p:spPr>
            <a:xfrm>
              <a:off x="1324301" y="4071635"/>
              <a:ext cx="691201" cy="691201"/>
            </a:xfrm>
            <a:prstGeom prst="rect">
              <a:avLst/>
            </a:pr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: Shape 32"/>
            <p:cNvSpPr>
              <a:spLocks noChangeAspect="1"/>
            </p:cNvSpPr>
            <p:nvPr/>
          </p:nvSpPr>
          <p:spPr bwMode="auto">
            <a:xfrm>
              <a:off x="1490767" y="4214153"/>
              <a:ext cx="358267" cy="406163"/>
            </a:xfrm>
            <a:custGeom>
              <a:avLst/>
              <a:gdLst>
                <a:gd name="connsiteX0" fmla="*/ 85348 w 296863"/>
                <a:gd name="connsiteY0" fmla="*/ 236537 h 336550"/>
                <a:gd name="connsiteX1" fmla="*/ 211516 w 296863"/>
                <a:gd name="connsiteY1" fmla="*/ 236537 h 336550"/>
                <a:gd name="connsiteX2" fmla="*/ 228601 w 296863"/>
                <a:gd name="connsiteY2" fmla="*/ 253206 h 336550"/>
                <a:gd name="connsiteX3" fmla="*/ 211516 w 296863"/>
                <a:gd name="connsiteY3" fmla="*/ 269875 h 336550"/>
                <a:gd name="connsiteX4" fmla="*/ 85348 w 296863"/>
                <a:gd name="connsiteY4" fmla="*/ 269875 h 336550"/>
                <a:gd name="connsiteX5" fmla="*/ 68263 w 296863"/>
                <a:gd name="connsiteY5" fmla="*/ 253206 h 336550"/>
                <a:gd name="connsiteX6" fmla="*/ 85348 w 296863"/>
                <a:gd name="connsiteY6" fmla="*/ 236537 h 336550"/>
                <a:gd name="connsiteX7" fmla="*/ 85348 w 296863"/>
                <a:gd name="connsiteY7" fmla="*/ 173037 h 336550"/>
                <a:gd name="connsiteX8" fmla="*/ 211516 w 296863"/>
                <a:gd name="connsiteY8" fmla="*/ 173037 h 336550"/>
                <a:gd name="connsiteX9" fmla="*/ 228601 w 296863"/>
                <a:gd name="connsiteY9" fmla="*/ 190373 h 336550"/>
                <a:gd name="connsiteX10" fmla="*/ 211516 w 296863"/>
                <a:gd name="connsiteY10" fmla="*/ 206375 h 336550"/>
                <a:gd name="connsiteX11" fmla="*/ 85348 w 296863"/>
                <a:gd name="connsiteY11" fmla="*/ 206375 h 336550"/>
                <a:gd name="connsiteX12" fmla="*/ 68263 w 296863"/>
                <a:gd name="connsiteY12" fmla="*/ 190373 h 336550"/>
                <a:gd name="connsiteX13" fmla="*/ 85348 w 296863"/>
                <a:gd name="connsiteY13" fmla="*/ 173037 h 336550"/>
                <a:gd name="connsiteX14" fmla="*/ 164614 w 296863"/>
                <a:gd name="connsiteY14" fmla="*/ 115887 h 336550"/>
                <a:gd name="connsiteX15" fmla="*/ 211625 w 296863"/>
                <a:gd name="connsiteY15" fmla="*/ 115887 h 336550"/>
                <a:gd name="connsiteX16" fmla="*/ 228601 w 296863"/>
                <a:gd name="connsiteY16" fmla="*/ 133349 h 336550"/>
                <a:gd name="connsiteX17" fmla="*/ 211625 w 296863"/>
                <a:gd name="connsiteY17" fmla="*/ 150812 h 336550"/>
                <a:gd name="connsiteX18" fmla="*/ 164614 w 296863"/>
                <a:gd name="connsiteY18" fmla="*/ 150812 h 336550"/>
                <a:gd name="connsiteX19" fmla="*/ 147638 w 296863"/>
                <a:gd name="connsiteY19" fmla="*/ 133349 h 336550"/>
                <a:gd name="connsiteX20" fmla="*/ 164614 w 296863"/>
                <a:gd name="connsiteY20" fmla="*/ 115887 h 336550"/>
                <a:gd name="connsiteX21" fmla="*/ 164614 w 296863"/>
                <a:gd name="connsiteY21" fmla="*/ 61912 h 336550"/>
                <a:gd name="connsiteX22" fmla="*/ 211625 w 296863"/>
                <a:gd name="connsiteY22" fmla="*/ 61912 h 336550"/>
                <a:gd name="connsiteX23" fmla="*/ 228601 w 296863"/>
                <a:gd name="connsiteY23" fmla="*/ 77152 h 336550"/>
                <a:gd name="connsiteX24" fmla="*/ 211625 w 296863"/>
                <a:gd name="connsiteY24" fmla="*/ 93662 h 336550"/>
                <a:gd name="connsiteX25" fmla="*/ 164614 w 296863"/>
                <a:gd name="connsiteY25" fmla="*/ 93662 h 336550"/>
                <a:gd name="connsiteX26" fmla="*/ 147638 w 296863"/>
                <a:gd name="connsiteY26" fmla="*/ 77152 h 336550"/>
                <a:gd name="connsiteX27" fmla="*/ 164614 w 296863"/>
                <a:gd name="connsiteY27" fmla="*/ 61912 h 336550"/>
                <a:gd name="connsiteX28" fmla="*/ 127397 w 296863"/>
                <a:gd name="connsiteY28" fmla="*/ 22225 h 336550"/>
                <a:gd name="connsiteX29" fmla="*/ 127397 w 296863"/>
                <a:gd name="connsiteY29" fmla="*/ 110381 h 336550"/>
                <a:gd name="connsiteX30" fmla="*/ 111621 w 296863"/>
                <a:gd name="connsiteY30" fmla="*/ 124854 h 336550"/>
                <a:gd name="connsiteX31" fmla="*/ 22225 w 296863"/>
                <a:gd name="connsiteY31" fmla="*/ 124854 h 336550"/>
                <a:gd name="connsiteX32" fmla="*/ 22225 w 296863"/>
                <a:gd name="connsiteY32" fmla="*/ 305115 h 336550"/>
                <a:gd name="connsiteX33" fmla="*/ 31427 w 296863"/>
                <a:gd name="connsiteY33" fmla="*/ 314325 h 336550"/>
                <a:gd name="connsiteX34" fmla="*/ 265436 w 296863"/>
                <a:gd name="connsiteY34" fmla="*/ 314325 h 336550"/>
                <a:gd name="connsiteX35" fmla="*/ 274638 w 296863"/>
                <a:gd name="connsiteY35" fmla="*/ 305115 h 336550"/>
                <a:gd name="connsiteX36" fmla="*/ 274638 w 296863"/>
                <a:gd name="connsiteY36" fmla="*/ 31435 h 336550"/>
                <a:gd name="connsiteX37" fmla="*/ 265436 w 296863"/>
                <a:gd name="connsiteY37" fmla="*/ 22225 h 336550"/>
                <a:gd name="connsiteX38" fmla="*/ 127397 w 296863"/>
                <a:gd name="connsiteY38" fmla="*/ 22225 h 336550"/>
                <a:gd name="connsiteX39" fmla="*/ 118220 w 296863"/>
                <a:gd name="connsiteY39" fmla="*/ 0 h 336550"/>
                <a:gd name="connsiteX40" fmla="*/ 265338 w 296863"/>
                <a:gd name="connsiteY40" fmla="*/ 0 h 336550"/>
                <a:gd name="connsiteX41" fmla="*/ 296863 w 296863"/>
                <a:gd name="connsiteY41" fmla="*/ 31551 h 336550"/>
                <a:gd name="connsiteX42" fmla="*/ 296863 w 296863"/>
                <a:gd name="connsiteY42" fmla="*/ 304999 h 336550"/>
                <a:gd name="connsiteX43" fmla="*/ 265338 w 296863"/>
                <a:gd name="connsiteY43" fmla="*/ 336550 h 336550"/>
                <a:gd name="connsiteX44" fmla="*/ 31525 w 296863"/>
                <a:gd name="connsiteY44" fmla="*/ 336550 h 336550"/>
                <a:gd name="connsiteX45" fmla="*/ 0 w 296863"/>
                <a:gd name="connsiteY45" fmla="*/ 304999 h 336550"/>
                <a:gd name="connsiteX46" fmla="*/ 0 w 296863"/>
                <a:gd name="connsiteY46" fmla="*/ 119633 h 336550"/>
                <a:gd name="connsiteX47" fmla="*/ 9195 w 296863"/>
                <a:gd name="connsiteY47" fmla="*/ 97284 h 336550"/>
                <a:gd name="connsiteX48" fmla="*/ 95889 w 296863"/>
                <a:gd name="connsiteY48" fmla="*/ 9202 h 336550"/>
                <a:gd name="connsiteX49" fmla="*/ 118220 w 296863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96863" h="336550">
                  <a:moveTo>
                    <a:pt x="85348" y="236537"/>
                  </a:moveTo>
                  <a:cubicBezTo>
                    <a:pt x="85348" y="236537"/>
                    <a:pt x="85348" y="236537"/>
                    <a:pt x="211516" y="236537"/>
                  </a:cubicBezTo>
                  <a:cubicBezTo>
                    <a:pt x="220716" y="236537"/>
                    <a:pt x="228601" y="244231"/>
                    <a:pt x="228601" y="253206"/>
                  </a:cubicBezTo>
                  <a:cubicBezTo>
                    <a:pt x="228601" y="262182"/>
                    <a:pt x="220716" y="269875"/>
                    <a:pt x="211516" y="269875"/>
                  </a:cubicBezTo>
                  <a:cubicBezTo>
                    <a:pt x="211516" y="269875"/>
                    <a:pt x="211516" y="269875"/>
                    <a:pt x="85348" y="269875"/>
                  </a:cubicBezTo>
                  <a:cubicBezTo>
                    <a:pt x="76149" y="269875"/>
                    <a:pt x="68263" y="262182"/>
                    <a:pt x="68263" y="253206"/>
                  </a:cubicBezTo>
                  <a:cubicBezTo>
                    <a:pt x="68263" y="244231"/>
                    <a:pt x="76149" y="236537"/>
                    <a:pt x="85348" y="236537"/>
                  </a:cubicBezTo>
                  <a:close/>
                  <a:moveTo>
                    <a:pt x="85348" y="173037"/>
                  </a:moveTo>
                  <a:cubicBezTo>
                    <a:pt x="85348" y="173037"/>
                    <a:pt x="85348" y="173037"/>
                    <a:pt x="211516" y="173037"/>
                  </a:cubicBezTo>
                  <a:cubicBezTo>
                    <a:pt x="220716" y="173037"/>
                    <a:pt x="228601" y="181038"/>
                    <a:pt x="228601" y="190373"/>
                  </a:cubicBezTo>
                  <a:cubicBezTo>
                    <a:pt x="228601" y="199707"/>
                    <a:pt x="220716" y="206375"/>
                    <a:pt x="211516" y="206375"/>
                  </a:cubicBezTo>
                  <a:cubicBezTo>
                    <a:pt x="211516" y="206375"/>
                    <a:pt x="211516" y="206375"/>
                    <a:pt x="85348" y="206375"/>
                  </a:cubicBezTo>
                  <a:cubicBezTo>
                    <a:pt x="76149" y="206375"/>
                    <a:pt x="68263" y="199707"/>
                    <a:pt x="68263" y="190373"/>
                  </a:cubicBezTo>
                  <a:cubicBezTo>
                    <a:pt x="68263" y="181038"/>
                    <a:pt x="76149" y="173037"/>
                    <a:pt x="85348" y="173037"/>
                  </a:cubicBezTo>
                  <a:close/>
                  <a:moveTo>
                    <a:pt x="164614" y="115887"/>
                  </a:moveTo>
                  <a:cubicBezTo>
                    <a:pt x="164614" y="115887"/>
                    <a:pt x="164614" y="115887"/>
                    <a:pt x="211625" y="115887"/>
                  </a:cubicBezTo>
                  <a:cubicBezTo>
                    <a:pt x="220766" y="115887"/>
                    <a:pt x="228601" y="123946"/>
                    <a:pt x="228601" y="133349"/>
                  </a:cubicBezTo>
                  <a:cubicBezTo>
                    <a:pt x="228601" y="142752"/>
                    <a:pt x="220766" y="150812"/>
                    <a:pt x="211625" y="150812"/>
                  </a:cubicBezTo>
                  <a:cubicBezTo>
                    <a:pt x="211625" y="150812"/>
                    <a:pt x="211625" y="150812"/>
                    <a:pt x="164614" y="150812"/>
                  </a:cubicBezTo>
                  <a:cubicBezTo>
                    <a:pt x="155473" y="150812"/>
                    <a:pt x="147638" y="142752"/>
                    <a:pt x="147638" y="133349"/>
                  </a:cubicBezTo>
                  <a:cubicBezTo>
                    <a:pt x="147638" y="123946"/>
                    <a:pt x="155473" y="115887"/>
                    <a:pt x="164614" y="115887"/>
                  </a:cubicBezTo>
                  <a:close/>
                  <a:moveTo>
                    <a:pt x="164614" y="61912"/>
                  </a:moveTo>
                  <a:cubicBezTo>
                    <a:pt x="164614" y="61912"/>
                    <a:pt x="164614" y="61912"/>
                    <a:pt x="211625" y="61912"/>
                  </a:cubicBezTo>
                  <a:cubicBezTo>
                    <a:pt x="220766" y="61912"/>
                    <a:pt x="228601" y="68262"/>
                    <a:pt x="228601" y="77152"/>
                  </a:cubicBezTo>
                  <a:cubicBezTo>
                    <a:pt x="228601" y="86042"/>
                    <a:pt x="220766" y="93662"/>
                    <a:pt x="211625" y="93662"/>
                  </a:cubicBezTo>
                  <a:cubicBezTo>
                    <a:pt x="211625" y="93662"/>
                    <a:pt x="211625" y="93662"/>
                    <a:pt x="164614" y="93662"/>
                  </a:cubicBezTo>
                  <a:cubicBezTo>
                    <a:pt x="155473" y="93662"/>
                    <a:pt x="147638" y="86042"/>
                    <a:pt x="147638" y="77152"/>
                  </a:cubicBezTo>
                  <a:cubicBezTo>
                    <a:pt x="147638" y="68262"/>
                    <a:pt x="155473" y="61912"/>
                    <a:pt x="164614" y="61912"/>
                  </a:cubicBezTo>
                  <a:close/>
                  <a:moveTo>
                    <a:pt x="127397" y="22225"/>
                  </a:moveTo>
                  <a:cubicBezTo>
                    <a:pt x="127397" y="22225"/>
                    <a:pt x="127397" y="22225"/>
                    <a:pt x="127397" y="110381"/>
                  </a:cubicBezTo>
                  <a:cubicBezTo>
                    <a:pt x="127397" y="118276"/>
                    <a:pt x="119509" y="124854"/>
                    <a:pt x="111621" y="124854"/>
                  </a:cubicBezTo>
                  <a:cubicBezTo>
                    <a:pt x="111621" y="124854"/>
                    <a:pt x="111621" y="124854"/>
                    <a:pt x="22225" y="124854"/>
                  </a:cubicBezTo>
                  <a:cubicBezTo>
                    <a:pt x="22225" y="124854"/>
                    <a:pt x="22225" y="124854"/>
                    <a:pt x="22225" y="305115"/>
                  </a:cubicBezTo>
                  <a:cubicBezTo>
                    <a:pt x="22225" y="310378"/>
                    <a:pt x="26169" y="314325"/>
                    <a:pt x="31427" y="314325"/>
                  </a:cubicBezTo>
                  <a:cubicBezTo>
                    <a:pt x="31427" y="314325"/>
                    <a:pt x="31427" y="314325"/>
                    <a:pt x="265436" y="314325"/>
                  </a:cubicBezTo>
                  <a:cubicBezTo>
                    <a:pt x="270694" y="314325"/>
                    <a:pt x="274638" y="310378"/>
                    <a:pt x="274638" y="305115"/>
                  </a:cubicBezTo>
                  <a:lnTo>
                    <a:pt x="274638" y="31435"/>
                  </a:lnTo>
                  <a:cubicBezTo>
                    <a:pt x="274638" y="26172"/>
                    <a:pt x="270694" y="22225"/>
                    <a:pt x="265436" y="22225"/>
                  </a:cubicBezTo>
                  <a:cubicBezTo>
                    <a:pt x="265436" y="22225"/>
                    <a:pt x="265436" y="22225"/>
                    <a:pt x="127397" y="22225"/>
                  </a:cubicBezTo>
                  <a:close/>
                  <a:moveTo>
                    <a:pt x="118220" y="0"/>
                  </a:moveTo>
                  <a:cubicBezTo>
                    <a:pt x="118220" y="0"/>
                    <a:pt x="118220" y="0"/>
                    <a:pt x="265338" y="0"/>
                  </a:cubicBezTo>
                  <a:cubicBezTo>
                    <a:pt x="282414" y="0"/>
                    <a:pt x="296863" y="14461"/>
                    <a:pt x="296863" y="31551"/>
                  </a:cubicBezTo>
                  <a:cubicBezTo>
                    <a:pt x="296863" y="31551"/>
                    <a:pt x="296863" y="31551"/>
                    <a:pt x="296863" y="304999"/>
                  </a:cubicBezTo>
                  <a:cubicBezTo>
                    <a:pt x="296863" y="322089"/>
                    <a:pt x="282414" y="336550"/>
                    <a:pt x="265338" y="336550"/>
                  </a:cubicBezTo>
                  <a:cubicBezTo>
                    <a:pt x="265338" y="336550"/>
                    <a:pt x="265338" y="336550"/>
                    <a:pt x="31525" y="336550"/>
                  </a:cubicBezTo>
                  <a:cubicBezTo>
                    <a:pt x="14449" y="336550"/>
                    <a:pt x="0" y="322089"/>
                    <a:pt x="0" y="304999"/>
                  </a:cubicBezTo>
                  <a:cubicBezTo>
                    <a:pt x="0" y="304999"/>
                    <a:pt x="0" y="304999"/>
                    <a:pt x="0" y="119633"/>
                  </a:cubicBezTo>
                  <a:cubicBezTo>
                    <a:pt x="0" y="110430"/>
                    <a:pt x="3941" y="102542"/>
                    <a:pt x="9195" y="97284"/>
                  </a:cubicBezTo>
                  <a:cubicBezTo>
                    <a:pt x="9195" y="97284"/>
                    <a:pt x="9195" y="97284"/>
                    <a:pt x="95889" y="9202"/>
                  </a:cubicBezTo>
                  <a:cubicBezTo>
                    <a:pt x="102457" y="3944"/>
                    <a:pt x="110339" y="0"/>
                    <a:pt x="1182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84007" y="4720924"/>
            <a:ext cx="806531" cy="806531"/>
            <a:chOff x="1324301" y="3003320"/>
            <a:chExt cx="691201" cy="691201"/>
          </a:xfrm>
        </p:grpSpPr>
        <p:sp>
          <p:nvSpPr>
            <p:cNvPr id="43" name="矩形 42"/>
            <p:cNvSpPr/>
            <p:nvPr/>
          </p:nvSpPr>
          <p:spPr>
            <a:xfrm>
              <a:off x="1324301" y="3003320"/>
              <a:ext cx="691201" cy="691201"/>
            </a:xfrm>
            <a:prstGeom prst="rect">
              <a:avLst/>
            </a:prstGeom>
            <a:solidFill>
              <a:srgbClr val="479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Freeform: Shape 31"/>
            <p:cNvSpPr/>
            <p:nvPr/>
          </p:nvSpPr>
          <p:spPr bwMode="auto">
            <a:xfrm>
              <a:off x="1446778" y="3158034"/>
              <a:ext cx="449728" cy="380053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768339" y="1945044"/>
            <a:ext cx="3585279" cy="358241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6330315" y="639445"/>
            <a:ext cx="2462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品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</a:t>
            </a:r>
            <a:r>
              <a:rPr lang="en-US" altLang="zh-CN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绍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30595" y="1212215"/>
            <a:ext cx="577342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我们的项目产品是一款</a:t>
            </a:r>
            <a:r>
              <a:rPr lang="zh-CN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农作物蔬菜智能识别系统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，通过这款系统，使用者可以实现不同农作物蔬菜种类的检测，从而实现自动分类。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我们的智能识别系统不仅可以</a:t>
            </a:r>
            <a:r>
              <a:rPr lang="zh-CN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识别作物种类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还可以根据摄像头反馈的图像，计算出作物哪些苗、枝需要进行修建，从而避免顶端优势，实现效益最大化。且后期作物成熟需要农民进行采摘、分类，耗费时间成本较大，因此在后期我们设想是否可以配合相关硬件不断改进，制造出一款可以实现</a:t>
            </a:r>
            <a:r>
              <a:rPr lang="zh-CN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智能分拣、采摘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的产品，提高分类效率，减少人工开支，从而减低销售成本。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同时，出于一体化考虑，我们还将提供相关辅助功能帮助农民进行销售。由此，我们的系统增设了联网摄像头进行实时录制，实现</a:t>
            </a:r>
            <a:r>
              <a:rPr lang="zh-CN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直播带货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，用户可以观察农作物蔬菜生长的整个周期和过程，使用户买的放心、吃的放心，方便农民分销。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本系统采用</a:t>
            </a:r>
            <a:r>
              <a:rPr lang="zh-CN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BS 架构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，可在 PC 端使用浏览器查看，用户可以结合自身需要，配合摄像头监控设施一起使用。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3358" y="205625"/>
            <a:ext cx="3603863" cy="620342"/>
            <a:chOff x="7080759" y="1954814"/>
            <a:chExt cx="3758497" cy="620342"/>
          </a:xfrm>
        </p:grpSpPr>
        <p:sp>
          <p:nvSpPr>
            <p:cNvPr id="23" name="文本框 22"/>
            <p:cNvSpPr txBox="1"/>
            <p:nvPr/>
          </p:nvSpPr>
          <p:spPr>
            <a:xfrm>
              <a:off x="7080759" y="1954814"/>
              <a:ext cx="37584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产品与服务 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具体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功能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139" y="2328935"/>
              <a:ext cx="37391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GREEN AGRICULTURE DEVELOPMENT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1225" y="2647787"/>
            <a:ext cx="2126728" cy="2126728"/>
            <a:chOff x="2450341" y="1810512"/>
            <a:chExt cx="1706880" cy="1706880"/>
          </a:xfrm>
        </p:grpSpPr>
        <p:sp>
          <p:nvSpPr>
            <p:cNvPr id="7" name="椭圆 6"/>
            <p:cNvSpPr/>
            <p:nvPr/>
          </p:nvSpPr>
          <p:spPr>
            <a:xfrm>
              <a:off x="2450341" y="1810512"/>
              <a:ext cx="1706880" cy="1706880"/>
            </a:xfrm>
            <a:prstGeom prst="ellipse">
              <a:avLst/>
            </a:prstGeom>
            <a:solidFill>
              <a:schemeClr val="bg1">
                <a:lumMod val="9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2541781" y="1905000"/>
              <a:ext cx="1524000" cy="1524000"/>
            </a:xfrm>
            <a:prstGeom prst="ellipse">
              <a:avLst/>
            </a:prstGeom>
            <a:solidFill>
              <a:srgbClr val="479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19827069">
            <a:off x="3152141" y="2358858"/>
            <a:ext cx="640119" cy="76718"/>
            <a:chOff x="3073117" y="2808124"/>
            <a:chExt cx="958203" cy="114840"/>
          </a:xfrm>
        </p:grpSpPr>
        <p:sp>
          <p:nvSpPr>
            <p:cNvPr id="14" name="椭圆 13"/>
            <p:cNvSpPr/>
            <p:nvPr/>
          </p:nvSpPr>
          <p:spPr>
            <a:xfrm>
              <a:off x="3073117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54238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635359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16480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772931" flipV="1">
            <a:off x="2741297" y="5105819"/>
            <a:ext cx="640119" cy="76718"/>
            <a:chOff x="3073117" y="2808124"/>
            <a:chExt cx="958203" cy="114840"/>
          </a:xfrm>
        </p:grpSpPr>
        <p:sp>
          <p:nvSpPr>
            <p:cNvPr id="29" name="椭圆 28"/>
            <p:cNvSpPr/>
            <p:nvPr/>
          </p:nvSpPr>
          <p:spPr>
            <a:xfrm>
              <a:off x="3073117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54238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635359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16480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28348" y="1361432"/>
            <a:ext cx="957263" cy="957263"/>
            <a:chOff x="3906320" y="1771650"/>
            <a:chExt cx="1108167" cy="1108167"/>
          </a:xfrm>
        </p:grpSpPr>
        <p:sp>
          <p:nvSpPr>
            <p:cNvPr id="11" name="椭圆 10"/>
            <p:cNvSpPr/>
            <p:nvPr/>
          </p:nvSpPr>
          <p:spPr>
            <a:xfrm>
              <a:off x="3906320" y="1771650"/>
              <a:ext cx="1108167" cy="1108167"/>
            </a:xfrm>
            <a:prstGeom prst="ellipse">
              <a:avLst/>
            </a:pr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: Shape 34"/>
            <p:cNvSpPr/>
            <p:nvPr/>
          </p:nvSpPr>
          <p:spPr bwMode="auto">
            <a:xfrm>
              <a:off x="4193568" y="2028493"/>
              <a:ext cx="527156" cy="594480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28705" y="2619214"/>
            <a:ext cx="957263" cy="957263"/>
            <a:chOff x="4457147" y="3271367"/>
            <a:chExt cx="1108167" cy="1108167"/>
          </a:xfrm>
        </p:grpSpPr>
        <p:sp>
          <p:nvSpPr>
            <p:cNvPr id="12" name="椭圆 11"/>
            <p:cNvSpPr/>
            <p:nvPr/>
          </p:nvSpPr>
          <p:spPr>
            <a:xfrm>
              <a:off x="4457147" y="3271367"/>
              <a:ext cx="1108167" cy="1108167"/>
            </a:xfrm>
            <a:prstGeom prst="ellipse">
              <a:avLst/>
            </a:pr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: Shape 34"/>
            <p:cNvSpPr/>
            <p:nvPr/>
          </p:nvSpPr>
          <p:spPr bwMode="auto">
            <a:xfrm>
              <a:off x="4747652" y="3566570"/>
              <a:ext cx="527156" cy="594480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14246" y="5315155"/>
            <a:ext cx="957263" cy="957263"/>
            <a:chOff x="3903063" y="4847803"/>
            <a:chExt cx="1108167" cy="1108167"/>
          </a:xfrm>
        </p:grpSpPr>
        <p:sp>
          <p:nvSpPr>
            <p:cNvPr id="13" name="椭圆 12"/>
            <p:cNvSpPr/>
            <p:nvPr/>
          </p:nvSpPr>
          <p:spPr>
            <a:xfrm>
              <a:off x="3903063" y="4847803"/>
              <a:ext cx="1108167" cy="1108167"/>
            </a:xfrm>
            <a:prstGeom prst="ellipse">
              <a:avLst/>
            </a:pr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: Shape 34"/>
            <p:cNvSpPr/>
            <p:nvPr/>
          </p:nvSpPr>
          <p:spPr bwMode="auto">
            <a:xfrm>
              <a:off x="4193568" y="5104646"/>
              <a:ext cx="527156" cy="594480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077994" y="1184008"/>
            <a:ext cx="187970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天气预报功能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77992" y="1583356"/>
            <a:ext cx="5311877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农民可以通过系统了解到近期天气情况，并得到适宜近期播种、收获的智能推荐，同时通过一开始设定相关数据，可以收到作物浇水、施肥提醒。</a:t>
            </a:r>
            <a:endParaRPr lang="zh-CN" altLang="en-US" sz="11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10961" y="3192557"/>
            <a:ext cx="153271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100" dirty="0">
                <a:solidFill>
                  <a:schemeClr val="bg1"/>
                </a:solidFill>
                <a:cs typeface="+mn-ea"/>
                <a:sym typeface="+mn-lt"/>
              </a:rPr>
              <a:t>产品</a:t>
            </a:r>
            <a:r>
              <a:rPr lang="zh-CN" altLang="en-US" sz="2000" spc="100" dirty="0">
                <a:solidFill>
                  <a:schemeClr val="bg1"/>
                </a:solidFill>
                <a:cs typeface="+mn-ea"/>
                <a:sym typeface="+mn-lt"/>
              </a:rPr>
              <a:t>功能</a:t>
            </a:r>
            <a:endParaRPr lang="zh-CN" altLang="en-US" sz="20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8275" y="3547745"/>
            <a:ext cx="153289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>
                    <a:alpha val="52000"/>
                  </a:schemeClr>
                </a:solidFill>
                <a:cs typeface="+mn-ea"/>
                <a:sym typeface="+mn-lt"/>
              </a:rPr>
              <a:t>Product function</a:t>
            </a:r>
            <a:endParaRPr lang="en-US" altLang="zh-CN" dirty="0">
              <a:solidFill>
                <a:schemeClr val="bg1">
                  <a:alpha val="52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29605" y="2495550"/>
            <a:ext cx="241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作物长势智能优化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29502" y="2921052"/>
            <a:ext cx="5311877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智能识别系统不仅可以识别作物种类，还可以根据摄像头反馈的图像，计算出作物哪些苗、枝需要进行修建，从而避免顶端优势，实现效益最大化。</a:t>
            </a:r>
            <a:endParaRPr lang="zh-CN" altLang="en-US" sz="11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34355" y="3860800"/>
            <a:ext cx="31743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摄像头实时关注作物长势 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61025" y="4259580"/>
            <a:ext cx="5547995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通过联网摄像头，实时录制作物长势，用户可以观察到农作物蔬菜生长的整个周期和过程，不仅可以使农民时刻了解作物长势，还可以让用户看到作物的生长环境、生长周期，使用户买的放心、吃的放心，方便农民分销与直播带货。</a:t>
            </a:r>
            <a:endParaRPr lang="zh-CN" altLang="en-US" sz="11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632957" y="3198674"/>
            <a:ext cx="640119" cy="76718"/>
            <a:chOff x="3073117" y="2808124"/>
            <a:chExt cx="958203" cy="114840"/>
          </a:xfrm>
        </p:grpSpPr>
        <p:sp>
          <p:nvSpPr>
            <p:cNvPr id="52" name="椭圆 51"/>
            <p:cNvSpPr/>
            <p:nvPr/>
          </p:nvSpPr>
          <p:spPr>
            <a:xfrm>
              <a:off x="3073117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4238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35359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16480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371555" y="4087969"/>
            <a:ext cx="957263" cy="957263"/>
            <a:chOff x="4457147" y="3271367"/>
            <a:chExt cx="1108167" cy="1108167"/>
          </a:xfrm>
        </p:grpSpPr>
        <p:sp>
          <p:nvSpPr>
            <p:cNvPr id="57" name="椭圆 56"/>
            <p:cNvSpPr/>
            <p:nvPr/>
          </p:nvSpPr>
          <p:spPr>
            <a:xfrm>
              <a:off x="4457147" y="3271367"/>
              <a:ext cx="1108167" cy="1108167"/>
            </a:xfrm>
            <a:prstGeom prst="ellipse">
              <a:avLst/>
            </a:pr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: Shape 34"/>
            <p:cNvSpPr/>
            <p:nvPr/>
          </p:nvSpPr>
          <p:spPr bwMode="auto">
            <a:xfrm>
              <a:off x="4747652" y="3566570"/>
              <a:ext cx="527156" cy="594480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 rot="872931" flipV="1">
            <a:off x="3454402" y="4315244"/>
            <a:ext cx="640119" cy="76718"/>
            <a:chOff x="3073117" y="2808124"/>
            <a:chExt cx="958203" cy="114840"/>
          </a:xfrm>
        </p:grpSpPr>
        <p:sp>
          <p:nvSpPr>
            <p:cNvPr id="60" name="椭圆 59"/>
            <p:cNvSpPr/>
            <p:nvPr/>
          </p:nvSpPr>
          <p:spPr>
            <a:xfrm>
              <a:off x="3073117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354238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635359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16480" y="2808124"/>
              <a:ext cx="114840" cy="114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785360" y="533527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后期增加硬件实现</a:t>
            </a:r>
            <a:endParaRPr lang="zh-CN" altLang="en-US" sz="2000"/>
          </a:p>
        </p:txBody>
      </p:sp>
      <p:sp>
        <p:nvSpPr>
          <p:cNvPr id="66" name="文本框 65"/>
          <p:cNvSpPr txBox="1"/>
          <p:nvPr/>
        </p:nvSpPr>
        <p:spPr>
          <a:xfrm>
            <a:off x="4785360" y="5679440"/>
            <a:ext cx="6256020" cy="85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1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由于后期作物成熟需要农民进行采摘、分类，耗费时间成本较大，因此在后期我们设想是否可以配合相关硬件不断改进，制造出一款可以实现智能分拣、采摘的产品，提高分类效率，减少人工开支，从而减低销售成本。</a:t>
            </a:r>
            <a:endParaRPr lang="zh-CN" altLang="en-US" sz="11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3" grpId="0"/>
      <p:bldP spid="44" grpId="0"/>
      <p:bldP spid="45" grpId="0"/>
      <p:bldP spid="46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282203"/>
            <a:ext cx="553357" cy="465942"/>
          </a:xfrm>
          <a:custGeom>
            <a:avLst/>
            <a:gdLst>
              <a:gd name="connsiteX0" fmla="*/ 0 w 553357"/>
              <a:gd name="connsiteY0" fmla="*/ 0 h 333830"/>
              <a:gd name="connsiteX1" fmla="*/ 333829 w 553357"/>
              <a:gd name="connsiteY1" fmla="*/ 0 h 333830"/>
              <a:gd name="connsiteX2" fmla="*/ 333829 w 553357"/>
              <a:gd name="connsiteY2" fmla="*/ 1 h 333830"/>
              <a:gd name="connsiteX3" fmla="*/ 553357 w 553357"/>
              <a:gd name="connsiteY3" fmla="*/ 1 h 333830"/>
              <a:gd name="connsiteX4" fmla="*/ 333829 w 553357"/>
              <a:gd name="connsiteY4" fmla="*/ 333829 h 333830"/>
              <a:gd name="connsiteX5" fmla="*/ 333829 w 553357"/>
              <a:gd name="connsiteY5" fmla="*/ 333829 h 333830"/>
              <a:gd name="connsiteX6" fmla="*/ 333829 w 553357"/>
              <a:gd name="connsiteY6" fmla="*/ 333829 h 333830"/>
              <a:gd name="connsiteX7" fmla="*/ 333829 w 553357"/>
              <a:gd name="connsiteY7" fmla="*/ 333830 h 333830"/>
              <a:gd name="connsiteX8" fmla="*/ 333829 w 553357"/>
              <a:gd name="connsiteY8" fmla="*/ 333829 h 333830"/>
              <a:gd name="connsiteX9" fmla="*/ 0 w 553357"/>
              <a:gd name="connsiteY9" fmla="*/ 333829 h 33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3357" h="333830">
                <a:moveTo>
                  <a:pt x="0" y="0"/>
                </a:moveTo>
                <a:lnTo>
                  <a:pt x="333829" y="0"/>
                </a:lnTo>
                <a:lnTo>
                  <a:pt x="333829" y="1"/>
                </a:lnTo>
                <a:lnTo>
                  <a:pt x="553357" y="1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29"/>
                </a:lnTo>
                <a:lnTo>
                  <a:pt x="333829" y="333830"/>
                </a:lnTo>
                <a:lnTo>
                  <a:pt x="333829" y="333829"/>
                </a:lnTo>
                <a:lnTo>
                  <a:pt x="0" y="333829"/>
                </a:lnTo>
                <a:close/>
              </a:path>
            </a:pathLst>
          </a:custGeom>
          <a:gradFill>
            <a:gsLst>
              <a:gs pos="0">
                <a:srgbClr val="35823C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3358" y="205625"/>
            <a:ext cx="3603863" cy="620342"/>
            <a:chOff x="7080759" y="1954814"/>
            <a:chExt cx="3758497" cy="620342"/>
          </a:xfrm>
        </p:grpSpPr>
        <p:sp>
          <p:nvSpPr>
            <p:cNvPr id="23" name="文本框 22"/>
            <p:cNvSpPr txBox="1"/>
            <p:nvPr/>
          </p:nvSpPr>
          <p:spPr>
            <a:xfrm>
              <a:off x="7080759" y="1954814"/>
              <a:ext cx="37584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产品与服务</a:t>
              </a:r>
              <a:r>
                <a:rPr lang="zh-CN" altLang="en-US" sz="2400" dirty="0">
                  <a:solidFill>
                    <a:srgbClr val="39853D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发展</a:t>
              </a:r>
              <a:r>
                <a:rPr lang="zh-CN" altLang="en-US" sz="2400" dirty="0">
                  <a:solidFill>
                    <a:srgbClr val="E8D83A"/>
                  </a:solidFill>
                  <a:cs typeface="+mn-ea"/>
                  <a:sym typeface="+mn-lt"/>
                </a:rPr>
                <a:t>规划</a:t>
              </a:r>
              <a:endParaRPr lang="zh-CN" altLang="en-US" sz="2400" dirty="0">
                <a:solidFill>
                  <a:srgbClr val="E8D8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00139" y="2328935"/>
              <a:ext cx="37391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cs typeface="+mn-ea"/>
                  <a:sym typeface="+mn-lt"/>
                </a:rPr>
                <a:t>GREEN AGRICULTURE DEVELOPMENT</a:t>
              </a:r>
              <a:endParaRPr lang="zh-CN" altLang="en-US" sz="1000" dirty="0">
                <a:solidFill>
                  <a:schemeClr val="bg2">
                    <a:lumMod val="9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72615" y="2456180"/>
            <a:ext cx="3172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100" dirty="0">
                <a:solidFill>
                  <a:schemeClr val="tx1"/>
                </a:solidFill>
                <a:cs typeface="+mn-ea"/>
                <a:sym typeface="+mn-lt"/>
              </a:rPr>
              <a:t>增强移动客户端查看方式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2710" y="2842154"/>
            <a:ext cx="35669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增强移动客户端查看方式，将移动互联网的产品作为未来发展的基石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61170" y="2750146"/>
            <a:ext cx="538509" cy="538509"/>
            <a:chOff x="815471" y="3722024"/>
            <a:chExt cx="406400" cy="406400"/>
          </a:xfrm>
        </p:grpSpPr>
        <p:sp>
          <p:nvSpPr>
            <p:cNvPr id="10" name="椭圆 9"/>
            <p:cNvSpPr/>
            <p:nvPr/>
          </p:nvSpPr>
          <p:spPr>
            <a:xfrm>
              <a:off x="815471" y="3722024"/>
              <a:ext cx="406400" cy="406400"/>
            </a:xfrm>
            <a:prstGeom prst="ellipse">
              <a:avLst/>
            </a:prstGeom>
            <a:solidFill>
              <a:srgbClr val="479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: Shape 34"/>
            <p:cNvSpPr/>
            <p:nvPr/>
          </p:nvSpPr>
          <p:spPr bwMode="auto">
            <a:xfrm>
              <a:off x="891669" y="3798100"/>
              <a:ext cx="246568" cy="278058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872710" y="4465983"/>
            <a:ext cx="23538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进一步投入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研发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2710" y="4851671"/>
            <a:ext cx="35669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我们需要进一步投入力量进行产品的研发和升级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61170" y="4759663"/>
            <a:ext cx="538509" cy="538509"/>
            <a:chOff x="815471" y="3722024"/>
            <a:chExt cx="406400" cy="406400"/>
          </a:xfrm>
        </p:grpSpPr>
        <p:sp>
          <p:nvSpPr>
            <p:cNvPr id="16" name="椭圆 15"/>
            <p:cNvSpPr/>
            <p:nvPr/>
          </p:nvSpPr>
          <p:spPr>
            <a:xfrm>
              <a:off x="815471" y="3722024"/>
              <a:ext cx="406400" cy="406400"/>
            </a:xfrm>
            <a:prstGeom prst="ellipse">
              <a:avLst/>
            </a:pr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: Shape 34"/>
            <p:cNvSpPr/>
            <p:nvPr/>
          </p:nvSpPr>
          <p:spPr bwMode="auto">
            <a:xfrm>
              <a:off x="891669" y="3798100"/>
              <a:ext cx="246568" cy="278058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343370" y="2456466"/>
            <a:ext cx="23538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完善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平台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43370" y="2842154"/>
            <a:ext cx="35669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提高平台性能，提高平台的并发处理能力以及支持大数据的能力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631830" y="2750146"/>
            <a:ext cx="538509" cy="538509"/>
            <a:chOff x="815471" y="3722024"/>
            <a:chExt cx="406400" cy="406400"/>
          </a:xfrm>
        </p:grpSpPr>
        <p:sp>
          <p:nvSpPr>
            <p:cNvPr id="26" name="椭圆 25"/>
            <p:cNvSpPr/>
            <p:nvPr/>
          </p:nvSpPr>
          <p:spPr>
            <a:xfrm>
              <a:off x="815471" y="3722024"/>
              <a:ext cx="406400" cy="406400"/>
            </a:xfrm>
            <a:prstGeom prst="ellipse">
              <a:avLst/>
            </a:prstGeom>
            <a:solidFill>
              <a:srgbClr val="E8D8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Freeform: Shape 34"/>
            <p:cNvSpPr/>
            <p:nvPr/>
          </p:nvSpPr>
          <p:spPr bwMode="auto">
            <a:xfrm>
              <a:off x="891669" y="3798100"/>
              <a:ext cx="246568" cy="278058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343370" y="4465983"/>
            <a:ext cx="23538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完善</a:t>
            </a:r>
            <a:r>
              <a:rPr lang="zh-CN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配套设施</a:t>
            </a:r>
            <a:endParaRPr lang="zh-CN" altLang="en-US" sz="2000" spc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43370" y="4851671"/>
            <a:ext cx="356696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进一步开发硬件，完善相关</a:t>
            </a:r>
            <a:r>
              <a:rPr lang="zh-CN" altLang="en-US" sz="1400" spc="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配套设施。</a:t>
            </a:r>
            <a:endParaRPr lang="zh-CN" altLang="en-US" sz="1400" spc="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631830" y="4759663"/>
            <a:ext cx="538509" cy="538509"/>
            <a:chOff x="815471" y="3722024"/>
            <a:chExt cx="406400" cy="406400"/>
          </a:xfrm>
        </p:grpSpPr>
        <p:sp>
          <p:nvSpPr>
            <p:cNvPr id="32" name="椭圆 31"/>
            <p:cNvSpPr/>
            <p:nvPr/>
          </p:nvSpPr>
          <p:spPr>
            <a:xfrm>
              <a:off x="815471" y="3722024"/>
              <a:ext cx="406400" cy="406400"/>
            </a:xfrm>
            <a:prstGeom prst="ellipse">
              <a:avLst/>
            </a:prstGeom>
            <a:solidFill>
              <a:srgbClr val="479F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: Shape 34"/>
            <p:cNvSpPr/>
            <p:nvPr/>
          </p:nvSpPr>
          <p:spPr bwMode="auto">
            <a:xfrm>
              <a:off x="891669" y="3798100"/>
              <a:ext cx="246568" cy="278058"/>
            </a:xfrm>
            <a:custGeom>
              <a:avLst/>
              <a:gdLst>
                <a:gd name="connsiteX0" fmla="*/ 83998 w 298823"/>
                <a:gd name="connsiteY0" fmla="*/ 191940 h 336988"/>
                <a:gd name="connsiteX1" fmla="*/ 75231 w 298823"/>
                <a:gd name="connsiteY1" fmla="*/ 198416 h 336988"/>
                <a:gd name="connsiteX2" fmla="*/ 73932 w 298823"/>
                <a:gd name="connsiteY2" fmla="*/ 208776 h 336988"/>
                <a:gd name="connsiteX3" fmla="*/ 80426 w 298823"/>
                <a:gd name="connsiteY3" fmla="*/ 217842 h 336988"/>
                <a:gd name="connsiteX4" fmla="*/ 115496 w 298823"/>
                <a:gd name="connsiteY4" fmla="*/ 238563 h 336988"/>
                <a:gd name="connsiteX5" fmla="*/ 114197 w 298823"/>
                <a:gd name="connsiteY5" fmla="*/ 233383 h 336988"/>
                <a:gd name="connsiteX6" fmla="*/ 98611 w 298823"/>
                <a:gd name="connsiteY6" fmla="*/ 195826 h 336988"/>
                <a:gd name="connsiteX7" fmla="*/ 94714 w 298823"/>
                <a:gd name="connsiteY7" fmla="*/ 193235 h 336988"/>
                <a:gd name="connsiteX8" fmla="*/ 83998 w 298823"/>
                <a:gd name="connsiteY8" fmla="*/ 191940 h 336988"/>
                <a:gd name="connsiteX9" fmla="*/ 73603 w 298823"/>
                <a:gd name="connsiteY9" fmla="*/ 53869 h 336988"/>
                <a:gd name="connsiteX10" fmla="*/ 65732 w 298823"/>
                <a:gd name="connsiteY10" fmla="*/ 70965 h 336988"/>
                <a:gd name="connsiteX11" fmla="*/ 127388 w 298823"/>
                <a:gd name="connsiteY11" fmla="*/ 227467 h 336988"/>
                <a:gd name="connsiteX12" fmla="*/ 178549 w 298823"/>
                <a:gd name="connsiteY12" fmla="*/ 274812 h 336988"/>
                <a:gd name="connsiteX13" fmla="*/ 183796 w 298823"/>
                <a:gd name="connsiteY13" fmla="*/ 278757 h 336988"/>
                <a:gd name="connsiteX14" fmla="*/ 199538 w 298823"/>
                <a:gd name="connsiteY14" fmla="*/ 319526 h 336988"/>
                <a:gd name="connsiteX15" fmla="*/ 282183 w 298823"/>
                <a:gd name="connsiteY15" fmla="*/ 286648 h 336988"/>
                <a:gd name="connsiteX16" fmla="*/ 266441 w 298823"/>
                <a:gd name="connsiteY16" fmla="*/ 245879 h 336988"/>
                <a:gd name="connsiteX17" fmla="*/ 266441 w 298823"/>
                <a:gd name="connsiteY17" fmla="*/ 239303 h 336988"/>
                <a:gd name="connsiteX18" fmla="*/ 271689 w 298823"/>
                <a:gd name="connsiteY18" fmla="*/ 170916 h 336988"/>
                <a:gd name="connsiteX19" fmla="*/ 244140 w 298823"/>
                <a:gd name="connsiteY19" fmla="*/ 99898 h 336988"/>
                <a:gd name="connsiteX20" fmla="*/ 225775 w 298823"/>
                <a:gd name="connsiteY20" fmla="*/ 92008 h 336988"/>
                <a:gd name="connsiteX21" fmla="*/ 217904 w 298823"/>
                <a:gd name="connsiteY21" fmla="*/ 110419 h 336988"/>
                <a:gd name="connsiteX22" fmla="*/ 229710 w 298823"/>
                <a:gd name="connsiteY22" fmla="*/ 138037 h 336988"/>
                <a:gd name="connsiteX23" fmla="*/ 225775 w 298823"/>
                <a:gd name="connsiteY23" fmla="*/ 147243 h 336988"/>
                <a:gd name="connsiteX24" fmla="*/ 215280 w 298823"/>
                <a:gd name="connsiteY24" fmla="*/ 143298 h 336988"/>
                <a:gd name="connsiteX25" fmla="*/ 204785 w 298823"/>
                <a:gd name="connsiteY25" fmla="*/ 115680 h 336988"/>
                <a:gd name="connsiteX26" fmla="*/ 203474 w 298823"/>
                <a:gd name="connsiteY26" fmla="*/ 113050 h 336988"/>
                <a:gd name="connsiteX27" fmla="*/ 200850 w 298823"/>
                <a:gd name="connsiteY27" fmla="*/ 105159 h 336988"/>
                <a:gd name="connsiteX28" fmla="*/ 192979 w 298823"/>
                <a:gd name="connsiteY28" fmla="*/ 98583 h 336988"/>
                <a:gd name="connsiteX29" fmla="*/ 182484 w 298823"/>
                <a:gd name="connsiteY29" fmla="*/ 97268 h 336988"/>
                <a:gd name="connsiteX30" fmla="*/ 174613 w 298823"/>
                <a:gd name="connsiteY30" fmla="*/ 105159 h 336988"/>
                <a:gd name="connsiteX31" fmla="*/ 174613 w 298823"/>
                <a:gd name="connsiteY31" fmla="*/ 115680 h 336988"/>
                <a:gd name="connsiteX32" fmla="*/ 190355 w 298823"/>
                <a:gd name="connsiteY32" fmla="*/ 155134 h 336988"/>
                <a:gd name="connsiteX33" fmla="*/ 186420 w 298823"/>
                <a:gd name="connsiteY33" fmla="*/ 164340 h 336988"/>
                <a:gd name="connsiteX34" fmla="*/ 177237 w 298823"/>
                <a:gd name="connsiteY34" fmla="*/ 160395 h 336988"/>
                <a:gd name="connsiteX35" fmla="*/ 157560 w 298823"/>
                <a:gd name="connsiteY35" fmla="*/ 111735 h 336988"/>
                <a:gd name="connsiteX36" fmla="*/ 149689 w 298823"/>
                <a:gd name="connsiteY36" fmla="*/ 103844 h 336988"/>
                <a:gd name="connsiteX37" fmla="*/ 139194 w 298823"/>
                <a:gd name="connsiteY37" fmla="*/ 103844 h 336988"/>
                <a:gd name="connsiteX38" fmla="*/ 131323 w 298823"/>
                <a:gd name="connsiteY38" fmla="*/ 122256 h 336988"/>
                <a:gd name="connsiteX39" fmla="*/ 149689 w 298823"/>
                <a:gd name="connsiteY39" fmla="*/ 169601 h 336988"/>
                <a:gd name="connsiteX40" fmla="*/ 145753 w 298823"/>
                <a:gd name="connsiteY40" fmla="*/ 178807 h 336988"/>
                <a:gd name="connsiteX41" fmla="*/ 136570 w 298823"/>
                <a:gd name="connsiteY41" fmla="*/ 174861 h 336988"/>
                <a:gd name="connsiteX42" fmla="*/ 118205 w 298823"/>
                <a:gd name="connsiteY42" fmla="*/ 127516 h 336988"/>
                <a:gd name="connsiteX43" fmla="*/ 91968 w 298823"/>
                <a:gd name="connsiteY43" fmla="*/ 61759 h 336988"/>
                <a:gd name="connsiteX44" fmla="*/ 84753 w 298823"/>
                <a:gd name="connsiteY44" fmla="*/ 53869 h 336988"/>
                <a:gd name="connsiteX45" fmla="*/ 73603 w 298823"/>
                <a:gd name="connsiteY45" fmla="*/ 53869 h 336988"/>
                <a:gd name="connsiteX46" fmla="*/ 56758 w 298823"/>
                <a:gd name="connsiteY46" fmla="*/ 49650 h 336988"/>
                <a:gd name="connsiteX47" fmla="*/ 49954 w 298823"/>
                <a:gd name="connsiteY47" fmla="*/ 55917 h 336988"/>
                <a:gd name="connsiteX48" fmla="*/ 48594 w 298823"/>
                <a:gd name="connsiteY48" fmla="*/ 67197 h 336988"/>
                <a:gd name="connsiteX49" fmla="*/ 51315 w 298823"/>
                <a:gd name="connsiteY49" fmla="*/ 73463 h 336988"/>
                <a:gd name="connsiteX50" fmla="*/ 56758 w 298823"/>
                <a:gd name="connsiteY50" fmla="*/ 49650 h 336988"/>
                <a:gd name="connsiteX51" fmla="*/ 46241 w 298823"/>
                <a:gd name="connsiteY51" fmla="*/ 18716 h 336988"/>
                <a:gd name="connsiteX52" fmla="*/ 18129 w 298823"/>
                <a:gd name="connsiteY52" fmla="*/ 45142 h 336988"/>
                <a:gd name="connsiteX53" fmla="*/ 44588 w 298823"/>
                <a:gd name="connsiteY53" fmla="*/ 109486 h 336988"/>
                <a:gd name="connsiteX54" fmla="*/ 67077 w 298823"/>
                <a:gd name="connsiteY54" fmla="*/ 113425 h 336988"/>
                <a:gd name="connsiteX55" fmla="*/ 59140 w 298823"/>
                <a:gd name="connsiteY55" fmla="*/ 95041 h 336988"/>
                <a:gd name="connsiteX56" fmla="*/ 48556 w 298823"/>
                <a:gd name="connsiteY56" fmla="*/ 91102 h 336988"/>
                <a:gd name="connsiteX57" fmla="*/ 34004 w 298823"/>
                <a:gd name="connsiteY57" fmla="*/ 71405 h 336988"/>
                <a:gd name="connsiteX58" fmla="*/ 37973 w 298823"/>
                <a:gd name="connsiteY58" fmla="*/ 47768 h 336988"/>
                <a:gd name="connsiteX59" fmla="*/ 81629 w 298823"/>
                <a:gd name="connsiteY59" fmla="*/ 37263 h 336988"/>
                <a:gd name="connsiteX60" fmla="*/ 84275 w 298823"/>
                <a:gd name="connsiteY60" fmla="*/ 38577 h 336988"/>
                <a:gd name="connsiteX61" fmla="*/ 105442 w 298823"/>
                <a:gd name="connsiteY61" fmla="*/ 56961 h 336988"/>
                <a:gd name="connsiteX62" fmla="*/ 113379 w 298823"/>
                <a:gd name="connsiteY62" fmla="*/ 75345 h 336988"/>
                <a:gd name="connsiteX63" fmla="*/ 84275 w 298823"/>
                <a:gd name="connsiteY63" fmla="*/ 18880 h 336988"/>
                <a:gd name="connsiteX64" fmla="*/ 46241 w 298823"/>
                <a:gd name="connsiteY64" fmla="*/ 18716 h 336988"/>
                <a:gd name="connsiteX65" fmla="*/ 64058 w 298823"/>
                <a:gd name="connsiteY65" fmla="*/ 0 h 336988"/>
                <a:gd name="connsiteX66" fmla="*/ 89065 w 298823"/>
                <a:gd name="connsiteY66" fmla="*/ 5387 h 336988"/>
                <a:gd name="connsiteX67" fmla="*/ 123284 w 298823"/>
                <a:gd name="connsiteY67" fmla="*/ 89604 h 336988"/>
                <a:gd name="connsiteX68" fmla="*/ 120652 w 298823"/>
                <a:gd name="connsiteY68" fmla="*/ 94867 h 336988"/>
                <a:gd name="connsiteX69" fmla="*/ 121968 w 298823"/>
                <a:gd name="connsiteY69" fmla="*/ 98815 h 336988"/>
                <a:gd name="connsiteX70" fmla="*/ 133813 w 298823"/>
                <a:gd name="connsiteY70" fmla="*/ 90920 h 336988"/>
                <a:gd name="connsiteX71" fmla="*/ 156188 w 298823"/>
                <a:gd name="connsiteY71" fmla="*/ 90920 h 336988"/>
                <a:gd name="connsiteX72" fmla="*/ 164084 w 298823"/>
                <a:gd name="connsiteY72" fmla="*/ 96183 h 336988"/>
                <a:gd name="connsiteX73" fmla="*/ 177246 w 298823"/>
                <a:gd name="connsiteY73" fmla="*/ 84340 h 336988"/>
                <a:gd name="connsiteX74" fmla="*/ 207517 w 298823"/>
                <a:gd name="connsiteY74" fmla="*/ 89604 h 336988"/>
                <a:gd name="connsiteX75" fmla="*/ 220678 w 298823"/>
                <a:gd name="connsiteY75" fmla="*/ 79077 h 336988"/>
                <a:gd name="connsiteX76" fmla="*/ 257530 w 298823"/>
                <a:gd name="connsiteY76" fmla="*/ 94867 h 336988"/>
                <a:gd name="connsiteX77" fmla="*/ 286485 w 298823"/>
                <a:gd name="connsiteY77" fmla="*/ 165925 h 336988"/>
                <a:gd name="connsiteX78" fmla="*/ 281220 w 298823"/>
                <a:gd name="connsiteY78" fmla="*/ 243561 h 336988"/>
                <a:gd name="connsiteX79" fmla="*/ 298330 w 298823"/>
                <a:gd name="connsiteY79" fmla="*/ 289617 h 336988"/>
                <a:gd name="connsiteX80" fmla="*/ 294382 w 298823"/>
                <a:gd name="connsiteY80" fmla="*/ 298828 h 336988"/>
                <a:gd name="connsiteX81" fmla="*/ 198304 w 298823"/>
                <a:gd name="connsiteY81" fmla="*/ 336988 h 336988"/>
                <a:gd name="connsiteX82" fmla="*/ 195672 w 298823"/>
                <a:gd name="connsiteY82" fmla="*/ 336988 h 336988"/>
                <a:gd name="connsiteX83" fmla="*/ 189091 w 298823"/>
                <a:gd name="connsiteY83" fmla="*/ 331725 h 336988"/>
                <a:gd name="connsiteX84" fmla="*/ 170665 w 298823"/>
                <a:gd name="connsiteY84" fmla="*/ 286985 h 336988"/>
                <a:gd name="connsiteX85" fmla="*/ 139078 w 298823"/>
                <a:gd name="connsiteY85" fmla="*/ 269879 h 336988"/>
                <a:gd name="connsiteX86" fmla="*/ 71955 w 298823"/>
                <a:gd name="connsiteY86" fmla="*/ 229087 h 336988"/>
                <a:gd name="connsiteX87" fmla="*/ 58794 w 298823"/>
                <a:gd name="connsiteY87" fmla="*/ 211980 h 336988"/>
                <a:gd name="connsiteX88" fmla="*/ 61426 w 298823"/>
                <a:gd name="connsiteY88" fmla="*/ 189610 h 336988"/>
                <a:gd name="connsiteX89" fmla="*/ 79852 w 298823"/>
                <a:gd name="connsiteY89" fmla="*/ 176452 h 336988"/>
                <a:gd name="connsiteX90" fmla="*/ 90381 w 298823"/>
                <a:gd name="connsiteY90" fmla="*/ 176452 h 336988"/>
                <a:gd name="connsiteX91" fmla="*/ 71955 w 298823"/>
                <a:gd name="connsiteY91" fmla="*/ 127764 h 336988"/>
                <a:gd name="connsiteX92" fmla="*/ 70639 w 298823"/>
                <a:gd name="connsiteY92" fmla="*/ 127764 h 336988"/>
                <a:gd name="connsiteX93" fmla="*/ 64058 w 298823"/>
                <a:gd name="connsiteY93" fmla="*/ 129080 h 336988"/>
                <a:gd name="connsiteX94" fmla="*/ 39052 w 298823"/>
                <a:gd name="connsiteY94" fmla="*/ 123817 h 336988"/>
                <a:gd name="connsiteX95" fmla="*/ 4832 w 298823"/>
                <a:gd name="connsiteY95" fmla="*/ 39600 h 336988"/>
                <a:gd name="connsiteX96" fmla="*/ 64058 w 298823"/>
                <a:gd name="connsiteY96" fmla="*/ 0 h 33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8823" h="336988">
                  <a:moveTo>
                    <a:pt x="83998" y="191940"/>
                  </a:moveTo>
                  <a:cubicBezTo>
                    <a:pt x="80426" y="192912"/>
                    <a:pt x="77179" y="195178"/>
                    <a:pt x="75231" y="198416"/>
                  </a:cubicBezTo>
                  <a:cubicBezTo>
                    <a:pt x="72633" y="201006"/>
                    <a:pt x="72633" y="204891"/>
                    <a:pt x="73932" y="208776"/>
                  </a:cubicBezTo>
                  <a:cubicBezTo>
                    <a:pt x="73932" y="212662"/>
                    <a:pt x="76530" y="215252"/>
                    <a:pt x="80426" y="217842"/>
                  </a:cubicBezTo>
                  <a:lnTo>
                    <a:pt x="115496" y="238563"/>
                  </a:lnTo>
                  <a:cubicBezTo>
                    <a:pt x="115496" y="237268"/>
                    <a:pt x="114197" y="235973"/>
                    <a:pt x="114197" y="233383"/>
                  </a:cubicBezTo>
                  <a:cubicBezTo>
                    <a:pt x="114197" y="233383"/>
                    <a:pt x="114197" y="233383"/>
                    <a:pt x="98611" y="195826"/>
                  </a:cubicBezTo>
                  <a:cubicBezTo>
                    <a:pt x="98611" y="195826"/>
                    <a:pt x="98611" y="195826"/>
                    <a:pt x="94714" y="193235"/>
                  </a:cubicBezTo>
                  <a:cubicBezTo>
                    <a:pt x="91467" y="191293"/>
                    <a:pt x="87570" y="190969"/>
                    <a:pt x="83998" y="191940"/>
                  </a:cubicBezTo>
                  <a:close/>
                  <a:moveTo>
                    <a:pt x="73603" y="53869"/>
                  </a:moveTo>
                  <a:cubicBezTo>
                    <a:pt x="65732" y="56499"/>
                    <a:pt x="63108" y="64390"/>
                    <a:pt x="65732" y="70965"/>
                  </a:cubicBezTo>
                  <a:cubicBezTo>
                    <a:pt x="65732" y="70965"/>
                    <a:pt x="65732" y="70965"/>
                    <a:pt x="127388" y="227467"/>
                  </a:cubicBezTo>
                  <a:cubicBezTo>
                    <a:pt x="136570" y="251139"/>
                    <a:pt x="154936" y="266921"/>
                    <a:pt x="178549" y="274812"/>
                  </a:cubicBezTo>
                  <a:cubicBezTo>
                    <a:pt x="181173" y="274812"/>
                    <a:pt x="182484" y="276127"/>
                    <a:pt x="183796" y="278757"/>
                  </a:cubicBezTo>
                  <a:cubicBezTo>
                    <a:pt x="183796" y="278757"/>
                    <a:pt x="183796" y="278757"/>
                    <a:pt x="199538" y="319526"/>
                  </a:cubicBezTo>
                  <a:lnTo>
                    <a:pt x="282183" y="286648"/>
                  </a:lnTo>
                  <a:cubicBezTo>
                    <a:pt x="282183" y="286648"/>
                    <a:pt x="282183" y="286648"/>
                    <a:pt x="266441" y="245879"/>
                  </a:cubicBezTo>
                  <a:cubicBezTo>
                    <a:pt x="265129" y="243248"/>
                    <a:pt x="265129" y="241933"/>
                    <a:pt x="266441" y="239303"/>
                  </a:cubicBezTo>
                  <a:cubicBezTo>
                    <a:pt x="279559" y="218261"/>
                    <a:pt x="280871" y="193273"/>
                    <a:pt x="271689" y="170916"/>
                  </a:cubicBezTo>
                  <a:cubicBezTo>
                    <a:pt x="271689" y="170916"/>
                    <a:pt x="271689" y="170916"/>
                    <a:pt x="244140" y="99898"/>
                  </a:cubicBezTo>
                  <a:cubicBezTo>
                    <a:pt x="241517" y="92008"/>
                    <a:pt x="233646" y="89377"/>
                    <a:pt x="225775" y="92008"/>
                  </a:cubicBezTo>
                  <a:cubicBezTo>
                    <a:pt x="219215" y="94638"/>
                    <a:pt x="215280" y="102529"/>
                    <a:pt x="217904" y="110419"/>
                  </a:cubicBezTo>
                  <a:cubicBezTo>
                    <a:pt x="217904" y="110419"/>
                    <a:pt x="217904" y="110419"/>
                    <a:pt x="229710" y="138037"/>
                  </a:cubicBezTo>
                  <a:cubicBezTo>
                    <a:pt x="231022" y="141983"/>
                    <a:pt x="228398" y="145928"/>
                    <a:pt x="225775" y="147243"/>
                  </a:cubicBezTo>
                  <a:cubicBezTo>
                    <a:pt x="221839" y="149874"/>
                    <a:pt x="217904" y="147243"/>
                    <a:pt x="215280" y="143298"/>
                  </a:cubicBezTo>
                  <a:cubicBezTo>
                    <a:pt x="215280" y="143298"/>
                    <a:pt x="215280" y="143298"/>
                    <a:pt x="204785" y="115680"/>
                  </a:cubicBezTo>
                  <a:cubicBezTo>
                    <a:pt x="204785" y="114365"/>
                    <a:pt x="204785" y="114365"/>
                    <a:pt x="203474" y="113050"/>
                  </a:cubicBezTo>
                  <a:cubicBezTo>
                    <a:pt x="203474" y="113050"/>
                    <a:pt x="203474" y="113050"/>
                    <a:pt x="200850" y="105159"/>
                  </a:cubicBezTo>
                  <a:cubicBezTo>
                    <a:pt x="199538" y="102529"/>
                    <a:pt x="196914" y="99898"/>
                    <a:pt x="192979" y="98583"/>
                  </a:cubicBezTo>
                  <a:cubicBezTo>
                    <a:pt x="190355" y="95953"/>
                    <a:pt x="186420" y="95953"/>
                    <a:pt x="182484" y="97268"/>
                  </a:cubicBezTo>
                  <a:cubicBezTo>
                    <a:pt x="178549" y="98583"/>
                    <a:pt x="175925" y="101213"/>
                    <a:pt x="174613" y="105159"/>
                  </a:cubicBezTo>
                  <a:cubicBezTo>
                    <a:pt x="173302" y="109104"/>
                    <a:pt x="173302" y="113050"/>
                    <a:pt x="174613" y="115680"/>
                  </a:cubicBezTo>
                  <a:cubicBezTo>
                    <a:pt x="174613" y="115680"/>
                    <a:pt x="174613" y="115680"/>
                    <a:pt x="190355" y="155134"/>
                  </a:cubicBezTo>
                  <a:cubicBezTo>
                    <a:pt x="191667" y="159080"/>
                    <a:pt x="190355" y="163025"/>
                    <a:pt x="186420" y="164340"/>
                  </a:cubicBezTo>
                  <a:cubicBezTo>
                    <a:pt x="182484" y="165655"/>
                    <a:pt x="178549" y="164340"/>
                    <a:pt x="177237" y="160395"/>
                  </a:cubicBezTo>
                  <a:cubicBezTo>
                    <a:pt x="177237" y="160395"/>
                    <a:pt x="177237" y="160395"/>
                    <a:pt x="157560" y="111735"/>
                  </a:cubicBezTo>
                  <a:cubicBezTo>
                    <a:pt x="156248" y="107789"/>
                    <a:pt x="153624" y="105159"/>
                    <a:pt x="149689" y="103844"/>
                  </a:cubicBezTo>
                  <a:cubicBezTo>
                    <a:pt x="147065" y="102529"/>
                    <a:pt x="143130" y="102529"/>
                    <a:pt x="139194" y="103844"/>
                  </a:cubicBezTo>
                  <a:cubicBezTo>
                    <a:pt x="132635" y="106474"/>
                    <a:pt x="128699" y="114365"/>
                    <a:pt x="131323" y="122256"/>
                  </a:cubicBezTo>
                  <a:cubicBezTo>
                    <a:pt x="131323" y="122256"/>
                    <a:pt x="131323" y="122256"/>
                    <a:pt x="149689" y="169601"/>
                  </a:cubicBezTo>
                  <a:cubicBezTo>
                    <a:pt x="151000" y="173546"/>
                    <a:pt x="149689" y="177491"/>
                    <a:pt x="145753" y="178807"/>
                  </a:cubicBezTo>
                  <a:cubicBezTo>
                    <a:pt x="141818" y="180122"/>
                    <a:pt x="137882" y="178807"/>
                    <a:pt x="136570" y="174861"/>
                  </a:cubicBezTo>
                  <a:cubicBezTo>
                    <a:pt x="136570" y="174861"/>
                    <a:pt x="136570" y="174861"/>
                    <a:pt x="118205" y="127516"/>
                  </a:cubicBezTo>
                  <a:cubicBezTo>
                    <a:pt x="118205" y="127516"/>
                    <a:pt x="118205" y="127516"/>
                    <a:pt x="91968" y="61759"/>
                  </a:cubicBezTo>
                  <a:cubicBezTo>
                    <a:pt x="90657" y="57814"/>
                    <a:pt x="88033" y="55184"/>
                    <a:pt x="84753" y="53869"/>
                  </a:cubicBezTo>
                  <a:cubicBezTo>
                    <a:pt x="81474" y="52554"/>
                    <a:pt x="77538" y="52554"/>
                    <a:pt x="73603" y="53869"/>
                  </a:cubicBezTo>
                  <a:close/>
                  <a:moveTo>
                    <a:pt x="56758" y="49650"/>
                  </a:moveTo>
                  <a:cubicBezTo>
                    <a:pt x="54036" y="50903"/>
                    <a:pt x="51315" y="53410"/>
                    <a:pt x="49954" y="55917"/>
                  </a:cubicBezTo>
                  <a:cubicBezTo>
                    <a:pt x="47233" y="59677"/>
                    <a:pt x="47233" y="63437"/>
                    <a:pt x="48594" y="67197"/>
                  </a:cubicBezTo>
                  <a:cubicBezTo>
                    <a:pt x="48594" y="69703"/>
                    <a:pt x="49954" y="72210"/>
                    <a:pt x="51315" y="73463"/>
                  </a:cubicBezTo>
                  <a:cubicBezTo>
                    <a:pt x="48594" y="64690"/>
                    <a:pt x="51315" y="55917"/>
                    <a:pt x="56758" y="49650"/>
                  </a:cubicBezTo>
                  <a:close/>
                  <a:moveTo>
                    <a:pt x="46241" y="18716"/>
                  </a:moveTo>
                  <a:cubicBezTo>
                    <a:pt x="34335" y="23476"/>
                    <a:pt x="24082" y="32668"/>
                    <a:pt x="18129" y="45142"/>
                  </a:cubicBezTo>
                  <a:cubicBezTo>
                    <a:pt x="7546" y="70092"/>
                    <a:pt x="19452" y="98981"/>
                    <a:pt x="44588" y="109486"/>
                  </a:cubicBezTo>
                  <a:cubicBezTo>
                    <a:pt x="52525" y="113425"/>
                    <a:pt x="59140" y="114738"/>
                    <a:pt x="67077" y="113425"/>
                  </a:cubicBezTo>
                  <a:cubicBezTo>
                    <a:pt x="67077" y="113425"/>
                    <a:pt x="67077" y="113425"/>
                    <a:pt x="59140" y="95041"/>
                  </a:cubicBezTo>
                  <a:cubicBezTo>
                    <a:pt x="55171" y="93728"/>
                    <a:pt x="52525" y="92415"/>
                    <a:pt x="48556" y="91102"/>
                  </a:cubicBezTo>
                  <a:cubicBezTo>
                    <a:pt x="41942" y="87163"/>
                    <a:pt x="36650" y="79284"/>
                    <a:pt x="34004" y="71405"/>
                  </a:cubicBezTo>
                  <a:cubicBezTo>
                    <a:pt x="31358" y="63526"/>
                    <a:pt x="32681" y="54335"/>
                    <a:pt x="37973" y="47768"/>
                  </a:cubicBezTo>
                  <a:cubicBezTo>
                    <a:pt x="47233" y="33324"/>
                    <a:pt x="65754" y="28072"/>
                    <a:pt x="81629" y="37263"/>
                  </a:cubicBezTo>
                  <a:cubicBezTo>
                    <a:pt x="81629" y="37263"/>
                    <a:pt x="82952" y="37263"/>
                    <a:pt x="84275" y="38577"/>
                  </a:cubicBezTo>
                  <a:cubicBezTo>
                    <a:pt x="93536" y="41203"/>
                    <a:pt x="101473" y="47768"/>
                    <a:pt x="105442" y="56961"/>
                  </a:cubicBezTo>
                  <a:cubicBezTo>
                    <a:pt x="105442" y="56961"/>
                    <a:pt x="105442" y="56961"/>
                    <a:pt x="113379" y="75345"/>
                  </a:cubicBezTo>
                  <a:cubicBezTo>
                    <a:pt x="118671" y="53021"/>
                    <a:pt x="106765" y="28072"/>
                    <a:pt x="84275" y="18880"/>
                  </a:cubicBezTo>
                  <a:cubicBezTo>
                    <a:pt x="71708" y="13627"/>
                    <a:pt x="58147" y="13956"/>
                    <a:pt x="46241" y="18716"/>
                  </a:cubicBezTo>
                  <a:close/>
                  <a:moveTo>
                    <a:pt x="64058" y="0"/>
                  </a:moveTo>
                  <a:cubicBezTo>
                    <a:pt x="72366" y="42"/>
                    <a:pt x="80839" y="1769"/>
                    <a:pt x="89065" y="5387"/>
                  </a:cubicBezTo>
                  <a:cubicBezTo>
                    <a:pt x="121968" y="18546"/>
                    <a:pt x="137762" y="56707"/>
                    <a:pt x="123284" y="89604"/>
                  </a:cubicBezTo>
                  <a:cubicBezTo>
                    <a:pt x="121968" y="90920"/>
                    <a:pt x="121968" y="93551"/>
                    <a:pt x="120652" y="94867"/>
                  </a:cubicBezTo>
                  <a:cubicBezTo>
                    <a:pt x="120652" y="94867"/>
                    <a:pt x="120652" y="94867"/>
                    <a:pt x="121968" y="98815"/>
                  </a:cubicBezTo>
                  <a:cubicBezTo>
                    <a:pt x="124601" y="94867"/>
                    <a:pt x="128549" y="92236"/>
                    <a:pt x="133813" y="90920"/>
                  </a:cubicBezTo>
                  <a:cubicBezTo>
                    <a:pt x="140394" y="88288"/>
                    <a:pt x="148291" y="88288"/>
                    <a:pt x="156188" y="90920"/>
                  </a:cubicBezTo>
                  <a:cubicBezTo>
                    <a:pt x="158820" y="92236"/>
                    <a:pt x="161452" y="93551"/>
                    <a:pt x="164084" y="96183"/>
                  </a:cubicBezTo>
                  <a:cubicBezTo>
                    <a:pt x="166717" y="90920"/>
                    <a:pt x="171981" y="86972"/>
                    <a:pt x="177246" y="84340"/>
                  </a:cubicBezTo>
                  <a:cubicBezTo>
                    <a:pt x="187775" y="80393"/>
                    <a:pt x="199620" y="83024"/>
                    <a:pt x="207517" y="89604"/>
                  </a:cubicBezTo>
                  <a:cubicBezTo>
                    <a:pt x="210149" y="85656"/>
                    <a:pt x="215414" y="80393"/>
                    <a:pt x="220678" y="79077"/>
                  </a:cubicBezTo>
                  <a:cubicBezTo>
                    <a:pt x="235156" y="72497"/>
                    <a:pt x="252265" y="80393"/>
                    <a:pt x="257530" y="94867"/>
                  </a:cubicBezTo>
                  <a:cubicBezTo>
                    <a:pt x="257530" y="94867"/>
                    <a:pt x="257530" y="94867"/>
                    <a:pt x="286485" y="165925"/>
                  </a:cubicBezTo>
                  <a:cubicBezTo>
                    <a:pt x="295698" y="190926"/>
                    <a:pt x="294382" y="219875"/>
                    <a:pt x="281220" y="243561"/>
                  </a:cubicBezTo>
                  <a:cubicBezTo>
                    <a:pt x="281220" y="243561"/>
                    <a:pt x="281220" y="243561"/>
                    <a:pt x="298330" y="289617"/>
                  </a:cubicBezTo>
                  <a:cubicBezTo>
                    <a:pt x="299646" y="292249"/>
                    <a:pt x="298330" y="297512"/>
                    <a:pt x="294382" y="298828"/>
                  </a:cubicBezTo>
                  <a:cubicBezTo>
                    <a:pt x="294382" y="298828"/>
                    <a:pt x="294382" y="298828"/>
                    <a:pt x="198304" y="336988"/>
                  </a:cubicBezTo>
                  <a:cubicBezTo>
                    <a:pt x="196988" y="336988"/>
                    <a:pt x="196988" y="336988"/>
                    <a:pt x="195672" y="336988"/>
                  </a:cubicBezTo>
                  <a:cubicBezTo>
                    <a:pt x="193039" y="336988"/>
                    <a:pt x="190407" y="335672"/>
                    <a:pt x="189091" y="331725"/>
                  </a:cubicBezTo>
                  <a:cubicBezTo>
                    <a:pt x="189091" y="331725"/>
                    <a:pt x="189091" y="331725"/>
                    <a:pt x="170665" y="286985"/>
                  </a:cubicBezTo>
                  <a:cubicBezTo>
                    <a:pt x="158820" y="284353"/>
                    <a:pt x="148291" y="277774"/>
                    <a:pt x="139078" y="269879"/>
                  </a:cubicBezTo>
                  <a:cubicBezTo>
                    <a:pt x="139078" y="269879"/>
                    <a:pt x="139078" y="269879"/>
                    <a:pt x="71955" y="229087"/>
                  </a:cubicBezTo>
                  <a:cubicBezTo>
                    <a:pt x="65375" y="225139"/>
                    <a:pt x="60110" y="218560"/>
                    <a:pt x="58794" y="211980"/>
                  </a:cubicBezTo>
                  <a:cubicBezTo>
                    <a:pt x="57477" y="204085"/>
                    <a:pt x="57477" y="196190"/>
                    <a:pt x="61426" y="189610"/>
                  </a:cubicBezTo>
                  <a:cubicBezTo>
                    <a:pt x="65375" y="183031"/>
                    <a:pt x="71955" y="179083"/>
                    <a:pt x="79852" y="176452"/>
                  </a:cubicBezTo>
                  <a:cubicBezTo>
                    <a:pt x="83800" y="176452"/>
                    <a:pt x="87749" y="175136"/>
                    <a:pt x="90381" y="176452"/>
                  </a:cubicBezTo>
                  <a:cubicBezTo>
                    <a:pt x="90381" y="176452"/>
                    <a:pt x="90381" y="176452"/>
                    <a:pt x="71955" y="127764"/>
                  </a:cubicBezTo>
                  <a:cubicBezTo>
                    <a:pt x="71955" y="127764"/>
                    <a:pt x="70639" y="127764"/>
                    <a:pt x="70639" y="127764"/>
                  </a:cubicBezTo>
                  <a:cubicBezTo>
                    <a:pt x="68007" y="129080"/>
                    <a:pt x="66691" y="129080"/>
                    <a:pt x="64058" y="129080"/>
                  </a:cubicBezTo>
                  <a:cubicBezTo>
                    <a:pt x="56161" y="129080"/>
                    <a:pt x="46948" y="126448"/>
                    <a:pt x="39052" y="123817"/>
                  </a:cubicBezTo>
                  <a:cubicBezTo>
                    <a:pt x="6148" y="109342"/>
                    <a:pt x="-8329" y="71182"/>
                    <a:pt x="4832" y="39600"/>
                  </a:cubicBezTo>
                  <a:cubicBezTo>
                    <a:pt x="15690" y="14928"/>
                    <a:pt x="39134" y="-123"/>
                    <a:pt x="640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00"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1161170" y="3913324"/>
            <a:ext cx="9749163" cy="0"/>
          </a:xfrm>
          <a:prstGeom prst="line">
            <a:avLst/>
          </a:prstGeom>
          <a:ln w="1270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991134" y="2456466"/>
            <a:ext cx="0" cy="3088985"/>
          </a:xfrm>
          <a:prstGeom prst="line">
            <a:avLst/>
          </a:prstGeom>
          <a:ln w="12700"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044850" y="1256665"/>
            <a:ext cx="598297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展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规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划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9" grpId="0"/>
      <p:bldP spid="20" grpId="0"/>
      <p:bldP spid="29" grpId="0"/>
      <p:bldP spid="3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1860"/>
  <p:tag name="KSO_WM_TEMPLATE_CATEGORY" val="diagram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1860"/>
  <p:tag name="KSO_WM_TEMPLATE_CATEGORY" val="diagram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211860"/>
</p:tagLst>
</file>

<file path=ppt/tags/tag108.xml><?xml version="1.0" encoding="utf-8"?>
<p:tagLst xmlns:p="http://schemas.openxmlformats.org/presentationml/2006/main">
  <p:tag name="KSO_WM_UNIT_BLOCK" val="0"/>
  <p:tag name="KSO_WM_UNIT_DEC_AREA_ID" val="b725a0bf599e42d68df8e003a786f4e3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60_1*i*1"/>
  <p:tag name="KSO_WM_TEMPLATE_CATEGORY" val="diagram"/>
  <p:tag name="KSO_WM_TEMPLATE_INDEX" val="20211860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0e725c8050c250ba65b208"/>
  <p:tag name="KSO_WM_CHIP_XID" val="5f0e725c8050c250ba65b209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0"/>
  <p:tag name="KSO_WM_TEMPLATE_ASSEMBLE_XID" val="60656f2a4054ed1e2fb804bc"/>
  <p:tag name="KSO_WM_TEMPLATE_ASSEMBLE_GROUPID" val="60656f2a4054ed1e2fb804bc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60_1*a*1"/>
  <p:tag name="KSO_WM_TEMPLATE_CATEGORY" val="diagram"/>
  <p:tag name="KSO_WM_TEMPLATE_INDEX" val="20211860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b56514b6833e460ebe2392611787ba59"/>
  <p:tag name="KSO_WM_CHIP_GROUPID" val="5f0681562c9c209bb8bb14eb"/>
  <p:tag name="KSO_WM_CHIP_XID" val="5f0681562c9c209bb8bb14ec"/>
  <p:tag name="KSO_WM_CHIP_FILLAREA_FILL_RULE" val="{&quot;fill_align&quot;:&quot;lb&quot;,&quot;fill_mode&quot;:&quot;full&quot;,&quot;sacle_strategy&quot;:&quot;smart&quot;}"/>
  <p:tag name="KSO_WM_ASSEMBLE_CHIP_INDEX" val="e3eb176be5ee4c7da55585c8d96fadb2"/>
  <p:tag name="KSO_WM_UNIT_TEXT_FILL_FORE_SCHEMECOLOR_INDEX_BRIGHTNESS" val="0"/>
  <p:tag name="KSO_WM_UNIT_TEXT_FILL_FORE_SCHEMECOLOR_INDEX" val="13"/>
  <p:tag name="KSO_WM_UNIT_TEXT_FILL_TYPE" val="1"/>
  <p:tag name="KSO_WM_TEMPLATE_ASSEMBLE_XID" val="60656f2a4054ed1e2fb804bc"/>
  <p:tag name="KSO_WM_TEMPLATE_ASSEMBLE_GROUPID" val="60656f2a4054ed1e2fb804bc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1860_1*b*1"/>
  <p:tag name="KSO_WM_TEMPLATE_CATEGORY" val="diagram"/>
  <p:tag name="KSO_WM_TEMPLATE_INDEX" val="20211860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442a369806e243eea0a516ec695851dd"/>
  <p:tag name="KSO_WM_CHIP_GROUPID" val="5f0681562c9c209bb8bb14eb"/>
  <p:tag name="KSO_WM_CHIP_XID" val="5f0681562c9c209bb8bb14ec"/>
  <p:tag name="KSO_WM_CHIP_FILLAREA_FILL_RULE" val="{&quot;fill_align&quot;:&quot;lb&quot;,&quot;fill_mode&quot;:&quot;full&quot;,&quot;sacle_strategy&quot;:&quot;smart&quot;}"/>
  <p:tag name="KSO_WM_ASSEMBLE_CHIP_INDEX" val="e3eb176be5ee4c7da55585c8d96fadb2"/>
  <p:tag name="KSO_WM_UNIT_TEXT_FILL_FORE_SCHEMECOLOR_INDEX_BRIGHTNESS" val="-0.25"/>
  <p:tag name="KSO_WM_UNIT_TEXT_FILL_FORE_SCHEMECOLOR_INDEX" val="14"/>
  <p:tag name="KSO_WM_UNIT_TEXT_FILL_TYPE" val="1"/>
  <p:tag name="KSO_WM_TEMPLATE_ASSEMBLE_XID" val="60656f2a4054ed1e2fb804bc"/>
  <p:tag name="KSO_WM_TEMPLATE_ASSEMBLE_GROUPID" val="60656f2a4054ed1e2fb804bc"/>
</p:tagLst>
</file>

<file path=ppt/tags/tag1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60_1*f*1"/>
  <p:tag name="KSO_WM_TEMPLATE_CATEGORY" val="diagram"/>
  <p:tag name="KSO_WM_TEMPLATE_INDEX" val="2021186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62"/>
  <p:tag name="KSO_WM_UNIT_SHOW_EDIT_AREA_INDICATION" val="1"/>
  <p:tag name="KSO_WM_CHIP_GROUPID" val="5e6b05596848fb12bee65ac8"/>
  <p:tag name="KSO_WM_CHIP_XID" val="5e6b05596848fb12bee65aca"/>
  <p:tag name="KSO_WM_UNIT_DEC_AREA_ID" val="f27191f87a5d442abeed52ac058c095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16555726b8142afb55df067fb108900"/>
  <p:tag name="KSO_WM_UNIT_TEXT_FILL_FORE_SCHEMECOLOR_INDEX_BRIGHTNESS" val="0.25"/>
  <p:tag name="KSO_WM_UNIT_TEXT_FILL_FORE_SCHEMECOLOR_INDEX" val="13"/>
  <p:tag name="KSO_WM_UNIT_TEXT_FILL_TYPE" val="1"/>
  <p:tag name="KSO_WM_TEMPLATE_ASSEMBLE_XID" val="60656f2a4054ed1e2fb804bc"/>
  <p:tag name="KSO_WM_TEMPLATE_ASSEMBLE_GROUPID" val="60656f2a4054ed1e2fb804bc"/>
</p:tagLst>
</file>

<file path=ppt/tags/tag112.xml><?xml version="1.0" encoding="utf-8"?>
<p:tagLst xmlns:p="http://schemas.openxmlformats.org/presentationml/2006/main">
  <p:tag name="KSO_WM_UNIT_VALUE" val="999*90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860_1*d*1"/>
  <p:tag name="KSO_WM_TEMPLATE_CATEGORY" val="diagram"/>
  <p:tag name="KSO_WM_TEMPLATE_INDEX" val="2021186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2d974e41b1a4d219aee89c9308267c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335ea978e6f415b81f2eb0dbdacb4b8"/>
  <p:tag name="KSO_WM_UNIT_PLACING_PICTURE" val="c335ea978e6f415b81f2eb0dbdacb4b8"/>
  <p:tag name="KSO_WM_TEMPLATE_ASSEMBLE_XID" val="60656f2a4054ed1e2fb804bc"/>
  <p:tag name="KSO_WM_TEMPLATE_ASSEMBLE_GROUPID" val="60656f2a4054ed1e2fb804bc"/>
  <p:tag name="KSO_WM_UNIT_PLACING_PICTURE_INFO" val="{&quot;code&quot;:&quot;&quot;,&quot;full_picture&quot;:false,&quot;scheme&quot;:&quot;&quot;,&quot;spacing&quot;:5}"/>
  <p:tag name="KSO_WM_UNIT_PLACING_PICTURE_COLLAGE_VIEWPORT" val="{&quot;height&quot;:6888.03937007874,&quot;width&quot;:7412.818428709186}"/>
</p:tagLst>
</file>

<file path=ppt/tags/tag113.xml><?xml version="1.0" encoding="utf-8"?>
<p:tagLst xmlns:p="http://schemas.openxmlformats.org/presentationml/2006/main">
  <p:tag name="KSO_WM_SLIDE_ID" val="diagram20211860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1860"/>
  <p:tag name="KSO_WM_SLIDE_LAYOUT" val="a_b_d_f"/>
  <p:tag name="KSO_WM_SLIDE_LAYOUT_CNT" val="1_1_1_1"/>
  <p:tag name="KSO_WM_SLIDE_TYPE" val="text"/>
  <p:tag name="KSO_WM_SLIDE_SUBTYPE" val="picTxt"/>
  <p:tag name="KSO_WM_SLIDE_SIZE" val="876*444"/>
  <p:tag name="KSO_WM_SLIDE_POSITION" val="48*48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1:49&quot;,&quot;maxSize&quot;:{&quot;size1&quot;:42.600000000000001},&quot;minSize&quot;:{&quot;size1&quot;:30.100000000000001},&quot;normalSize&quot;:{&quot;size1&quot;:40.412500000000001},&quot;subLayout&quot;:[{&quot;id&quot;:&quot;2021-04-01T15:31:49&quot;,&quot;margin&quot;:{&quot;bottom&quot;:3.3870000839233398,&quot;left&quot;:1.6929999589920044,&quot;right&quot;:0.026000002399086952,&quot;top&quot;:3.3870000839233398},&quot;type&quot;:0},{&quot;id&quot;:&quot;2021-04-01T15:31:49&quot;,&quot;maxSize&quot;:{&quot;size1&quot;:41.13165098119665},&quot;minSize&quot;:{&quot;size1&quot;:32.231650981196651},&quot;normalSize&quot;:{&quot;size1&quot;:41.131465796011469},&quot;subLayout&quot;:[{&quot;id&quot;:&quot;2021-04-01T15:31:49&quot;,&quot;margin&quot;:{&quot;bottom&quot;:0.026000002399086952,&quot;left&quot;:1.2360000610351562,&quot;right&quot;:2.5399999618530273,&quot;top&quot;:3.3870000839233398},&quot;type&quot;:0},{&quot;id&quot;:&quot;2021-04-01T15:31:49&quot;,&quot;margin&quot;:{&quot;bottom&quot;:3.3870000839233398,&quot;left&quot;:1.2360000610351562,&quot;right&quot;:2.5399999618530273,&quot;top&quot;:0.81999999284744263},&quot;type&quot;:0}],&quot;type&quot;:0}],&quot;type&quot;:0}"/>
  <p:tag name="KSO_WM_SLIDE_BACKGROUND" val="[&quot;general&quot;]"/>
  <p:tag name="KSO_WM_SLIDE_RATIO" val="1.777778"/>
  <p:tag name="KSO_WM_CHIP_XID" val="5f0e725c8050c250ba65b209"/>
  <p:tag name="KSO_WM_CHIP_FILLPROP" val="[[{&quot;fill_id&quot;:&quot;6be6eccffc7748eb919078c7b4b03552&quot;,&quot;fill_align&quot;:&quot;lb&quot;,&quot;text_align&quot;:&quot;lb&quot;,&quot;text_direction&quot;:&quot;horizontal&quot;,&quot;chip_types&quot;:[&quot;header&quot;]},{&quot;fill_id&quot;:&quot;0cb0e4b92587420eb2a2eeec058dbda5&quot;,&quot;fill_align&quot;:&quot;lt&quot;,&quot;text_align&quot;:&quot;lt&quot;,&quot;text_direction&quot;:&quot;horizontal&quot;,&quot;chip_types&quot;:[&quot;text&quot;]},{&quot;fill_id&quot;:&quot;7c3aece5c8ac4ffcb4d2f5274284df49&quot;,&quot;fill_align&quot;:&quot;cm&quot;,&quot;text_align&quot;:&quot;cm&quot;,&quot;text_direction&quot;:&quot;horizontal&quot;,&quot;chip_types&quot;:[&quot;picture&quot;]}],[{&quot;fill_id&quot;:&quot;6be6eccffc7748eb919078c7b4b03552&quot;,&quot;fill_align&quot;:&quot;cb&quot;,&quot;text_align&quot;:&quot;cb&quot;,&quot;text_direction&quot;:&quot;horizontal&quot;,&quot;chip_types&quot;:[&quot;header&quot;]},{&quot;fill_id&quot;:&quot;0cb0e4b92587420eb2a2eeec058dbda5&quot;,&quot;fill_align&quot;:&quot;lt&quot;,&quot;text_align&quot;:&quot;lt&quot;,&quot;text_direction&quot;:&quot;horizontal&quot;,&quot;chip_types&quot;:[&quot;text&quot;]},{&quot;fill_id&quot;:&quot;7c3aece5c8ac4ffcb4d2f5274284df49&quot;,&quot;fill_align&quot;:&quot;cm&quot;,&quot;text_align&quot;:&quot;cm&quot;,&quot;text_direction&quot;:&quot;horizontal&quot;,&quot;chip_types&quot;:[&quot;picture&quot;]}]]"/>
  <p:tag name="KSO_WM_SLIDE_CAN_ADD_NAVIGATION" val="1"/>
  <p:tag name="KSO_WM_CHIP_GROUPID" val="5f0e725c8050c250ba65b208"/>
  <p:tag name="KSO_WM_SLIDE_BK_DARK_LIGHT" val="2"/>
  <p:tag name="KSO_WM_SLIDE_BACKGROUND_TYPE" val="general"/>
  <p:tag name="KSO_WM_SLIDE_SUPPORT_FEATURE_TYPE" val="0"/>
  <p:tag name="KSO_WM_TEMPLATE_ASSEMBLE_XID" val="60656f2a4054ed1e2fb804bc"/>
  <p:tag name="KSO_WM_TEMPLATE_ASSEMBLE_GROUPID" val="60656f2a4054ed1e2fb804bc"/>
</p:tagLst>
</file>

<file path=ppt/tags/tag114.xml><?xml version="1.0" encoding="utf-8"?>
<p:tagLst xmlns:p="http://schemas.openxmlformats.org/presentationml/2006/main">
  <p:tag name="KSO_WM_UNIT_TABLE_BEAUTIFY" val="smartTable{a2c7a2cf-b948-421e-9c57-857213620121}"/>
</p:tagLst>
</file>

<file path=ppt/tags/tag115.xml><?xml version="1.0" encoding="utf-8"?>
<p:tagLst xmlns:p="http://schemas.openxmlformats.org/presentationml/2006/main">
  <p:tag name="KSO_WM_UNIT_TABLE_BEAUTIFY" val="smartTable{83463b46-4f59-459d-8b33-412ee742498c}"/>
  <p:tag name="TABLE_ENDDRAG_ORIGIN_RECT" val="425*250"/>
  <p:tag name="TABLE_ENDDRAG_RECT" val="499*231*425*25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mqpwqr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66CBA"/>
      </a:accent1>
      <a:accent2>
        <a:srgbClr val="0887CE"/>
      </a:accent2>
      <a:accent3>
        <a:srgbClr val="089AC2"/>
      </a:accent3>
      <a:accent4>
        <a:srgbClr val="07A99D"/>
      </a:accent4>
      <a:accent5>
        <a:srgbClr val="07B566"/>
      </a:accent5>
      <a:accent6>
        <a:srgbClr val="6CBA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演示</Application>
  <PresentationFormat>自定义</PresentationFormat>
  <Paragraphs>285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楷体</vt:lpstr>
      <vt:lpstr>Segoe UI</vt:lpstr>
      <vt:lpstr>Times New Roman</vt:lpstr>
      <vt:lpstr>仿宋</vt:lpstr>
      <vt:lpstr>Arial Unicode MS</vt:lpstr>
      <vt:lpstr>Calibri</vt:lpstr>
      <vt:lpstr>第一PPT，www.1ppt.com​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绿色农业</dc:title>
  <dc:creator>第一PPT</dc:creator>
  <cp:keywords>www.1ppt.com</cp:keywords>
  <dc:description>www.1ppt.com</dc:description>
  <cp:lastModifiedBy>郑云霄</cp:lastModifiedBy>
  <cp:revision>38</cp:revision>
  <dcterms:created xsi:type="dcterms:W3CDTF">2021-02-01T05:38:00Z</dcterms:created>
  <dcterms:modified xsi:type="dcterms:W3CDTF">2021-06-20T13:51:45Z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13CBB8176DDA49618696B32B9898A336</vt:lpwstr>
  </property>
  <property fmtid="{D5CDD505-2E9C-101B-9397-08002B2CF9AE}" pid="3" name="KSOProductBuildVer">
    <vt:lpwstr>2052-11.1.0.10577</vt:lpwstr>
  </property>
</Properties>
</file>