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2" r:id="rId11"/>
    <p:sldId id="353" r:id="rId12"/>
    <p:sldId id="354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5" r:id="rId21"/>
    <p:sldId id="363" r:id="rId22"/>
    <p:sldId id="364" r:id="rId23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  <p14:sldId id="355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  <p14:sldId id="363"/>
            <p14:sldId id="364"/>
          </p14:sldIdLst>
        </p14:section>
        <p14:section name="Миграции" id="{C51C1DCC-1161-43C0-B3A1-98E01C4CC8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94" autoAdjust="0"/>
  </p:normalViewPr>
  <p:slideViewPr>
    <p:cSldViewPr>
      <p:cViewPr>
        <p:scale>
          <a:sx n="125" d="100"/>
          <a:sy n="125" d="100"/>
        </p:scale>
        <p:origin x="102" y="-88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6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28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4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0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6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2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2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6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89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5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87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74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26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2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9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1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0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2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D8F33-A136-4A66-83CF-254B462412A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4F81BD"/>
                </a:solidFill>
              </a:rPr>
              <a:t>Операторы передачи управления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26784982"/>
              </p:ext>
            </p:extLst>
          </p:nvPr>
        </p:nvSpPr>
        <p:spPr>
          <a:xfrm>
            <a:off x="295275" y="1409700"/>
            <a:ext cx="3550483" cy="469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000" dirty="0"/>
              <a:t>Иногда нужно не полностью прекратить работу цикла, а только начать его новую итерацию. Оператор </a:t>
            </a:r>
            <a:r>
              <a:rPr lang="ru-RU" sz="2000" i="1" dirty="0" err="1"/>
              <a:t>continue</a:t>
            </a:r>
            <a:r>
              <a:rPr lang="ru-RU" sz="2000" dirty="0"/>
              <a:t> позволяет пропустить дальнейшие инструкции из </a:t>
            </a:r>
            <a:r>
              <a:rPr lang="ru-RU" sz="2000" dirty="0" err="1"/>
              <a:t>блока_выполнения</a:t>
            </a:r>
            <a:r>
              <a:rPr lang="ru-RU" sz="2000" dirty="0"/>
              <a:t> любого цикла и продолжить выполнение с нового круга. </a:t>
            </a:r>
            <a:endParaRPr lang="ru-RU" dirty="0"/>
          </a:p>
        </p:txBody>
      </p:sp>
      <p:pic>
        <p:nvPicPr>
          <p:cNvPr id="5" name="Рисунок 5" descr="conti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409700"/>
            <a:ext cx="4373128" cy="47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05032830"/>
              </p:ext>
            </p:extLst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Операторы включения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23634522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Оператор </a:t>
            </a:r>
            <a:r>
              <a:rPr lang="ru-RU" sz="2000" i="1" dirty="0" err="1"/>
              <a:t>include</a:t>
            </a:r>
            <a:r>
              <a:rPr lang="ru-RU" sz="2000" dirty="0"/>
              <a:t> позволяет включать код, содержащийся в указанном файле, и выполнять его столько раз, сколько программа встречает этот </a:t>
            </a:r>
            <a:r>
              <a:rPr lang="ru-RU" sz="2000" i="1" dirty="0"/>
              <a:t>оператор</a:t>
            </a:r>
            <a:r>
              <a:rPr lang="ru-RU" sz="2000" dirty="0"/>
              <a:t>. Включение может производиться любым из перечисленных способов: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Пример:</a:t>
            </a:r>
          </a:p>
        </p:txBody>
      </p:sp>
      <p:pic>
        <p:nvPicPr>
          <p:cNvPr id="3" name="Рисунок 5" descr="incl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419350"/>
            <a:ext cx="2675452" cy="1040171"/>
          </a:xfrm>
          <a:prstGeom prst="rect">
            <a:avLst/>
          </a:prstGeom>
        </p:spPr>
      </p:pic>
      <p:pic>
        <p:nvPicPr>
          <p:cNvPr id="7" name="Рисунок 7" descr="include_пример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800656"/>
            <a:ext cx="4688709" cy="2017745"/>
          </a:xfrm>
          <a:prstGeom prst="rect">
            <a:avLst/>
          </a:prstGeom>
        </p:spPr>
      </p:pic>
      <p:pic>
        <p:nvPicPr>
          <p:cNvPr id="9" name="Рисунок 9" descr="include_пример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3" y="3817578"/>
            <a:ext cx="4631501" cy="23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5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Операторы включения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 Все, что мы говорили о </a:t>
            </a:r>
            <a:r>
              <a:rPr lang="ru-RU" sz="2000" i="1" dirty="0" err="1"/>
              <a:t>include</a:t>
            </a:r>
            <a:r>
              <a:rPr lang="ru-RU" sz="2000" dirty="0"/>
              <a:t> , лишь за некоторыми исключениями, справедливо и для </a:t>
            </a:r>
            <a:r>
              <a:rPr lang="ru-RU" sz="2000" i="1" err="1"/>
              <a:t>require</a:t>
            </a:r>
            <a:r>
              <a:rPr lang="ru-RU" sz="2000" dirty="0"/>
              <a:t> . </a:t>
            </a:r>
            <a:r>
              <a:rPr lang="ru-RU" sz="2000" i="1" err="1"/>
              <a:t>require</a:t>
            </a:r>
            <a:r>
              <a:rPr lang="ru-RU" sz="2000" dirty="0"/>
              <a:t> также позволяет включать в программу и исполнять какой-либо файл. Основное отличие </a:t>
            </a:r>
            <a:r>
              <a:rPr lang="ru-RU" sz="2000" i="1" err="1"/>
              <a:t>require</a:t>
            </a:r>
            <a:r>
              <a:rPr lang="ru-RU" sz="2000" dirty="0"/>
              <a:t> и </a:t>
            </a:r>
            <a:r>
              <a:rPr lang="ru-RU" sz="2000" i="1" err="1"/>
              <a:t>include</a:t>
            </a:r>
            <a:r>
              <a:rPr lang="ru-RU" sz="2000" dirty="0"/>
              <a:t> заключается в том, как они реагируют на возникновение ошибки. Как уже говорилось, </a:t>
            </a:r>
            <a:r>
              <a:rPr lang="ru-RU" sz="2000" i="1" err="1"/>
              <a:t>include</a:t>
            </a:r>
            <a:r>
              <a:rPr lang="ru-RU" sz="2000" dirty="0"/>
              <a:t> выдает предупреждение, и работа скрипта продолжается. Ошибка в </a:t>
            </a:r>
            <a:r>
              <a:rPr lang="ru-RU" sz="2000" i="1" err="1"/>
              <a:t>require</a:t>
            </a:r>
            <a:r>
              <a:rPr lang="ru-RU" sz="2000" dirty="0"/>
              <a:t> вызывает фатальную ошибку работы скрипта и прекращает его выполнение.</a:t>
            </a:r>
            <a:endParaRPr lang="ru-RU" dirty="0"/>
          </a:p>
          <a:p>
            <a:pPr marL="0" indent="0">
              <a:buNone/>
            </a:pPr>
            <a:r>
              <a:rPr lang="ru-RU" sz="2000" i="1" dirty="0"/>
              <a:t> Условные операторы</a:t>
            </a:r>
            <a:r>
              <a:rPr lang="ru-RU" sz="2000" dirty="0"/>
              <a:t> на </a:t>
            </a:r>
            <a:r>
              <a:rPr lang="ru-RU" sz="2000" dirty="0" err="1"/>
              <a:t>require</a:t>
            </a:r>
            <a:r>
              <a:rPr lang="ru-RU" sz="2000" dirty="0"/>
              <a:t>() не влияют. Хотя, если строка, в которой появляется этот оператор, не исполняется, то ни одна строка кода из вставляемого файла тоже не исполняется. Циклы также не влияют на </a:t>
            </a:r>
            <a:r>
              <a:rPr lang="ru-RU" sz="2000" dirty="0" err="1"/>
              <a:t>require</a:t>
            </a:r>
            <a:r>
              <a:rPr lang="ru-RU" sz="2000" dirty="0"/>
              <a:t>(). Хотя код, содержащийся во вставляемом файле, является объектом цикла, но вставка сама по себе происходит только однажды.</a:t>
            </a:r>
            <a:endParaRPr dirty="0"/>
          </a:p>
          <a:p>
            <a:pPr marL="0" indent="0">
              <a:buNone/>
            </a:pPr>
            <a:r>
              <a:rPr lang="ru-RU" sz="2000" dirty="0"/>
              <a:t> В реализациях PHP до версии 4.0.2 использование </a:t>
            </a:r>
            <a:r>
              <a:rPr lang="ru-RU" sz="2000" dirty="0" err="1"/>
              <a:t>require</a:t>
            </a:r>
            <a:r>
              <a:rPr lang="ru-RU" sz="2000" dirty="0"/>
              <a:t>() означало, что интерпретатор обязательно попытается прочесть вставляемый файл.</a:t>
            </a:r>
            <a:endParaRPr dirty="0"/>
          </a:p>
          <a:p>
            <a:pPr marL="0" indent="0">
              <a:buNone/>
            </a:pPr>
            <a:r>
              <a:rPr lang="ru-RU" sz="2000" i="1" err="1"/>
              <a:t>require</a:t>
            </a:r>
            <a:r>
              <a:rPr lang="ru-RU" sz="2000" dirty="0"/>
              <a:t> , как и </a:t>
            </a:r>
            <a:r>
              <a:rPr lang="ru-RU" sz="2000" i="1" err="1"/>
              <a:t>include</a:t>
            </a:r>
            <a:r>
              <a:rPr lang="ru-RU" sz="2000" dirty="0"/>
              <a:t> , при использовании внутри условных блоков нужно заключать в фигурные скобки.</a:t>
            </a:r>
            <a:endParaRPr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061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smtClean="0"/>
              <a:t>abs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abs</a:t>
            </a:r>
            <a:r>
              <a:rPr lang="ru-RU" sz="2000" dirty="0"/>
              <a:t> вычисляет модуль числа (то есть из отрицательного делает положительное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en-US" sz="2000" dirty="0"/>
              <a:t>abs(</a:t>
            </a:r>
            <a:r>
              <a:rPr lang="ru-RU" sz="2000" dirty="0"/>
              <a:t>число</a:t>
            </a:r>
            <a:r>
              <a:rPr lang="ru-RU" sz="2000" dirty="0" smtClean="0"/>
              <a:t>);</a:t>
            </a: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4221088"/>
            <a:ext cx="600366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smtClean="0"/>
              <a:t>pow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en-US" sz="2000" b="1" dirty="0" smtClean="0"/>
              <a:t>pow</a:t>
            </a:r>
            <a:r>
              <a:rPr lang="ru-RU" sz="2000" dirty="0"/>
              <a:t> </a:t>
            </a:r>
            <a:r>
              <a:rPr lang="ru-RU" sz="2000" dirty="0" smtClean="0"/>
              <a:t>возводит заданное число в заданную степень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en-US" sz="2000" dirty="0" smtClean="0"/>
              <a:t>pow(</a:t>
            </a:r>
            <a:r>
              <a:rPr lang="ru-RU" sz="2000" dirty="0" smtClean="0"/>
              <a:t>число</a:t>
            </a:r>
            <a:r>
              <a:rPr lang="en-US" sz="2000" dirty="0" smtClean="0"/>
              <a:t>, </a:t>
            </a:r>
            <a:r>
              <a:rPr lang="ru-RU" sz="2000" dirty="0" smtClean="0"/>
              <a:t>степень);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3787722"/>
            <a:ext cx="4867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2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err="1" smtClean="0"/>
              <a:t>sqrt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sqrt</a:t>
            </a:r>
            <a:r>
              <a:rPr lang="ru-RU" sz="2000" dirty="0"/>
              <a:t> находит квадратный корень числа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en-US" sz="2000" dirty="0" err="1"/>
              <a:t>sqrt</a:t>
            </a:r>
            <a:r>
              <a:rPr lang="en-US" sz="2000" dirty="0"/>
              <a:t>(</a:t>
            </a:r>
            <a:r>
              <a:rPr lang="ru-RU" sz="2000" dirty="0"/>
              <a:t>число</a:t>
            </a: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1" y="4149080"/>
            <a:ext cx="456050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smtClean="0"/>
              <a:t>max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max</a:t>
            </a:r>
            <a:r>
              <a:rPr lang="ru-RU" sz="2000" dirty="0"/>
              <a:t> находит самое большое число из переданных ей параметрами или самое большое число среди элементов массива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55" y="2780928"/>
            <a:ext cx="5525385" cy="16561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5" y="4632664"/>
            <a:ext cx="3425382" cy="10032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921" y="4473905"/>
            <a:ext cx="3477156" cy="11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0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smtClean="0"/>
              <a:t>min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min</a:t>
            </a:r>
            <a:r>
              <a:rPr lang="ru-RU" sz="2000" dirty="0"/>
              <a:t> находит самое маленькое число из переданных ей параметрами или самое маленькое число среди элементов массива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2780928"/>
            <a:ext cx="4069824" cy="14896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4573491"/>
            <a:ext cx="2749159" cy="9437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498" y="4573491"/>
            <a:ext cx="3185413" cy="8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5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smtClean="0"/>
              <a:t>round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round</a:t>
            </a:r>
            <a:r>
              <a:rPr lang="ru-RU" sz="2000" dirty="0"/>
              <a:t> округляет число по правилам математического округления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ru-RU" sz="2000" dirty="0" err="1"/>
              <a:t>round</a:t>
            </a:r>
            <a:r>
              <a:rPr lang="ru-RU" sz="2000" dirty="0"/>
              <a:t>(число, [сколько знаков оставить в дробной части]);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4293096"/>
            <a:ext cx="341508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smtClean="0"/>
              <a:t>ceil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ceil</a:t>
            </a:r>
            <a:r>
              <a:rPr lang="ru-RU" sz="2000" dirty="0"/>
              <a:t> округляет дробь в большую сторону до целого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en-US" sz="2000" dirty="0"/>
              <a:t>ceil(</a:t>
            </a:r>
            <a:r>
              <a:rPr lang="ru-RU" sz="2000" dirty="0"/>
              <a:t>число</a:t>
            </a: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4077072"/>
            <a:ext cx="2821905" cy="12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51632142"/>
              </p:ext>
            </p:extLst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14187649"/>
              </p:ext>
            </p:extLst>
          </p:nvPr>
        </p:nvSpPr>
        <p:spPr>
          <a:xfrm>
            <a:off x="295275" y="1409700"/>
            <a:ext cx="900841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/>
              <a:t>Циклы</a:t>
            </a:r>
            <a:r>
              <a:rPr lang="ru-RU" sz="2000" dirty="0"/>
              <a:t> используются для того, чтобы некоторый </a:t>
            </a:r>
            <a:r>
              <a:rPr lang="ru-RU" sz="2000" b="1" dirty="0"/>
              <a:t>участок кода выполнился несколько раз подряд</a:t>
            </a:r>
            <a:r>
              <a:rPr lang="ru-RU" sz="2000" dirty="0"/>
              <a:t>.</a:t>
            </a:r>
          </a:p>
          <a:p>
            <a:r>
              <a:rPr lang="ru-RU" sz="2000" b="1" dirty="0"/>
              <a:t>Зачем это нужно</a:t>
            </a:r>
            <a:r>
              <a:rPr lang="ru-RU" sz="2000" dirty="0"/>
              <a:t> - представьте, что вам нужно возвести в квадрат 100 элементов массива. Если обращаться к каждому элементу отдельно по его ключу - это займет </a:t>
            </a:r>
            <a:r>
              <a:rPr lang="ru-RU" sz="2000" b="1" dirty="0"/>
              <a:t>100</a:t>
            </a:r>
            <a:r>
              <a:rPr lang="ru-RU" sz="2000" dirty="0"/>
              <a:t> строчек кода, и для того, чтобы написать этот код, нужно будет потратить довольно много времени.</a:t>
            </a:r>
          </a:p>
          <a:p>
            <a:r>
              <a:rPr lang="ru-RU" sz="2000" dirty="0"/>
              <a:t>Но это не нужно - у нас есть возможность сделать так, чтобы PHP выполнил за нас некоторую операцию нужное количество раз. Например, возвел все элементы массива в квадрат.</a:t>
            </a:r>
          </a:p>
          <a:p>
            <a:r>
              <a:rPr lang="ru-RU" sz="2000" dirty="0"/>
              <a:t>Делается это с помощью </a:t>
            </a:r>
            <a:r>
              <a:rPr lang="ru-RU" sz="2000" b="1" dirty="0"/>
              <a:t>циклов</a:t>
            </a:r>
            <a:r>
              <a:rPr lang="ru-RU" sz="2000" dirty="0"/>
              <a:t>.</a:t>
            </a:r>
          </a:p>
          <a:p>
            <a:r>
              <a:rPr lang="ru-RU" sz="2000" dirty="0"/>
              <a:t>Есть три вида циклов: </a:t>
            </a:r>
            <a:r>
              <a:rPr lang="ru-RU" sz="2000" b="1" dirty="0" err="1"/>
              <a:t>foreach</a:t>
            </a:r>
            <a:r>
              <a:rPr lang="ru-RU" sz="2000" dirty="0"/>
              <a:t>, </a:t>
            </a:r>
            <a:r>
              <a:rPr lang="ru-RU" sz="2000" b="1" dirty="0" err="1"/>
              <a:t>while</a:t>
            </a:r>
            <a:r>
              <a:rPr lang="ru-RU" sz="2000" dirty="0"/>
              <a:t> и </a:t>
            </a:r>
            <a:r>
              <a:rPr lang="ru-RU" sz="2000" b="1" dirty="0" err="1"/>
              <a:t>for</a:t>
            </a:r>
            <a:r>
              <a:rPr lang="ru-RU" sz="2000" dirty="0"/>
              <a:t>. Давайте разберемся, как с ними работать и чем они отличаются друг от друга.</a:t>
            </a:r>
          </a:p>
        </p:txBody>
      </p:sp>
    </p:spTree>
    <p:extLst>
      <p:ext uri="{BB962C8B-B14F-4D97-AF65-F5344CB8AC3E}">
        <p14:creationId xmlns:p14="http://schemas.microsoft.com/office/powerpoint/2010/main" val="10879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/>
              <a:t>floor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en-US" sz="2000" b="1" dirty="0"/>
              <a:t>floor</a:t>
            </a:r>
            <a:r>
              <a:rPr lang="ru-RU" sz="2000" dirty="0"/>
              <a:t> округляет дробь в </a:t>
            </a:r>
            <a:r>
              <a:rPr lang="ru-RU" sz="2000" dirty="0" smtClean="0"/>
              <a:t>меньшую сторону </a:t>
            </a:r>
            <a:r>
              <a:rPr lang="ru-RU" sz="2000" dirty="0"/>
              <a:t>до целого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en-US" sz="2000" dirty="0" smtClean="0"/>
              <a:t>floor(</a:t>
            </a:r>
            <a:r>
              <a:rPr lang="ru-RU" sz="2000" dirty="0" smtClean="0"/>
              <a:t>число);</a:t>
            </a:r>
            <a:endParaRPr lang="en-US" sz="2000" dirty="0" smtClean="0"/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3933056"/>
            <a:ext cx="6264696" cy="16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1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err="1" smtClean="0"/>
              <a:t>fmod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fmod</a:t>
            </a:r>
            <a:r>
              <a:rPr lang="ru-RU" sz="2000" dirty="0"/>
              <a:t> вычисляет дробный остаток от деления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ru-RU" sz="2000" dirty="0" err="1"/>
              <a:t>fmod</a:t>
            </a:r>
            <a:r>
              <a:rPr lang="ru-RU" sz="2000" dirty="0"/>
              <a:t>(что делим, на что делим);</a:t>
            </a:r>
            <a:endParaRPr lang="ru-RU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3789040"/>
            <a:ext cx="3341909" cy="11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81BD"/>
                </a:solidFill>
              </a:rPr>
              <a:t>Математические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6421081"/>
              </p:ext>
            </p:extLst>
          </p:nvPr>
        </p:nvSpPr>
        <p:spPr>
          <a:xfrm>
            <a:off x="295275" y="1409700"/>
            <a:ext cx="9299575" cy="4781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Функция </a:t>
            </a:r>
            <a:r>
              <a:rPr lang="en-US" sz="2000" b="1" dirty="0" err="1"/>
              <a:t>mt_rand</a:t>
            </a:r>
            <a:endParaRPr lang="ru-RU" sz="2000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dirty="0"/>
              <a:t>Функция </a:t>
            </a:r>
            <a:r>
              <a:rPr lang="ru-RU" sz="2000" b="1" dirty="0" err="1"/>
              <a:t>mt_rand</a:t>
            </a:r>
            <a:r>
              <a:rPr lang="ru-RU" sz="2000" dirty="0"/>
              <a:t> генерирует случайное целое число в заданном промежутке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i="1" dirty="0" smtClean="0"/>
              <a:t>Синтаксис: </a:t>
            </a:r>
            <a:r>
              <a:rPr lang="ru-RU" sz="2000" dirty="0" err="1"/>
              <a:t>mt_rand</a:t>
            </a:r>
            <a:r>
              <a:rPr lang="ru-RU" sz="2000" dirty="0"/>
              <a:t>(с какого числа, до какого числа);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 smtClean="0"/>
              <a:t>Пример: 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4005064"/>
            <a:ext cx="5044269" cy="15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51632142"/>
              </p:ext>
            </p:extLst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14187649"/>
              </p:ext>
            </p:extLst>
          </p:nvPr>
        </p:nvSpPr>
        <p:spPr>
          <a:xfrm>
            <a:off x="295275" y="1409700"/>
            <a:ext cx="900841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000" i="1" err="1"/>
              <a:t>while</a:t>
            </a:r>
            <a:r>
              <a:rPr lang="ru-RU" sz="2000" dirty="0"/>
              <a:t> – простой цикл. Он предписывает PHP выполнять команды </a:t>
            </a:r>
            <a:r>
              <a:rPr lang="ru-RU" sz="2000" err="1"/>
              <a:t>блока_выполнения</a:t>
            </a:r>
            <a:r>
              <a:rPr lang="ru-RU" sz="2000" dirty="0"/>
              <a:t> до тех пор, пока выражение вычисляется как </a:t>
            </a:r>
            <a:r>
              <a:rPr lang="ru-RU" sz="2000" err="1"/>
              <a:t>True</a:t>
            </a:r>
            <a:r>
              <a:rPr lang="ru-RU" sz="2000" dirty="0"/>
              <a:t> (здесь, как и в </a:t>
            </a:r>
            <a:r>
              <a:rPr lang="ru-RU" sz="2000" i="1" err="1"/>
              <a:t>if</a:t>
            </a:r>
            <a:r>
              <a:rPr lang="ru-RU" sz="2000" dirty="0"/>
              <a:t> , происходит приведение выражения к логическому типу)</a:t>
            </a:r>
            <a:endParaRPr lang="ru-RU" dirty="0"/>
          </a:p>
        </p:txBody>
      </p:sp>
      <p:pic>
        <p:nvPicPr>
          <p:cNvPr id="5" name="Рисунок 5" descr="wh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95550"/>
            <a:ext cx="8155791" cy="35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95786069"/>
              </p:ext>
            </p:extLst>
          </p:nvPr>
        </p:nvSpPr>
        <p:spPr>
          <a:xfrm>
            <a:off x="295275" y="1409700"/>
            <a:ext cx="900841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Циклы </a:t>
            </a:r>
            <a:r>
              <a:rPr lang="ru-RU" sz="2000" i="1" dirty="0" err="1"/>
              <a:t>do</a:t>
            </a:r>
            <a:r>
              <a:rPr lang="ru-RU" sz="2000" i="1" dirty="0"/>
              <a:t>..</a:t>
            </a:r>
            <a:r>
              <a:rPr lang="ru-RU" sz="2000" i="1" dirty="0" err="1"/>
              <a:t>while</a:t>
            </a:r>
            <a:r>
              <a:rPr lang="ru-RU" sz="2000" dirty="0"/>
              <a:t> очень похожи на циклы </a:t>
            </a:r>
            <a:r>
              <a:rPr lang="ru-RU" sz="2000" i="1" dirty="0" err="1"/>
              <a:t>while</a:t>
            </a:r>
            <a:r>
              <a:rPr lang="ru-RU" sz="2000" dirty="0"/>
              <a:t> , с той лишь разницей, что истинность выражения проверяется в конце цикла, а не в начале.</a:t>
            </a:r>
            <a:endParaRPr lang="ru-RU" dirty="0"/>
          </a:p>
        </p:txBody>
      </p:sp>
      <p:pic>
        <p:nvPicPr>
          <p:cNvPr id="3" name="Рисунок 5" descr="dowh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238375"/>
            <a:ext cx="9063016" cy="37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04669000"/>
              </p:ext>
            </p:extLst>
          </p:nvPr>
        </p:nvSpPr>
        <p:spPr>
          <a:xfrm>
            <a:off x="295275" y="1409700"/>
            <a:ext cx="947036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Здесь, как мы видим, условие состоит сразу из трех выражений. Первое выражение выражение1 вычисляется безусловно один раз в начале цикла. В начале каждой итерации вычисляется выражение2. Если оно является </a:t>
            </a:r>
            <a:r>
              <a:rPr lang="ru-RU" sz="2000" dirty="0" err="1"/>
              <a:t>True</a:t>
            </a:r>
            <a:r>
              <a:rPr lang="ru-RU" sz="2000" dirty="0"/>
              <a:t>, то цикл продолжается и выполняются все команды </a:t>
            </a:r>
            <a:r>
              <a:rPr lang="ru-RU" sz="2000" dirty="0" err="1"/>
              <a:t>блока_выполнения</a:t>
            </a:r>
            <a:endParaRPr lang="ru-RU" dirty="0" err="1"/>
          </a:p>
        </p:txBody>
      </p:sp>
      <p:pic>
        <p:nvPicPr>
          <p:cNvPr id="5" name="Рисунок 5" descr="f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867025"/>
            <a:ext cx="8002025" cy="28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95275" y="1409700"/>
            <a:ext cx="947036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Здесь, как мы видим, условие состоит сразу из трех выражений. Первое выражение выражение1 вычисляется безусловно один раз в начале цикла. В начале каждой итерации вычисляется выражение2. Если оно является </a:t>
            </a:r>
            <a:r>
              <a:rPr lang="ru-RU" sz="2000" dirty="0" err="1"/>
              <a:t>True</a:t>
            </a:r>
            <a:r>
              <a:rPr lang="ru-RU" sz="2000" dirty="0"/>
              <a:t>, то цикл продолжается и выполняются все команды </a:t>
            </a:r>
            <a:r>
              <a:rPr lang="ru-RU" sz="2000" dirty="0" err="1"/>
              <a:t>блока_выполнения</a:t>
            </a:r>
            <a:endParaRPr lang="ru-RU" dirty="0" err="1"/>
          </a:p>
        </p:txBody>
      </p:sp>
      <p:pic>
        <p:nvPicPr>
          <p:cNvPr id="5" name="Рисунок 5" descr="f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067050"/>
            <a:ext cx="4634629" cy="1653357"/>
          </a:xfrm>
          <a:prstGeom prst="rect">
            <a:avLst/>
          </a:prstGeom>
        </p:spPr>
      </p:pic>
      <p:pic>
        <p:nvPicPr>
          <p:cNvPr id="3" name="Рисунок 5" descr="fo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14" y="3067050"/>
            <a:ext cx="4661402" cy="24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1406114"/>
              </p:ext>
            </p:extLst>
          </p:nvPr>
        </p:nvSpPr>
        <p:spPr>
          <a:xfrm>
            <a:off x="295275" y="1409700"/>
            <a:ext cx="947036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В третье выражение конструкции </a:t>
            </a:r>
            <a:r>
              <a:rPr lang="ru-RU" sz="2000" i="1" dirty="0" err="1"/>
              <a:t>for</a:t>
            </a:r>
            <a:r>
              <a:rPr lang="ru-RU" sz="2000" dirty="0"/>
              <a:t> можно записывать через запятую сразу несколько простейших команд. Например, если мы хотим просто вывести все цифры, то программу можно записать совсем просто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" name="Рисунок 6" descr="for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9050"/>
            <a:ext cx="8046586" cy="27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/>
          </p:nvPr>
        </p:nvSpPr>
        <p:spPr>
          <a:xfrm>
            <a:off x="495300" y="274638"/>
            <a:ext cx="707019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F81BD"/>
                </a:solidFill>
              </a:rPr>
              <a:t>Циклы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44599662"/>
              </p:ext>
            </p:extLst>
          </p:nvPr>
        </p:nvSpPr>
        <p:spPr>
          <a:xfrm>
            <a:off x="295275" y="1409700"/>
            <a:ext cx="947036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Еще одна полезная конструкция. Она появилась только в </a:t>
            </a:r>
            <a:r>
              <a:rPr lang="ru-RU" sz="2000" i="1" dirty="0"/>
              <a:t>PHP4</a:t>
            </a:r>
            <a:r>
              <a:rPr lang="ru-RU" sz="2000" dirty="0"/>
              <a:t> и предназначена исключительно для работы с массивами.</a:t>
            </a:r>
            <a:endParaRPr lang="ru-RU"/>
          </a:p>
        </p:txBody>
      </p:sp>
      <p:pic>
        <p:nvPicPr>
          <p:cNvPr id="3" name="Рисунок 4" descr="fore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085975"/>
            <a:ext cx="7063528" cy="40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80185180"/>
              </p:ext>
            </p:extLst>
          </p:nvPr>
        </p:nvSpPr>
        <p:spPr>
          <a:xfrm>
            <a:off x="495300" y="274638"/>
            <a:ext cx="7070199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4F81BD"/>
                </a:solidFill>
              </a:rPr>
              <a:t>Операторы передачи управления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59176975"/>
              </p:ext>
            </p:extLst>
          </p:nvPr>
        </p:nvSpPr>
        <p:spPr>
          <a:xfrm>
            <a:off x="295275" y="1409700"/>
            <a:ext cx="947036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Оператор </a:t>
            </a:r>
            <a:r>
              <a:rPr lang="ru-RU" sz="2000" i="1" dirty="0" err="1"/>
              <a:t>break</a:t>
            </a:r>
            <a:r>
              <a:rPr lang="ru-RU" sz="2000" dirty="0"/>
              <a:t> заканчивает выполнение текущего цикла, будь то </a:t>
            </a:r>
            <a:r>
              <a:rPr lang="ru-RU" sz="2000" i="1" dirty="0" err="1"/>
              <a:t>for</a:t>
            </a:r>
            <a:r>
              <a:rPr lang="ru-RU" sz="2000" dirty="0"/>
              <a:t> , </a:t>
            </a:r>
            <a:r>
              <a:rPr lang="ru-RU" sz="2000" i="1" dirty="0" err="1"/>
              <a:t>foreach</a:t>
            </a:r>
            <a:r>
              <a:rPr lang="ru-RU" sz="2000" dirty="0"/>
              <a:t> , </a:t>
            </a:r>
            <a:r>
              <a:rPr lang="ru-RU" sz="2000" i="1" dirty="0" err="1"/>
              <a:t>while</a:t>
            </a:r>
            <a:r>
              <a:rPr lang="ru-RU" sz="2000" dirty="0"/>
              <a:t> , </a:t>
            </a:r>
            <a:r>
              <a:rPr lang="ru-RU" sz="2000" i="1" dirty="0" err="1"/>
              <a:t>do</a:t>
            </a:r>
            <a:r>
              <a:rPr lang="ru-RU" sz="2000" i="1" dirty="0"/>
              <a:t>..</a:t>
            </a:r>
            <a:r>
              <a:rPr lang="ru-RU" sz="2000" i="1" dirty="0" err="1"/>
              <a:t>while</a:t>
            </a:r>
            <a:r>
              <a:rPr lang="ru-RU" sz="2000" dirty="0"/>
              <a:t> или </a:t>
            </a:r>
            <a:r>
              <a:rPr lang="ru-RU" sz="2000" i="1" dirty="0" err="1"/>
              <a:t>switch</a:t>
            </a:r>
            <a:r>
              <a:rPr lang="ru-RU" sz="2000" dirty="0"/>
              <a:t> . </a:t>
            </a:r>
            <a:r>
              <a:rPr lang="ru-RU" sz="2000" i="1" dirty="0" err="1"/>
              <a:t>break</a:t>
            </a:r>
            <a:r>
              <a:rPr lang="ru-RU" sz="2000" dirty="0" err="1"/>
              <a:t>может</a:t>
            </a:r>
            <a:r>
              <a:rPr lang="ru-RU" sz="2000" dirty="0"/>
              <a:t> использоваться с числовым аргументом, который говорит, работу скольких управляющих структур, содержащих его, нужно завершить.</a:t>
            </a:r>
            <a:endParaRPr lang="ru-RU" dirty="0"/>
          </a:p>
        </p:txBody>
      </p:sp>
      <p:pic>
        <p:nvPicPr>
          <p:cNvPr id="5" name="Рисунок 5" descr="brea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71725"/>
            <a:ext cx="5295586" cy="3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1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152</Words>
  <Application>Microsoft Office PowerPoint</Application>
  <PresentationFormat>Лист A4 (210x297 мм)</PresentationFormat>
  <Paragraphs>145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Презентация PowerPoint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Операторы передачи управления</vt:lpstr>
      <vt:lpstr>Операторы передачи управления</vt:lpstr>
      <vt:lpstr>Операторы включения</vt:lpstr>
      <vt:lpstr>Операторы включения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  <vt:lpstr>Математические функции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Svetlana</cp:lastModifiedBy>
  <cp:revision>204</cp:revision>
  <dcterms:created xsi:type="dcterms:W3CDTF">2016-09-27T12:25:58Z</dcterms:created>
  <dcterms:modified xsi:type="dcterms:W3CDTF">2018-01-31T17:15:49Z</dcterms:modified>
</cp:coreProperties>
</file>