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4" r:id="rId24"/>
    <p:sldId id="330" r:id="rId25"/>
    <p:sldId id="331" r:id="rId26"/>
    <p:sldId id="332" r:id="rId27"/>
    <p:sldId id="325" r:id="rId28"/>
    <p:sldId id="326" r:id="rId29"/>
    <p:sldId id="327" r:id="rId30"/>
    <p:sldId id="328" r:id="rId31"/>
    <p:sldId id="329" r:id="rId32"/>
    <p:sldId id="333" r:id="rId33"/>
    <p:sldId id="334" r:id="rId34"/>
    <p:sldId id="335" r:id="rId35"/>
    <p:sldId id="336" r:id="rId36"/>
    <p:sldId id="337" r:id="rId37"/>
    <p:sldId id="338" r:id="rId38"/>
    <p:sldId id="342" r:id="rId39"/>
    <p:sldId id="340" r:id="rId40"/>
    <p:sldId id="339" r:id="rId41"/>
    <p:sldId id="341" r:id="rId42"/>
    <p:sldId id="343" r:id="rId43"/>
    <p:sldId id="344" r:id="rId44"/>
    <p:sldId id="345" r:id="rId45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703187C-457E-4ABA-88AF-5F527C96FB79}">
          <p14:sldIdLst>
            <p14:sldId id="256"/>
          </p14:sldIdLst>
        </p14:section>
        <p14:section name="История Веб-дизайна" id="{C51C1DCC-1161-43C0-B3A1-98E01C4CC8B3}">
          <p14:sldIdLst>
            <p14:sldId id="259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30"/>
            <p14:sldId id="331"/>
            <p14:sldId id="332"/>
            <p14:sldId id="325"/>
            <p14:sldId id="326"/>
            <p14:sldId id="327"/>
            <p14:sldId id="328"/>
            <p14:sldId id="329"/>
            <p14:sldId id="333"/>
            <p14:sldId id="334"/>
            <p14:sldId id="335"/>
            <p14:sldId id="336"/>
            <p14:sldId id="337"/>
            <p14:sldId id="338"/>
            <p14:sldId id="342"/>
            <p14:sldId id="340"/>
            <p14:sldId id="339"/>
            <p14:sldId id="341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687"/>
    <a:srgbClr val="328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4" autoAdjust="0"/>
  </p:normalViewPr>
  <p:slideViewPr>
    <p:cSldViewPr>
      <p:cViewPr>
        <p:scale>
          <a:sx n="100" d="100"/>
          <a:sy n="100" d="100"/>
        </p:scale>
        <p:origin x="706" y="-331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30" d="100"/>
          <a:sy n="130" d="100"/>
        </p:scale>
        <p:origin x="-4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E8D59-65BB-4C6C-BB5B-9604ED2E1B5B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D8F33-A136-4A66-83CF-254B46241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6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1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26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6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87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3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76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1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5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98C14-8E8E-4327-BED2-D242EB66C833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59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Создание переменной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Переменная создается тогда, когда ей присваивают какое-нибудь значение. Для присвоения значения переменной используют оператор присвоения, который состоит из знака равенства =. Например: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84" y="3068960"/>
            <a:ext cx="3414582" cy="187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Создание переменной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Переменную можно вывести на экран с помощью оператора </a:t>
            </a:r>
            <a:r>
              <a:rPr lang="ru-RU" sz="2400" dirty="0" err="1"/>
              <a:t>echo</a:t>
            </a:r>
            <a:r>
              <a:rPr lang="ru-RU" sz="2400" dirty="0"/>
              <a:t>, вот так: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76" y="2060848"/>
            <a:ext cx="3648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Интерполяция переменных в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Если имя переменной заключено в двойные (не одинарные) кавычки, то переменная интерполируется.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2" y="2272680"/>
            <a:ext cx="5676900" cy="133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92" y="4221088"/>
            <a:ext cx="5238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Переменные, содержащие имена других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PHP возможно размещать в значение переменных не только обычные значения, но и имена других переменных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2411760"/>
            <a:ext cx="9906000" cy="19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Переменные, содержащие имена других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корректного отображения подобных переменных в строковых константах, заключенных в двойные кавычки, следует также использовать фигурные скобки: ${$</a:t>
            </a:r>
            <a:r>
              <a:rPr lang="ru-RU" sz="2400" dirty="0" err="1"/>
              <a:t>fruit</a:t>
            </a:r>
            <a:r>
              <a:rPr lang="ru-RU" sz="2400" dirty="0"/>
              <a:t>}. Например: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3140968"/>
            <a:ext cx="7313603" cy="168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Константы в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Когда не нужно менять заданное значение для переменной, то имеет смысл создать константу и потом использовать ее в любой части скрипта. Для описания константы используют функцию </a:t>
            </a:r>
            <a:r>
              <a:rPr lang="ru-RU" sz="2400" dirty="0" err="1"/>
              <a:t>define</a:t>
            </a:r>
            <a:r>
              <a:rPr lang="ru-RU" sz="2400" dirty="0"/>
              <a:t>, которой передается ее имя и значение, например: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84" y="3501008"/>
            <a:ext cx="3085574" cy="11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Константы в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Имя константы нужно всегда заключать в кавычки, а ее значение только тогда когда оно является строкой.</a:t>
            </a:r>
          </a:p>
          <a:p>
            <a:r>
              <a:rPr lang="ru-RU" sz="2400" dirty="0"/>
              <a:t>Пример использования константы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2761555"/>
            <a:ext cx="6291656" cy="15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Константы в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Попытка изменения константы приведет к неработоспособности скрипта !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В качестве имени константы нельзя использовать зарезервированные слова в </a:t>
            </a:r>
            <a:r>
              <a:rPr lang="ru-RU" sz="2400" dirty="0" smtClean="0"/>
              <a:t>PHP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20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Константы в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__LINE</a:t>
            </a:r>
            <a:r>
              <a:rPr lang="en-US" sz="2400" b="1" dirty="0" smtClean="0"/>
              <a:t>__</a:t>
            </a:r>
            <a:endParaRPr lang="en-US" sz="2400" b="1" dirty="0"/>
          </a:p>
          <a:p>
            <a:pPr marL="0" indent="0">
              <a:buNone/>
            </a:pPr>
            <a:r>
              <a:rPr lang="ru-RU" sz="2400" dirty="0"/>
              <a:t>Номер текущей строки </a:t>
            </a:r>
            <a:r>
              <a:rPr lang="ru-RU" sz="2400" dirty="0" smtClean="0"/>
              <a:t>скрипта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__</a:t>
            </a:r>
            <a:r>
              <a:rPr lang="en-US" sz="2400" b="1" dirty="0"/>
              <a:t>FILE</a:t>
            </a:r>
            <a:r>
              <a:rPr lang="en-US" sz="2400" b="1" dirty="0" smtClean="0"/>
              <a:t>__</a:t>
            </a:r>
            <a:endParaRPr lang="en-US" sz="2400" b="1" dirty="0"/>
          </a:p>
          <a:p>
            <a:pPr marL="0" indent="0">
              <a:buNone/>
            </a:pPr>
            <a:r>
              <a:rPr lang="ru-RU" sz="2400" dirty="0"/>
              <a:t>Полное имя файла текущего </a:t>
            </a:r>
            <a:r>
              <a:rPr lang="ru-RU" sz="2400" dirty="0" smtClean="0"/>
              <a:t>скрипта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__</a:t>
            </a:r>
            <a:r>
              <a:rPr lang="en-US" sz="2400" b="1" dirty="0"/>
              <a:t>FUNCTION</a:t>
            </a:r>
            <a:r>
              <a:rPr lang="en-US" sz="2400" b="1" dirty="0" smtClean="0"/>
              <a:t>__</a:t>
            </a:r>
            <a:endParaRPr lang="en-US" sz="2400" b="1" dirty="0"/>
          </a:p>
          <a:p>
            <a:pPr marL="0" indent="0">
              <a:buNone/>
            </a:pPr>
            <a:r>
              <a:rPr lang="ru-RU" sz="2400" dirty="0"/>
              <a:t>Имя текущей исполняемой </a:t>
            </a:r>
            <a:r>
              <a:rPr lang="ru-RU" sz="2400" dirty="0" smtClean="0"/>
              <a:t>функции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__</a:t>
            </a:r>
            <a:r>
              <a:rPr lang="en-US" sz="2400" b="1" dirty="0"/>
              <a:t>CLASS__</a:t>
            </a:r>
          </a:p>
          <a:p>
            <a:pPr marL="0" indent="0">
              <a:buNone/>
            </a:pPr>
            <a:r>
              <a:rPr lang="ru-RU" sz="2400" dirty="0"/>
              <a:t>Имя текущего </a:t>
            </a:r>
            <a:r>
              <a:rPr lang="ru-RU" sz="2400" dirty="0" smtClean="0"/>
              <a:t>класса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745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Константы в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__</a:t>
            </a:r>
            <a:r>
              <a:rPr lang="en-US" sz="2400" b="1" dirty="0"/>
              <a:t>METHOD__</a:t>
            </a:r>
          </a:p>
          <a:p>
            <a:pPr marL="0" indent="0">
              <a:buNone/>
            </a:pPr>
            <a:r>
              <a:rPr lang="ru-RU" sz="2400" dirty="0"/>
              <a:t>Имя текущего метода </a:t>
            </a:r>
            <a:r>
              <a:rPr lang="ru-RU" sz="2400" dirty="0" smtClean="0"/>
              <a:t>класса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b="1" dirty="0"/>
              <a:t>PHP_VERSION</a:t>
            </a:r>
          </a:p>
          <a:p>
            <a:pPr marL="0" indent="0">
              <a:buNone/>
            </a:pPr>
            <a:r>
              <a:rPr lang="ru-RU" sz="2400" dirty="0"/>
              <a:t>Версия </a:t>
            </a:r>
            <a:r>
              <a:rPr lang="en-US" sz="2400" dirty="0" smtClean="0"/>
              <a:t>PHP</a:t>
            </a:r>
            <a:endParaRPr lang="ru-RU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PHP_OS</a:t>
            </a:r>
          </a:p>
          <a:p>
            <a:pPr marL="0" indent="0">
              <a:buNone/>
            </a:pPr>
            <a:r>
              <a:rPr lang="ru-RU" sz="2400" dirty="0"/>
              <a:t>Операционная система под управлением которой работает </a:t>
            </a:r>
            <a:r>
              <a:rPr lang="en-US" sz="2400" dirty="0" smtClean="0"/>
              <a:t>PHP</a:t>
            </a:r>
            <a:endParaRPr lang="ru-RU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DEFAULT_INNCLUE_PATH</a:t>
            </a:r>
          </a:p>
          <a:p>
            <a:pPr marL="0" indent="0">
              <a:buNone/>
            </a:pPr>
            <a:r>
              <a:rPr lang="ru-RU" sz="2400" dirty="0"/>
              <a:t>Список путей, в которых </a:t>
            </a:r>
            <a:r>
              <a:rPr lang="en-US" sz="2400" dirty="0"/>
              <a:t>PHP </a:t>
            </a:r>
            <a:r>
              <a:rPr lang="ru-RU" sz="2400" dirty="0"/>
              <a:t>ищет подключаемые файлы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81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5552" y="3933056"/>
            <a:ext cx="9906000" cy="2924944"/>
          </a:xfrm>
          <a:prstGeom prst="rect">
            <a:avLst/>
          </a:prstGeom>
          <a:solidFill>
            <a:srgbClr val="1B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915823" y="4653136"/>
            <a:ext cx="3554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  <a:latin typeface="HelveticaNeueCyr" pitchFamily="50" charset="-52"/>
              </a:rPr>
              <a:t>Занятие </a:t>
            </a:r>
            <a:r>
              <a:rPr lang="ru-RU" sz="5400" b="1" dirty="0" smtClean="0">
                <a:solidFill>
                  <a:schemeClr val="bg1"/>
                </a:solidFill>
                <a:latin typeface="HelveticaNeueCyr" pitchFamily="50" charset="-52"/>
              </a:rPr>
              <a:t>1</a:t>
            </a:r>
            <a:endParaRPr lang="ru-RU" sz="540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750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Типы данных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PHP является языком динамической типизации, тип переменной определяется на основе её значения. Но все же нужно знать какие типы данных существуют в PHP. Ниже перечислены все типы, которые можно использовать в PHP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 err="1"/>
              <a:t>Boolean</a:t>
            </a:r>
            <a:r>
              <a:rPr lang="ru-RU" sz="2400" dirty="0"/>
              <a:t>. Это логический тип, который содержит значение </a:t>
            </a:r>
            <a:r>
              <a:rPr lang="ru-RU" sz="2400" dirty="0" err="1"/>
              <a:t>true</a:t>
            </a:r>
            <a:r>
              <a:rPr lang="ru-RU" sz="2400" dirty="0"/>
              <a:t> или </a:t>
            </a:r>
            <a:r>
              <a:rPr lang="ru-RU" sz="2400" dirty="0" err="1"/>
              <a:t>false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 err="1"/>
              <a:t>Integer</a:t>
            </a:r>
            <a:r>
              <a:rPr lang="ru-RU" sz="2400" dirty="0"/>
              <a:t>. Содержит значения целого числа (Например: 4 или 10 или другое целое число</a:t>
            </a:r>
            <a:r>
              <a:rPr lang="ru-RU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0204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Типы данных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err="1" smtClean="0"/>
              <a:t>String</a:t>
            </a:r>
            <a:r>
              <a:rPr lang="ru-RU" sz="2400" dirty="0"/>
              <a:t>. Содержит значение текста произвольной длины (Например: Олег, Киев, Австрия</a:t>
            </a:r>
            <a:r>
              <a:rPr lang="ru-RU" sz="2400" dirty="0" smtClean="0"/>
              <a:t>).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 err="1"/>
              <a:t>Float</a:t>
            </a:r>
            <a:r>
              <a:rPr lang="ru-RU" sz="2400" dirty="0"/>
              <a:t>. Вещественное число (Например: 1.2, 3.14, 8.5498777</a:t>
            </a:r>
            <a:r>
              <a:rPr lang="ru-RU" sz="2400" dirty="0" smtClean="0"/>
              <a:t>).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 err="1"/>
              <a:t>Object</a:t>
            </a:r>
            <a:r>
              <a:rPr lang="ru-RU" sz="2400" dirty="0"/>
              <a:t>. Объект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200" b="1" dirty="0" err="1"/>
              <a:t>Array</a:t>
            </a:r>
            <a:r>
              <a:rPr lang="ru-RU" sz="2200" dirty="0"/>
              <a:t>. Массив</a:t>
            </a:r>
            <a:r>
              <a:rPr lang="ru-RU" sz="2200" dirty="0" smtClean="0"/>
              <a:t>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b="1" dirty="0" err="1"/>
              <a:t>Resource</a:t>
            </a:r>
            <a:r>
              <a:rPr lang="ru-RU" sz="2400" dirty="0"/>
              <a:t>. Ресурс (Например: файл</a:t>
            </a:r>
            <a:r>
              <a:rPr lang="ru-RU" sz="2400" dirty="0" smtClean="0"/>
              <a:t>).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NULL</a:t>
            </a:r>
            <a:r>
              <a:rPr lang="ru-RU" sz="2400" dirty="0"/>
              <a:t>. Значение NULL.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13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Типы данных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Для предотвращения появления ошибок рекомендуется не смешивать разные типы данных.</a:t>
            </a:r>
          </a:p>
          <a:p>
            <a:r>
              <a:rPr lang="ru-RU" sz="2400" dirty="0"/>
              <a:t>Если вы хотите явно изменить тип данных переменной, то для этого нужно слева от имени переменной в круглых скобках указать нужный тип: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3212976"/>
            <a:ext cx="78390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/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Математические </a:t>
            </a: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операторы</a:t>
            </a:r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/>
            </a:r>
            <a:b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</a:b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Числовые данные обрабатываются при помощи таких операторов PHP: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40" y="2996952"/>
            <a:ext cx="4687458" cy="15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/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Операторы </a:t>
            </a:r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присвоения в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PHP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/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Основным оператором присвоения является знак равенства =. Он присваивает значение определенной переменной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/>
              <a:t>В одной строке можно присвоить одно значение сразу нескольким переменным, например: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64" y="2204864"/>
            <a:ext cx="1952625" cy="8477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4365104"/>
            <a:ext cx="29527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3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/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Операторы </a:t>
            </a:r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присвоения в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PHP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/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Также в PHP есть комбинированные операторы, которые делают код более компактным. Вот их перечень: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2267744"/>
            <a:ext cx="44672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/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Операторы </a:t>
            </a:r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присвоения в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PHP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/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Например, если нужно прибавить 55 к значению переменной </a:t>
            </a:r>
            <a:r>
              <a:rPr lang="ru-RU" sz="2400" i="1" dirty="0"/>
              <a:t>$</a:t>
            </a:r>
            <a:r>
              <a:rPr lang="ru-RU" sz="2400" i="1" dirty="0" err="1"/>
              <a:t>number</a:t>
            </a:r>
            <a:r>
              <a:rPr lang="ru-RU" sz="2400" dirty="0"/>
              <a:t>, это можно записать как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ru-RU" sz="2400" i="1" dirty="0"/>
              <a:t>$</a:t>
            </a:r>
            <a:r>
              <a:rPr lang="ru-RU" sz="2400" i="1" dirty="0" err="1"/>
              <a:t>number</a:t>
            </a:r>
            <a:r>
              <a:rPr lang="ru-RU" sz="2400" i="1" dirty="0"/>
              <a:t> = $</a:t>
            </a:r>
            <a:r>
              <a:rPr lang="ru-RU" sz="2400" i="1" dirty="0" err="1"/>
              <a:t>number</a:t>
            </a:r>
            <a:r>
              <a:rPr lang="ru-RU" sz="2400" i="1" dirty="0"/>
              <a:t> + 55</a:t>
            </a:r>
            <a:r>
              <a:rPr lang="ru-RU" sz="2400" dirty="0" smtClean="0"/>
              <a:t>,</a:t>
            </a:r>
          </a:p>
          <a:p>
            <a:endParaRPr lang="ru-RU" sz="2400" dirty="0"/>
          </a:p>
          <a:p>
            <a:r>
              <a:rPr lang="ru-RU" sz="2400" dirty="0" smtClean="0"/>
              <a:t> </a:t>
            </a:r>
            <a:r>
              <a:rPr lang="ru-RU" sz="2400" dirty="0"/>
              <a:t>а если использовать комбинированный оператор, то так: </a:t>
            </a:r>
            <a:r>
              <a:rPr lang="ru-RU" sz="2400" i="1" dirty="0"/>
              <a:t>$</a:t>
            </a:r>
            <a:r>
              <a:rPr lang="ru-RU" sz="2400" i="1" dirty="0" err="1"/>
              <a:t>number</a:t>
            </a:r>
            <a:r>
              <a:rPr lang="ru-RU" sz="2400" i="1" dirty="0"/>
              <a:t> += 55.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57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/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Математические функции</a:t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PHP имеет огромное количество математических функций, вот их полный перечень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r>
              <a:rPr lang="ru-RU" sz="2400" dirty="0"/>
              <a:t/>
            </a:r>
            <a:br>
              <a:rPr lang="ru-RU" sz="2400" dirty="0"/>
            </a:br>
            <a:r>
              <a:rPr lang="en-US" sz="2400" b="1" dirty="0"/>
              <a:t>Abs</a:t>
            </a:r>
            <a:r>
              <a:rPr lang="en-US" sz="2400" dirty="0"/>
              <a:t>. </a:t>
            </a:r>
            <a:r>
              <a:rPr lang="ru-RU" sz="2400" dirty="0"/>
              <a:t>Модуль числа.</a:t>
            </a:r>
          </a:p>
          <a:p>
            <a:pPr marL="0" indent="0">
              <a:buNone/>
            </a:pPr>
            <a:r>
              <a:rPr lang="en-US" sz="2400" b="1" dirty="0"/>
              <a:t>Sin</a:t>
            </a:r>
            <a:r>
              <a:rPr lang="en-US" sz="2400" dirty="0"/>
              <a:t>. </a:t>
            </a:r>
            <a:r>
              <a:rPr lang="ru-RU" sz="2400" dirty="0"/>
              <a:t>Синус.</a:t>
            </a:r>
          </a:p>
          <a:p>
            <a:pPr marL="0" indent="0">
              <a:buNone/>
            </a:pPr>
            <a:r>
              <a:rPr lang="en-US" sz="2400" b="1" dirty="0" err="1"/>
              <a:t>Sinh</a:t>
            </a:r>
            <a:r>
              <a:rPr lang="en-US" sz="2400" dirty="0"/>
              <a:t>. </a:t>
            </a:r>
            <a:r>
              <a:rPr lang="ru-RU" sz="2400" dirty="0"/>
              <a:t>Гиперболический синус.</a:t>
            </a:r>
          </a:p>
          <a:p>
            <a:pPr marL="0" indent="0">
              <a:buNone/>
            </a:pPr>
            <a:r>
              <a:rPr lang="en-US" sz="2400" b="1" dirty="0"/>
              <a:t>Cos</a:t>
            </a:r>
            <a:r>
              <a:rPr lang="en-US" sz="2400" dirty="0"/>
              <a:t>. </a:t>
            </a:r>
            <a:r>
              <a:rPr lang="ru-RU" sz="2400" dirty="0"/>
              <a:t>Косинус</a:t>
            </a:r>
          </a:p>
          <a:p>
            <a:pPr marL="0" indent="0">
              <a:buNone/>
            </a:pPr>
            <a:r>
              <a:rPr lang="en-US" sz="2400" b="1" dirty="0" err="1"/>
              <a:t>Cosh</a:t>
            </a:r>
            <a:r>
              <a:rPr lang="en-US" sz="2400" dirty="0"/>
              <a:t>. </a:t>
            </a:r>
            <a:r>
              <a:rPr lang="ru-RU" sz="2400" dirty="0"/>
              <a:t>Гиперболический косинус.</a:t>
            </a:r>
          </a:p>
          <a:p>
            <a:pPr marL="0" indent="0">
              <a:buNone/>
            </a:pPr>
            <a:r>
              <a:rPr lang="en-US" sz="2400" b="1" dirty="0" err="1"/>
              <a:t>Acos</a:t>
            </a:r>
            <a:r>
              <a:rPr lang="en-US" sz="2400" dirty="0"/>
              <a:t>. </a:t>
            </a:r>
            <a:r>
              <a:rPr lang="ru-RU" sz="2400" dirty="0"/>
              <a:t>Арккосинус</a:t>
            </a:r>
          </a:p>
          <a:p>
            <a:pPr marL="0" indent="0">
              <a:buNone/>
            </a:pPr>
            <a:r>
              <a:rPr lang="en-US" sz="2400" b="1" dirty="0" err="1"/>
              <a:t>Acosh</a:t>
            </a:r>
            <a:r>
              <a:rPr lang="en-US" sz="2400" dirty="0"/>
              <a:t>. </a:t>
            </a:r>
            <a:r>
              <a:rPr lang="ru-RU" sz="2400" dirty="0"/>
              <a:t>Гиперболический арккосинус.</a:t>
            </a:r>
          </a:p>
          <a:p>
            <a:pPr marL="0" indent="0">
              <a:buNone/>
            </a:pPr>
            <a:r>
              <a:rPr lang="en-US" sz="2400" b="1" dirty="0" err="1"/>
              <a:t>Asin</a:t>
            </a:r>
            <a:r>
              <a:rPr lang="en-US" sz="2400" dirty="0"/>
              <a:t>. </a:t>
            </a:r>
            <a:r>
              <a:rPr lang="ru-RU" sz="2400" dirty="0"/>
              <a:t>Арксинус.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83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/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Математические функции</a:t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err="1"/>
              <a:t>Asinh</a:t>
            </a:r>
            <a:r>
              <a:rPr lang="ru-RU" sz="2400" dirty="0"/>
              <a:t>. Гиперболический арксинус.</a:t>
            </a:r>
          </a:p>
          <a:p>
            <a:pPr marL="0" indent="0">
              <a:buNone/>
            </a:pPr>
            <a:r>
              <a:rPr lang="ru-RU" sz="2400" b="1" dirty="0"/>
              <a:t>Atan2</a:t>
            </a:r>
            <a:r>
              <a:rPr lang="ru-RU" sz="2400" dirty="0"/>
              <a:t>. Арктангенс частного двух переменных.</a:t>
            </a:r>
          </a:p>
          <a:p>
            <a:pPr marL="0" indent="0">
              <a:buNone/>
            </a:pPr>
            <a:r>
              <a:rPr lang="ru-RU" sz="2400" b="1" dirty="0" err="1"/>
              <a:t>Tan</a:t>
            </a:r>
            <a:r>
              <a:rPr lang="ru-RU" sz="2400" dirty="0"/>
              <a:t>. Тангенс.</a:t>
            </a:r>
          </a:p>
          <a:p>
            <a:pPr marL="0" indent="0">
              <a:buNone/>
            </a:pPr>
            <a:r>
              <a:rPr lang="ru-RU" sz="2400" b="1" dirty="0" err="1"/>
              <a:t>Tanh</a:t>
            </a:r>
            <a:r>
              <a:rPr lang="ru-RU" sz="2400" dirty="0"/>
              <a:t>. Гиперболический тангенс.</a:t>
            </a:r>
          </a:p>
          <a:p>
            <a:pPr marL="0" indent="0">
              <a:buNone/>
            </a:pPr>
            <a:r>
              <a:rPr lang="ru-RU" sz="2400" b="1" dirty="0" err="1"/>
              <a:t>Atan</a:t>
            </a:r>
            <a:r>
              <a:rPr lang="ru-RU" sz="2400" dirty="0"/>
              <a:t>. Арктангенс.</a:t>
            </a:r>
          </a:p>
          <a:p>
            <a:pPr marL="0" indent="0">
              <a:buNone/>
            </a:pPr>
            <a:r>
              <a:rPr lang="ru-RU" sz="2400" b="1" dirty="0" err="1"/>
              <a:t>Atan</a:t>
            </a:r>
            <a:r>
              <a:rPr lang="ru-RU" sz="2400" dirty="0"/>
              <a:t>. Гиперболический арктангенс</a:t>
            </a:r>
          </a:p>
          <a:p>
            <a:pPr marL="0" indent="0">
              <a:buNone/>
            </a:pPr>
            <a:r>
              <a:rPr lang="ru-RU" sz="2400" b="1" dirty="0" err="1"/>
              <a:t>Base_convert</a:t>
            </a:r>
            <a:r>
              <a:rPr lang="ru-RU" sz="2400" dirty="0"/>
              <a:t>. Преобразование числа в строковом представлении из одной системы</a:t>
            </a:r>
            <a:br>
              <a:rPr lang="ru-RU" sz="2400" dirty="0"/>
            </a:br>
            <a:r>
              <a:rPr lang="ru-RU" sz="2400" dirty="0"/>
              <a:t>счисления в другую.</a:t>
            </a:r>
          </a:p>
          <a:p>
            <a:pPr marL="0" indent="0">
              <a:buNone/>
            </a:pPr>
            <a:r>
              <a:rPr lang="ru-RU" sz="2400" b="1" dirty="0" err="1"/>
              <a:t>Decoct</a:t>
            </a:r>
            <a:r>
              <a:rPr lang="ru-RU" sz="2400" dirty="0"/>
              <a:t>. Преобразование числа в восьмеричное представление в виде строки.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505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/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Математические функции</a:t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b="1" dirty="0" err="1"/>
              <a:t>Bindec</a:t>
            </a:r>
            <a:r>
              <a:rPr lang="ru-RU" sz="2400" dirty="0"/>
              <a:t>. Преобразование строки, предоставленной в двоичном числе, в целое значение.</a:t>
            </a:r>
          </a:p>
          <a:p>
            <a:r>
              <a:rPr lang="ru-RU" sz="2400" b="1" dirty="0" err="1"/>
              <a:t>Octdec</a:t>
            </a:r>
            <a:r>
              <a:rPr lang="ru-RU" sz="2400" dirty="0"/>
              <a:t>. Преобразование строки, представляющей восьмеричное число, в целое число.</a:t>
            </a:r>
          </a:p>
          <a:p>
            <a:r>
              <a:rPr lang="ru-RU" sz="2400" b="1" dirty="0" err="1"/>
              <a:t>Hexdec</a:t>
            </a:r>
            <a:r>
              <a:rPr lang="ru-RU" sz="2400" dirty="0"/>
              <a:t>. Преобразование строки, которая представляет шестнадцатеричное число, в целое число.</a:t>
            </a:r>
          </a:p>
          <a:p>
            <a:r>
              <a:rPr lang="ru-RU" sz="2400" b="1" dirty="0" err="1"/>
              <a:t>Ceil</a:t>
            </a:r>
            <a:r>
              <a:rPr lang="ru-RU" sz="2400" dirty="0"/>
              <a:t>. Округление числа в большую сторону.</a:t>
            </a:r>
          </a:p>
          <a:p>
            <a:r>
              <a:rPr lang="ru-RU" sz="2400" b="1" dirty="0" err="1"/>
              <a:t>Floor</a:t>
            </a:r>
            <a:r>
              <a:rPr lang="ru-RU" sz="2400" dirty="0"/>
              <a:t>. Округление числа в меньшую сторону.</a:t>
            </a:r>
          </a:p>
          <a:p>
            <a:r>
              <a:rPr lang="ru-RU" sz="2400" b="1" dirty="0"/>
              <a:t>Deg2rad</a:t>
            </a:r>
            <a:r>
              <a:rPr lang="ru-RU" sz="2400" dirty="0"/>
              <a:t>. Градусы в радианы.</a:t>
            </a:r>
          </a:p>
          <a:p>
            <a:r>
              <a:rPr lang="ru-RU" sz="2400" b="1" dirty="0" err="1"/>
              <a:t>Exp</a:t>
            </a:r>
            <a:r>
              <a:rPr lang="ru-RU" sz="2400" dirty="0"/>
              <a:t>. Вычисление экспоненты числа.</a:t>
            </a:r>
          </a:p>
          <a:p>
            <a:r>
              <a:rPr lang="ru-RU" sz="2400" b="1" dirty="0" err="1"/>
              <a:t>Fmod</a:t>
            </a:r>
            <a:r>
              <a:rPr lang="ru-RU" sz="2400" dirty="0"/>
              <a:t>. Остаток от деления двух чисел.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20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Что означает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b="1" dirty="0"/>
              <a:t>PHP</a:t>
            </a:r>
            <a:r>
              <a:rPr lang="ru-RU" sz="2400" dirty="0"/>
              <a:t> (англ. PHP: </a:t>
            </a:r>
            <a:r>
              <a:rPr lang="ru-RU" sz="2400" dirty="0" err="1"/>
              <a:t>Hypertext</a:t>
            </a:r>
            <a:r>
              <a:rPr lang="ru-RU" sz="2400" dirty="0"/>
              <a:t> </a:t>
            </a:r>
            <a:r>
              <a:rPr lang="ru-RU" sz="2400" dirty="0" err="1"/>
              <a:t>Preprocessor</a:t>
            </a:r>
            <a:r>
              <a:rPr lang="ru-RU" sz="2400" dirty="0"/>
              <a:t>) — скриптовый язык программирования общего назначения, интенсивно применяемый для разработки веб-приложений. В настоящее время поддерживается подавляющим большинством хостинг-провайдеров и является одним из лидеров среди языков программирования, применяющихся для создания динамических веб-сайтов.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1530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/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Математические функции</a:t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b="1" dirty="0" err="1"/>
              <a:t>Hypot</a:t>
            </a:r>
            <a:r>
              <a:rPr lang="ru-RU" sz="2400" dirty="0"/>
              <a:t>. Вычисление гипотенузы по двум катетам.</a:t>
            </a:r>
          </a:p>
          <a:p>
            <a:r>
              <a:rPr lang="ru-RU" sz="2400" b="1" dirty="0" err="1"/>
              <a:t>Is_finite</a:t>
            </a:r>
            <a:r>
              <a:rPr lang="ru-RU" sz="2400" dirty="0"/>
              <a:t>. Проверка, является ли число конечным вещественным числом.</a:t>
            </a:r>
          </a:p>
          <a:p>
            <a:r>
              <a:rPr lang="ru-RU" sz="2400" b="1" dirty="0" err="1"/>
              <a:t>Is_infinite</a:t>
            </a:r>
            <a:r>
              <a:rPr lang="ru-RU" sz="2400" dirty="0"/>
              <a:t>. Проверка, является ли число бесконечностью.</a:t>
            </a:r>
          </a:p>
          <a:p>
            <a:r>
              <a:rPr lang="ru-RU" sz="2400" b="1" dirty="0" err="1"/>
              <a:t>Is_nan</a:t>
            </a:r>
            <a:r>
              <a:rPr lang="ru-RU" sz="2400" dirty="0"/>
              <a:t>. Проверка, является ли значение Не числом(</a:t>
            </a:r>
            <a:r>
              <a:rPr lang="ru-RU" sz="2400" dirty="0" err="1"/>
              <a:t>Not</a:t>
            </a:r>
            <a:r>
              <a:rPr lang="ru-RU" sz="2400" dirty="0"/>
              <a:t>-A-</a:t>
            </a:r>
            <a:r>
              <a:rPr lang="ru-RU" sz="2400" dirty="0" err="1"/>
              <a:t>Number</a:t>
            </a:r>
            <a:r>
              <a:rPr lang="ru-RU" sz="2400" dirty="0"/>
              <a:t>).</a:t>
            </a:r>
          </a:p>
          <a:p>
            <a:r>
              <a:rPr lang="ru-RU" sz="2400" b="1" dirty="0" err="1"/>
              <a:t>Lcg_value</a:t>
            </a:r>
            <a:r>
              <a:rPr lang="ru-RU" sz="2400" dirty="0"/>
              <a:t>. Генератор случайных чисел.</a:t>
            </a:r>
          </a:p>
          <a:p>
            <a:r>
              <a:rPr lang="ru-RU" sz="2400" b="1" dirty="0"/>
              <a:t>Log10</a:t>
            </a:r>
            <a:r>
              <a:rPr lang="ru-RU" sz="2400" dirty="0"/>
              <a:t>. Десятичный логарифм.</a:t>
            </a:r>
          </a:p>
          <a:p>
            <a:r>
              <a:rPr lang="ru-RU" sz="2400" b="1" dirty="0" err="1"/>
              <a:t>Log</a:t>
            </a:r>
            <a:r>
              <a:rPr lang="ru-RU" sz="2400" dirty="0"/>
              <a:t>. Натуральный логарифм.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78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/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Математические функции</a:t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r>
              <a:rPr lang="en-US" sz="2400" b="1" dirty="0"/>
              <a:t>Max</a:t>
            </a:r>
            <a:r>
              <a:rPr lang="en-US" sz="2400" dirty="0"/>
              <a:t>. </a:t>
            </a:r>
            <a:r>
              <a:rPr lang="ru-RU" sz="2400" dirty="0"/>
              <a:t>Максимум заданных чисел.</a:t>
            </a:r>
          </a:p>
          <a:p>
            <a:r>
              <a:rPr lang="en-US" sz="2400" b="1" dirty="0"/>
              <a:t>Min</a:t>
            </a:r>
            <a:r>
              <a:rPr lang="en-US" sz="2400" dirty="0"/>
              <a:t>. </a:t>
            </a:r>
            <a:r>
              <a:rPr lang="ru-RU" sz="2400" dirty="0"/>
              <a:t>Минимум заданных чисел.</a:t>
            </a:r>
          </a:p>
          <a:p>
            <a:r>
              <a:rPr lang="en-US" sz="2400" b="1" dirty="0" err="1"/>
              <a:t>Mt_getrandmax</a:t>
            </a:r>
            <a:r>
              <a:rPr lang="en-US" sz="2400" dirty="0"/>
              <a:t>. </a:t>
            </a:r>
            <a:r>
              <a:rPr lang="ru-RU" sz="2400" dirty="0"/>
              <a:t>Макс. значение, которое можно получить функцией </a:t>
            </a:r>
            <a:r>
              <a:rPr lang="en-US" sz="2400" b="1" i="1" dirty="0" err="1"/>
              <a:t>mt_rand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Mt_rand</a:t>
            </a:r>
            <a:r>
              <a:rPr lang="en-US" sz="2400" dirty="0"/>
              <a:t>. </a:t>
            </a:r>
            <a:r>
              <a:rPr lang="ru-RU" sz="2400" dirty="0"/>
              <a:t>Генератор псевдослучайных чисел по алгоритму.</a:t>
            </a:r>
          </a:p>
          <a:p>
            <a:r>
              <a:rPr lang="en-US" sz="2400" b="1" dirty="0"/>
              <a:t>Pi</a:t>
            </a:r>
            <a:r>
              <a:rPr lang="en-US" sz="2400" dirty="0"/>
              <a:t>. </a:t>
            </a:r>
            <a:r>
              <a:rPr lang="ru-RU" sz="2400" dirty="0"/>
              <a:t>Значение числа </a:t>
            </a:r>
            <a:r>
              <a:rPr lang="el-GR" sz="2400" dirty="0"/>
              <a:t>π.</a:t>
            </a:r>
          </a:p>
          <a:p>
            <a:r>
              <a:rPr lang="en-US" sz="2400" b="1" dirty="0"/>
              <a:t>Pow</a:t>
            </a:r>
            <a:r>
              <a:rPr lang="en-US" sz="2400" dirty="0"/>
              <a:t>. </a:t>
            </a:r>
            <a:r>
              <a:rPr lang="ru-RU" sz="2400" dirty="0"/>
              <a:t>Возведение в степень.</a:t>
            </a:r>
          </a:p>
          <a:p>
            <a:r>
              <a:rPr lang="en-US" sz="2400" b="1" dirty="0"/>
              <a:t>Round</a:t>
            </a:r>
            <a:r>
              <a:rPr lang="en-US" sz="2400" dirty="0"/>
              <a:t>. </a:t>
            </a:r>
            <a:r>
              <a:rPr lang="ru-RU" sz="2400" dirty="0"/>
              <a:t>Округляет число типа </a:t>
            </a:r>
            <a:r>
              <a:rPr lang="en-US" sz="2400" dirty="0"/>
              <a:t>float.</a:t>
            </a:r>
          </a:p>
          <a:p>
            <a:r>
              <a:rPr lang="en-US" sz="2400" b="1" dirty="0" err="1"/>
              <a:t>Sqrt</a:t>
            </a:r>
            <a:r>
              <a:rPr lang="en-US" sz="2400" dirty="0"/>
              <a:t>. </a:t>
            </a:r>
            <a:r>
              <a:rPr lang="ru-RU" sz="2400" dirty="0"/>
              <a:t>Квадратный корень.</a:t>
            </a:r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5085184"/>
            <a:ext cx="62198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Увеличение </a:t>
            </a:r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и уменьшение</a:t>
            </a:r>
            <a:r>
              <a:rPr lang="ru-RU" sz="2400" b="1" dirty="0"/>
              <a:t/>
            </a:r>
            <a:br>
              <a:rPr lang="ru-RU" sz="2400" b="1" dirty="0"/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/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b="1" dirty="0"/>
              <a:t>Оператор ++ называют инкрементом, а -- декрементом</a:t>
            </a:r>
            <a:r>
              <a:rPr lang="ru-RU" sz="2400" b="1" dirty="0" smtClean="0"/>
              <a:t>.</a:t>
            </a:r>
          </a:p>
          <a:p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++$a</a:t>
            </a:r>
          </a:p>
          <a:p>
            <a:pPr marL="0" indent="0">
              <a:buNone/>
            </a:pPr>
            <a:r>
              <a:rPr lang="ru-RU" sz="2400" dirty="0"/>
              <a:t>Пре-инкремент. Увеличивает значение на единицу, затем возвращает </a:t>
            </a:r>
            <a:r>
              <a:rPr lang="ru-RU" sz="2400" dirty="0" smtClean="0"/>
              <a:t>значение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$a++</a:t>
            </a:r>
          </a:p>
          <a:p>
            <a:pPr marL="0" indent="0">
              <a:buNone/>
            </a:pPr>
            <a:r>
              <a:rPr lang="ru-RU" sz="2400" dirty="0"/>
              <a:t>Пост-инкремент. Возвращает текущее значение, после чего увеличивает его на единицу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3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Увеличение </a:t>
            </a:r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и уменьшение</a:t>
            </a:r>
            <a:r>
              <a:rPr lang="ru-RU" sz="2400" b="1" dirty="0"/>
              <a:t/>
            </a:r>
            <a:br>
              <a:rPr lang="ru-RU" sz="2400" b="1" dirty="0"/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/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--$a</a:t>
            </a:r>
          </a:p>
          <a:p>
            <a:pPr marL="0" indent="0">
              <a:buNone/>
            </a:pPr>
            <a:r>
              <a:rPr lang="ru-RU" sz="2400" dirty="0"/>
              <a:t>Пре-декремент. Уменьшает значение на единицу, затем возвращает </a:t>
            </a:r>
            <a:r>
              <a:rPr lang="ru-RU" sz="2400" dirty="0" smtClean="0"/>
              <a:t>значение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$a--</a:t>
            </a:r>
          </a:p>
          <a:p>
            <a:pPr marL="0" indent="0">
              <a:buNone/>
            </a:pPr>
            <a:r>
              <a:rPr lang="ru-RU" sz="2400" dirty="0"/>
              <a:t>Пост-декремент. Возвращает текущее значение, после чего уменьшает его на единицу.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226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Строковые операторы </a:t>
            </a:r>
            <a:r>
              <a:rPr lang="en-US" sz="2400" b="1" dirty="0"/>
              <a:t>PHP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endParaRPr lang="ru-RU" sz="2400" dirty="0"/>
          </a:p>
          <a:p>
            <a:pPr marL="0" indent="0">
              <a:buNone/>
            </a:pPr>
            <a:r>
              <a:rPr lang="ru-RU" sz="2400" dirty="0"/>
              <a:t>PHP имеет два строковых оператора.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Первый - оператор </a:t>
            </a:r>
            <a:r>
              <a:rPr lang="ru-RU" sz="2400" b="1" dirty="0"/>
              <a:t>конкатенации</a:t>
            </a:r>
            <a:r>
              <a:rPr lang="ru-RU" sz="2400" dirty="0"/>
              <a:t> ., который объединяет две строки в одну.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Второй - </a:t>
            </a:r>
            <a:r>
              <a:rPr lang="ru-RU" sz="2400" b="1" dirty="0"/>
              <a:t>конкатенирующий оператор присвоения </a:t>
            </a:r>
            <a:r>
              <a:rPr lang="ru-RU" sz="2400" dirty="0"/>
              <a:t>.=, добавляет к строке нужное значение.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296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Строковые операторы </a:t>
            </a:r>
            <a:r>
              <a:rPr lang="en-US" sz="2400" b="1" dirty="0"/>
              <a:t>PHP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612" y="1859756"/>
            <a:ext cx="69627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Условный оператор IF в PHP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endParaRPr lang="ru-RU" sz="2400" dirty="0"/>
          </a:p>
          <a:p>
            <a:pPr marL="0" indent="0">
              <a:buNone/>
            </a:pPr>
            <a:r>
              <a:rPr lang="ru-RU" sz="2400" dirty="0"/>
              <a:t>Во всех высокоуровневых языках программирования есть оператор </a:t>
            </a:r>
            <a:r>
              <a:rPr lang="ru-RU" sz="2400" dirty="0" err="1"/>
              <a:t>if</a:t>
            </a:r>
            <a:r>
              <a:rPr lang="ru-RU" sz="2400" dirty="0"/>
              <a:t>, в PHP синтаксис этого оператора такой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 err="1"/>
              <a:t>exp</a:t>
            </a:r>
            <a:r>
              <a:rPr lang="ru-RU" sz="2400" b="1" dirty="0"/>
              <a:t> (выражение) </a:t>
            </a:r>
            <a:r>
              <a:rPr lang="ru-RU" sz="2400" dirty="0"/>
              <a:t>- логическое выражение, которое может быть истиной (TRUE) или ложью (FALSE).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 err="1"/>
              <a:t>statement</a:t>
            </a:r>
            <a:r>
              <a:rPr lang="ru-RU" sz="2400" dirty="0"/>
              <a:t> (инструкция) выполняется тогда, когда </a:t>
            </a:r>
            <a:r>
              <a:rPr lang="ru-RU" sz="2400" dirty="0" err="1"/>
              <a:t>exp</a:t>
            </a:r>
            <a:r>
              <a:rPr lang="ru-RU" sz="2400" dirty="0"/>
              <a:t> — истина, и не выполняется когда </a:t>
            </a:r>
            <a:r>
              <a:rPr lang="ru-RU" sz="2400" dirty="0" err="1"/>
              <a:t>exp</a:t>
            </a:r>
            <a:r>
              <a:rPr lang="ru-RU" sz="2400" dirty="0"/>
              <a:t> ложь!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16" y="2420888"/>
            <a:ext cx="2016224" cy="80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Условный оператор IF в PHP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endParaRPr lang="ru-RU" sz="2400" dirty="0"/>
          </a:p>
          <a:p>
            <a:pPr marL="0" indent="0">
              <a:buNone/>
            </a:pPr>
            <a:r>
              <a:rPr lang="ru-RU" sz="2400" dirty="0"/>
              <a:t>Если нужно чтобы при выполнении условия выполнялись сразу несколько операторов, то нужно заключить их в фигурные скобки { и }: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96" y="2852936"/>
            <a:ext cx="52482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Оператор </a:t>
            </a:r>
            <a:r>
              <a:rPr lang="en-US" sz="2400" b="1" dirty="0"/>
              <a:t>ELSEIF </a:t>
            </a:r>
            <a:r>
              <a:rPr lang="ru-RU" sz="2400" b="1" dirty="0"/>
              <a:t>в </a:t>
            </a:r>
            <a:r>
              <a:rPr lang="en-US" sz="2400" b="1" dirty="0"/>
              <a:t>PHP</a:t>
            </a:r>
            <a:endParaRPr lang="en-US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endParaRPr lang="ru-RU" sz="2400" dirty="0"/>
          </a:p>
          <a:p>
            <a:pPr marL="0" indent="0">
              <a:buNone/>
            </a:pPr>
            <a:r>
              <a:rPr lang="ru-RU" sz="2400" dirty="0"/>
              <a:t>Оператор </a:t>
            </a:r>
            <a:r>
              <a:rPr lang="ru-RU" sz="2400" dirty="0" err="1"/>
              <a:t>if</a:t>
            </a:r>
            <a:r>
              <a:rPr lang="ru-RU" sz="2400" dirty="0"/>
              <a:t> имеет еще одно расширение, это оператор </a:t>
            </a:r>
            <a:r>
              <a:rPr lang="ru-RU" sz="2400" dirty="0" err="1"/>
              <a:t>elseif</a:t>
            </a:r>
            <a:r>
              <a:rPr lang="ru-RU" sz="2400" dirty="0"/>
              <a:t>, он используется для последовательной проверки условий. Синтаксис: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857500"/>
            <a:ext cx="2476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Логические операторы </a:t>
            </a:r>
            <a:r>
              <a:rPr lang="en-US" sz="2400" b="1" dirty="0"/>
              <a:t>PHP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endParaRPr lang="ru-RU" sz="2400" dirty="0"/>
          </a:p>
          <a:p>
            <a:pPr marL="0" indent="0">
              <a:buNone/>
            </a:pPr>
            <a:r>
              <a:rPr lang="ru-RU" sz="2400" dirty="0"/>
              <a:t>Если нам нужно применить к выражению несколько условий, например: если больше 3 и меньше 6, то с помощью логических операторов мы можем это записать так: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20" y="3212976"/>
            <a:ext cx="4857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Вывод текста на экран. Оператор </a:t>
            </a:r>
            <a:r>
              <a:rPr lang="ru-RU" sz="2100" b="1" dirty="0" err="1">
                <a:solidFill>
                  <a:srgbClr val="1B4687"/>
                </a:solidFill>
                <a:latin typeface="HelveticaNeueCyr" pitchFamily="50" charset="-52"/>
              </a:rPr>
              <a:t>echo</a:t>
            </a:r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.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Когда нужно отобразить текст на веб-странице, то оператор </a:t>
            </a:r>
            <a:r>
              <a:rPr lang="ru-RU" sz="2400" dirty="0" err="1"/>
              <a:t>echo</a:t>
            </a:r>
            <a:r>
              <a:rPr lang="ru-RU" sz="2400" dirty="0"/>
              <a:t> является наиболее употребляемым оператором в PHP. Как его </a:t>
            </a:r>
            <a:r>
              <a:rPr lang="ru-RU" sz="2400" dirty="0" err="1"/>
              <a:t>иcпользовать</a:t>
            </a:r>
            <a:r>
              <a:rPr lang="ru-RU" sz="2400" dirty="0"/>
              <a:t> - после слова </a:t>
            </a:r>
            <a:r>
              <a:rPr lang="ru-RU" sz="2400" dirty="0" err="1"/>
              <a:t>echo</a:t>
            </a:r>
            <a:r>
              <a:rPr lang="ru-RU" sz="2400" dirty="0"/>
              <a:t> нужно поместить строку текста в кавычки: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3032937"/>
            <a:ext cx="6448744" cy="109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Операторы сравнения </a:t>
            </a:r>
            <a:r>
              <a:rPr lang="en-US" sz="2400" b="1" dirty="0"/>
              <a:t>PHP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737643" y="1125538"/>
          <a:ext cx="8430714" cy="4525963"/>
        </p:xfrm>
        <a:graphic>
          <a:graphicData uri="http://schemas.openxmlformats.org/drawingml/2006/table">
            <a:tbl>
              <a:tblPr/>
              <a:tblGrid>
                <a:gridCol w="2810238"/>
                <a:gridCol w="2810238"/>
                <a:gridCol w="2810238"/>
              </a:tblGrid>
              <a:tr h="384559"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==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Равенство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Истина, если $a равно $b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792"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===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Идентичность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Истина, если $a равно $b, и они одного и того же типа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559"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!=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Неравенство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Истина, если $a не равно $b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559"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&lt;&gt;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Неравенство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Истина, если $a не равно $b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792"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!==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Неидентичность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Истина, если $a не равно $b, или они не одного типа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559"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&lt;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Меньше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Истина, если $a меньше $b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559"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&gt;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Больше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Истина, если $a больше $b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792"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&lt;=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Меньше или равно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Истина, если $a меньше или равно $b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792"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&gt;=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Больше или равно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Истина, если $a больше или равно $b</a:t>
                      </a:r>
                    </a:p>
                  </a:txBody>
                  <a:tcPr marL="59163" marR="59163" marT="59163" marB="5916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Логические операторы </a:t>
            </a:r>
            <a:r>
              <a:rPr lang="en-US" sz="2400" b="1" dirty="0"/>
              <a:t>PHP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Полный </a:t>
            </a:r>
            <a:r>
              <a:rPr lang="ru-RU" sz="2400" dirty="0"/>
              <a:t>список логических операторов представленный в таблице: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9145"/>
              </p:ext>
            </p:extLst>
          </p:nvPr>
        </p:nvGraphicFramePr>
        <p:xfrm>
          <a:off x="495300" y="2204864"/>
          <a:ext cx="8686800" cy="4023360"/>
        </p:xfrm>
        <a:graphic>
          <a:graphicData uri="http://schemas.openxmlformats.org/drawingml/2006/table">
            <a:tbl>
              <a:tblPr/>
              <a:tblGrid>
                <a:gridCol w="2895600"/>
                <a:gridCol w="2895600"/>
                <a:gridCol w="2895600"/>
              </a:tblGrid>
              <a:tr h="61166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Логическое "И"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Истина, если истинно $a и $b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1666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&amp;&amp;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Логическое "И"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Истина, если истинно $a и $b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166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Логическое "ИЛИ"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Истина, если истинно $a или $b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1666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||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Логическое "ИЛИ"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Истина, если истинно $a или $b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189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Логическое "Исключающее ИЛИ"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Истина, если истинно $a или $b, но не оба одновременно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439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!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Логическое "НЕ"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Истина, если $</a:t>
                      </a:r>
                      <a:r>
                        <a:rPr lang="en-US" dirty="0">
                          <a:effectLst/>
                        </a:rPr>
                        <a:t>a </a:t>
                      </a:r>
                      <a:r>
                        <a:rPr lang="ru-RU" dirty="0">
                          <a:effectLst/>
                        </a:rPr>
                        <a:t>ложь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6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Тернарный оператор </a:t>
            </a:r>
            <a:r>
              <a:rPr lang="en-US" sz="2400" b="1" dirty="0"/>
              <a:t>PHP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Тернарный оператор работает почти также как и оператор </a:t>
            </a:r>
            <a:r>
              <a:rPr lang="ru-RU" sz="2400" dirty="0" err="1"/>
              <a:t>if</a:t>
            </a:r>
            <a:r>
              <a:rPr lang="ru-RU" sz="2400" dirty="0"/>
              <a:t>, но при использовании тернарного оператора, мы вместо ключевых слов пишем ? и :.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Синтаксис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Если условие выполняется, то переменной </a:t>
            </a:r>
            <a:r>
              <a:rPr lang="ru-RU" sz="2400" b="1" dirty="0"/>
              <a:t>$</a:t>
            </a:r>
            <a:r>
              <a:rPr lang="ru-RU" sz="2400" b="1" dirty="0" err="1"/>
              <a:t>var</a:t>
            </a:r>
            <a:r>
              <a:rPr lang="ru-RU" sz="2400" b="1" dirty="0"/>
              <a:t> </a:t>
            </a:r>
            <a:r>
              <a:rPr lang="ru-RU" sz="2400" dirty="0"/>
              <a:t>присваивается результат вычисления exp1, иначе exp2.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3387725"/>
            <a:ext cx="7506504" cy="8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Тернарный оператор </a:t>
            </a:r>
            <a:r>
              <a:rPr lang="en-US" sz="2400" b="1" dirty="0"/>
              <a:t>PHP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Начиная с версии PHP 5.3 можно использовать тернарный оператор в таком варианте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Этот вариант полезно использовать, когда нужно изменить значение переменной, только в случае, когда проверяемая переменная не равняется </a:t>
            </a:r>
            <a:r>
              <a:rPr lang="ru-RU" sz="2400" dirty="0" err="1"/>
              <a:t>true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2267744"/>
            <a:ext cx="5991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Тернарный оператор </a:t>
            </a:r>
            <a:r>
              <a:rPr lang="en-US" sz="2400" b="1" dirty="0"/>
              <a:t>PHP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Также, уже начиная с версии PHP 7.0 можно использовать тернарный оператор в таком варианте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Такой вариант полезно использовать, если нужно сначала проверить существует ли переменная. Т. е., если переменная не существует, то использовать какое-то другое значение.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2060848"/>
            <a:ext cx="7122576" cy="20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6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Вывод текста на экран. Оператор </a:t>
            </a:r>
            <a:r>
              <a:rPr lang="ru-RU" sz="2100" b="1" dirty="0" err="1">
                <a:solidFill>
                  <a:srgbClr val="1B4687"/>
                </a:solidFill>
                <a:latin typeface="HelveticaNeueCyr" pitchFamily="50" charset="-52"/>
              </a:rPr>
              <a:t>echo</a:t>
            </a:r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.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Для отображения текста можно использовать как двойные кавычки, так и одинарные. Для чисел кавычки можно не использовать:</a:t>
            </a:r>
            <a:endParaRPr lang="ru-RU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52" y="2996952"/>
            <a:ext cx="3476543" cy="91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Комментарии в скриптах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Комментарии нужны для описания написанного скрипта. Они нужны, если скрипт разрабатывается долгое время, или разрабатывается несколькими людьми, то невозможно запомнить всю структуру программы не оставляя описание в комментариях.</a:t>
            </a:r>
          </a:p>
          <a:p>
            <a:r>
              <a:rPr lang="ru-RU" sz="2400" dirty="0"/>
              <a:t>В PHP существует 3 типа комментариев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Первый позволяет размещать комментарии в нескольких строках. Начинается такой тип комментариев с символов /* и заканчиваются */, например: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20" y="4797152"/>
            <a:ext cx="532235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Комментарии в скриптах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Следующие два типа являются однострочными. Такие комментарии начинаются с символов // или # и продолжаются до конца строки. Пример:</a:t>
            </a:r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0" y="2780928"/>
            <a:ext cx="5373171" cy="16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Переменные в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PHP создан не только для форматирования статичного текста. Для того, чтобы обрабатывать различные данные были придуманы </a:t>
            </a:r>
            <a:r>
              <a:rPr lang="ru-RU" sz="2400" b="1" dirty="0"/>
              <a:t>переменные</a:t>
            </a:r>
            <a:r>
              <a:rPr lang="ru-RU" sz="2400" dirty="0"/>
              <a:t>. Переменная - контейнер c данными. Каждая переменная содержит определенное значение.</a:t>
            </a:r>
          </a:p>
          <a:p>
            <a:r>
              <a:rPr lang="ru-RU" sz="2400" dirty="0"/>
              <a:t>Синтаксис переменной состоит из знака доллара - </a:t>
            </a:r>
            <a:r>
              <a:rPr lang="ru-RU" sz="2400" b="1" dirty="0"/>
              <a:t>$</a:t>
            </a:r>
            <a:r>
              <a:rPr lang="ru-RU" sz="2400" dirty="0"/>
              <a:t> и "свободного" идентификатора которому присваивается какое-нибудь значение.</a:t>
            </a:r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3933056"/>
            <a:ext cx="5029269" cy="19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Переменные в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>
                <a:solidFill>
                  <a:srgbClr val="FF0000"/>
                </a:solidFill>
              </a:rPr>
              <a:t>ВАЖНО!</a:t>
            </a:r>
          </a:p>
          <a:p>
            <a:pPr marL="0" indent="0">
              <a:buNone/>
            </a:pPr>
            <a:endParaRPr lang="ru-RU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400" dirty="0"/>
              <a:t>Имя (идентификатор) переменной не может</a:t>
            </a:r>
          </a:p>
          <a:p>
            <a:pPr marL="0" indent="0">
              <a:buNone/>
            </a:pPr>
            <a:r>
              <a:rPr lang="ru-RU" sz="2400" dirty="0"/>
              <a:t>начинаться с цифр и пробела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Имя переменной чувствительно к регистру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429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10776</TotalTime>
  <Words>1449</Words>
  <Application>Microsoft Office PowerPoint</Application>
  <PresentationFormat>Лист A4 (210x297 мм)</PresentationFormat>
  <Paragraphs>268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8" baseType="lpstr">
      <vt:lpstr>Arial</vt:lpstr>
      <vt:lpstr>Calibri</vt:lpstr>
      <vt:lpstr>HelveticaNeueCyr</vt:lpstr>
      <vt:lpstr>Тема Office</vt:lpstr>
      <vt:lpstr>Презентация PowerPoint</vt:lpstr>
      <vt:lpstr>Презентация PowerPoint</vt:lpstr>
      <vt:lpstr>Что означает PHP</vt:lpstr>
      <vt:lpstr>Вывод текста на экран. Оператор echo.</vt:lpstr>
      <vt:lpstr>Вывод текста на экран. Оператор echo.</vt:lpstr>
      <vt:lpstr>Комментарии в скриптах</vt:lpstr>
      <vt:lpstr>Комментарии в скриптах</vt:lpstr>
      <vt:lpstr>Переменные в PHP</vt:lpstr>
      <vt:lpstr>Переменные в PHP</vt:lpstr>
      <vt:lpstr>Создание переменной</vt:lpstr>
      <vt:lpstr>Создание переменной</vt:lpstr>
      <vt:lpstr>Интерполяция переменных в PHP</vt:lpstr>
      <vt:lpstr>Переменные, содержащие имена других переменных</vt:lpstr>
      <vt:lpstr>Переменные, содержащие имена других переменных</vt:lpstr>
      <vt:lpstr>Константы в PHP</vt:lpstr>
      <vt:lpstr>Константы в PHP</vt:lpstr>
      <vt:lpstr>Константы в PHP</vt:lpstr>
      <vt:lpstr>Константы в PHP</vt:lpstr>
      <vt:lpstr>Константы в PHP</vt:lpstr>
      <vt:lpstr>Типы данных PHP</vt:lpstr>
      <vt:lpstr>Типы данных PHP</vt:lpstr>
      <vt:lpstr>Типы данных PHP</vt:lpstr>
      <vt:lpstr> Математические операторы </vt:lpstr>
      <vt:lpstr> Операторы присвоения в PHP  </vt:lpstr>
      <vt:lpstr> Операторы присвоения в PHP  </vt:lpstr>
      <vt:lpstr> Операторы присвоения в PHP  </vt:lpstr>
      <vt:lpstr> Математические функции </vt:lpstr>
      <vt:lpstr> Математические функции </vt:lpstr>
      <vt:lpstr> Математические функции </vt:lpstr>
      <vt:lpstr> Математические функции </vt:lpstr>
      <vt:lpstr> Математические функции </vt:lpstr>
      <vt:lpstr>Увеличение и уменьшение  </vt:lpstr>
      <vt:lpstr>Увеличение и уменьшение  </vt:lpstr>
      <vt:lpstr>Строковые операторы PHP</vt:lpstr>
      <vt:lpstr>Строковые операторы PHP</vt:lpstr>
      <vt:lpstr>Условный оператор IF в PHP</vt:lpstr>
      <vt:lpstr>Условный оператор IF в PHP</vt:lpstr>
      <vt:lpstr>Оператор ELSEIF в PHP</vt:lpstr>
      <vt:lpstr>Логические операторы PHP</vt:lpstr>
      <vt:lpstr>Операторы сравнения PHP</vt:lpstr>
      <vt:lpstr>Логические операторы PHP</vt:lpstr>
      <vt:lpstr>Тернарный оператор PHP</vt:lpstr>
      <vt:lpstr>Тернарный оператор PHP</vt:lpstr>
      <vt:lpstr>Тернарный оператор PHP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sveta</cp:lastModifiedBy>
  <cp:revision>298</cp:revision>
  <dcterms:created xsi:type="dcterms:W3CDTF">2016-09-27T12:25:58Z</dcterms:created>
  <dcterms:modified xsi:type="dcterms:W3CDTF">2020-02-24T16:14:31Z</dcterms:modified>
</cp:coreProperties>
</file>