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302" r:id="rId4"/>
    <p:sldId id="305" r:id="rId5"/>
    <p:sldId id="306" r:id="rId6"/>
    <p:sldId id="315" r:id="rId7"/>
    <p:sldId id="316" r:id="rId8"/>
    <p:sldId id="304" r:id="rId9"/>
    <p:sldId id="303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8" r:id="rId19"/>
    <p:sldId id="317" r:id="rId20"/>
    <p:sldId id="319" r:id="rId21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703187C-457E-4ABA-88AF-5F527C96FB79}">
          <p14:sldIdLst>
            <p14:sldId id="256"/>
          </p14:sldIdLst>
        </p14:section>
        <p14:section name="История Веб-дизайна" id="{C51C1DCC-1161-43C0-B3A1-98E01C4CC8B3}">
          <p14:sldIdLst>
            <p14:sldId id="259"/>
            <p14:sldId id="302"/>
            <p14:sldId id="305"/>
            <p14:sldId id="306"/>
            <p14:sldId id="315"/>
            <p14:sldId id="316"/>
            <p14:sldId id="304"/>
            <p14:sldId id="303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8"/>
            <p14:sldId id="317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687"/>
    <a:srgbClr val="328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4" autoAdjust="0"/>
  </p:normalViewPr>
  <p:slideViewPr>
    <p:cSldViewPr>
      <p:cViewPr varScale="1">
        <p:scale>
          <a:sx n="84" d="100"/>
          <a:sy n="84" d="100"/>
        </p:scale>
        <p:origin x="1229" y="7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37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30" d="100"/>
          <a:sy n="130" d="100"/>
        </p:scale>
        <p:origin x="-48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E8D59-65BB-4C6C-BB5B-9604ED2E1B5B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D8F33-A136-4A66-83CF-254B46241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65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18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7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26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6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4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87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3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76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1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62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25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98C14-8E8E-4327-BED2-D242EB66C833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59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ru/function.stripslashes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Работа со строками. Функции </a:t>
            </a:r>
            <a:r>
              <a:rPr lang="en-US" sz="2100" b="1" dirty="0" err="1">
                <a:solidFill>
                  <a:srgbClr val="1B4687"/>
                </a:solidFill>
                <a:latin typeface="HelveticaNeueCyr" pitchFamily="50" charset="-52"/>
              </a:rPr>
              <a:t>strpos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() </a:t>
            </a:r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и </a:t>
            </a:r>
            <a:r>
              <a:rPr lang="en-US" sz="2100" b="1" dirty="0" err="1">
                <a:solidFill>
                  <a:srgbClr val="1B4687"/>
                </a:solidFill>
                <a:latin typeface="HelveticaNeueCyr" pitchFamily="50" charset="-52"/>
              </a:rPr>
              <a:t>mb_strpos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()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b="1" i="1" dirty="0" err="1"/>
              <a:t>strpos</a:t>
            </a:r>
            <a:r>
              <a:rPr lang="ru-RU" sz="2400" b="1" i="1" dirty="0"/>
              <a:t>($</a:t>
            </a:r>
            <a:r>
              <a:rPr lang="ru-RU" sz="2400" b="1" i="1" dirty="0" err="1"/>
              <a:t>str</a:t>
            </a:r>
            <a:r>
              <a:rPr lang="ru-RU" sz="2400" b="1" i="1" dirty="0"/>
              <a:t>, $</a:t>
            </a:r>
            <a:r>
              <a:rPr lang="ru-RU" sz="2400" b="1" i="1" dirty="0" err="1"/>
              <a:t>search</a:t>
            </a:r>
            <a:r>
              <a:rPr lang="ru-RU" sz="2400" b="1" i="1" dirty="0"/>
              <a:t>) </a:t>
            </a:r>
          </a:p>
          <a:p>
            <a:r>
              <a:rPr lang="ru-RU" sz="2400" dirty="0"/>
              <a:t>возвращает позицию подстроки или символа $</a:t>
            </a:r>
            <a:r>
              <a:rPr lang="ru-RU" sz="2400" i="1" dirty="0" err="1"/>
              <a:t>search</a:t>
            </a:r>
            <a:r>
              <a:rPr lang="ru-RU" sz="2400" dirty="0"/>
              <a:t> в строке $</a:t>
            </a:r>
            <a:r>
              <a:rPr lang="ru-RU" sz="2400" i="1" dirty="0" err="1"/>
              <a:t>str</a:t>
            </a:r>
            <a:r>
              <a:rPr lang="ru-RU" sz="2400" dirty="0"/>
              <a:t> или значение </a:t>
            </a:r>
            <a:r>
              <a:rPr lang="ru-RU" sz="2400" i="1" dirty="0" err="1"/>
              <a:t>false</a:t>
            </a:r>
            <a:r>
              <a:rPr lang="ru-RU" sz="2400" dirty="0"/>
              <a:t>, если строка $</a:t>
            </a:r>
            <a:r>
              <a:rPr lang="ru-RU" sz="2400" i="1" dirty="0" err="1"/>
              <a:t>str</a:t>
            </a:r>
            <a:r>
              <a:rPr lang="ru-RU" sz="2400" dirty="0"/>
              <a:t> не содержит подстроки $</a:t>
            </a:r>
            <a:r>
              <a:rPr lang="ru-RU" sz="2400" i="1" dirty="0" err="1"/>
              <a:t>search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7660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Работа со строками. Функции </a:t>
            </a:r>
            <a:r>
              <a:rPr lang="en-US" sz="2100" b="1" dirty="0" err="1" smtClean="0">
                <a:solidFill>
                  <a:srgbClr val="1B4687"/>
                </a:solidFill>
                <a:latin typeface="HelveticaNeueCyr" pitchFamily="50" charset="-52"/>
              </a:rPr>
              <a:t>strrpos</a:t>
            </a:r>
            <a:r>
              <a:rPr lang="en-US" sz="2100" b="1" dirty="0" smtClean="0">
                <a:solidFill>
                  <a:srgbClr val="1B4687"/>
                </a:solidFill>
                <a:latin typeface="HelveticaNeueCyr" pitchFamily="50" charset="-52"/>
              </a:rPr>
              <a:t>()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b="1" i="1" dirty="0" err="1" smtClean="0"/>
              <a:t>st</a:t>
            </a:r>
            <a:r>
              <a:rPr lang="en-US" sz="2400" b="1" i="1" dirty="0" smtClean="0"/>
              <a:t>r</a:t>
            </a:r>
            <a:r>
              <a:rPr lang="ru-RU" sz="2400" b="1" i="1" dirty="0" err="1" smtClean="0"/>
              <a:t>rpos</a:t>
            </a:r>
            <a:r>
              <a:rPr lang="ru-RU" sz="2400" b="1" i="1" dirty="0"/>
              <a:t>($</a:t>
            </a:r>
            <a:r>
              <a:rPr lang="ru-RU" sz="2400" b="1" i="1" dirty="0" err="1"/>
              <a:t>str</a:t>
            </a:r>
            <a:r>
              <a:rPr lang="ru-RU" sz="2400" b="1" i="1" dirty="0"/>
              <a:t>, $</a:t>
            </a:r>
            <a:r>
              <a:rPr lang="ru-RU" sz="2400" b="1" i="1" dirty="0" err="1"/>
              <a:t>search</a:t>
            </a:r>
            <a:r>
              <a:rPr lang="ru-RU" sz="2400" b="1" i="1" dirty="0"/>
              <a:t>) </a:t>
            </a:r>
            <a:endParaRPr lang="ru-RU" sz="2400" b="1" i="1" dirty="0" smtClean="0"/>
          </a:p>
          <a:p>
            <a:r>
              <a:rPr lang="ru-RU" sz="2400" dirty="0"/>
              <a:t>Функция </a:t>
            </a:r>
            <a:r>
              <a:rPr lang="ru-RU" sz="2400" dirty="0" err="1"/>
              <a:t>strrpos</a:t>
            </a:r>
            <a:r>
              <a:rPr lang="ru-RU" sz="2400" dirty="0"/>
              <a:t>() во многом аналогична функции </a:t>
            </a:r>
            <a:r>
              <a:rPr lang="ru-RU" sz="2400" dirty="0" err="1"/>
              <a:t>strpos</a:t>
            </a:r>
            <a:r>
              <a:rPr lang="ru-RU" sz="2400" dirty="0"/>
              <a:t>(), только ищет позицию не первого, а последнего вхождения подстроки в </a:t>
            </a:r>
            <a:r>
              <a:rPr lang="ru-RU" sz="2400" dirty="0" smtClean="0"/>
              <a:t>строку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7448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Работа со строками. Функции </a:t>
            </a:r>
            <a:r>
              <a:rPr lang="en-US" sz="2100" b="1" dirty="0" smtClean="0">
                <a:solidFill>
                  <a:srgbClr val="1B4687"/>
                </a:solidFill>
                <a:latin typeface="HelveticaNeueCyr" pitchFamily="50" charset="-52"/>
              </a:rPr>
              <a:t>trim()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en-US" sz="2400" b="1" i="1" dirty="0" smtClean="0"/>
              <a:t>trim</a:t>
            </a:r>
            <a:r>
              <a:rPr lang="ru-RU" sz="2400" b="1" i="1" dirty="0" smtClean="0"/>
              <a:t> ($</a:t>
            </a:r>
            <a:r>
              <a:rPr lang="ru-RU" sz="2400" b="1" i="1" dirty="0" err="1" smtClean="0"/>
              <a:t>str</a:t>
            </a:r>
            <a:r>
              <a:rPr lang="ru-RU" sz="2400" b="1" i="1" dirty="0" smtClean="0"/>
              <a:t>) </a:t>
            </a:r>
          </a:p>
          <a:p>
            <a:r>
              <a:rPr lang="ru-RU" sz="2400" dirty="0"/>
              <a:t>Функция </a:t>
            </a:r>
            <a:r>
              <a:rPr lang="ru-RU" sz="2400" i="1" dirty="0" err="1"/>
              <a:t>trim</a:t>
            </a:r>
            <a:r>
              <a:rPr lang="ru-RU" sz="2400" i="1" dirty="0"/>
              <a:t>($</a:t>
            </a:r>
            <a:r>
              <a:rPr lang="ru-RU" sz="2400" i="1" dirty="0" err="1"/>
              <a:t>str</a:t>
            </a:r>
            <a:r>
              <a:rPr lang="ru-RU" sz="2400" i="1" dirty="0"/>
              <a:t>) </a:t>
            </a:r>
            <a:r>
              <a:rPr lang="ru-RU" sz="2400" dirty="0"/>
              <a:t>удаляет из строки начальные и конечные пробелы, а также управляющие символы '\n', '\r', '\t</a:t>
            </a:r>
            <a:r>
              <a:rPr lang="ru-RU" sz="2400" dirty="0" smtClean="0"/>
              <a:t>'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6304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Работа со строками. Изменение регистра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Для перевода строки в нижний регистр используется функция </a:t>
            </a:r>
            <a:r>
              <a:rPr lang="ru-RU" sz="2400" b="1" dirty="0" err="1" smtClean="0"/>
              <a:t>strtolower</a:t>
            </a:r>
            <a:r>
              <a:rPr lang="en-US" sz="2400" dirty="0" smtClean="0"/>
              <a:t>(</a:t>
            </a:r>
            <a:r>
              <a:rPr lang="en-US" sz="2400" dirty="0"/>
              <a:t>$</a:t>
            </a:r>
            <a:r>
              <a:rPr lang="en-US" sz="2400" dirty="0" err="1"/>
              <a:t>str</a:t>
            </a:r>
            <a:r>
              <a:rPr lang="en-US" sz="2400" dirty="0" smtClean="0"/>
              <a:t>)</a:t>
            </a:r>
          </a:p>
          <a:p>
            <a:endParaRPr lang="en-US" sz="2400" i="1" dirty="0"/>
          </a:p>
          <a:p>
            <a:r>
              <a:rPr lang="ru-RU" sz="2400" dirty="0"/>
              <a:t>Для перевода в нижний регистр строки с кириллическими символами можно использовать функцию </a:t>
            </a:r>
            <a:r>
              <a:rPr lang="ru-RU" sz="2400" b="1" dirty="0" err="1" smtClean="0"/>
              <a:t>mb_strtolower</a:t>
            </a:r>
            <a:r>
              <a:rPr lang="en-US" sz="2400" dirty="0" smtClean="0"/>
              <a:t>($</a:t>
            </a:r>
            <a:r>
              <a:rPr lang="en-US" sz="2400" dirty="0" err="1" smtClean="0"/>
              <a:t>str</a:t>
            </a:r>
            <a:r>
              <a:rPr lang="en-US" sz="2400" dirty="0" smtClean="0"/>
              <a:t>)</a:t>
            </a:r>
          </a:p>
          <a:p>
            <a:endParaRPr lang="en-US" sz="2400" i="1" dirty="0"/>
          </a:p>
          <a:p>
            <a:r>
              <a:rPr lang="ru-RU" sz="2400" dirty="0"/>
              <a:t>Для перевода строки в верхний регистр </a:t>
            </a:r>
            <a:r>
              <a:rPr lang="ru-RU" sz="2400" dirty="0" err="1"/>
              <a:t>примеяются</a:t>
            </a:r>
            <a:r>
              <a:rPr lang="ru-RU" sz="2400" dirty="0"/>
              <a:t> функции </a:t>
            </a:r>
            <a:r>
              <a:rPr lang="ru-RU" sz="2400" b="1" dirty="0" err="1"/>
              <a:t>strtoupper</a:t>
            </a:r>
            <a:r>
              <a:rPr lang="ru-RU" sz="2400" b="1" dirty="0"/>
              <a:t>()</a:t>
            </a:r>
            <a:r>
              <a:rPr lang="ru-RU" sz="2400" dirty="0"/>
              <a:t>/</a:t>
            </a:r>
            <a:r>
              <a:rPr lang="ru-RU" sz="2400" b="1" dirty="0" err="1"/>
              <a:t>mb</a:t>
            </a:r>
            <a:r>
              <a:rPr lang="ru-RU" sz="2400" b="1" dirty="0"/>
              <a:t>_ </a:t>
            </a:r>
            <a:r>
              <a:rPr lang="ru-RU" sz="2400" b="1" dirty="0" err="1"/>
              <a:t>strtoupper</a:t>
            </a:r>
            <a:r>
              <a:rPr lang="ru-RU" sz="2400" b="1" dirty="0"/>
              <a:t>()</a:t>
            </a:r>
            <a:r>
              <a:rPr lang="ru-RU" sz="2400" dirty="0"/>
              <a:t>, которые работают аналогично.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6319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Работа со строками. Функция </a:t>
            </a:r>
            <a:r>
              <a:rPr lang="en-US" sz="2100" b="1" dirty="0" err="1">
                <a:solidFill>
                  <a:srgbClr val="1B4687"/>
                </a:solidFill>
                <a:latin typeface="HelveticaNeueCyr" pitchFamily="50" charset="-52"/>
              </a:rPr>
              <a:t>strlen</a:t>
            </a:r>
            <a:r>
              <a:rPr lang="en-US" sz="2100" b="1" dirty="0" smtClean="0">
                <a:solidFill>
                  <a:srgbClr val="1B4687"/>
                </a:solidFill>
                <a:latin typeface="HelveticaNeueCyr" pitchFamily="50" charset="-52"/>
              </a:rPr>
              <a:t>()/</a:t>
            </a:r>
            <a:r>
              <a:rPr lang="en-US" sz="2100" b="1" dirty="0" err="1">
                <a:solidFill>
                  <a:srgbClr val="1B4687"/>
                </a:solidFill>
                <a:latin typeface="HelveticaNeueCyr" pitchFamily="50" charset="-52"/>
              </a:rPr>
              <a:t>mb_strlen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()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Функция </a:t>
            </a:r>
            <a:r>
              <a:rPr lang="ru-RU" sz="2400" b="1" dirty="0" err="1"/>
              <a:t>strlen</a:t>
            </a:r>
            <a:r>
              <a:rPr lang="ru-RU" sz="2400" dirty="0" smtClean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str</a:t>
            </a:r>
            <a:r>
              <a:rPr lang="ru-RU" sz="2400" dirty="0" smtClean="0"/>
              <a:t>) </a:t>
            </a:r>
            <a:r>
              <a:rPr lang="ru-RU" sz="2400" dirty="0"/>
              <a:t>возвращает длину строки, то есть количество символов в ней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1918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Работа со строками. Получение подстроки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Применяя функцию </a:t>
            </a:r>
            <a:r>
              <a:rPr lang="ru-RU" sz="2400" b="1" dirty="0" err="1"/>
              <a:t>substr</a:t>
            </a:r>
            <a:r>
              <a:rPr lang="ru-RU" sz="2400" b="1" dirty="0"/>
              <a:t>($</a:t>
            </a:r>
            <a:r>
              <a:rPr lang="ru-RU" sz="2400" b="1" dirty="0" err="1"/>
              <a:t>str</a:t>
            </a:r>
            <a:r>
              <a:rPr lang="ru-RU" sz="2400" b="1" dirty="0"/>
              <a:t>, $</a:t>
            </a:r>
            <a:r>
              <a:rPr lang="ru-RU" sz="2400" b="1" dirty="0" err="1"/>
              <a:t>start</a:t>
            </a:r>
            <a:r>
              <a:rPr lang="ru-RU" sz="2400" b="1" dirty="0"/>
              <a:t> [, $</a:t>
            </a:r>
            <a:r>
              <a:rPr lang="ru-RU" sz="2400" b="1" dirty="0" err="1"/>
              <a:t>length</a:t>
            </a:r>
            <a:r>
              <a:rPr lang="ru-RU" sz="2400" b="1" dirty="0" smtClean="0"/>
              <a:t>])</a:t>
            </a:r>
            <a:r>
              <a:rPr lang="en-US" sz="2400" b="1" dirty="0" smtClean="0"/>
              <a:t> / </a:t>
            </a:r>
            <a:r>
              <a:rPr lang="en-US" sz="2400" dirty="0"/>
              <a:t> </a:t>
            </a:r>
            <a:r>
              <a:rPr lang="en-US" sz="2400" b="1" dirty="0" err="1"/>
              <a:t>mb_substr</a:t>
            </a:r>
            <a:r>
              <a:rPr lang="ru-RU" sz="2400" b="1" dirty="0" smtClean="0"/>
              <a:t>, </a:t>
            </a:r>
            <a:r>
              <a:rPr lang="ru-RU" sz="2400" dirty="0"/>
              <a:t>можно получить из одной строки ее определенную часть. Данная функция обрезает строку $</a:t>
            </a:r>
            <a:r>
              <a:rPr lang="ru-RU" sz="2400" b="1" dirty="0" err="1"/>
              <a:t>str</a:t>
            </a:r>
            <a:r>
              <a:rPr lang="ru-RU" sz="2400" dirty="0"/>
              <a:t>, начиная c символа в позиции $</a:t>
            </a:r>
            <a:r>
              <a:rPr lang="ru-RU" sz="2400" b="1" dirty="0" err="1"/>
              <a:t>start</a:t>
            </a:r>
            <a:r>
              <a:rPr lang="ru-RU" sz="2400" dirty="0"/>
              <a:t> до конца строки. С помощью дополнительного необязательного параметра $</a:t>
            </a:r>
            <a:r>
              <a:rPr lang="ru-RU" sz="2400" b="1" dirty="0" err="1"/>
              <a:t>length</a:t>
            </a:r>
            <a:r>
              <a:rPr lang="ru-RU" sz="2400" dirty="0"/>
              <a:t> можно задать количество вырезаемых символов.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2716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Работа со строками. Замена подстрок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Для замены определенной части строки применяется функция </a:t>
            </a:r>
            <a:r>
              <a:rPr lang="ru-RU" sz="2400" b="1" i="1" dirty="0" err="1"/>
              <a:t>str_replace</a:t>
            </a:r>
            <a:r>
              <a:rPr lang="ru-RU" sz="2400" b="1" i="1" dirty="0"/>
              <a:t>($</a:t>
            </a:r>
            <a:r>
              <a:rPr lang="ru-RU" sz="2400" b="1" i="1" dirty="0" err="1"/>
              <a:t>old</a:t>
            </a:r>
            <a:r>
              <a:rPr lang="ru-RU" sz="2400" b="1" i="1" dirty="0"/>
              <a:t>, $</a:t>
            </a:r>
            <a:r>
              <a:rPr lang="ru-RU" sz="2400" b="1" i="1" dirty="0" err="1"/>
              <a:t>new</a:t>
            </a:r>
            <a:r>
              <a:rPr lang="ru-RU" sz="2400" b="1" i="1" dirty="0"/>
              <a:t>, $</a:t>
            </a:r>
            <a:r>
              <a:rPr lang="ru-RU" sz="2400" b="1" i="1" dirty="0" err="1"/>
              <a:t>input</a:t>
            </a:r>
            <a:r>
              <a:rPr lang="ru-RU" sz="2400" b="1" i="1" dirty="0"/>
              <a:t>). </a:t>
            </a:r>
            <a:r>
              <a:rPr lang="ru-RU" sz="2400" dirty="0"/>
              <a:t>Эта функция заменяет в строке $</a:t>
            </a:r>
            <a:r>
              <a:rPr lang="ru-RU" sz="2400" dirty="0" err="1"/>
              <a:t>input</a:t>
            </a:r>
            <a:r>
              <a:rPr lang="ru-RU" sz="2400" dirty="0"/>
              <a:t> все вхождения подстроки $</a:t>
            </a:r>
            <a:r>
              <a:rPr lang="ru-RU" sz="2400" dirty="0" err="1"/>
              <a:t>old</a:t>
            </a:r>
            <a:r>
              <a:rPr lang="ru-RU" sz="2400" dirty="0"/>
              <a:t> на подстроку $</a:t>
            </a:r>
            <a:r>
              <a:rPr lang="ru-RU" sz="2400" dirty="0" err="1"/>
              <a:t>new</a:t>
            </a:r>
            <a:r>
              <a:rPr lang="ru-RU" sz="2400" dirty="0"/>
              <a:t> с учетом </a:t>
            </a:r>
            <a:r>
              <a:rPr lang="ru-RU" sz="2400" dirty="0" smtClean="0"/>
              <a:t>регистра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9035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Работа со строками. </a:t>
            </a: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Удаление тегов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Удаляет из строки все HTML-и </a:t>
            </a:r>
            <a:r>
              <a:rPr lang="ru-RU" sz="2400" dirty="0" smtClean="0"/>
              <a:t>PHP-теги</a:t>
            </a:r>
          </a:p>
          <a:p>
            <a:endParaRPr lang="ru-RU" sz="2400" i="1" dirty="0"/>
          </a:p>
          <a:p>
            <a:endParaRPr lang="ru-RU" sz="2400" i="1" dirty="0" smtClean="0"/>
          </a:p>
          <a:p>
            <a:endParaRPr lang="ru-RU" sz="2400" i="1" dirty="0"/>
          </a:p>
          <a:p>
            <a:r>
              <a:rPr lang="ru-RU" sz="2400" i="1" dirty="0" err="1"/>
              <a:t>str</a:t>
            </a:r>
            <a:endParaRPr lang="ru-RU" sz="2400" i="1" dirty="0"/>
          </a:p>
          <a:p>
            <a:r>
              <a:rPr lang="ru-RU" sz="2400" dirty="0"/>
              <a:t>Входная строка.</a:t>
            </a:r>
          </a:p>
          <a:p>
            <a:endParaRPr lang="ru-RU" sz="2400" dirty="0"/>
          </a:p>
          <a:p>
            <a:r>
              <a:rPr lang="ru-RU" sz="2400" i="1" dirty="0" err="1"/>
              <a:t>allowable_tags</a:t>
            </a:r>
            <a:endParaRPr lang="ru-RU" sz="2400" i="1" dirty="0"/>
          </a:p>
          <a:p>
            <a:r>
              <a:rPr lang="ru-RU" sz="2400" dirty="0"/>
              <a:t>Второй необязательный параметр может быть использован для указания тегов, которые не нужно удалять.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2276872"/>
            <a:ext cx="72675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Работа со строками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en-US" sz="2400" dirty="0" err="1"/>
              <a:t>htmlspecialchars</a:t>
            </a:r>
            <a:r>
              <a:rPr lang="en-US" sz="2400" dirty="0"/>
              <a:t> </a:t>
            </a:r>
            <a:r>
              <a:rPr lang="ru-RU" sz="2400" dirty="0"/>
              <a:t> Преобразует специальные символы в HTML-сущности</a:t>
            </a:r>
            <a:endParaRPr lang="ru-RU" sz="2400" i="1" dirty="0"/>
          </a:p>
          <a:p>
            <a:endParaRPr lang="ru-RU" sz="2400" i="1" dirty="0" smtClean="0"/>
          </a:p>
          <a:p>
            <a:r>
              <a:rPr lang="en-US" sz="2400" dirty="0" err="1">
                <a:hlinkClick r:id="rId2"/>
              </a:rPr>
              <a:t>stripslashes</a:t>
            </a:r>
            <a:r>
              <a:rPr lang="en-US" sz="2400" dirty="0"/>
              <a:t> — </a:t>
            </a:r>
            <a:r>
              <a:rPr lang="ru-RU" sz="2400" dirty="0"/>
              <a:t>Удаляет экранирование символов</a:t>
            </a:r>
            <a:endParaRPr lang="ru-RU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1404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Переменная $_POST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en-US" sz="2400" dirty="0"/>
              <a:t>$_</a:t>
            </a:r>
            <a:r>
              <a:rPr lang="en-US" sz="2400" dirty="0" smtClean="0"/>
              <a:t>POST</a:t>
            </a:r>
            <a:r>
              <a:rPr lang="ru-RU" sz="2400" dirty="0" smtClean="0"/>
              <a:t>—</a:t>
            </a:r>
            <a:r>
              <a:rPr lang="ru-RU" sz="2400" dirty="0"/>
              <a:t> Переменные </a:t>
            </a:r>
            <a:r>
              <a:rPr lang="en-US" sz="2400" dirty="0"/>
              <a:t>HTTP </a:t>
            </a:r>
            <a:r>
              <a:rPr lang="en-US" sz="2400" dirty="0" smtClean="0"/>
              <a:t>POST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/>
              <a:t>Ассоциативный массив данных, переданных скрипту через HTTP методом POST при использовании </a:t>
            </a:r>
            <a:r>
              <a:rPr lang="ru-RU" sz="2400" i="1" dirty="0" err="1"/>
              <a:t>application</a:t>
            </a:r>
            <a:r>
              <a:rPr lang="ru-RU" sz="2400" i="1" dirty="0"/>
              <a:t>/x-</a:t>
            </a:r>
            <a:r>
              <a:rPr lang="ru-RU" sz="2400" i="1" dirty="0" err="1"/>
              <a:t>www</a:t>
            </a:r>
            <a:r>
              <a:rPr lang="ru-RU" sz="2400" i="1" dirty="0"/>
              <a:t>-</a:t>
            </a:r>
            <a:r>
              <a:rPr lang="ru-RU" sz="2400" i="1" dirty="0" err="1"/>
              <a:t>form-urlencoded</a:t>
            </a:r>
            <a:r>
              <a:rPr lang="ru-RU" sz="2400" dirty="0"/>
              <a:t> или </a:t>
            </a:r>
            <a:r>
              <a:rPr lang="ru-RU" sz="2400" i="1" dirty="0" err="1"/>
              <a:t>multipart</a:t>
            </a:r>
            <a:r>
              <a:rPr lang="ru-RU" sz="2400" i="1" dirty="0"/>
              <a:t>/</a:t>
            </a:r>
            <a:r>
              <a:rPr lang="ru-RU" sz="2400" i="1" dirty="0" err="1"/>
              <a:t>form-data</a:t>
            </a:r>
            <a:r>
              <a:rPr lang="ru-RU" sz="2400" dirty="0"/>
              <a:t> в заголовке </a:t>
            </a:r>
            <a:r>
              <a:rPr lang="ru-RU" sz="2400" dirty="0" err="1"/>
              <a:t>Content-Type</a:t>
            </a:r>
            <a:r>
              <a:rPr lang="ru-RU" sz="2400" dirty="0"/>
              <a:t> запроса HTTP.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4149080"/>
            <a:ext cx="60579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5552" y="3933056"/>
            <a:ext cx="9906000" cy="2924944"/>
          </a:xfrm>
          <a:prstGeom prst="rect">
            <a:avLst/>
          </a:prstGeom>
          <a:solidFill>
            <a:srgbClr val="1B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982998" y="4653136"/>
            <a:ext cx="3554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  <a:latin typeface="HelveticaNeueCyr" pitchFamily="50" charset="-52"/>
              </a:rPr>
              <a:t>Занятие </a:t>
            </a:r>
            <a:r>
              <a:rPr lang="ru-RU" sz="5400" b="1" dirty="0" smtClean="0">
                <a:solidFill>
                  <a:schemeClr val="bg1"/>
                </a:solidFill>
                <a:latin typeface="HelveticaNeueCyr" pitchFamily="50" charset="-52"/>
              </a:rPr>
              <a:t>2</a:t>
            </a:r>
            <a:endParaRPr lang="ru-RU" sz="540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750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Переменная $_SERVER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$_</a:t>
            </a:r>
            <a:r>
              <a:rPr lang="ru-RU" sz="2400" dirty="0" smtClean="0"/>
              <a:t>SERVER—</a:t>
            </a:r>
            <a:r>
              <a:rPr lang="ru-RU" sz="2400" dirty="0"/>
              <a:t> Информация о сервере и среде </a:t>
            </a:r>
            <a:r>
              <a:rPr lang="ru-RU" sz="2400" dirty="0" smtClean="0"/>
              <a:t>исполнения</a:t>
            </a:r>
            <a:r>
              <a:rPr lang="ru-RU" sz="2400" dirty="0"/>
              <a:t> </a:t>
            </a:r>
            <a:endParaRPr lang="ru-RU" sz="2400" dirty="0" smtClean="0"/>
          </a:p>
          <a:p>
            <a:r>
              <a:rPr lang="ru-RU" sz="2400" dirty="0" smtClean="0"/>
              <a:t>Переменная</a:t>
            </a:r>
            <a:r>
              <a:rPr lang="ru-RU" sz="2400" dirty="0"/>
              <a:t> </a:t>
            </a:r>
            <a:r>
              <a:rPr lang="ru-RU" sz="2400" i="1" dirty="0"/>
              <a:t>$_SERVER</a:t>
            </a:r>
            <a:r>
              <a:rPr lang="ru-RU" sz="2400" dirty="0"/>
              <a:t> - это массив, содержащий информацию, такую как заголовки, пути и местоположения скриптов. Записи в этом массиве создаются веб-сервером. Нет гарантии, что каждый веб-сервер предоставит любую из них; сервер может опустить некоторые из них или предоставить другие, не указанные здесь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52" y="4221088"/>
            <a:ext cx="37242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Функции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Функции представляют собой набор инструкций, выполняющих определенное действие.</a:t>
            </a:r>
          </a:p>
          <a:p>
            <a:endParaRPr lang="ru-RU" sz="2400" i="1" dirty="0"/>
          </a:p>
          <a:p>
            <a:r>
              <a:rPr lang="ru-RU" sz="2400" dirty="0"/>
              <a:t>Синтаксис определения функции:</a:t>
            </a:r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80" y="3284984"/>
            <a:ext cx="61531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Функции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Определение функции начинается с ключевого слова </a:t>
            </a:r>
            <a:r>
              <a:rPr lang="ru-RU" sz="2400" b="1" dirty="0" err="1"/>
              <a:t>function</a:t>
            </a:r>
            <a:r>
              <a:rPr lang="ru-RU" sz="2400" dirty="0"/>
              <a:t>, за которым следует имя функции. Имя функции должно начинаться с алфавитного символа или подчеркивания, за которыми может следовать любое количество алфавитно-цифровых символов или символов подчеркивания.</a:t>
            </a:r>
          </a:p>
          <a:p>
            <a:r>
              <a:rPr lang="ru-RU" sz="2400" dirty="0"/>
              <a:t>После имени функции в скобках идет перечисление параметров. Даже если параметров у функции нет, то просто идут пустые скобки. Затем в фигурных скобках идет тело функции, содержащее набор инструкций.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699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Функции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Функция может возвращать некоторое значение - число, строку и т.д., то есть некоторый результат. Для возвращения значения в функции применяется оператор </a:t>
            </a:r>
            <a:r>
              <a:rPr lang="ru-RU" sz="2400" b="1" dirty="0" err="1"/>
              <a:t>return</a:t>
            </a:r>
            <a:r>
              <a:rPr lang="ru-RU" sz="2400" dirty="0"/>
              <a:t>, после которого указывается возвращаемое значение.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231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Функции. Передача данных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Функция может использовать данные, которые переданные ей при вызове. Для этой цели используется список аргументов, которые представляет собой перечень этих аргументов через запятую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92" y="2508598"/>
            <a:ext cx="39243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Функции. Значение </a:t>
            </a:r>
            <a:r>
              <a:rPr lang="ru-RU" sz="2100" b="1" dirty="0" err="1">
                <a:solidFill>
                  <a:srgbClr val="1B4687"/>
                </a:solidFill>
                <a:latin typeface="HelveticaNeueCyr" pitchFamily="50" charset="-52"/>
              </a:rPr>
              <a:t>по-умолчанию</a:t>
            </a:r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 для аргументов </a:t>
            </a: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/>
            </a:r>
            <a:b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</a:br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функции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 err="1" smtClean="0"/>
              <a:t>Аругменты</a:t>
            </a:r>
            <a:r>
              <a:rPr lang="ru-RU" sz="2400" dirty="0" smtClean="0"/>
              <a:t> функции могут быть необязательными параметрами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80" y="2276872"/>
            <a:ext cx="41148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Строки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Строки — это последовательности символов, которые могут рассматриваться как единое целое — присваиваться переменным, передаваться в качестве входных данных в функции, возвращаться из функций или отправляться в качестве выходных данных для отображения на веб-странице пользователя. Простейший способ задания строки в коде PHP состоит в заключении последовательности символов в кавычки, одинарные (') или двойные ("), например, следующим образом:</a:t>
            </a:r>
            <a:endParaRPr lang="ru-RU" sz="24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736" y="4437112"/>
            <a:ext cx="4973911" cy="112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Строки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Различие между одинарными и двойными кавычками обусловлено тем, насколько интенсивной интерпретации подвергаются в среде PHP символы, заключенные в кавычки, перед созданием самой строки. Если строка заключена в одинарные кавычки, то не выполняется почти никакая интерпретация, а если строка заключена в двойные кавычки, то в среде PHP осуществляется подстановка значений всех переменных, которые указаны в строке, а также выполняется замена некоторых специальных символьных последовательностей, которые начинаются с символа обратной косой черты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4964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11162</TotalTime>
  <Words>500</Words>
  <Application>Microsoft Office PowerPoint</Application>
  <PresentationFormat>Лист A4 (210x297 мм)</PresentationFormat>
  <Paragraphs>60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HelveticaNeueCyr</vt:lpstr>
      <vt:lpstr>Тема Office</vt:lpstr>
      <vt:lpstr>Презентация PowerPoint</vt:lpstr>
      <vt:lpstr>Презентация PowerPoint</vt:lpstr>
      <vt:lpstr>Функции</vt:lpstr>
      <vt:lpstr>Функции</vt:lpstr>
      <vt:lpstr>Функции</vt:lpstr>
      <vt:lpstr>Функции. Передача данных</vt:lpstr>
      <vt:lpstr>Функции. Значение по-умолчанию для аргументов  функции</vt:lpstr>
      <vt:lpstr>Строки</vt:lpstr>
      <vt:lpstr>Строки</vt:lpstr>
      <vt:lpstr>Работа со строками. Функции strpos() и mb_strpos()</vt:lpstr>
      <vt:lpstr>Работа со строками. Функции strrpos()</vt:lpstr>
      <vt:lpstr>Работа со строками. Функции trim()</vt:lpstr>
      <vt:lpstr>Работа со строками. Изменение регистра</vt:lpstr>
      <vt:lpstr>Работа со строками. Функция strlen()/mb_strlen()</vt:lpstr>
      <vt:lpstr>Работа со строками. Получение подстроки</vt:lpstr>
      <vt:lpstr>Работа со строками. Замена подстрок</vt:lpstr>
      <vt:lpstr>Работа со строками. Удаление тегов</vt:lpstr>
      <vt:lpstr>Работа со строками</vt:lpstr>
      <vt:lpstr>Переменная $_POST</vt:lpstr>
      <vt:lpstr>Переменная $_SERVER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sveta</cp:lastModifiedBy>
  <cp:revision>311</cp:revision>
  <dcterms:created xsi:type="dcterms:W3CDTF">2016-09-27T12:25:58Z</dcterms:created>
  <dcterms:modified xsi:type="dcterms:W3CDTF">2020-02-26T12:14:28Z</dcterms:modified>
</cp:coreProperties>
</file>