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03187C-457E-4ABA-88AF-5F527C96FB79}">
          <p14:sldIdLst>
            <p14:sldId id="256"/>
          </p14:sldIdLst>
        </p14:section>
        <p14:section name="История Веб-дизайна" id="{C51C1DCC-1161-43C0-B3A1-98E01C4CC8B3}">
          <p14:sldIdLst>
            <p14:sldId id="259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87"/>
    <a:srgbClr val="32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4" autoAdjust="0"/>
  </p:normalViewPr>
  <p:slideViewPr>
    <p:cSldViewPr>
      <p:cViewPr varScale="1">
        <p:scale>
          <a:sx n="87" d="100"/>
          <a:sy n="87" d="100"/>
        </p:scale>
        <p:origin x="129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30" d="100"/>
          <a:sy n="130" d="100"/>
        </p:scale>
        <p:origin x="-4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8D59-65BB-4C6C-BB5B-9604ED2E1B5B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8F33-A136-4A66-83CF-254B46241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2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6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5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14-8E8E-4327-BED2-D242EB66C833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1007-E60F-4406-9214-54BF80C69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Завершение сессии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Если же вам нужно удалить все переменные сессии для данного пользователя, то вместо </a:t>
            </a:r>
            <a:r>
              <a:rPr lang="ru-RU" sz="2400" b="1" dirty="0" err="1" smtClean="0"/>
              <a:t>unset</a:t>
            </a:r>
            <a:r>
              <a:rPr lang="ru-RU" sz="2400" b="1" dirty="0" smtClean="0"/>
              <a:t> </a:t>
            </a:r>
            <a:r>
              <a:rPr lang="ru-RU" sz="2400" dirty="0" smtClean="0"/>
              <a:t>следует </a:t>
            </a:r>
            <a:r>
              <a:rPr lang="ru-RU" sz="2400" dirty="0"/>
              <a:t>воспользоваться функцией </a:t>
            </a:r>
            <a:r>
              <a:rPr lang="ru-RU" sz="2400" b="1" dirty="0" err="1"/>
              <a:t>session_destroy</a:t>
            </a:r>
            <a:r>
              <a:rPr lang="ru-RU" sz="2400" b="1" dirty="0"/>
              <a:t>()</a:t>
            </a:r>
            <a:r>
              <a:rPr lang="ru-RU" sz="2400" dirty="0"/>
              <a:t> (ее можно вызывать только тогда, когда сессия запущена через </a:t>
            </a:r>
            <a:r>
              <a:rPr lang="ru-RU" sz="2400" dirty="0" err="1"/>
              <a:t>session_start</a:t>
            </a:r>
            <a:r>
              <a:rPr lang="ru-RU" sz="2400" dirty="0"/>
              <a:t>):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2957388"/>
            <a:ext cx="8257913" cy="11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100" b="1" dirty="0" smtClean="0">
                <a:solidFill>
                  <a:srgbClr val="1B4687"/>
                </a:solidFill>
                <a:latin typeface="HelveticaNeueCyr" pitchFamily="50" charset="-52"/>
              </a:rPr>
              <a:t>COOKIE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err="1"/>
              <a:t>Cookie</a:t>
            </a:r>
            <a:r>
              <a:rPr lang="ru-RU" sz="2400" dirty="0"/>
              <a:t> (</a:t>
            </a:r>
            <a:r>
              <a:rPr lang="ru-RU" sz="2400" dirty="0" err="1"/>
              <a:t>куки</a:t>
            </a:r>
            <a:r>
              <a:rPr lang="ru-RU" sz="2400" dirty="0"/>
              <a:t>) представляют небольшие наборы данных (не более 4 </a:t>
            </a:r>
            <a:r>
              <a:rPr lang="ru-RU" sz="2400" dirty="0" err="1"/>
              <a:t>кБайт</a:t>
            </a:r>
            <a:r>
              <a:rPr lang="ru-RU" sz="2400" dirty="0"/>
              <a:t>), с помощью которых веб-сайт может сохранить на компьютере пользователя любую информацию. С помощью </a:t>
            </a:r>
            <a:r>
              <a:rPr lang="ru-RU" sz="2400" dirty="0" err="1"/>
              <a:t>куки</a:t>
            </a:r>
            <a:r>
              <a:rPr lang="ru-RU" sz="2400" dirty="0"/>
              <a:t> можно отслеживать активность пользователя на сайте: </a:t>
            </a:r>
            <a:r>
              <a:rPr lang="ru-RU" sz="2400" dirty="0" err="1"/>
              <a:t>залогинен</a:t>
            </a:r>
            <a:r>
              <a:rPr lang="ru-RU" sz="2400" dirty="0"/>
              <a:t> пользователь на сайте или нет, отслеживать историю его визитов и т.д.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1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Сохранение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cookie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сохранения </a:t>
            </a:r>
            <a:r>
              <a:rPr lang="ru-RU" sz="2400" dirty="0" err="1"/>
              <a:t>куки</a:t>
            </a:r>
            <a:r>
              <a:rPr lang="ru-RU" sz="2400" dirty="0"/>
              <a:t> на компьютере пользователя используется функция </a:t>
            </a:r>
            <a:r>
              <a:rPr lang="ru-RU" sz="2400" b="1" dirty="0" err="1"/>
              <a:t>setcookie</a:t>
            </a:r>
            <a:r>
              <a:rPr lang="ru-RU" sz="2400" b="1" dirty="0"/>
              <a:t>()</a:t>
            </a:r>
            <a:r>
              <a:rPr lang="ru-RU" sz="2400" dirty="0"/>
              <a:t>. Она имеет следующее определение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ru-RU" sz="2400" dirty="0" err="1"/>
              <a:t>setcookie</a:t>
            </a:r>
            <a:r>
              <a:rPr lang="ru-RU" sz="2400" dirty="0"/>
              <a:t>() может принимать следующие параметры:</a:t>
            </a:r>
          </a:p>
          <a:p>
            <a:r>
              <a:rPr lang="ru-RU" sz="2400" i="1" dirty="0" err="1" smtClean="0"/>
              <a:t>name</a:t>
            </a:r>
            <a:r>
              <a:rPr lang="ru-RU" sz="2400" dirty="0"/>
              <a:t>: имя </a:t>
            </a:r>
            <a:r>
              <a:rPr lang="ru-RU" sz="2400" dirty="0" err="1"/>
              <a:t>cookie</a:t>
            </a:r>
            <a:r>
              <a:rPr lang="ru-RU" sz="2400" dirty="0"/>
              <a:t>, которое будет использоваться для доступа к его значению</a:t>
            </a:r>
          </a:p>
          <a:p>
            <a:r>
              <a:rPr lang="ru-RU" sz="2400" i="1" dirty="0" err="1" smtClean="0"/>
              <a:t>value</a:t>
            </a:r>
            <a:r>
              <a:rPr lang="ru-RU" sz="2400" dirty="0"/>
              <a:t>: значение или содержимое </a:t>
            </a:r>
            <a:r>
              <a:rPr lang="ru-RU" sz="2400" dirty="0" err="1"/>
              <a:t>cookie</a:t>
            </a:r>
            <a:r>
              <a:rPr lang="ru-RU" sz="2400" dirty="0"/>
              <a:t> - любой алфавитно-цифровой текст не более 4 </a:t>
            </a:r>
            <a:r>
              <a:rPr lang="ru-RU" sz="2400" dirty="0" err="1"/>
              <a:t>кБайт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" y="2416108"/>
            <a:ext cx="9883229" cy="8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Сохранение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cookie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i="1" dirty="0" err="1" smtClean="0"/>
              <a:t>expire</a:t>
            </a:r>
            <a:r>
              <a:rPr lang="ru-RU" sz="2400" dirty="0" smtClean="0"/>
              <a:t> </a:t>
            </a:r>
            <a:r>
              <a:rPr lang="ru-RU" sz="2400" dirty="0"/>
              <a:t>(необязательный параметр): срок действия, после которого </a:t>
            </a:r>
            <a:r>
              <a:rPr lang="ru-RU" sz="2400" dirty="0" err="1"/>
              <a:t>cookie</a:t>
            </a:r>
            <a:r>
              <a:rPr lang="ru-RU" sz="2400" dirty="0"/>
              <a:t> уничтожаются. Если данный параметр не установлен или равен 0, то уничтожение </a:t>
            </a:r>
            <a:r>
              <a:rPr lang="ru-RU" sz="2400" dirty="0" err="1"/>
              <a:t>cookie</a:t>
            </a:r>
            <a:r>
              <a:rPr lang="ru-RU" sz="2400" dirty="0"/>
              <a:t> происходит после закрытия браузера.</a:t>
            </a:r>
          </a:p>
          <a:p>
            <a:r>
              <a:rPr lang="ru-RU" sz="2400" i="1" dirty="0" err="1" smtClean="0"/>
              <a:t>path</a:t>
            </a:r>
            <a:r>
              <a:rPr lang="ru-RU" sz="2400" dirty="0" smtClean="0"/>
              <a:t> </a:t>
            </a:r>
            <a:r>
              <a:rPr lang="ru-RU" sz="2400" dirty="0"/>
              <a:t>(необязательный параметр): путь к каталогу на сервере, для которого будут доступны </a:t>
            </a:r>
            <a:r>
              <a:rPr lang="ru-RU" sz="2400" dirty="0" err="1"/>
              <a:t>cookie</a:t>
            </a:r>
            <a:r>
              <a:rPr lang="ru-RU" sz="2400" dirty="0"/>
              <a:t>. Если задать '/', </a:t>
            </a:r>
            <a:r>
              <a:rPr lang="ru-RU" sz="2400" dirty="0" err="1"/>
              <a:t>cookie</a:t>
            </a:r>
            <a:r>
              <a:rPr lang="ru-RU" sz="2400" dirty="0"/>
              <a:t> будут доступны для всего сайта. Если задать, например, '/</a:t>
            </a:r>
            <a:r>
              <a:rPr lang="ru-RU" sz="2400" dirty="0" err="1"/>
              <a:t>mydir</a:t>
            </a:r>
            <a:r>
              <a:rPr lang="ru-RU" sz="2400" dirty="0"/>
              <a:t>/', </a:t>
            </a:r>
            <a:r>
              <a:rPr lang="ru-RU" sz="2400" dirty="0" err="1"/>
              <a:t>cookie</a:t>
            </a:r>
            <a:r>
              <a:rPr lang="ru-RU" sz="2400" dirty="0"/>
              <a:t> будут доступны только из каталога /</a:t>
            </a:r>
            <a:r>
              <a:rPr lang="ru-RU" sz="2400" dirty="0" err="1"/>
              <a:t>mydir</a:t>
            </a:r>
            <a:r>
              <a:rPr lang="ru-RU" sz="2400" dirty="0"/>
              <a:t>/' и всех его подкаталогов. По умолчанию значением является текущий каталог, в котором устанавливаются </a:t>
            </a:r>
            <a:r>
              <a:rPr lang="ru-RU" sz="2400" dirty="0" err="1"/>
              <a:t>cookie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8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Сохранение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cookie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i="1" dirty="0" err="1" smtClean="0"/>
              <a:t>domain</a:t>
            </a:r>
            <a:r>
              <a:rPr lang="ru-RU" sz="2400" dirty="0" smtClean="0"/>
              <a:t> (необязательный параметр): задает домен, для которого будут доступны </a:t>
            </a:r>
            <a:r>
              <a:rPr lang="ru-RU" sz="2400" dirty="0" err="1" smtClean="0"/>
              <a:t>cookie</a:t>
            </a:r>
            <a:r>
              <a:rPr lang="ru-RU" sz="2400" dirty="0" smtClean="0"/>
              <a:t>. Если это домен второго уровня, например, localhost.com, то </a:t>
            </a:r>
            <a:r>
              <a:rPr lang="ru-RU" sz="2400" dirty="0" err="1" smtClean="0"/>
              <a:t>cookie</a:t>
            </a:r>
            <a:r>
              <a:rPr lang="ru-RU" sz="2400" dirty="0" smtClean="0"/>
              <a:t> доступны для всего сайта localhost.com, в том числе и для его </a:t>
            </a:r>
            <a:r>
              <a:rPr lang="ru-RU" sz="2400" dirty="0" err="1" smtClean="0"/>
              <a:t>поддоменов</a:t>
            </a:r>
            <a:r>
              <a:rPr lang="ru-RU" sz="2400" dirty="0" smtClean="0"/>
              <a:t> типа blog.localhost.com.</a:t>
            </a:r>
          </a:p>
          <a:p>
            <a:r>
              <a:rPr lang="ru-RU" sz="2400" dirty="0" smtClean="0"/>
              <a:t>Если задан </a:t>
            </a:r>
            <a:r>
              <a:rPr lang="ru-RU" sz="2400" dirty="0" err="1" smtClean="0"/>
              <a:t>поддомен</a:t>
            </a:r>
            <a:r>
              <a:rPr lang="ru-RU" sz="2400" dirty="0" smtClean="0"/>
              <a:t> blog.localhost.com, то </a:t>
            </a:r>
            <a:r>
              <a:rPr lang="ru-RU" sz="2400" dirty="0" err="1" smtClean="0"/>
              <a:t>cookie</a:t>
            </a:r>
            <a:r>
              <a:rPr lang="ru-RU" sz="2400" dirty="0" smtClean="0"/>
              <a:t> доступны только внутри этого </a:t>
            </a:r>
            <a:r>
              <a:rPr lang="ru-RU" sz="2400" dirty="0" err="1" smtClean="0"/>
              <a:t>поддомена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i="1" dirty="0" err="1" smtClean="0"/>
              <a:t>secure</a:t>
            </a:r>
            <a:r>
              <a:rPr lang="ru-RU" sz="2400" dirty="0" smtClean="0"/>
              <a:t> (необязательный параметр): указывает на то, что значение </a:t>
            </a:r>
            <a:r>
              <a:rPr lang="ru-RU" sz="2400" dirty="0" err="1" smtClean="0"/>
              <a:t>cookie</a:t>
            </a:r>
            <a:r>
              <a:rPr lang="ru-RU" sz="2400" dirty="0" smtClean="0"/>
              <a:t> должно передаваться по протоколу HTTPS. Если задано </a:t>
            </a:r>
            <a:r>
              <a:rPr lang="ru-RU" sz="2400" dirty="0" err="1" smtClean="0"/>
              <a:t>true</a:t>
            </a:r>
            <a:r>
              <a:rPr lang="ru-RU" sz="2400" dirty="0" smtClean="0"/>
              <a:t>, </a:t>
            </a:r>
            <a:r>
              <a:rPr lang="ru-RU" sz="2400" dirty="0" err="1" smtClean="0"/>
              <a:t>cookie</a:t>
            </a:r>
            <a:r>
              <a:rPr lang="ru-RU" sz="2400" dirty="0" smtClean="0"/>
              <a:t> от клиента будет передано на сервер, только если установлено защищенное соединение. По умолчанию равно </a:t>
            </a:r>
            <a:r>
              <a:rPr lang="ru-RU" sz="2400" dirty="0" err="1" smtClean="0"/>
              <a:t>false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httponly</a:t>
            </a:r>
            <a:r>
              <a:rPr lang="ru-RU" sz="2400" dirty="0" smtClean="0"/>
              <a:t> (необязательный параметр): если равно </a:t>
            </a:r>
            <a:r>
              <a:rPr lang="ru-RU" sz="2400" dirty="0" err="1" smtClean="0"/>
              <a:t>true</a:t>
            </a:r>
            <a:r>
              <a:rPr lang="ru-RU" sz="2400" dirty="0" smtClean="0"/>
              <a:t>, </a:t>
            </a:r>
            <a:r>
              <a:rPr lang="ru-RU" sz="2400" dirty="0" err="1" smtClean="0"/>
              <a:t>cookie</a:t>
            </a:r>
            <a:r>
              <a:rPr lang="ru-RU" sz="2400" dirty="0" smtClean="0"/>
              <a:t> будут доступны только через </a:t>
            </a:r>
            <a:r>
              <a:rPr lang="ru-RU" sz="2400" dirty="0" err="1" smtClean="0"/>
              <a:t>http</a:t>
            </a:r>
            <a:r>
              <a:rPr lang="ru-RU" sz="2400" dirty="0" smtClean="0"/>
              <a:t> протокол. То есть </a:t>
            </a:r>
            <a:r>
              <a:rPr lang="ru-RU" sz="2400" dirty="0" err="1" smtClean="0"/>
              <a:t>cookie</a:t>
            </a:r>
            <a:r>
              <a:rPr lang="ru-RU" sz="2400" dirty="0" smtClean="0"/>
              <a:t> в этом случае не будут доступны скриптовым языкам, например,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. По умолчанию параметр равен </a:t>
            </a:r>
            <a:r>
              <a:rPr lang="ru-RU" sz="2400" dirty="0" err="1" smtClean="0"/>
              <a:t>false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0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Сохранение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cookie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i="1" u="sng" dirty="0" err="1" smtClean="0"/>
              <a:t>httponly</a:t>
            </a:r>
            <a:r>
              <a:rPr lang="ru-RU" sz="2400" dirty="0" smtClean="0"/>
              <a:t> (необязательный параметр): если равно </a:t>
            </a:r>
            <a:r>
              <a:rPr lang="ru-RU" sz="2400" dirty="0" err="1" smtClean="0"/>
              <a:t>true</a:t>
            </a:r>
            <a:r>
              <a:rPr lang="ru-RU" sz="2400" dirty="0" smtClean="0"/>
              <a:t>, </a:t>
            </a:r>
            <a:r>
              <a:rPr lang="ru-RU" sz="2400" dirty="0" err="1" smtClean="0"/>
              <a:t>cookie</a:t>
            </a:r>
            <a:r>
              <a:rPr lang="ru-RU" sz="2400" dirty="0" smtClean="0"/>
              <a:t> будут доступны только через </a:t>
            </a:r>
            <a:r>
              <a:rPr lang="ru-RU" sz="2400" dirty="0" err="1" smtClean="0"/>
              <a:t>http</a:t>
            </a:r>
            <a:r>
              <a:rPr lang="ru-RU" sz="2400" dirty="0" smtClean="0"/>
              <a:t> протокол. То есть </a:t>
            </a:r>
            <a:r>
              <a:rPr lang="ru-RU" sz="2400" dirty="0" err="1" smtClean="0"/>
              <a:t>cookie</a:t>
            </a:r>
            <a:r>
              <a:rPr lang="ru-RU" sz="2400" dirty="0" smtClean="0"/>
              <a:t> в этом случае не будут доступны скриптовым языкам, например,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. По умолчанию параметр равен </a:t>
            </a:r>
            <a:r>
              <a:rPr lang="ru-RU" sz="2400" dirty="0" err="1" smtClean="0"/>
              <a:t>false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37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Сохранение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cookie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Пример сохранения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/>
              <a:t>Здесь устанавливаются две </a:t>
            </a:r>
            <a:r>
              <a:rPr lang="ru-RU" sz="2400" dirty="0" err="1"/>
              <a:t>куки</a:t>
            </a:r>
            <a:r>
              <a:rPr lang="ru-RU" sz="2400" dirty="0"/>
              <a:t>: "</a:t>
            </a:r>
            <a:r>
              <a:rPr lang="ru-RU" sz="2400" dirty="0" err="1"/>
              <a:t>city</a:t>
            </a:r>
            <a:r>
              <a:rPr lang="ru-RU" sz="2400" dirty="0"/>
              <a:t>" и "</a:t>
            </a:r>
            <a:r>
              <a:rPr lang="ru-RU" sz="2400" dirty="0" err="1"/>
              <a:t>language</a:t>
            </a:r>
            <a:r>
              <a:rPr lang="ru-RU" sz="2400" dirty="0"/>
              <a:t>". Первая </a:t>
            </a:r>
            <a:r>
              <a:rPr lang="ru-RU" sz="2400" dirty="0" err="1"/>
              <a:t>куки</a:t>
            </a:r>
            <a:r>
              <a:rPr lang="ru-RU" sz="2400" dirty="0"/>
              <a:t> уничтожается после закрытия браузера, а вторая - через 3600 секунд, то есть через час</a:t>
            </a:r>
          </a:p>
          <a:p>
            <a:r>
              <a:rPr lang="ru-RU" sz="2400" dirty="0"/>
              <a:t>В </a:t>
            </a:r>
            <a:r>
              <a:rPr lang="ru-RU" sz="2400" dirty="0" err="1"/>
              <a:t>cookie</a:t>
            </a:r>
            <a:r>
              <a:rPr lang="ru-RU" sz="2400" dirty="0"/>
              <a:t> можно сохранить любую информацию, но не стоит сохранять важные с точки зрения безопасности данные, например, пароли. А если и сохранять какую-то важную информацию, то следует хранить ее в зашифрованном виде.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546319" cy="14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Получение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cookie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Чтобы получить </a:t>
            </a:r>
            <a:r>
              <a:rPr lang="ru-RU" sz="2400" dirty="0" err="1"/>
              <a:t>cookie</a:t>
            </a:r>
            <a:r>
              <a:rPr lang="ru-RU" sz="2400" dirty="0"/>
              <a:t>, можно использовать глобальный ассоциативный массив $_COOKIE, например, $_COOKIE["</a:t>
            </a:r>
            <a:r>
              <a:rPr lang="ru-RU" sz="2400" dirty="0" err="1"/>
              <a:t>city</a:t>
            </a:r>
            <a:r>
              <a:rPr lang="ru-RU" sz="2400" dirty="0"/>
              <a:t>"]. Так, получим ранее сохраненные </a:t>
            </a:r>
            <a:r>
              <a:rPr lang="ru-RU" sz="2400" dirty="0" err="1"/>
              <a:t>куки</a:t>
            </a:r>
            <a:r>
              <a:rPr lang="ru-RU" sz="2400" dirty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708920"/>
            <a:ext cx="8290032" cy="104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Удаление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cookie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Для удаления </a:t>
            </a:r>
            <a:r>
              <a:rPr lang="ru-RU" sz="2400" dirty="0" err="1"/>
              <a:t>cookie</a:t>
            </a:r>
            <a:r>
              <a:rPr lang="ru-RU" sz="2400" dirty="0"/>
              <a:t> достаточно в качестве срока действия указать какое-либо время в прошлом: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2564904"/>
            <a:ext cx="6551235" cy="4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Авторизация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/>
              <a:t>Авторизация</a:t>
            </a:r>
            <a:r>
              <a:rPr lang="ru-RU" sz="2400" dirty="0"/>
              <a:t> - это процесс определения пользователя (идентификация) сайтом.</a:t>
            </a:r>
          </a:p>
          <a:p>
            <a:r>
              <a:rPr lang="ru-RU" sz="2400" dirty="0"/>
              <a:t>Она нужна для того, чтобы </a:t>
            </a:r>
            <a:r>
              <a:rPr lang="ru-RU" sz="2400" b="1" dirty="0"/>
              <a:t>разграничить доступ</a:t>
            </a:r>
            <a:r>
              <a:rPr lang="ru-RU" sz="2400" dirty="0"/>
              <a:t> в различные места сайта для разных типов пользователей.</a:t>
            </a:r>
          </a:p>
          <a:p>
            <a:r>
              <a:rPr lang="ru-RU" sz="2400" dirty="0"/>
              <a:t>Обычно </a:t>
            </a:r>
            <a:r>
              <a:rPr lang="ru-RU" sz="2400" i="1" dirty="0"/>
              <a:t>авторизованный</a:t>
            </a:r>
            <a:r>
              <a:rPr lang="ru-RU" sz="2400" dirty="0"/>
              <a:t> пользователь может совершить больше операций на сайте, чем не авторизованный: отсылать какие-либо сообщения, писать в комментарии и многое другое.</a:t>
            </a:r>
          </a:p>
          <a:p>
            <a:r>
              <a:rPr lang="ru-RU" sz="2400" dirty="0"/>
              <a:t>Также очень часто авторизованные пользователи различаются по </a:t>
            </a:r>
            <a:r>
              <a:rPr lang="ru-RU" sz="2400" b="1" dirty="0"/>
              <a:t>привилегиям</a:t>
            </a:r>
            <a:r>
              <a:rPr lang="ru-RU" sz="2400" dirty="0"/>
              <a:t>: существуют такие типы, как </a:t>
            </a:r>
            <a:r>
              <a:rPr lang="ru-RU" sz="2400" i="1" dirty="0"/>
              <a:t>администраторы</a:t>
            </a:r>
            <a:r>
              <a:rPr lang="ru-RU" sz="2400" dirty="0"/>
              <a:t>, </a:t>
            </a:r>
            <a:r>
              <a:rPr lang="ru-RU" sz="2400" i="1" dirty="0"/>
              <a:t>модераторы</a:t>
            </a:r>
            <a:r>
              <a:rPr lang="ru-RU" sz="2400" dirty="0"/>
              <a:t>, </a:t>
            </a:r>
            <a:r>
              <a:rPr lang="ru-RU" sz="2400" i="1" dirty="0"/>
              <a:t>редакторы</a:t>
            </a:r>
            <a:r>
              <a:rPr lang="ru-RU" sz="2400" dirty="0"/>
              <a:t> и другие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4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5552" y="3933056"/>
            <a:ext cx="9906000" cy="2924944"/>
          </a:xfrm>
          <a:prstGeom prst="rect">
            <a:avLst/>
          </a:prstGeom>
          <a:solidFill>
            <a:srgbClr val="1B4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68219" y="4653136"/>
            <a:ext cx="6649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HelveticaNeueCyr" pitchFamily="50" charset="-52"/>
              </a:rPr>
              <a:t>PHP. </a:t>
            </a:r>
            <a:r>
              <a:rPr lang="ru-RU" sz="5400" dirty="0" smtClean="0">
                <a:solidFill>
                  <a:schemeClr val="bg1"/>
                </a:solidFill>
                <a:latin typeface="HelveticaNeueCyr" pitchFamily="50" charset="-52"/>
              </a:rPr>
              <a:t>Занятие </a:t>
            </a:r>
            <a:r>
              <a:rPr lang="ru-RU" sz="5400" dirty="0" smtClean="0">
                <a:solidFill>
                  <a:schemeClr val="bg1"/>
                </a:solidFill>
                <a:latin typeface="HelveticaNeueCyr" pitchFamily="50" charset="-52"/>
              </a:rPr>
              <a:t>10</a:t>
            </a:r>
            <a:endParaRPr lang="en-US" sz="5400" dirty="0" smtClean="0">
              <a:solidFill>
                <a:schemeClr val="bg1"/>
              </a:solidFill>
              <a:latin typeface="HelveticaNeueCyr" pitchFamily="50" charset="-52"/>
            </a:endParaRPr>
          </a:p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Работа с </a:t>
            </a:r>
            <a:r>
              <a:rPr lang="ru-RU" sz="5400" b="1" dirty="0" smtClean="0">
                <a:solidFill>
                  <a:schemeClr val="bg1"/>
                </a:solidFill>
                <a:latin typeface="HelveticaNeueCyr" pitchFamily="50" charset="-52"/>
              </a:rPr>
              <a:t>сессиями</a:t>
            </a:r>
            <a:endParaRPr lang="ru-RU" sz="540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750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Авторизация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Каждый </a:t>
            </a:r>
            <a:r>
              <a:rPr lang="ru-RU" sz="2400" dirty="0"/>
              <a:t>из них может совершать какие-либо операции, недоступные обычным пользователям, например, модератор может банить пользователей и т.д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59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Авторизация через файлы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Создадим самую простейшую конструкцию - файл (одну страницу сайта), </a:t>
            </a:r>
            <a:r>
              <a:rPr lang="ru-RU" sz="2400" b="1" dirty="0"/>
              <a:t>защищенный паролем</a:t>
            </a:r>
            <a:r>
              <a:rPr lang="ru-RU" sz="2400" dirty="0"/>
              <a:t>.</a:t>
            </a:r>
          </a:p>
          <a:p>
            <a:r>
              <a:rPr lang="ru-RU" sz="2400" dirty="0"/>
              <a:t>При попытке обратится к нему, он будет выдавать поле ввода пароля.</a:t>
            </a:r>
          </a:p>
          <a:p>
            <a:r>
              <a:rPr lang="ru-RU" sz="2400" dirty="0"/>
              <a:t>В случае ввода правильного пароля он должен выполнить скрипт, защищенный паролем, а случае неправильного - опять показать поле для ввода пароля.</a:t>
            </a:r>
          </a:p>
          <a:p>
            <a:r>
              <a:rPr lang="ru-RU" sz="2400" dirty="0"/>
              <a:t>В случае успешного ввода пароля - форма ввода больше не должна показываться. Пароль будем хранить прямо в файле. Файл назовем </a:t>
            </a:r>
            <a:r>
              <a:rPr lang="ru-RU" sz="2400" b="1" dirty="0" err="1"/>
              <a:t>index.php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9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Защита пароля от злоумышленника</a:t>
            </a:r>
            <a:b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</a:b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Замените текст на звездочки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Принцип защиты такой: злоумышленник не должен иметь возможность подсмотреть пароль . Например, глядя вам через плечо.</a:t>
            </a:r>
          </a:p>
          <a:p>
            <a:r>
              <a:rPr lang="ru-RU" sz="2400" dirty="0"/>
              <a:t>Для этого в HTML существует специальный тип </a:t>
            </a:r>
            <a:r>
              <a:rPr lang="ru-RU" sz="2400" dirty="0" err="1"/>
              <a:t>инпута</a:t>
            </a:r>
            <a:r>
              <a:rPr lang="ru-RU" sz="2400" dirty="0"/>
              <a:t> для ввода пароля. Подобные поля ввода отображают текст звездочками. Вы с ними наверняка знакомы - такой прием очень распространен в интернете.</a:t>
            </a:r>
          </a:p>
          <a:p>
            <a:r>
              <a:rPr lang="ru-RU" sz="2400" dirty="0"/>
              <a:t>Чтобы добиться такого эффекта, нужно для </a:t>
            </a:r>
            <a:r>
              <a:rPr lang="ru-RU" sz="2400" dirty="0" err="1"/>
              <a:t>инпута</a:t>
            </a:r>
            <a:r>
              <a:rPr lang="ru-RU" sz="2400" dirty="0"/>
              <a:t> с паролем указать атрибут </a:t>
            </a:r>
            <a:r>
              <a:rPr lang="ru-RU" sz="2400" b="1" dirty="0" err="1"/>
              <a:t>type</a:t>
            </a:r>
            <a:r>
              <a:rPr lang="ru-RU" sz="2400" b="1" dirty="0"/>
              <a:t>=</a:t>
            </a:r>
            <a:r>
              <a:rPr lang="ru-RU" sz="2400" b="1" dirty="0" smtClean="0"/>
              <a:t>'</a:t>
            </a:r>
            <a:r>
              <a:rPr lang="ru-RU" sz="2400" b="1" dirty="0" err="1" smtClean="0"/>
              <a:t>password</a:t>
            </a:r>
            <a:r>
              <a:rPr lang="ru-RU" sz="2400" b="1" dirty="0" smtClean="0"/>
              <a:t>‘</a:t>
            </a:r>
            <a:endParaRPr lang="ru-RU" sz="2400" dirty="0"/>
          </a:p>
          <a:p>
            <a:r>
              <a:rPr lang="ru-RU" sz="2400" dirty="0"/>
              <a:t>И теперь, даже если кто-то стоит у вас за спиной, он не сможет прочитать пароль с экрана.</a:t>
            </a:r>
          </a:p>
        </p:txBody>
      </p:sp>
    </p:spTree>
    <p:extLst>
      <p:ext uri="{BB962C8B-B14F-4D97-AF65-F5344CB8AC3E}">
        <p14:creationId xmlns:p14="http://schemas.microsoft.com/office/powerpoint/2010/main" val="35563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Не используйте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method='GET'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Почему? Потому что злоумышленник сможет прочитать пароль из адресной строки.</a:t>
            </a:r>
          </a:p>
          <a:p>
            <a:r>
              <a:rPr lang="ru-RU" sz="2400" dirty="0"/>
              <a:t>Поэтому для всех форм с паролями используется </a:t>
            </a:r>
            <a:r>
              <a:rPr lang="ru-RU" sz="2400" b="1" dirty="0"/>
              <a:t>только метод POST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4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err="1">
                <a:solidFill>
                  <a:srgbClr val="1B4687"/>
                </a:solidFill>
                <a:latin typeface="HelveticaNeueCyr" pitchFamily="50" charset="-52"/>
              </a:rPr>
              <a:t>Хешируем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 пароль. Функция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md5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Что будет в случае, если злоумышленник получит доступ к нашему файлу? Он сможет посмотреть там наш пароль и впоследствии успешно авторизоваться.</a:t>
            </a:r>
          </a:p>
          <a:p>
            <a:r>
              <a:rPr lang="ru-RU" sz="2400" dirty="0"/>
              <a:t>Для защиты от такого были придуманы специальные </a:t>
            </a:r>
            <a:r>
              <a:rPr lang="ru-RU" sz="2400" b="1" dirty="0"/>
              <a:t>функции хеширования</a:t>
            </a:r>
            <a:r>
              <a:rPr lang="ru-RU" sz="2400" dirty="0"/>
              <a:t>. Они принимают пароль (и не только, вообще любую строку), а возвращают его </a:t>
            </a:r>
            <a:r>
              <a:rPr lang="ru-RU" sz="2400" i="1" dirty="0" err="1"/>
              <a:t>хеш</a:t>
            </a:r>
            <a:r>
              <a:rPr lang="ru-RU" sz="2400" dirty="0"/>
              <a:t>.</a:t>
            </a:r>
          </a:p>
          <a:p>
            <a:r>
              <a:rPr lang="ru-RU" sz="2400" b="1" dirty="0" err="1"/>
              <a:t>Хеш</a:t>
            </a:r>
            <a:r>
              <a:rPr lang="ru-RU" sz="2400" dirty="0"/>
              <a:t> - это набор символов, соответствующий нашей строке, причем для одной строки </a:t>
            </a:r>
            <a:r>
              <a:rPr lang="ru-RU" sz="2400" dirty="0" err="1"/>
              <a:t>хеш</a:t>
            </a:r>
            <a:r>
              <a:rPr lang="ru-RU" sz="2400" dirty="0"/>
              <a:t> всегда будет одним и тем же.</a:t>
            </a:r>
          </a:p>
          <a:p>
            <a:r>
              <a:rPr lang="ru-RU" sz="2400" dirty="0"/>
              <a:t>Самая популярная функция такого рода в PHP - это </a:t>
            </a:r>
            <a:r>
              <a:rPr lang="ru-RU" sz="2400" b="1" dirty="0"/>
              <a:t>md5</a:t>
            </a:r>
            <a:r>
              <a:rPr lang="ru-RU" sz="2400" b="1" dirty="0" smtClean="0"/>
              <a:t>()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71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err="1">
                <a:solidFill>
                  <a:srgbClr val="1B4687"/>
                </a:solidFill>
                <a:latin typeface="HelveticaNeueCyr" pitchFamily="50" charset="-52"/>
              </a:rPr>
              <a:t>Хешируем</a:t>
            </a:r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 пароль. Функция </a:t>
            </a:r>
            <a:r>
              <a:rPr lang="en-US" sz="2100" b="1" dirty="0">
                <a:solidFill>
                  <a:srgbClr val="1B4687"/>
                </a:solidFill>
                <a:latin typeface="HelveticaNeueCyr" pitchFamily="50" charset="-52"/>
              </a:rPr>
              <a:t>md5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Пример </a:t>
            </a:r>
            <a:r>
              <a:rPr lang="ru-RU" sz="2400" dirty="0" err="1"/>
              <a:t>хеша</a:t>
            </a:r>
            <a:r>
              <a:rPr lang="ru-RU" sz="2400" dirty="0"/>
              <a:t> пароля </a:t>
            </a:r>
            <a:r>
              <a:rPr lang="ru-RU" sz="2400" b="1" dirty="0"/>
              <a:t>md5('12345'):</a:t>
            </a:r>
            <a:r>
              <a:rPr lang="ru-RU" sz="2400" dirty="0"/>
              <a:t> </a:t>
            </a:r>
            <a:r>
              <a:rPr lang="ru-RU" sz="2400" i="1" dirty="0"/>
              <a:t>827ccb0eea8a706c4c34a16891f84e7b</a:t>
            </a:r>
            <a:r>
              <a:rPr lang="ru-RU" sz="2400" dirty="0"/>
              <a:t>.</a:t>
            </a:r>
          </a:p>
          <a:p>
            <a:r>
              <a:rPr lang="ru-RU" sz="2400" dirty="0"/>
              <a:t>По </a:t>
            </a:r>
            <a:r>
              <a:rPr lang="ru-RU" sz="2400" dirty="0" err="1"/>
              <a:t>хешу</a:t>
            </a:r>
            <a:r>
              <a:rPr lang="ru-RU" sz="2400" dirty="0"/>
              <a:t> никак нельзя восстановить пароль.</a:t>
            </a:r>
          </a:p>
          <a:p>
            <a:r>
              <a:rPr lang="ru-RU" sz="2400" dirty="0"/>
              <a:t>Если мы будем хранить пароль в файле в виде </a:t>
            </a:r>
            <a:r>
              <a:rPr lang="ru-RU" sz="2400" dirty="0" err="1"/>
              <a:t>хеша</a:t>
            </a:r>
            <a:r>
              <a:rPr lang="ru-RU" sz="2400" dirty="0"/>
              <a:t> и кто-то заглянет в наш файл - он не сможет узнать наш пароль, а узнает только его </a:t>
            </a:r>
            <a:r>
              <a:rPr lang="ru-RU" sz="2400" dirty="0" err="1"/>
              <a:t>хеш</a:t>
            </a:r>
            <a:r>
              <a:rPr lang="ru-RU" sz="2400" dirty="0"/>
              <a:t> (а по </a:t>
            </a:r>
            <a:r>
              <a:rPr lang="ru-RU" sz="2400" dirty="0" err="1"/>
              <a:t>хешу</a:t>
            </a:r>
            <a:r>
              <a:rPr lang="ru-RU" sz="2400" dirty="0"/>
              <a:t> восстановить пароль нельзя).</a:t>
            </a:r>
          </a:p>
          <a:p>
            <a:r>
              <a:rPr lang="ru-RU" sz="2400" dirty="0"/>
              <a:t>Потренируйтесь сами: найдите </a:t>
            </a:r>
            <a:r>
              <a:rPr lang="ru-RU" sz="2400" b="1" dirty="0"/>
              <a:t>md5</a:t>
            </a:r>
            <a:r>
              <a:rPr lang="ru-RU" sz="2400" dirty="0"/>
              <a:t> от различных строк: '1234567890', 'пароль', 'юзер'.</a:t>
            </a:r>
          </a:p>
        </p:txBody>
      </p:sp>
    </p:spTree>
    <p:extLst>
      <p:ext uri="{BB962C8B-B14F-4D97-AF65-F5344CB8AC3E}">
        <p14:creationId xmlns:p14="http://schemas.microsoft.com/office/powerpoint/2010/main" val="31238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Как использовать </a:t>
            </a:r>
            <a:r>
              <a:rPr lang="ru-RU" sz="2100" b="1" dirty="0" err="1">
                <a:solidFill>
                  <a:srgbClr val="1B4687"/>
                </a:solidFill>
                <a:latin typeface="HelveticaNeueCyr" pitchFamily="50" charset="-52"/>
              </a:rPr>
              <a:t>хеш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Получая пароль из формы авторизации мы должны обработать его функцией </a:t>
            </a:r>
            <a:r>
              <a:rPr lang="ru-RU" sz="2400" b="1" dirty="0"/>
              <a:t>md5</a:t>
            </a:r>
            <a:r>
              <a:rPr lang="ru-RU" sz="2400" dirty="0"/>
              <a:t> и сравнить с тем </a:t>
            </a:r>
            <a:r>
              <a:rPr lang="ru-RU" sz="2400" dirty="0" err="1"/>
              <a:t>хешем</a:t>
            </a:r>
            <a:r>
              <a:rPr lang="ru-RU" sz="2400" dirty="0"/>
              <a:t>, который хранится у нас в файле.</a:t>
            </a:r>
          </a:p>
          <a:p>
            <a:r>
              <a:rPr lang="ru-RU" sz="2400" dirty="0"/>
              <a:t>Если </a:t>
            </a:r>
            <a:r>
              <a:rPr lang="ru-RU" sz="2400" b="1" dirty="0" err="1"/>
              <a:t>хеши</a:t>
            </a:r>
            <a:r>
              <a:rPr lang="ru-RU" sz="2400" b="1" dirty="0"/>
              <a:t> совпадают</a:t>
            </a:r>
            <a:r>
              <a:rPr lang="ru-RU" sz="2400" dirty="0"/>
              <a:t> - значит пароли одинаковы, даем доступ.</a:t>
            </a:r>
          </a:p>
        </p:txBody>
      </p:sp>
    </p:spTree>
    <p:extLst>
      <p:ext uri="{BB962C8B-B14F-4D97-AF65-F5344CB8AC3E}">
        <p14:creationId xmlns:p14="http://schemas.microsoft.com/office/powerpoint/2010/main" val="34711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Логаут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Авторизованный пользователь должен иметь возможность перестать им быть.</a:t>
            </a:r>
          </a:p>
          <a:p>
            <a:r>
              <a:rPr lang="ru-RU" sz="2400" dirty="0"/>
              <a:t>Для этого следует сделать ссылку 'выйти' ('</a:t>
            </a:r>
            <a:r>
              <a:rPr lang="ru-RU" sz="2400" dirty="0" err="1"/>
              <a:t>logout</a:t>
            </a:r>
            <a:r>
              <a:rPr lang="ru-RU" sz="2400" dirty="0"/>
              <a:t>' по-английски).</a:t>
            </a:r>
          </a:p>
          <a:p>
            <a:r>
              <a:rPr lang="ru-RU" sz="2400" dirty="0"/>
              <a:t>При переходе по этой ссылке должна выполниться функция </a:t>
            </a:r>
            <a:r>
              <a:rPr lang="ru-RU" sz="2400" b="1" dirty="0" err="1"/>
              <a:t>session_destroy</a:t>
            </a:r>
            <a:r>
              <a:rPr lang="ru-RU" sz="2400" b="1" dirty="0"/>
              <a:t>()</a:t>
            </a:r>
            <a:r>
              <a:rPr lang="ru-RU" sz="2400" dirty="0"/>
              <a:t>, которая уничтожит все сессии ДАННОГО пользователя, тем самым закончив его авторизацию.</a:t>
            </a:r>
          </a:p>
          <a:p>
            <a:r>
              <a:rPr lang="ru-RU" sz="2400" dirty="0"/>
              <a:t>И он станет уже </a:t>
            </a:r>
            <a:r>
              <a:rPr lang="ru-RU" sz="2400" b="1" dirty="0"/>
              <a:t>неавторизованным</a:t>
            </a:r>
            <a:r>
              <a:rPr lang="ru-RU" sz="2400" dirty="0"/>
              <a:t> пользователем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4581128"/>
            <a:ext cx="8046290" cy="17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Сессии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Многие начинающие не понимают, что когда они видят страницу сайта в своем браузере, PHP скрипт уже давно отработал и забыл о нас.</a:t>
            </a:r>
          </a:p>
          <a:p>
            <a:r>
              <a:rPr lang="ru-RU" sz="2400" dirty="0"/>
              <a:t>Поэтому, если мы переходим с одной страницы сайта на другую - </a:t>
            </a:r>
            <a:r>
              <a:rPr lang="ru-RU" sz="2400" dirty="0" err="1"/>
              <a:t>php</a:t>
            </a:r>
            <a:r>
              <a:rPr lang="ru-RU" sz="2400" dirty="0"/>
              <a:t> скрипт не может запомнить данные с предыдущей страницы, например, значения переменных.</a:t>
            </a:r>
          </a:p>
          <a:p>
            <a:r>
              <a:rPr lang="ru-RU" sz="2400" dirty="0"/>
              <a:t>Однако, такой механизм очень нужен, хотя бы для того, чтобы запоминать выбор пользователя или то, что пользователь был авторизован.</a:t>
            </a:r>
          </a:p>
          <a:p>
            <a:r>
              <a:rPr lang="ru-RU" sz="2400" dirty="0"/>
              <a:t>На помощь программистам приходят такие механизмы как </a:t>
            </a:r>
            <a:r>
              <a:rPr lang="ru-RU" sz="2400" b="1" dirty="0"/>
              <a:t>сессии</a:t>
            </a:r>
            <a:r>
              <a:rPr lang="ru-RU" sz="2400" dirty="0"/>
              <a:t> и </a:t>
            </a:r>
            <a:r>
              <a:rPr lang="ru-RU" sz="2400" b="1" dirty="0" err="1"/>
              <a:t>cookie</a:t>
            </a:r>
            <a:r>
              <a:rPr lang="ru-RU" sz="2400" dirty="0"/>
              <a:t> (</a:t>
            </a:r>
            <a:r>
              <a:rPr lang="ru-RU" sz="2400" dirty="0" err="1"/>
              <a:t>куки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954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Что такое сессии в PHP?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b="1" dirty="0"/>
              <a:t>Сессия</a:t>
            </a:r>
            <a:r>
              <a:rPr lang="ru-RU" sz="2400" dirty="0"/>
              <a:t> - это механизм PHP, который позволяет хранить данные для конкретного пользователя между запусками скрипта.</a:t>
            </a:r>
          </a:p>
          <a:p>
            <a:r>
              <a:rPr lang="ru-RU" sz="2400" dirty="0"/>
              <a:t>Мы можем записывать какую-либо информацию в сессию и считывать ее оттуда в следующем запуске этого или другого скрипта сайта.</a:t>
            </a:r>
          </a:p>
          <a:p>
            <a:r>
              <a:rPr lang="ru-RU" sz="2400" dirty="0"/>
              <a:t>С помощью сессии можно реализовать авторизацию пользователей, корзину интернет-магазина и другое.</a:t>
            </a:r>
          </a:p>
        </p:txBody>
      </p:sp>
    </p:spTree>
    <p:extLst>
      <p:ext uri="{BB962C8B-B14F-4D97-AF65-F5344CB8AC3E}">
        <p14:creationId xmlns:p14="http://schemas.microsoft.com/office/powerpoint/2010/main" val="21426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Инициализируем сессию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Чтобы записать что-то в сессию ее сначала нужно </a:t>
            </a:r>
            <a:r>
              <a:rPr lang="ru-RU" sz="2400" i="1" dirty="0"/>
              <a:t>инициализировать</a:t>
            </a:r>
            <a:r>
              <a:rPr lang="ru-RU" sz="2400" dirty="0"/>
              <a:t> с помощью функции </a:t>
            </a:r>
            <a:r>
              <a:rPr lang="ru-RU" sz="2400" b="1" dirty="0" err="1"/>
              <a:t>session_start</a:t>
            </a:r>
            <a:r>
              <a:rPr lang="ru-RU" sz="2400" b="1" dirty="0" smtClean="0"/>
              <a:t>()</a:t>
            </a:r>
            <a:r>
              <a:rPr lang="ru-RU" sz="2400" dirty="0" smtClean="0"/>
              <a:t>: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Обратите внимание на то, что в одном скрипте сессия должна инициализироваться </a:t>
            </a:r>
            <a:r>
              <a:rPr lang="ru-RU" sz="2400" b="1" dirty="0"/>
              <a:t>только один раз</a:t>
            </a:r>
            <a:r>
              <a:rPr lang="ru-RU" sz="2400" dirty="0"/>
              <a:t>, иначе скрипт выдаст ошибку.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2227522"/>
            <a:ext cx="8136904" cy="15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 smtClean="0">
                <a:solidFill>
                  <a:srgbClr val="1B4687"/>
                </a:solidFill>
                <a:latin typeface="HelveticaNeueCyr" pitchFamily="50" charset="-52"/>
              </a:rPr>
              <a:t>Запись и чтение сессий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После инициализации мы можем записать что-нибудь в сессию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После того, как мы что-то записали в сессию, мы можем это оттуда извлечь: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44824"/>
            <a:ext cx="4587194" cy="16561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64" y="4509120"/>
            <a:ext cx="3487730" cy="14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Возможные проблемы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Основная проблема при работе с сессией следующая: нельзя делать никакого вывода в браузер до окончания работы с сессиями.</a:t>
            </a:r>
          </a:p>
          <a:p>
            <a:r>
              <a:rPr lang="ru-RU" sz="2400" i="1" dirty="0"/>
              <a:t>Что такое вывод в браузер?</a:t>
            </a:r>
          </a:p>
          <a:p>
            <a:r>
              <a:rPr lang="ru-RU" sz="2400" dirty="0"/>
              <a:t>Это любой символ до </a:t>
            </a:r>
            <a:r>
              <a:rPr lang="ru-RU" sz="2400" b="1" dirty="0"/>
              <a:t>&lt;?</a:t>
            </a:r>
            <a:r>
              <a:rPr lang="ru-RU" sz="2400" b="1" dirty="0" err="1"/>
              <a:t>php</a:t>
            </a:r>
            <a:r>
              <a:rPr lang="ru-RU" sz="2400" dirty="0"/>
              <a:t>, например, текст или тег, даже пробел. Кроме того нельзя делать выводы через </a:t>
            </a:r>
            <a:r>
              <a:rPr lang="ru-RU" sz="2400" b="1" dirty="0" err="1"/>
              <a:t>echo</a:t>
            </a:r>
            <a:r>
              <a:rPr lang="ru-RU" sz="2400" dirty="0"/>
              <a:t>, </a:t>
            </a:r>
            <a:r>
              <a:rPr lang="ru-RU" sz="2400" b="1" dirty="0" err="1"/>
              <a:t>var_dump</a:t>
            </a:r>
            <a:r>
              <a:rPr lang="ru-RU" sz="2400" dirty="0"/>
              <a:t> и </a:t>
            </a:r>
            <a:r>
              <a:rPr lang="ru-RU" sz="2400" b="1" dirty="0" err="1"/>
              <a:t>print_r</a:t>
            </a:r>
            <a:r>
              <a:rPr lang="ru-RU" sz="2400" dirty="0"/>
              <a:t>.</a:t>
            </a:r>
          </a:p>
          <a:p>
            <a:r>
              <a:rPr lang="ru-RU" sz="2400" b="1" dirty="0"/>
              <a:t>Кодировка</a:t>
            </a:r>
            <a:r>
              <a:rPr lang="ru-RU" sz="2400" dirty="0"/>
              <a:t> вашего документа обязательно должна быть utf-8 </a:t>
            </a:r>
            <a:r>
              <a:rPr lang="ru-RU" sz="2400" b="1" dirty="0"/>
              <a:t>без BOM</a:t>
            </a:r>
            <a:r>
              <a:rPr lang="ru-RU" sz="2400" dirty="0"/>
              <a:t>. Если она будет просто utf-8, то перед &lt;?</a:t>
            </a:r>
            <a:r>
              <a:rPr lang="ru-RU" sz="2400" dirty="0" err="1"/>
              <a:t>php</a:t>
            </a:r>
            <a:r>
              <a:rPr lang="ru-RU" sz="2400" dirty="0"/>
              <a:t> будет вставлен спец. символ, характерный для данной кодировки и сессии работать не будут.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60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Возможные проблемы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Если </a:t>
            </a:r>
            <a:r>
              <a:rPr lang="ru-RU" sz="2400" dirty="0"/>
              <a:t>вы делаете какие-то вывод в браузер до работы с сессией, то увидите следующую </a:t>
            </a:r>
            <a:r>
              <a:rPr lang="ru-RU" sz="2400" dirty="0" err="1"/>
              <a:t>ошибку:</a:t>
            </a:r>
            <a:r>
              <a:rPr lang="ru-RU" sz="2400" i="1" dirty="0" err="1"/>
              <a:t>Warning</a:t>
            </a:r>
            <a:r>
              <a:rPr lang="ru-RU" sz="2400" i="1" dirty="0"/>
              <a:t>: </a:t>
            </a:r>
            <a:r>
              <a:rPr lang="ru-RU" sz="2400" i="1" dirty="0" err="1"/>
              <a:t>Cannot</a:t>
            </a:r>
            <a:r>
              <a:rPr lang="ru-RU" sz="2400" i="1" dirty="0"/>
              <a:t> </a:t>
            </a:r>
            <a:r>
              <a:rPr lang="ru-RU" sz="2400" i="1" dirty="0" err="1"/>
              <a:t>send</a:t>
            </a:r>
            <a:r>
              <a:rPr lang="ru-RU" sz="2400" i="1" dirty="0"/>
              <a:t> </a:t>
            </a:r>
            <a:r>
              <a:rPr lang="ru-RU" sz="2400" i="1" dirty="0" err="1"/>
              <a:t>session</a:t>
            </a:r>
            <a:r>
              <a:rPr lang="ru-RU" sz="2400" i="1" dirty="0"/>
              <a:t> </a:t>
            </a:r>
            <a:r>
              <a:rPr lang="ru-RU" sz="2400" i="1" dirty="0" err="1"/>
              <a:t>cookie</a:t>
            </a:r>
            <a:r>
              <a:rPr lang="ru-RU" sz="2400" i="1" dirty="0"/>
              <a:t> - </a:t>
            </a:r>
            <a:r>
              <a:rPr lang="ru-RU" sz="2400" i="1" dirty="0" err="1"/>
              <a:t>headers</a:t>
            </a:r>
            <a:r>
              <a:rPr lang="ru-RU" sz="2400" i="1" dirty="0"/>
              <a:t> </a:t>
            </a:r>
            <a:r>
              <a:rPr lang="ru-RU" sz="2400" i="1" dirty="0" err="1"/>
              <a:t>already</a:t>
            </a:r>
            <a:r>
              <a:rPr lang="ru-RU" sz="2400" i="1" dirty="0"/>
              <a:t> </a:t>
            </a:r>
            <a:r>
              <a:rPr lang="ru-RU" sz="2400" i="1" dirty="0" err="1"/>
              <a:t>sent</a:t>
            </a:r>
            <a:r>
              <a:rPr lang="ru-RU" sz="2400" dirty="0"/>
              <a:t>.</a:t>
            </a:r>
          </a:p>
          <a:p>
            <a:r>
              <a:rPr lang="ru-RU" sz="2400" dirty="0"/>
              <a:t>Эта ошибка также вызывается другими сообщениями об ошибках, так как эти сообщения - это вывод в браузер до старта сессии. Обратите на это внимание.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29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rgbClr val="1B4687"/>
                </a:solidFill>
                <a:latin typeface="HelveticaNeueCyr" pitchFamily="50" charset="-52"/>
              </a:rPr>
              <a:t>Удалении переменных из сессии</a:t>
            </a:r>
            <a:endParaRPr lang="ru-RU" sz="2100" b="1" dirty="0">
              <a:solidFill>
                <a:srgbClr val="1B4687"/>
              </a:solidFill>
              <a:latin typeface="HelveticaNeueCyr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>
            <a:noAutofit/>
          </a:bodyPr>
          <a:lstStyle/>
          <a:p>
            <a:r>
              <a:rPr lang="ru-RU" sz="2400" dirty="0"/>
              <a:t>Переменную сессии можно удалять с помощью функции </a:t>
            </a:r>
            <a:r>
              <a:rPr lang="ru-RU" sz="2400" b="1" dirty="0" err="1"/>
              <a:t>unset</a:t>
            </a:r>
            <a:r>
              <a:rPr lang="ru-RU" sz="2400" dirty="0"/>
              <a:t>: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060848"/>
            <a:ext cx="8126656" cy="11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9556</TotalTime>
  <Words>842</Words>
  <Application>Microsoft Office PowerPoint</Application>
  <PresentationFormat>Лист A4 (210x297 мм)</PresentationFormat>
  <Paragraphs>113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HelveticaNeueCyr</vt:lpstr>
      <vt:lpstr>Тема Office</vt:lpstr>
      <vt:lpstr>Презентация PowerPoint</vt:lpstr>
      <vt:lpstr>Презентация PowerPoint</vt:lpstr>
      <vt:lpstr>Сессии</vt:lpstr>
      <vt:lpstr>Что такое сессии в PHP?</vt:lpstr>
      <vt:lpstr>Инициализируем сессию</vt:lpstr>
      <vt:lpstr>Запись и чтение сессий</vt:lpstr>
      <vt:lpstr>Возможные проблемы</vt:lpstr>
      <vt:lpstr>Возможные проблемы</vt:lpstr>
      <vt:lpstr>Удалении переменных из сессии</vt:lpstr>
      <vt:lpstr>Завершение сессии</vt:lpstr>
      <vt:lpstr>COOKIE</vt:lpstr>
      <vt:lpstr>Сохранение cookie</vt:lpstr>
      <vt:lpstr>Сохранение cookie</vt:lpstr>
      <vt:lpstr>Сохранение cookie</vt:lpstr>
      <vt:lpstr>Сохранение cookie</vt:lpstr>
      <vt:lpstr>Сохранение cookie</vt:lpstr>
      <vt:lpstr>Получение cookie</vt:lpstr>
      <vt:lpstr>Удаление cookie</vt:lpstr>
      <vt:lpstr>Авторизация</vt:lpstr>
      <vt:lpstr>Авторизация</vt:lpstr>
      <vt:lpstr>Авторизация через файлы</vt:lpstr>
      <vt:lpstr>Защита пароля от злоумышленника Замените текст на звездочки</vt:lpstr>
      <vt:lpstr>Не используйте method='GET'</vt:lpstr>
      <vt:lpstr>Хешируем пароль. Функция md5</vt:lpstr>
      <vt:lpstr>Хешируем пароль. Функция md5</vt:lpstr>
      <vt:lpstr>Как использовать хеш</vt:lpstr>
      <vt:lpstr>Логаут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Svetlana</cp:lastModifiedBy>
  <cp:revision>246</cp:revision>
  <dcterms:created xsi:type="dcterms:W3CDTF">2016-09-27T12:25:58Z</dcterms:created>
  <dcterms:modified xsi:type="dcterms:W3CDTF">2018-02-19T15:12:50Z</dcterms:modified>
</cp:coreProperties>
</file>