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6" r:id="rId6"/>
    <p:sldId id="267" r:id="rId7"/>
    <p:sldId id="271" r:id="rId8"/>
    <p:sldId id="272" r:id="rId9"/>
    <p:sldId id="262" r:id="rId10"/>
    <p:sldId id="268" r:id="rId11"/>
    <p:sldId id="263" r:id="rId12"/>
    <p:sldId id="269" r:id="rId13"/>
    <p:sldId id="265" r:id="rId14"/>
    <p:sldId id="270" r:id="rId15"/>
    <p:sldId id="257" r:id="rId16"/>
    <p:sldId id="258" r:id="rId17"/>
    <p:sldId id="273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3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6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63668-1AE6-9B10-E10D-5DFE9139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AC2DD6-82DE-19BC-F49A-6F3F76464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8A2307-7492-2A4B-C07F-B40BCEC89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F130-B381-41AB-A054-8445E0783594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969D6E-0DD9-CCEC-5647-CF5A3873D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0AE23D-BCEB-92BE-B502-DC090C41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DA50-19B8-44CE-AF9C-32C786004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07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993E5-C345-A1CC-C36D-125A684F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88176E-62AA-5387-5AE4-7531FFC20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1AEF0-3DA8-6898-45C8-A6CF05814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F130-B381-41AB-A054-8445E0783594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4E5585-5386-9ADA-AE84-46DF2BCC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C55314-7C46-92FF-D2F2-D89E6471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DA50-19B8-44CE-AF9C-32C786004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09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BE8223-C919-714B-99B1-FA9381E7E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840874-A0F8-D7F4-EEFA-CE2D6CEA9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4DCD52-5A97-7B6B-3EA0-1FDF91DC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F130-B381-41AB-A054-8445E0783594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67CB83-134B-3C48-B32D-A2FB63986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550964-810C-A064-56D3-617FCC9D0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DA50-19B8-44CE-AF9C-32C786004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40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D1C32C-5D6C-851A-17CC-0DFAE9BF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43A438-E439-73FE-11B3-439B1B6A8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222D46-AE7B-7ACE-C8E6-9C7AC2CB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F130-B381-41AB-A054-8445E0783594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BD383-7085-80CB-430F-CE127B4E5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9A7B7-1867-BC80-0D73-D96841DC7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DA50-19B8-44CE-AF9C-32C786004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79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B94A8-20ED-8290-EFBE-275511E63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09CB4E-4341-5E65-3E4D-EC377284D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E3EB5-0FAE-DBFC-B5C7-2E844F7BF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F130-B381-41AB-A054-8445E0783594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60937C-3136-364C-39A3-4A70699E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C8E4E-811B-4FBD-A3EB-0A59EE5B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DA50-19B8-44CE-AF9C-32C786004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65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460B3-72CF-9282-FA64-A3A13591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414B14-94C0-CB09-426C-4095CC890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9C40FA-772A-D091-1D23-C1077256B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B85F4F-70EE-4914-AE1E-7340C1488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F130-B381-41AB-A054-8445E0783594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4C09AC-9141-8F2C-9CB1-C619A554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6037FA-DCE0-91C4-F6FD-0C5109BD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DA50-19B8-44CE-AF9C-32C786004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72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67B48-3FF8-DC37-68E5-2B54FB71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C574E3-887F-4F98-FBA0-96469B3AD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4F9AA4-B2E2-63D7-84AF-913759FEB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56C714-B011-3C0C-9601-67C74A250E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B5288B-FE05-6CAF-F00E-F637488CA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5ADC84-F9C6-7F4D-39CB-2D6CD83D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F130-B381-41AB-A054-8445E0783594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7AC955-50BA-7B00-82AC-CC83E0C3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CE139F-D87D-EF73-3BA1-F80FDE5E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DA50-19B8-44CE-AF9C-32C786004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8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55E83-6424-657B-64A1-565F9D93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28BE1D-4867-ABB9-1025-14A090B2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F130-B381-41AB-A054-8445E0783594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4787BFF-469B-21F4-762D-6DE7F85E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C4A7CF-37BF-99B1-928D-6499A587C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DA50-19B8-44CE-AF9C-32C786004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7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FC9705-DAD8-D686-E789-4D85FB7EC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F130-B381-41AB-A054-8445E0783594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A0605F-EAE7-9D68-2F93-C2CDCA9F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53909A-D8B2-F395-91E5-7ABCDEC0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DA50-19B8-44CE-AF9C-32C786004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261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546C4-6E81-0D26-CA87-8323045F7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1E0456-8868-E71F-532A-BCD851C18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271D57-9B09-F7E4-BA79-EE1176089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A0F68-102B-60A0-F316-A1B131FE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F130-B381-41AB-A054-8445E0783594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652307-574D-CA88-8E19-C7C366ECD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83092F-87A0-67C5-6219-C37369B5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DA50-19B8-44CE-AF9C-32C786004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3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38759-9150-634B-5620-8FFCE324E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43C71E-E402-2A1A-F28A-ECF46B89DB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156C53-BB61-FB51-7801-0DB08CE86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452C4A-2F7F-A55B-96B6-7F17DA86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CF130-B381-41AB-A054-8445E0783594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662781-A63E-9E40-4226-72587EE0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52628C-EEAA-7CFB-B9B7-5D16178BE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DDA50-19B8-44CE-AF9C-32C786004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63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FC645A-065D-0F99-DB16-31404753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66580F-0F0C-B1A7-5919-D85F558A3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7372BC-BD37-5A05-58F6-DC2631A22E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FCF130-B381-41AB-A054-8445E0783594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C91A6-F04A-AAD9-AAFF-2AE7571F1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DA3E96-A191-9869-27B8-75480D9477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1DDA50-19B8-44CE-AF9C-32C786004A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475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F9DBF-2DF2-EE68-FCCE-C83234C95C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오픈소스</a:t>
            </a:r>
            <a:r>
              <a:rPr lang="en-US" altLang="ko-KR" dirty="0"/>
              <a:t>_</a:t>
            </a:r>
            <a:r>
              <a:rPr lang="ko-KR" altLang="en-US" dirty="0"/>
              <a:t>프로젝트</a:t>
            </a:r>
            <a:br>
              <a:rPr lang="en-US" altLang="ko-KR" dirty="0"/>
            </a:br>
            <a:r>
              <a:rPr lang="ko-KR" altLang="en-US" dirty="0"/>
              <a:t>안내</a:t>
            </a:r>
          </a:p>
        </p:txBody>
      </p:sp>
    </p:spTree>
    <p:extLst>
      <p:ext uri="{BB962C8B-B14F-4D97-AF65-F5344CB8AC3E}">
        <p14:creationId xmlns:p14="http://schemas.microsoft.com/office/powerpoint/2010/main" val="3832134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730D8-0D25-5A26-A433-B08EA28E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할 목록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2AE7B3-0B62-5392-2066-464246541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4223"/>
            <a:ext cx="10515600" cy="3622739"/>
          </a:xfrm>
        </p:spPr>
        <p:txBody>
          <a:bodyPr/>
          <a:lstStyle/>
          <a:p>
            <a:r>
              <a:rPr lang="ko-KR" altLang="en-US" dirty="0"/>
              <a:t>이전 코드 이해하기</a:t>
            </a:r>
            <a:endParaRPr lang="en-US" altLang="ko-KR" dirty="0"/>
          </a:p>
          <a:p>
            <a:r>
              <a:rPr lang="ko-KR" altLang="en-US" dirty="0"/>
              <a:t>위 이미지</a:t>
            </a:r>
            <a:r>
              <a:rPr lang="en-US" altLang="ko-KR" dirty="0"/>
              <a:t>(</a:t>
            </a:r>
            <a:r>
              <a:rPr lang="ko-KR" altLang="en-US" dirty="0"/>
              <a:t>이전 코드</a:t>
            </a:r>
            <a:r>
              <a:rPr lang="en-US" altLang="ko-KR" dirty="0"/>
              <a:t>)</a:t>
            </a:r>
            <a:r>
              <a:rPr lang="ko-KR" altLang="en-US" dirty="0"/>
              <a:t>에서는 </a:t>
            </a:r>
            <a:r>
              <a:rPr lang="en-US" altLang="ko-KR" dirty="0"/>
              <a:t>uniform(</a:t>
            </a:r>
            <a:r>
              <a:rPr lang="ko-KR" altLang="en-US" dirty="0"/>
              <a:t>균등분포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ko-KR" altLang="en-US" dirty="0" err="1"/>
              <a:t>노이즈생성</a:t>
            </a:r>
            <a:endParaRPr lang="en-US" altLang="ko-KR" dirty="0"/>
          </a:p>
          <a:p>
            <a:r>
              <a:rPr lang="ko-KR" altLang="en-US" dirty="0"/>
              <a:t>다른 노이즈 방식으로 적용해보기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FC80810-EC1E-13BB-F9CC-B75B48556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95" y="1479181"/>
            <a:ext cx="6363588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96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88219E3-3734-D8C3-65C9-62D1749E0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946"/>
            <a:ext cx="4765183" cy="6858000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A6DC492-E127-828F-4537-42117C99E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1725" y="1844459"/>
            <a:ext cx="5948819" cy="103026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테스트 이미지경로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Gradcam</a:t>
            </a:r>
            <a:r>
              <a:rPr lang="en-US" altLang="ko-KR" dirty="0"/>
              <a:t> </a:t>
            </a:r>
            <a:r>
              <a:rPr lang="ko-KR" altLang="en-US" dirty="0"/>
              <a:t>이미지 저장경로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BA25655A-0290-FCE4-6D46-74BB7FDAD617}"/>
              </a:ext>
            </a:extLst>
          </p:cNvPr>
          <p:cNvSpPr txBox="1">
            <a:spLocks/>
          </p:cNvSpPr>
          <p:nvPr/>
        </p:nvSpPr>
        <p:spPr>
          <a:xfrm>
            <a:off x="5041724" y="3654585"/>
            <a:ext cx="5948819" cy="13188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위 학습과정과 똑같이 이미지 변형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+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err="1"/>
              <a:t>Dataloader</a:t>
            </a:r>
            <a:r>
              <a:rPr lang="ko-KR" altLang="en-US" dirty="0"/>
              <a:t>에 적제</a:t>
            </a:r>
            <a:endParaRPr lang="en-US" altLang="ko-KR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D978DD0-683B-0635-B5C6-31F9FEE6F9A4}"/>
              </a:ext>
            </a:extLst>
          </p:cNvPr>
          <p:cNvSpPr txBox="1">
            <a:spLocks/>
          </p:cNvSpPr>
          <p:nvPr/>
        </p:nvSpPr>
        <p:spPr>
          <a:xfrm>
            <a:off x="5041724" y="5557815"/>
            <a:ext cx="5948819" cy="1030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모델 사용을 위해</a:t>
            </a: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모델 구조 </a:t>
            </a:r>
            <a:r>
              <a:rPr lang="en-US" altLang="ko-KR" dirty="0"/>
              <a:t>+ </a:t>
            </a:r>
            <a:r>
              <a:rPr lang="ko-KR" altLang="en-US" dirty="0"/>
              <a:t>가중치 불러오기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681A4C-6C9A-936E-4EE6-F9DEEF17D5CF}"/>
              </a:ext>
            </a:extLst>
          </p:cNvPr>
          <p:cNvSpPr txBox="1"/>
          <p:nvPr/>
        </p:nvSpPr>
        <p:spPr>
          <a:xfrm>
            <a:off x="5115216" y="269921"/>
            <a:ext cx="462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Grad_Cam</a:t>
            </a:r>
            <a:r>
              <a:rPr lang="en-US" altLang="ko-KR" b="1" dirty="0"/>
              <a:t> </a:t>
            </a:r>
            <a:r>
              <a:rPr lang="ko-KR" altLang="en-US" b="1" dirty="0"/>
              <a:t>부분</a:t>
            </a:r>
          </a:p>
        </p:txBody>
      </p:sp>
    </p:spTree>
    <p:extLst>
      <p:ext uri="{BB962C8B-B14F-4D97-AF65-F5344CB8AC3E}">
        <p14:creationId xmlns:p14="http://schemas.microsoft.com/office/powerpoint/2010/main" val="703647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AA1AA74-C4B8-C150-7305-FA1C4FB11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469"/>
            <a:ext cx="4906060" cy="6173061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098FA20-D0F2-1FB8-A911-A793F8E2A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4222" y="602955"/>
            <a:ext cx="5948819" cy="5128771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err="1"/>
              <a:t>GramCam</a:t>
            </a:r>
            <a:r>
              <a:rPr lang="en-US" altLang="ko-KR" dirty="0"/>
              <a:t> </a:t>
            </a:r>
            <a:r>
              <a:rPr lang="ko-KR" altLang="en-US" dirty="0"/>
              <a:t>선언</a:t>
            </a:r>
          </a:p>
        </p:txBody>
      </p:sp>
    </p:spTree>
    <p:extLst>
      <p:ext uri="{BB962C8B-B14F-4D97-AF65-F5344CB8AC3E}">
        <p14:creationId xmlns:p14="http://schemas.microsoft.com/office/powerpoint/2010/main" val="860064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E8EC3AB-D613-2682-FB83-009DDD005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231143" cy="6858000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615EA41-BF72-C708-C808-F6B7363B1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200" y="344842"/>
            <a:ext cx="5770141" cy="737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 err="1"/>
              <a:t>Test_loader</a:t>
            </a:r>
            <a:r>
              <a:rPr lang="ko-KR" altLang="en-US" sz="1600" dirty="0"/>
              <a:t>으로 이미지 불러와 평가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Pred = </a:t>
            </a:r>
            <a:r>
              <a:rPr lang="ko-KR" altLang="en-US" sz="1600" dirty="0"/>
              <a:t>예측</a:t>
            </a:r>
            <a:r>
              <a:rPr lang="en-US" altLang="ko-KR" sz="1600" dirty="0"/>
              <a:t>, label = </a:t>
            </a:r>
            <a:r>
              <a:rPr lang="ko-KR" altLang="en-US" sz="1600" dirty="0"/>
              <a:t>정답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E4F0DAE-9BAF-8F58-EC1E-976397E1266D}"/>
              </a:ext>
            </a:extLst>
          </p:cNvPr>
          <p:cNvSpPr txBox="1">
            <a:spLocks/>
          </p:cNvSpPr>
          <p:nvPr/>
        </p:nvSpPr>
        <p:spPr>
          <a:xfrm>
            <a:off x="6421859" y="1631099"/>
            <a:ext cx="5770141" cy="1738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/>
              <a:t>예측이 </a:t>
            </a:r>
            <a:r>
              <a:rPr lang="ko-KR" altLang="en-US" sz="1600" dirty="0" err="1"/>
              <a:t>틀리다면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Grad-Cam</a:t>
            </a:r>
            <a:r>
              <a:rPr lang="ko-KR" altLang="en-US" sz="1600" dirty="0"/>
              <a:t>을 이용하여</a:t>
            </a: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0~1 </a:t>
            </a:r>
            <a:r>
              <a:rPr lang="ko-KR" altLang="en-US" sz="1600" dirty="0"/>
              <a:t>인 이미지를 </a:t>
            </a:r>
            <a:r>
              <a:rPr lang="en-US" altLang="ko-KR" sz="1600" dirty="0"/>
              <a:t>0~255</a:t>
            </a:r>
            <a:r>
              <a:rPr lang="ko-KR" altLang="en-US" sz="1600" dirty="0"/>
              <a:t>로 바꾼 후</a:t>
            </a: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Cam </a:t>
            </a:r>
            <a:r>
              <a:rPr lang="ko-KR" altLang="en-US" sz="1600" dirty="0"/>
              <a:t>의 인자로 </a:t>
            </a:r>
            <a:r>
              <a:rPr lang="ko-KR" altLang="en-US" sz="1600" dirty="0" err="1"/>
              <a:t>기존이미지에</a:t>
            </a:r>
            <a:r>
              <a:rPr lang="ko-KR" altLang="en-US" sz="1600" dirty="0"/>
              <a:t> 덮어 씌워 </a:t>
            </a: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Heatmap </a:t>
            </a:r>
            <a:r>
              <a:rPr lang="ko-KR" altLang="en-US" sz="1600" dirty="0"/>
              <a:t>생성</a:t>
            </a: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1600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0071398-0F44-3F33-F711-5B282B61AFC3}"/>
              </a:ext>
            </a:extLst>
          </p:cNvPr>
          <p:cNvSpPr txBox="1">
            <a:spLocks/>
          </p:cNvSpPr>
          <p:nvPr/>
        </p:nvSpPr>
        <p:spPr>
          <a:xfrm>
            <a:off x="6524154" y="5824604"/>
            <a:ext cx="5770141" cy="501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/>
              <a:t>저장하는 과정</a:t>
            </a: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09247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DE7F4-B05A-70E4-FBEA-A21B9D8D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할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900B5B-730C-4126-96E5-153A8A13E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Gradcam</a:t>
            </a:r>
            <a:r>
              <a:rPr lang="en-US" altLang="ko-KR" dirty="0"/>
              <a:t> </a:t>
            </a:r>
            <a:r>
              <a:rPr lang="ko-KR" altLang="en-US" dirty="0"/>
              <a:t>작동 원리 이해</a:t>
            </a:r>
            <a:endParaRPr lang="en-US" altLang="ko-KR" dirty="0"/>
          </a:p>
          <a:p>
            <a:r>
              <a:rPr lang="ko-KR" altLang="en-US" dirty="0" err="1"/>
              <a:t>틀렸을때</a:t>
            </a:r>
            <a:r>
              <a:rPr lang="ko-KR" altLang="en-US" dirty="0"/>
              <a:t> 제외</a:t>
            </a:r>
            <a:r>
              <a:rPr lang="en-US" altLang="ko-KR" dirty="0"/>
              <a:t>, </a:t>
            </a:r>
            <a:r>
              <a:rPr lang="ko-KR" altLang="en-US" dirty="0"/>
              <a:t>기본 라벨별 </a:t>
            </a:r>
            <a:r>
              <a:rPr lang="en-US" altLang="ko-KR" dirty="0"/>
              <a:t>5</a:t>
            </a:r>
            <a:r>
              <a:rPr lang="ko-KR" altLang="en-US" dirty="0"/>
              <a:t>개정도 도 만들어서 저장하기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600" dirty="0"/>
              <a:t>(</a:t>
            </a:r>
            <a:r>
              <a:rPr lang="en-US" altLang="ko-KR" sz="1600" dirty="0" err="1"/>
              <a:t>save_dir</a:t>
            </a:r>
            <a:r>
              <a:rPr lang="ko-KR" altLang="en-US" sz="1600" dirty="0"/>
              <a:t>이 </a:t>
            </a:r>
            <a:r>
              <a:rPr lang="en-US" altLang="ko-KR" sz="1600" dirty="0" err="1"/>
              <a:t>wrong_heatmap</a:t>
            </a:r>
            <a:r>
              <a:rPr lang="ko-KR" altLang="en-US" sz="1600" dirty="0"/>
              <a:t>으로 </a:t>
            </a:r>
            <a:r>
              <a:rPr lang="ko-KR" altLang="en-US" sz="1600" dirty="0" err="1"/>
              <a:t>저장이됨</a:t>
            </a:r>
            <a:r>
              <a:rPr lang="en-US" altLang="ko-KR" sz="1600" dirty="0"/>
              <a:t>, </a:t>
            </a:r>
            <a:r>
              <a:rPr lang="ko-KR" altLang="en-US" sz="1600" dirty="0"/>
              <a:t>그러니 </a:t>
            </a:r>
            <a:r>
              <a:rPr lang="en-US" altLang="ko-KR" sz="1600" dirty="0" err="1"/>
              <a:t>correct_heatmap</a:t>
            </a:r>
            <a:r>
              <a:rPr lang="ko-KR" altLang="en-US" sz="1600" dirty="0"/>
              <a:t>형식으로 하여 </a:t>
            </a:r>
            <a:r>
              <a:rPr lang="ko-KR" altLang="en-US" sz="1600" dirty="0" err="1"/>
              <a:t>맞을시</a:t>
            </a:r>
            <a:r>
              <a:rPr lang="ko-KR" altLang="en-US" sz="1600" dirty="0"/>
              <a:t> 몇 개를 저장해보기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8542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3CE70E-2BDE-43AB-5DAC-2CA634177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commit </a:t>
            </a:r>
            <a:r>
              <a:rPr lang="ko-KR" altLang="en-US" dirty="0"/>
              <a:t>방법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80CED6-98DA-8DFB-07F2-38D404406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8408"/>
            <a:ext cx="8077712" cy="30050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6DA0B4-F03E-8E20-53EF-2D15E18E1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716738"/>
            <a:ext cx="9214917" cy="1141262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6241D999-DBBF-0DBE-21C9-F9FE094B1B7F}"/>
              </a:ext>
            </a:extLst>
          </p:cNvPr>
          <p:cNvSpPr txBox="1">
            <a:spLocks/>
          </p:cNvSpPr>
          <p:nvPr/>
        </p:nvSpPr>
        <p:spPr>
          <a:xfrm>
            <a:off x="-1" y="5319591"/>
            <a:ext cx="838201" cy="331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예시</a:t>
            </a:r>
          </a:p>
        </p:txBody>
      </p:sp>
    </p:spTree>
    <p:extLst>
      <p:ext uri="{BB962C8B-B14F-4D97-AF65-F5344CB8AC3E}">
        <p14:creationId xmlns:p14="http://schemas.microsoft.com/office/powerpoint/2010/main" val="2138618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3BA7C-6D58-D5FA-27D2-539A38542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8216"/>
          </a:xfrm>
        </p:spPr>
        <p:txBody>
          <a:bodyPr/>
          <a:lstStyle/>
          <a:p>
            <a:r>
              <a:rPr lang="en-US" altLang="ko-KR" dirty="0"/>
              <a:t>Git flow</a:t>
            </a:r>
            <a:r>
              <a:rPr lang="ko-KR" altLang="en-US" dirty="0"/>
              <a:t>방식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563EAA-BED4-0476-E81C-B265C8987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35628"/>
            <a:ext cx="7431110" cy="35223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77E8D7-1E0E-CBF0-05C0-38CBCD05575F}"/>
              </a:ext>
            </a:extLst>
          </p:cNvPr>
          <p:cNvSpPr txBox="1"/>
          <p:nvPr/>
        </p:nvSpPr>
        <p:spPr>
          <a:xfrm>
            <a:off x="0" y="1133342"/>
            <a:ext cx="913112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Main_branch</a:t>
            </a:r>
            <a:r>
              <a:rPr lang="ko-KR" altLang="en-US" dirty="0"/>
              <a:t>는 항상 안정된 상태 유지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Develop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ko-KR" altLang="en-US" dirty="0" err="1"/>
              <a:t>브랜치에서</a:t>
            </a:r>
            <a:r>
              <a:rPr lang="ko-KR" altLang="en-US" dirty="0"/>
              <a:t> 기능 </a:t>
            </a:r>
            <a:r>
              <a:rPr lang="en-US" altLang="ko-KR" dirty="0"/>
              <a:t>1</a:t>
            </a:r>
            <a:r>
              <a:rPr lang="ko-KR" altLang="en-US" dirty="0"/>
              <a:t>개씩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구현시</a:t>
            </a:r>
            <a:r>
              <a:rPr lang="ko-KR" altLang="en-US" dirty="0"/>
              <a:t> </a:t>
            </a:r>
            <a:r>
              <a:rPr lang="en-US" altLang="ko-KR" dirty="0"/>
              <a:t>feature -&gt; develop</a:t>
            </a:r>
            <a:r>
              <a:rPr lang="ko-KR" altLang="en-US" dirty="0"/>
              <a:t>으로 </a:t>
            </a:r>
            <a:r>
              <a:rPr lang="en-US" altLang="ko-KR" dirty="0"/>
              <a:t>merge</a:t>
            </a:r>
          </a:p>
          <a:p>
            <a:endParaRPr lang="en-US" altLang="ko-KR" dirty="0"/>
          </a:p>
          <a:p>
            <a:r>
              <a:rPr lang="ko-KR" altLang="en-US" dirty="0"/>
              <a:t>최종 </a:t>
            </a:r>
            <a:r>
              <a:rPr lang="ko-KR" altLang="en-US" dirty="0" err="1"/>
              <a:t>완료시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으로 병합</a:t>
            </a:r>
          </a:p>
        </p:txBody>
      </p:sp>
    </p:spTree>
    <p:extLst>
      <p:ext uri="{BB962C8B-B14F-4D97-AF65-F5344CB8AC3E}">
        <p14:creationId xmlns:p14="http://schemas.microsoft.com/office/powerpoint/2010/main" val="908463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F46DD5-1881-E8B4-C359-86BDC126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노션</a:t>
            </a:r>
            <a:r>
              <a:rPr lang="ko-KR" altLang="en-US" dirty="0"/>
              <a:t> 사용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860758-B136-CE2A-9C3E-3FEFB2DED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45" y="1362846"/>
            <a:ext cx="4868991" cy="17019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03DC06-A8B8-834B-C30B-C0404FE91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8071" y="1936632"/>
            <a:ext cx="3962953" cy="44773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75BD50-3FB8-97A4-1181-9C57C679A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45" y="4631287"/>
            <a:ext cx="4353059" cy="20664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B3A602-2767-3A24-D046-69D633A9A541}"/>
              </a:ext>
            </a:extLst>
          </p:cNvPr>
          <p:cNvSpPr txBox="1"/>
          <p:nvPr/>
        </p:nvSpPr>
        <p:spPr>
          <a:xfrm>
            <a:off x="4881093" y="4649273"/>
            <a:ext cx="2318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담당 프로젝트 생성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07411E1-C25A-C626-0B52-9F04B066FD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3198" y="4920286"/>
            <a:ext cx="2600688" cy="6382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726742-5659-6834-1D47-8776108F3B95}"/>
              </a:ext>
            </a:extLst>
          </p:cNvPr>
          <p:cNvSpPr txBox="1"/>
          <p:nvPr/>
        </p:nvSpPr>
        <p:spPr>
          <a:xfrm>
            <a:off x="7834443" y="5675089"/>
            <a:ext cx="37179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생성후</a:t>
            </a:r>
            <a:r>
              <a:rPr lang="ko-KR" altLang="en-US" dirty="0"/>
              <a:t> 프로젝트 과정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4B5CBE-5DB2-7B26-1EB8-617631BFE781}"/>
              </a:ext>
            </a:extLst>
          </p:cNvPr>
          <p:cNvSpPr txBox="1"/>
          <p:nvPr/>
        </p:nvSpPr>
        <p:spPr>
          <a:xfrm>
            <a:off x="5298071" y="2528415"/>
            <a:ext cx="3240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발표할때</a:t>
            </a:r>
            <a:r>
              <a:rPr lang="ko-KR" altLang="en-US" dirty="0"/>
              <a:t> 개인 기록용 문서</a:t>
            </a:r>
          </a:p>
        </p:txBody>
      </p:sp>
    </p:spTree>
    <p:extLst>
      <p:ext uri="{BB962C8B-B14F-4D97-AF65-F5344CB8AC3E}">
        <p14:creationId xmlns:p14="http://schemas.microsoft.com/office/powerpoint/2010/main" val="314980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163E1-1746-EE90-F949-72B5B82EA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ko-KR" altLang="en-US" dirty="0" err="1"/>
              <a:t>진행시</a:t>
            </a:r>
            <a:r>
              <a:rPr lang="ko-KR" altLang="en-US" dirty="0"/>
              <a:t> 숙지사항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0D9BF9-CB7A-D22F-1B93-C966B0C5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코드 작성시 수업에서 내운 배용을 이용 할 수  기록하기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다른 수업에서 배운 내용이라도 기록하기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다른 사람 코드에서도 위 사항 있으면 기록 해주시면 감사하겠습니다</a:t>
            </a:r>
            <a:r>
              <a:rPr lang="en-US" altLang="ko-KR" dirty="0"/>
              <a:t>.)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가산점 인정기준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1400" b="1" dirty="0"/>
              <a:t>다른 수업에서 배운 내용은 발표하실 때 이를 </a:t>
            </a:r>
            <a:r>
              <a:rPr lang="ko-KR" altLang="en-US" sz="1400" b="1" dirty="0" err="1"/>
              <a:t>어필해야함</a:t>
            </a:r>
            <a:r>
              <a:rPr lang="en-US" altLang="ko-KR" sz="1400" b="1" dirty="0"/>
              <a:t>.</a:t>
            </a:r>
          </a:p>
          <a:p>
            <a:pPr marL="0" indent="0">
              <a:buNone/>
            </a:pPr>
            <a:r>
              <a:rPr lang="en-US" altLang="ko-KR" sz="1400" b="1" dirty="0"/>
              <a:t>2.  </a:t>
            </a:r>
            <a:r>
              <a:rPr lang="ko-KR" altLang="en-US" sz="1400" b="1" dirty="0"/>
              <a:t>수업에 </a:t>
            </a:r>
            <a:r>
              <a:rPr lang="ko-KR" altLang="en-US" sz="1400" b="1" dirty="0" err="1"/>
              <a:t>배운내용은</a:t>
            </a:r>
            <a:r>
              <a:rPr lang="ko-KR" altLang="en-US" sz="1400" b="1" dirty="0"/>
              <a:t> 가능한 직접 </a:t>
            </a:r>
            <a:r>
              <a:rPr lang="ko-KR" altLang="en-US" sz="1400" b="1" dirty="0" err="1"/>
              <a:t>구현해야함</a:t>
            </a:r>
            <a:r>
              <a:rPr lang="en-US" altLang="ko-KR" sz="1400" b="1" dirty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881216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8634576-95C6-585F-862B-37025B7E4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17220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37A9B2-7DD1-0276-7047-C23F7964F8BE}"/>
              </a:ext>
            </a:extLst>
          </p:cNvPr>
          <p:cNvSpPr txBox="1"/>
          <p:nvPr/>
        </p:nvSpPr>
        <p:spPr>
          <a:xfrm>
            <a:off x="5815938" y="358445"/>
            <a:ext cx="462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모델 학습 부분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A9913B-0E37-7F32-9464-D3AD43C867E9}"/>
              </a:ext>
            </a:extLst>
          </p:cNvPr>
          <p:cNvSpPr txBox="1"/>
          <p:nvPr/>
        </p:nvSpPr>
        <p:spPr>
          <a:xfrm>
            <a:off x="5815938" y="1315517"/>
            <a:ext cx="462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경로 지정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B8D69E-E914-AD14-77AF-E66AC8BE506B}"/>
              </a:ext>
            </a:extLst>
          </p:cNvPr>
          <p:cNvSpPr txBox="1"/>
          <p:nvPr/>
        </p:nvSpPr>
        <p:spPr>
          <a:xfrm>
            <a:off x="5815938" y="2749296"/>
            <a:ext cx="4623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 변환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224*224</a:t>
            </a:r>
            <a:r>
              <a:rPr lang="ko-KR" altLang="en-US" dirty="0"/>
              <a:t>로 이미지 크기변환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RandomHorizontalFilp</a:t>
            </a:r>
            <a:r>
              <a:rPr lang="en-US" altLang="ko-KR" dirty="0"/>
              <a:t>()</a:t>
            </a:r>
            <a:r>
              <a:rPr lang="ko-KR" altLang="en-US" dirty="0"/>
              <a:t>으로 좌우 반전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Tensor</a:t>
            </a:r>
            <a:r>
              <a:rPr lang="ko-KR" altLang="en-US" dirty="0"/>
              <a:t>형태로 변환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정규화 진행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68CCB1-DF9C-D421-49CE-0579F1A29906}"/>
              </a:ext>
            </a:extLst>
          </p:cNvPr>
          <p:cNvSpPr txBox="1"/>
          <p:nvPr/>
        </p:nvSpPr>
        <p:spPr>
          <a:xfrm>
            <a:off x="5815938" y="5357817"/>
            <a:ext cx="462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저장된 이미지 경로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9B4E8D-F8B7-FEDC-2E1F-FC0458E6F729}"/>
              </a:ext>
            </a:extLst>
          </p:cNvPr>
          <p:cNvSpPr txBox="1"/>
          <p:nvPr/>
        </p:nvSpPr>
        <p:spPr>
          <a:xfrm>
            <a:off x="5808977" y="5997245"/>
            <a:ext cx="462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학습을 위해 </a:t>
            </a:r>
            <a:r>
              <a:rPr lang="en-US" altLang="ko-KR" dirty="0" err="1"/>
              <a:t>Dataloader</a:t>
            </a:r>
            <a:r>
              <a:rPr lang="ko-KR" altLang="en-US" dirty="0"/>
              <a:t>에 적재</a:t>
            </a:r>
          </a:p>
        </p:txBody>
      </p:sp>
    </p:spTree>
    <p:extLst>
      <p:ext uri="{BB962C8B-B14F-4D97-AF65-F5344CB8AC3E}">
        <p14:creationId xmlns:p14="http://schemas.microsoft.com/office/powerpoint/2010/main" val="197582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00DB9D8-5A4D-E649-480A-B4772B0F04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0468" y="1799539"/>
            <a:ext cx="6449325" cy="38843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A70581-3A47-EDB3-EE46-E8EED7D730B8}"/>
              </a:ext>
            </a:extLst>
          </p:cNvPr>
          <p:cNvSpPr txBox="1"/>
          <p:nvPr/>
        </p:nvSpPr>
        <p:spPr>
          <a:xfrm>
            <a:off x="6686447" y="2326234"/>
            <a:ext cx="462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GPU</a:t>
            </a:r>
            <a:r>
              <a:rPr lang="ko-KR" altLang="en-US"/>
              <a:t>연산을 위해 </a:t>
            </a:r>
            <a:r>
              <a:rPr lang="en-US" altLang="ko-KR"/>
              <a:t>device</a:t>
            </a:r>
            <a:r>
              <a:rPr lang="ko-KR" altLang="en-US"/>
              <a:t>선언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C817A-40DD-F69F-1801-D5EE38822462}"/>
              </a:ext>
            </a:extLst>
          </p:cNvPr>
          <p:cNvSpPr txBox="1"/>
          <p:nvPr/>
        </p:nvSpPr>
        <p:spPr>
          <a:xfrm>
            <a:off x="6686447" y="3429000"/>
            <a:ext cx="4623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efficientnet_b0</a:t>
            </a:r>
            <a:r>
              <a:rPr lang="ko-KR" altLang="en-US" dirty="0"/>
              <a:t>을 불러와 사용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분류할 이미지 목록 개수로 변환</a:t>
            </a:r>
            <a:endParaRPr lang="en-US" altLang="ko-KR" dirty="0"/>
          </a:p>
          <a:p>
            <a:r>
              <a:rPr lang="en-US" altLang="ko-KR" dirty="0"/>
              <a:t>3. GPU</a:t>
            </a:r>
            <a:r>
              <a:rPr lang="ko-KR" altLang="en-US" dirty="0"/>
              <a:t>로 연산하기위해 </a:t>
            </a:r>
            <a:r>
              <a:rPr lang="en-US" altLang="ko-KR" dirty="0"/>
              <a:t>to(device)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EABF35-76BD-BE42-167E-B56A4DC95D09}"/>
              </a:ext>
            </a:extLst>
          </p:cNvPr>
          <p:cNvSpPr txBox="1"/>
          <p:nvPr/>
        </p:nvSpPr>
        <p:spPr>
          <a:xfrm>
            <a:off x="6686447" y="4953673"/>
            <a:ext cx="462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손실함수</a:t>
            </a:r>
            <a:r>
              <a:rPr lang="en-US" altLang="ko-KR" dirty="0"/>
              <a:t>: </a:t>
            </a:r>
            <a:r>
              <a:rPr lang="en-US" altLang="ko-KR" dirty="0" err="1"/>
              <a:t>CrossEntropyLoss</a:t>
            </a:r>
            <a:r>
              <a:rPr lang="en-US" altLang="ko-KR" dirty="0"/>
              <a:t>()</a:t>
            </a:r>
          </a:p>
          <a:p>
            <a:r>
              <a:rPr lang="ko-KR" altLang="en-US" dirty="0"/>
              <a:t>최적화함수</a:t>
            </a:r>
            <a:r>
              <a:rPr lang="en-US" altLang="ko-KR" dirty="0"/>
              <a:t>: </a:t>
            </a:r>
            <a:r>
              <a:rPr lang="en-US" altLang="ko-KR" dirty="0" err="1"/>
              <a:t>AdamW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96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B9C721F-78D5-A208-CDB3-B219E2C3D6B8}"/>
              </a:ext>
            </a:extLst>
          </p:cNvPr>
          <p:cNvSpPr txBox="1"/>
          <p:nvPr/>
        </p:nvSpPr>
        <p:spPr>
          <a:xfrm>
            <a:off x="6096000" y="701551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Epoch = </a:t>
            </a:r>
            <a:r>
              <a:rPr lang="ko-KR" altLang="en-US" dirty="0"/>
              <a:t>학습 반복횟수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6CACF6-25F1-2C2E-E43C-C6265721311F}"/>
              </a:ext>
            </a:extLst>
          </p:cNvPr>
          <p:cNvSpPr txBox="1"/>
          <p:nvPr/>
        </p:nvSpPr>
        <p:spPr>
          <a:xfrm>
            <a:off x="6096000" y="1943715"/>
            <a:ext cx="609704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Model. Train()</a:t>
            </a:r>
            <a:r>
              <a:rPr lang="ko-KR" altLang="en-US" dirty="0"/>
              <a:t>으로 학습할거라고 알려주기</a:t>
            </a:r>
            <a:endParaRPr lang="en-US" altLang="ko-KR" dirty="0"/>
          </a:p>
          <a:p>
            <a:r>
              <a:rPr lang="ko-KR" altLang="en-US" dirty="0"/>
              <a:t>이전에 선언한 </a:t>
            </a:r>
            <a:r>
              <a:rPr lang="en-US" altLang="ko-KR" dirty="0" err="1"/>
              <a:t>train_loader</a:t>
            </a:r>
            <a:r>
              <a:rPr lang="ko-KR" altLang="en-US" dirty="0"/>
              <a:t>로</a:t>
            </a:r>
            <a:endParaRPr lang="en-US" altLang="ko-KR" dirty="0"/>
          </a:p>
          <a:p>
            <a:r>
              <a:rPr lang="ko-KR" altLang="en-US" dirty="0"/>
              <a:t>이미지를 </a:t>
            </a:r>
            <a:r>
              <a:rPr lang="en-US" altLang="ko-KR" dirty="0" err="1"/>
              <a:t>batch_size</a:t>
            </a:r>
            <a:r>
              <a:rPr lang="ko-KR" altLang="en-US" dirty="0"/>
              <a:t>만큼 불러와 학습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Loss</a:t>
            </a:r>
            <a:r>
              <a:rPr lang="ko-KR" altLang="en-US" dirty="0"/>
              <a:t>와</a:t>
            </a:r>
            <a:r>
              <a:rPr lang="en-US" altLang="ko-KR" dirty="0"/>
              <a:t>, </a:t>
            </a:r>
            <a:r>
              <a:rPr lang="ko-KR" altLang="en-US" dirty="0"/>
              <a:t>정확도 저장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8DAC92-CE13-EA74-AFFD-2DDBFE570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978" y="256022"/>
            <a:ext cx="4610743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5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79950DC-38D3-7DF2-636A-17D439543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2464"/>
            <a:ext cx="5210902" cy="57539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6EF3EE-0D8E-27CA-84F0-AEC79D179D0F}"/>
              </a:ext>
            </a:extLst>
          </p:cNvPr>
          <p:cNvSpPr txBox="1"/>
          <p:nvPr/>
        </p:nvSpPr>
        <p:spPr>
          <a:xfrm>
            <a:off x="5557380" y="952071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Model.eval</a:t>
            </a:r>
            <a:r>
              <a:rPr lang="en-US" altLang="ko-KR" dirty="0"/>
              <a:t>(), with </a:t>
            </a:r>
            <a:r>
              <a:rPr lang="en-US" altLang="ko-KR" dirty="0" err="1"/>
              <a:t>troch.no_grad</a:t>
            </a:r>
            <a:r>
              <a:rPr lang="en-US" altLang="ko-KR" dirty="0"/>
              <a:t> </a:t>
            </a:r>
            <a:r>
              <a:rPr lang="ko-KR" altLang="en-US" dirty="0"/>
              <a:t>로 학습중지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F5B46A-5DB5-CEE8-6A92-3B8335EB1D9B}"/>
              </a:ext>
            </a:extLst>
          </p:cNvPr>
          <p:cNvSpPr txBox="1"/>
          <p:nvPr/>
        </p:nvSpPr>
        <p:spPr>
          <a:xfrm>
            <a:off x="5507276" y="2782669"/>
            <a:ext cx="6097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Train </a:t>
            </a:r>
            <a:r>
              <a:rPr lang="ko-KR" altLang="en-US" dirty="0"/>
              <a:t>과정과 똑같이 </a:t>
            </a:r>
            <a:r>
              <a:rPr lang="en-US" altLang="ko-KR" dirty="0"/>
              <a:t>loader</a:t>
            </a:r>
            <a:r>
              <a:rPr lang="ko-KR" altLang="en-US" dirty="0"/>
              <a:t>로 이미지를 불러옴</a:t>
            </a:r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ko-KR" altLang="en-US" dirty="0" err="1"/>
              <a:t>학습이아닌</a:t>
            </a:r>
            <a:r>
              <a:rPr lang="ko-KR" altLang="en-US" dirty="0"/>
              <a:t> 정답과 비교하며 정확도</a:t>
            </a:r>
            <a:r>
              <a:rPr lang="en-US" altLang="ko-KR" dirty="0"/>
              <a:t>,</a:t>
            </a:r>
            <a:r>
              <a:rPr lang="ko-KR" altLang="en-US" dirty="0"/>
              <a:t>손실만 계산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6A2EB-C204-64EF-126F-0B061AD91769}"/>
              </a:ext>
            </a:extLst>
          </p:cNvPr>
          <p:cNvSpPr txBox="1"/>
          <p:nvPr/>
        </p:nvSpPr>
        <p:spPr>
          <a:xfrm>
            <a:off x="5507276" y="5278573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해당 </a:t>
            </a:r>
            <a:r>
              <a:rPr lang="ko-KR" altLang="en-US" dirty="0" err="1"/>
              <a:t>에포크</a:t>
            </a:r>
            <a:r>
              <a:rPr lang="en-US" altLang="ko-KR" dirty="0"/>
              <a:t>(</a:t>
            </a:r>
            <a:r>
              <a:rPr lang="ko-KR" altLang="en-US" dirty="0"/>
              <a:t>반복횟수</a:t>
            </a:r>
            <a:r>
              <a:rPr lang="en-US" altLang="ko-KR" dirty="0"/>
              <a:t>)</a:t>
            </a:r>
            <a:r>
              <a:rPr lang="ko-KR" altLang="en-US" dirty="0"/>
              <a:t>에 가장 </a:t>
            </a:r>
            <a:r>
              <a:rPr lang="ko-KR" altLang="en-US" dirty="0" err="1"/>
              <a:t>좋은모델이</a:t>
            </a:r>
            <a:r>
              <a:rPr lang="ko-KR" altLang="en-US" dirty="0"/>
              <a:t> 나왔다면 저장</a:t>
            </a:r>
          </a:p>
        </p:txBody>
      </p:sp>
    </p:spTree>
    <p:extLst>
      <p:ext uri="{BB962C8B-B14F-4D97-AF65-F5344CB8AC3E}">
        <p14:creationId xmlns:p14="http://schemas.microsoft.com/office/powerpoint/2010/main" val="73386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7BA198-0957-95F0-237C-04316757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할 목록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E57B13-D0BF-296D-CB6E-31DDF8679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이미지 데이터 세트 설정</a:t>
            </a:r>
            <a:endParaRPr lang="en-US" altLang="ko-KR" dirty="0"/>
          </a:p>
          <a:p>
            <a:r>
              <a:rPr lang="ko-KR" altLang="en-US" dirty="0"/>
              <a:t>모델 구조에 대한이해</a:t>
            </a:r>
            <a:r>
              <a:rPr lang="en-US" altLang="ko-KR" dirty="0"/>
              <a:t>, </a:t>
            </a:r>
            <a:r>
              <a:rPr lang="ko-KR" altLang="en-US" dirty="0"/>
              <a:t>다양한 함수들의 역할 이해</a:t>
            </a:r>
            <a:endParaRPr lang="en-US" altLang="ko-KR" dirty="0"/>
          </a:p>
          <a:p>
            <a:r>
              <a:rPr lang="ko-KR" altLang="en-US" dirty="0" err="1"/>
              <a:t>바꿔볼수</a:t>
            </a:r>
            <a:r>
              <a:rPr lang="ko-KR" altLang="en-US" dirty="0"/>
              <a:t> 있는 </a:t>
            </a:r>
            <a:r>
              <a:rPr lang="ko-KR" altLang="en-US" dirty="0" err="1"/>
              <a:t>하이퍼</a:t>
            </a:r>
            <a:r>
              <a:rPr lang="ko-KR" altLang="en-US" dirty="0"/>
              <a:t> 파라미터 바꿔가며 학습해보기</a:t>
            </a:r>
          </a:p>
          <a:p>
            <a:r>
              <a:rPr lang="ko-KR" altLang="en-US" dirty="0"/>
              <a:t>가능하면 </a:t>
            </a:r>
            <a:r>
              <a:rPr lang="en-US" altLang="ko-KR" dirty="0"/>
              <a:t>efficientnet_b0</a:t>
            </a:r>
            <a:r>
              <a:rPr lang="ko-KR" altLang="en-US" dirty="0"/>
              <a:t>를 구현해보기</a:t>
            </a:r>
          </a:p>
        </p:txBody>
      </p:sp>
    </p:spTree>
    <p:extLst>
      <p:ext uri="{BB962C8B-B14F-4D97-AF65-F5344CB8AC3E}">
        <p14:creationId xmlns:p14="http://schemas.microsoft.com/office/powerpoint/2010/main" val="3833318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B91D30-A13A-186B-6A81-44FEDE56EC7E}"/>
              </a:ext>
            </a:extLst>
          </p:cNvPr>
          <p:cNvSpPr txBox="1"/>
          <p:nvPr/>
        </p:nvSpPr>
        <p:spPr>
          <a:xfrm>
            <a:off x="4177333" y="0"/>
            <a:ext cx="462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모델 학습 시각화 부분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D90A54-3332-2328-C2EB-182CC7C0168B}"/>
              </a:ext>
            </a:extLst>
          </p:cNvPr>
          <p:cNvSpPr txBox="1"/>
          <p:nvPr/>
        </p:nvSpPr>
        <p:spPr>
          <a:xfrm>
            <a:off x="4243170" y="781507"/>
            <a:ext cx="39070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</a:t>
            </a:r>
            <a:r>
              <a:rPr lang="en-US" altLang="ko-KR" dirty="0"/>
              <a:t>(epoch</a:t>
            </a:r>
            <a:r>
              <a:rPr lang="ko-KR" altLang="en-US" dirty="0"/>
              <a:t>가 끝나는 부분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Epoch</a:t>
            </a:r>
            <a:r>
              <a:rPr lang="ko-KR" altLang="en-US" dirty="0"/>
              <a:t>가 </a:t>
            </a:r>
            <a:r>
              <a:rPr lang="ko-KR" altLang="en-US" dirty="0" err="1"/>
              <a:t>끝날때</a:t>
            </a:r>
            <a:r>
              <a:rPr lang="ko-KR" altLang="en-US" dirty="0"/>
              <a:t> 마다 해당 </a:t>
            </a:r>
            <a:r>
              <a:rPr lang="en-US" altLang="ko-KR" dirty="0"/>
              <a:t>Epoch</a:t>
            </a:r>
            <a:r>
              <a:rPr lang="ko-KR" altLang="en-US" dirty="0"/>
              <a:t>에</a:t>
            </a:r>
            <a:endParaRPr lang="en-US" altLang="ko-KR" dirty="0"/>
          </a:p>
          <a:p>
            <a:r>
              <a:rPr lang="en-US" altLang="ko-KR" sz="1400" dirty="0"/>
              <a:t> Train_acc = </a:t>
            </a:r>
            <a:r>
              <a:rPr lang="ko-KR" altLang="en-US" sz="1400" dirty="0"/>
              <a:t>학습 정확도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err="1"/>
              <a:t>Train_loss</a:t>
            </a:r>
            <a:r>
              <a:rPr lang="en-US" altLang="ko-KR" sz="1400" dirty="0"/>
              <a:t> = </a:t>
            </a:r>
            <a:r>
              <a:rPr lang="ko-KR" altLang="en-US" sz="1400" dirty="0"/>
              <a:t>학습 손실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err="1"/>
              <a:t>Val_acc</a:t>
            </a:r>
            <a:r>
              <a:rPr lang="en-US" altLang="ko-KR" sz="1400" dirty="0"/>
              <a:t> = </a:t>
            </a:r>
            <a:r>
              <a:rPr lang="ko-KR" altLang="en-US" sz="1400" dirty="0"/>
              <a:t>학습 정확도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en-US" altLang="ko-KR" sz="1400" dirty="0" err="1"/>
              <a:t>Val_loss</a:t>
            </a:r>
            <a:r>
              <a:rPr lang="en-US" altLang="ko-KR" sz="1400" dirty="0"/>
              <a:t> =</a:t>
            </a:r>
            <a:r>
              <a:rPr lang="ko-KR" altLang="en-US" sz="1400" dirty="0"/>
              <a:t>  학습 손실 </a:t>
            </a:r>
            <a:endParaRPr lang="en-US" altLang="ko-KR" sz="1400" dirty="0"/>
          </a:p>
          <a:p>
            <a:r>
              <a:rPr lang="ko-KR" altLang="en-US" dirty="0"/>
              <a:t>변수가 값이 생긴다</a:t>
            </a:r>
            <a:r>
              <a:rPr lang="en-US" altLang="ko-KR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7DE1AF-ED1B-C8EA-D193-C6C2BA79A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1507"/>
            <a:ext cx="3907049" cy="43141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38C77F-B3B3-C417-2C48-B765A17C0AEA}"/>
              </a:ext>
            </a:extLst>
          </p:cNvPr>
          <p:cNvSpPr txBox="1"/>
          <p:nvPr/>
        </p:nvSpPr>
        <p:spPr>
          <a:xfrm>
            <a:off x="0" y="5345508"/>
            <a:ext cx="462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시각화 코드 틀 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5A9FA51-46C2-CAA9-C556-EDC629D2B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14840"/>
            <a:ext cx="7354326" cy="114316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E15B77A-55D0-031B-BB89-A58742020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7074" y="500133"/>
            <a:ext cx="3974926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55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5F57C-2C07-AB09-BC58-2B4299DE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할 목록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5BFD323-3457-2F5F-9FF3-CFF4B8244B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94" y="2892845"/>
            <a:ext cx="4500037" cy="36000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779E0FA-7FB9-83B7-0E6B-A68655EC7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135" y="4305973"/>
            <a:ext cx="3974926" cy="23434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AC9F787-02BD-4FCB-78C0-7222D49561B2}"/>
              </a:ext>
            </a:extLst>
          </p:cNvPr>
          <p:cNvSpPr txBox="1"/>
          <p:nvPr/>
        </p:nvSpPr>
        <p:spPr>
          <a:xfrm>
            <a:off x="6832949" y="468237"/>
            <a:ext cx="47865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Epoch</a:t>
            </a:r>
            <a:r>
              <a:rPr lang="ko-KR" altLang="en-US" dirty="0"/>
              <a:t>가 </a:t>
            </a:r>
            <a:r>
              <a:rPr lang="ko-KR" altLang="en-US" dirty="0" err="1"/>
              <a:t>끝날때</a:t>
            </a:r>
            <a:r>
              <a:rPr lang="ko-KR" altLang="en-US" dirty="0"/>
              <a:t> 마다 해당 </a:t>
            </a:r>
            <a:r>
              <a:rPr lang="en-US" altLang="ko-KR" dirty="0"/>
              <a:t>Epoch</a:t>
            </a:r>
            <a:r>
              <a:rPr lang="ko-KR" altLang="en-US" dirty="0"/>
              <a:t>에</a:t>
            </a:r>
            <a:endParaRPr lang="en-US" altLang="ko-KR" dirty="0"/>
          </a:p>
          <a:p>
            <a:r>
              <a:rPr lang="en-US" altLang="ko-KR" sz="1800" dirty="0"/>
              <a:t> Train_acc = </a:t>
            </a:r>
            <a:r>
              <a:rPr lang="ko-KR" altLang="en-US" sz="1800" dirty="0"/>
              <a:t>학습 정확도</a:t>
            </a:r>
            <a:endParaRPr lang="en-US" altLang="ko-KR" sz="1800" dirty="0"/>
          </a:p>
          <a:p>
            <a:r>
              <a:rPr lang="en-US" altLang="ko-KR" sz="1800" dirty="0"/>
              <a:t> </a:t>
            </a:r>
            <a:r>
              <a:rPr lang="en-US" altLang="ko-KR" sz="1800" dirty="0" err="1"/>
              <a:t>Train_loss</a:t>
            </a:r>
            <a:r>
              <a:rPr lang="en-US" altLang="ko-KR" sz="1800" dirty="0"/>
              <a:t> = </a:t>
            </a:r>
            <a:r>
              <a:rPr lang="ko-KR" altLang="en-US" sz="1800" dirty="0"/>
              <a:t>학습 손실</a:t>
            </a:r>
            <a:endParaRPr lang="en-US" altLang="ko-KR" sz="1800" dirty="0"/>
          </a:p>
          <a:p>
            <a:r>
              <a:rPr lang="en-US" altLang="ko-KR" sz="1800" dirty="0"/>
              <a:t> </a:t>
            </a:r>
            <a:r>
              <a:rPr lang="en-US" altLang="ko-KR" sz="1800" dirty="0" err="1"/>
              <a:t>Val_acc</a:t>
            </a:r>
            <a:r>
              <a:rPr lang="en-US" altLang="ko-KR" sz="1800" dirty="0"/>
              <a:t> = </a:t>
            </a:r>
            <a:r>
              <a:rPr lang="ko-KR" altLang="en-US" sz="1800" dirty="0"/>
              <a:t>학습 정확도</a:t>
            </a:r>
            <a:endParaRPr lang="en-US" altLang="ko-KR" sz="1800" dirty="0"/>
          </a:p>
          <a:p>
            <a:r>
              <a:rPr lang="en-US" altLang="ko-KR" sz="1800" dirty="0"/>
              <a:t> </a:t>
            </a:r>
            <a:r>
              <a:rPr lang="en-US" altLang="ko-KR" sz="1800" dirty="0" err="1"/>
              <a:t>Val_loss</a:t>
            </a:r>
            <a:r>
              <a:rPr lang="en-US" altLang="ko-KR" sz="1800" dirty="0"/>
              <a:t> =</a:t>
            </a:r>
            <a:r>
              <a:rPr lang="ko-KR" altLang="en-US" sz="1800" dirty="0"/>
              <a:t>  학습 손실 </a:t>
            </a:r>
            <a:endParaRPr lang="en-US" altLang="ko-KR" sz="1800" dirty="0"/>
          </a:p>
          <a:p>
            <a:r>
              <a:rPr lang="ko-KR" altLang="en-US" dirty="0"/>
              <a:t>변수가 값이 생긴다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학습 루프 전역변수에 </a:t>
            </a:r>
            <a:endParaRPr lang="en-US" altLang="ko-KR" dirty="0"/>
          </a:p>
          <a:p>
            <a:r>
              <a:rPr lang="ko-KR" altLang="en-US" dirty="0"/>
              <a:t>해당 값을 저장할 공간</a:t>
            </a:r>
            <a:r>
              <a:rPr lang="en-US" altLang="ko-KR" dirty="0"/>
              <a:t>(ex:</a:t>
            </a:r>
            <a:r>
              <a:rPr lang="ko-KR" altLang="en-US" dirty="0"/>
              <a:t>리스트</a:t>
            </a:r>
            <a:r>
              <a:rPr lang="en-US" altLang="ko-KR" dirty="0"/>
              <a:t>)</a:t>
            </a:r>
            <a:r>
              <a:rPr lang="ko-KR" altLang="en-US" dirty="0"/>
              <a:t>를 만들어  모든 </a:t>
            </a:r>
            <a:r>
              <a:rPr lang="en-US" altLang="ko-KR" dirty="0"/>
              <a:t>epoch</a:t>
            </a:r>
            <a:r>
              <a:rPr lang="ko-KR" altLang="en-US" dirty="0"/>
              <a:t>당 값을 저장해</a:t>
            </a:r>
            <a:endParaRPr lang="en-US" altLang="ko-KR" dirty="0"/>
          </a:p>
          <a:p>
            <a:r>
              <a:rPr lang="ko-KR" altLang="en-US" dirty="0"/>
              <a:t>그래프를 그려보기</a:t>
            </a:r>
            <a:endParaRPr lang="en-US" altLang="ko-KR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2C4090E6-68F6-2295-411A-E13DBAEE9714}"/>
              </a:ext>
            </a:extLst>
          </p:cNvPr>
          <p:cNvSpPr txBox="1">
            <a:spLocks/>
          </p:cNvSpPr>
          <p:nvPr/>
        </p:nvSpPr>
        <p:spPr>
          <a:xfrm>
            <a:off x="238194" y="2584449"/>
            <a:ext cx="1139756" cy="3083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dirty="0"/>
              <a:t>예시형태</a:t>
            </a:r>
          </a:p>
        </p:txBody>
      </p:sp>
    </p:spTree>
    <p:extLst>
      <p:ext uri="{BB962C8B-B14F-4D97-AF65-F5344CB8AC3E}">
        <p14:creationId xmlns:p14="http://schemas.microsoft.com/office/powerpoint/2010/main" val="229318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5363741-EBAF-E89D-1100-67A5B5883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69770" cy="69331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C2F9BF-E7C5-5490-A886-C8BFD694D069}"/>
              </a:ext>
            </a:extLst>
          </p:cNvPr>
          <p:cNvSpPr txBox="1"/>
          <p:nvPr/>
        </p:nvSpPr>
        <p:spPr>
          <a:xfrm>
            <a:off x="4839744" y="1384219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정규화 진행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510302-29FE-33B5-11CB-1F463F01CA2E}"/>
              </a:ext>
            </a:extLst>
          </p:cNvPr>
          <p:cNvSpPr txBox="1"/>
          <p:nvPr/>
        </p:nvSpPr>
        <p:spPr>
          <a:xfrm>
            <a:off x="4946215" y="2037277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이미지에 노이즈 생성</a:t>
            </a:r>
            <a:r>
              <a:rPr lang="en-US" altLang="ko-KR" dirty="0"/>
              <a:t>(</a:t>
            </a:r>
            <a:r>
              <a:rPr lang="ko-KR" altLang="en-US" dirty="0"/>
              <a:t>균등분포의 값으로 </a:t>
            </a:r>
            <a:r>
              <a:rPr lang="ko-KR" altLang="en-US" dirty="0" err="1"/>
              <a:t>노이즈생성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7181C-3BDC-552F-C1BB-F260059B0312}"/>
              </a:ext>
            </a:extLst>
          </p:cNvPr>
          <p:cNvSpPr txBox="1"/>
          <p:nvPr/>
        </p:nvSpPr>
        <p:spPr>
          <a:xfrm>
            <a:off x="4946215" y="2581593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변환된 이미지의 최대값 지정 </a:t>
            </a:r>
            <a:r>
              <a:rPr lang="en-US" altLang="ko-KR" dirty="0"/>
              <a:t>(0.05 ~ 0.95)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0CC6FF-91BB-6761-1F23-8CAB9B6BF03C}"/>
              </a:ext>
            </a:extLst>
          </p:cNvPr>
          <p:cNvSpPr txBox="1"/>
          <p:nvPr/>
        </p:nvSpPr>
        <p:spPr>
          <a:xfrm>
            <a:off x="4946215" y="3059668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저장을 위해 </a:t>
            </a:r>
            <a:r>
              <a:rPr lang="en-US" altLang="ko-KR" dirty="0"/>
              <a:t>(0~1) -&gt; (0~255)</a:t>
            </a:r>
            <a:r>
              <a:rPr lang="ko-KR" altLang="en-US" dirty="0"/>
              <a:t>로 변환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E595C8-D76F-1E82-7976-A57FC9669A01}"/>
              </a:ext>
            </a:extLst>
          </p:cNvPr>
          <p:cNvSpPr txBox="1"/>
          <p:nvPr/>
        </p:nvSpPr>
        <p:spPr>
          <a:xfrm>
            <a:off x="4946215" y="4024174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바꿀이미지</a:t>
            </a:r>
            <a:r>
              <a:rPr lang="en-US" altLang="ko-KR" dirty="0"/>
              <a:t>, </a:t>
            </a:r>
            <a:r>
              <a:rPr lang="ko-KR" altLang="en-US" dirty="0" err="1"/>
              <a:t>바뀐이미지</a:t>
            </a:r>
            <a:r>
              <a:rPr lang="ko-KR" altLang="en-US" dirty="0"/>
              <a:t> 저장경로 지정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363464-C3F9-8B8A-AA33-7574BE4A51C2}"/>
              </a:ext>
            </a:extLst>
          </p:cNvPr>
          <p:cNvSpPr txBox="1"/>
          <p:nvPr/>
        </p:nvSpPr>
        <p:spPr>
          <a:xfrm>
            <a:off x="4946215" y="4988680"/>
            <a:ext cx="609704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 err="1"/>
              <a:t>바꿀이미지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바뀐이미지</a:t>
            </a:r>
            <a:r>
              <a:rPr lang="ko-KR" altLang="en-US" sz="1600" dirty="0"/>
              <a:t> 저장경로 지정</a:t>
            </a:r>
            <a:endParaRPr lang="en-US" altLang="ko-KR" sz="1600" dirty="0"/>
          </a:p>
          <a:p>
            <a:r>
              <a:rPr lang="en-US" altLang="ko-KR" sz="1600" dirty="0" err="1"/>
              <a:t>Opencv</a:t>
            </a:r>
            <a:r>
              <a:rPr lang="en-US" altLang="ko-KR" sz="1600" dirty="0"/>
              <a:t>(cv2)</a:t>
            </a:r>
            <a:r>
              <a:rPr lang="ko-KR" altLang="en-US" sz="1600" dirty="0"/>
              <a:t>로 이미지를 경로 이미지를 불러옴</a:t>
            </a:r>
            <a:endParaRPr lang="en-US" altLang="ko-KR" sz="1600" dirty="0"/>
          </a:p>
          <a:p>
            <a:r>
              <a:rPr lang="ko-KR" altLang="en-US" sz="1600" dirty="0"/>
              <a:t>이미지 </a:t>
            </a:r>
            <a:r>
              <a:rPr lang="ko-KR" altLang="en-US" sz="1600" dirty="0" err="1"/>
              <a:t>변경후</a:t>
            </a:r>
            <a:endParaRPr lang="en-US" altLang="ko-KR" sz="1600" dirty="0"/>
          </a:p>
          <a:p>
            <a:r>
              <a:rPr lang="en-US" altLang="ko-KR" sz="1600" dirty="0" err="1"/>
              <a:t>Imwrite</a:t>
            </a:r>
            <a:r>
              <a:rPr lang="ko-KR" altLang="en-US" sz="1600" dirty="0"/>
              <a:t>으로 이미지 저장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F30D6B-5192-9213-22E3-01CE8ADFB522}"/>
              </a:ext>
            </a:extLst>
          </p:cNvPr>
          <p:cNvSpPr txBox="1"/>
          <p:nvPr/>
        </p:nvSpPr>
        <p:spPr>
          <a:xfrm>
            <a:off x="4839744" y="139239"/>
            <a:ext cx="462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노이즈 이미지 생성 부분</a:t>
            </a:r>
          </a:p>
        </p:txBody>
      </p:sp>
    </p:spTree>
    <p:extLst>
      <p:ext uri="{BB962C8B-B14F-4D97-AF65-F5344CB8AC3E}">
        <p14:creationId xmlns:p14="http://schemas.microsoft.com/office/powerpoint/2010/main" val="2520211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558</Words>
  <Application>Microsoft Office PowerPoint</Application>
  <PresentationFormat>와이드스크린</PresentationFormat>
  <Paragraphs>118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오픈소스_프로젝트 안내</vt:lpstr>
      <vt:lpstr>PowerPoint 프레젠테이션</vt:lpstr>
      <vt:lpstr>PowerPoint 프레젠테이션</vt:lpstr>
      <vt:lpstr>PowerPoint 프레젠테이션</vt:lpstr>
      <vt:lpstr>PowerPoint 프레젠테이션</vt:lpstr>
      <vt:lpstr>할 목록</vt:lpstr>
      <vt:lpstr>PowerPoint 프레젠테이션</vt:lpstr>
      <vt:lpstr>할 목록</vt:lpstr>
      <vt:lpstr>PowerPoint 프레젠테이션</vt:lpstr>
      <vt:lpstr>할 목록 </vt:lpstr>
      <vt:lpstr>PowerPoint 프레젠테이션</vt:lpstr>
      <vt:lpstr>PowerPoint 프레젠테이션</vt:lpstr>
      <vt:lpstr>PowerPoint 프레젠테이션</vt:lpstr>
      <vt:lpstr>할 목록</vt:lpstr>
      <vt:lpstr>Git commit 방법</vt:lpstr>
      <vt:lpstr>Git flow방식</vt:lpstr>
      <vt:lpstr>노션 사용</vt:lpstr>
      <vt:lpstr>프로젝트 진행시 숙지사항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donghan son</dc:creator>
  <cp:lastModifiedBy>donghan son</cp:lastModifiedBy>
  <cp:revision>48</cp:revision>
  <dcterms:created xsi:type="dcterms:W3CDTF">2025-09-27T04:11:36Z</dcterms:created>
  <dcterms:modified xsi:type="dcterms:W3CDTF">2025-09-27T07:25:30Z</dcterms:modified>
</cp:coreProperties>
</file>