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9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6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1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6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9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2A048E-7A75-4D7D-B8F1-93C7F4816E04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BB6A46-7BE8-460B-93E3-17BEFD02E4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7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AA44-1D73-6D29-2D4E-766BB1A8C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C1D50-DE39-7EDF-F8E2-58C497A28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final test : </a:t>
            </a:r>
            <a:r>
              <a:rPr lang="en-US" dirty="0" err="1"/>
              <a:t>Sondos</a:t>
            </a:r>
            <a:r>
              <a:rPr lang="en-US" dirty="0"/>
              <a:t> Khaled</a:t>
            </a:r>
          </a:p>
        </p:txBody>
      </p:sp>
    </p:spTree>
    <p:extLst>
      <p:ext uri="{BB962C8B-B14F-4D97-AF65-F5344CB8AC3E}">
        <p14:creationId xmlns:p14="http://schemas.microsoft.com/office/powerpoint/2010/main" val="2381967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6B0D-28B4-21A7-04FF-7C79515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Retail[w, m, y] Insights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AB35-6E4D-F963-F26E-4E440B7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16" y="3168997"/>
            <a:ext cx="6090084" cy="1015259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2014 has the lowest purchase rate, 2017 comes after it.</a:t>
            </a:r>
          </a:p>
          <a:p>
            <a:r>
              <a:rPr lang="en-US"/>
              <a:t>Purchase rate at its peak in 2015</a:t>
            </a:r>
          </a:p>
          <a:p>
            <a:r>
              <a:rPr lang="en-US"/>
              <a:t>Purchase rate is slightly lower in 2016 than in 2015.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C2C7253-AF05-9DD4-A84E-5DE1DFC910C1}"/>
              </a:ext>
            </a:extLst>
          </p:cNvPr>
          <p:cNvSpPr txBox="1">
            <a:spLocks/>
          </p:cNvSpPr>
          <p:nvPr/>
        </p:nvSpPr>
        <p:spPr>
          <a:xfrm>
            <a:off x="752415" y="5206031"/>
            <a:ext cx="5544843" cy="1170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Germany highest purchase rate was in 2015.</a:t>
            </a:r>
          </a:p>
          <a:p>
            <a:r>
              <a:rPr lang="en-US"/>
              <a:t>Austria highest purchase rate was in 2016.</a:t>
            </a:r>
          </a:p>
          <a:p>
            <a:r>
              <a:rPr lang="en-US"/>
              <a:t>France highest purchase rate was in 2016 and almost the same in 2015.</a:t>
            </a: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EC46ABA-A978-2ABA-BAED-A6812B4BAE5A}"/>
              </a:ext>
            </a:extLst>
          </p:cNvPr>
          <p:cNvSpPr txBox="1">
            <a:spLocks/>
          </p:cNvSpPr>
          <p:nvPr/>
        </p:nvSpPr>
        <p:spPr>
          <a:xfrm>
            <a:off x="752415" y="1636393"/>
            <a:ext cx="5384684" cy="1170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/>
              <a:t>the highest purchase rate in May 2016 and November 2015</a:t>
            </a:r>
          </a:p>
          <a:p>
            <a:r>
              <a:rPr lang="en-US" sz="3300" dirty="0"/>
              <a:t>THE lowest purchase rate in December 2014</a:t>
            </a:r>
          </a:p>
          <a:p>
            <a:r>
              <a:rPr lang="en-US" sz="3300" dirty="0"/>
              <a:t>February has low purchase rate among all the presented years</a:t>
            </a:r>
            <a:r>
              <a:rPr lang="en-US" dirty="0"/>
              <a:t>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871C29D-CD76-B0BB-4B24-CB77F85B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11" y="472237"/>
            <a:ext cx="5768313" cy="23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F54AB5C-DCA1-A877-3BE2-FFF1E03EA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5" y="2751253"/>
            <a:ext cx="5234096" cy="218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3B93D138-03F5-B9D4-9AAC-B7D6450B6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90" y="4542491"/>
            <a:ext cx="5757875" cy="21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2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6B0D-28B4-21A7-04FF-7C79515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Promotions Insights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AB35-6E4D-F963-F26E-4E440B7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4430269"/>
            <a:ext cx="10786369" cy="1141298"/>
          </a:xfrm>
        </p:spPr>
        <p:txBody>
          <a:bodyPr>
            <a:no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Helvetica Neue"/>
              </a:rPr>
              <a:t>Sales during media advertisement is low with a percentage of 10.5%.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Helvetica Neue"/>
              </a:rPr>
              <a:t>Sales rate during store events is extremely low 0.5% </a:t>
            </a:r>
            <a:endParaRPr lang="en-US" sz="2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6E41ABC-23C2-C599-2F92-251F6C2F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52731"/>
            <a:ext cx="8686800" cy="26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9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66D1-BF37-0EFB-D60E-79E73B53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1C3F-785B-6756-E73E-62274344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Product group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Country</a:t>
            </a:r>
          </a:p>
          <a:p>
            <a:r>
              <a:rPr lang="en-US" dirty="0"/>
              <a:t>Sizes</a:t>
            </a:r>
          </a:p>
          <a:p>
            <a:r>
              <a:rPr lang="en-US" dirty="0"/>
              <a:t>Main color</a:t>
            </a:r>
          </a:p>
          <a:p>
            <a:r>
              <a:rPr lang="en-US" dirty="0"/>
              <a:t>Secondary color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Retail week, month and year</a:t>
            </a:r>
          </a:p>
          <a:p>
            <a:r>
              <a:rPr lang="en-US" dirty="0"/>
              <a:t>promotions</a:t>
            </a:r>
          </a:p>
        </p:txBody>
      </p:sp>
    </p:spTree>
    <p:extLst>
      <p:ext uri="{BB962C8B-B14F-4D97-AF65-F5344CB8AC3E}">
        <p14:creationId xmlns:p14="http://schemas.microsoft.com/office/powerpoint/2010/main" val="147109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6B0D-28B4-21A7-04FF-7C79515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Group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AB35-6E4D-F963-F26E-4E440B7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22398" cy="33962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Shoes has the highest sales rate among all products.</a:t>
            </a:r>
          </a:p>
          <a:p>
            <a:r>
              <a:rPr lang="en-US" dirty="0"/>
              <a:t>Football generic is the dominant category in shoes products.</a:t>
            </a:r>
          </a:p>
          <a:p>
            <a:r>
              <a:rPr lang="en-US" dirty="0"/>
              <a:t>All categories except for football have the same ratio in shoes products.</a:t>
            </a:r>
          </a:p>
          <a:p>
            <a:r>
              <a:rPr lang="en-US" dirty="0"/>
              <a:t>Training is the only category in both shorts and sweatshirts products.</a:t>
            </a:r>
          </a:p>
          <a:p>
            <a:r>
              <a:rPr lang="en-US" dirty="0"/>
              <a:t>Golf category only exists in the hardware accessories products.</a:t>
            </a:r>
          </a:p>
          <a:p>
            <a:r>
              <a:rPr lang="en-US" dirty="0"/>
              <a:t>Running category only exists in hardware accessories and shoes products.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D8467F-CB7A-D5A9-1A37-401D6F8C8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8" r="27744"/>
          <a:stretch/>
        </p:blipFill>
        <p:spPr bwMode="auto">
          <a:xfrm>
            <a:off x="7111013" y="719332"/>
            <a:ext cx="3517406" cy="25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0DBBD7-5CBB-1CD3-6DC5-BE9A18E42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69" y="3429000"/>
            <a:ext cx="5436092" cy="319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0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6B0D-28B4-21A7-04FF-7C79515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AB35-6E4D-F963-F26E-4E440B7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69" y="1690688"/>
            <a:ext cx="6539144" cy="2547891"/>
          </a:xfrm>
        </p:spPr>
        <p:txBody>
          <a:bodyPr>
            <a:normAutofit/>
          </a:bodyPr>
          <a:lstStyle/>
          <a:p>
            <a:r>
              <a:rPr lang="en-US" dirty="0"/>
              <a:t>Training category has the highest purchase rate among all categories.</a:t>
            </a:r>
          </a:p>
          <a:p>
            <a:r>
              <a:rPr lang="en-US" dirty="0"/>
              <a:t>Golf, Relax Casual, and Indoor categories have the lowest purchase rate.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ECBE8-37DF-FE18-7545-6384E53D9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6"/>
          <a:stretch/>
        </p:blipFill>
        <p:spPr bwMode="auto">
          <a:xfrm>
            <a:off x="7404181" y="730913"/>
            <a:ext cx="4056188" cy="3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17A1B2-F298-14CE-ED3F-193171D35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6"/>
          <a:stretch/>
        </p:blipFill>
        <p:spPr bwMode="auto">
          <a:xfrm>
            <a:off x="1025464" y="3567605"/>
            <a:ext cx="4269326" cy="3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D508E36-DC3B-CEF9-A0AF-CAF840EA6E06}"/>
              </a:ext>
            </a:extLst>
          </p:cNvPr>
          <p:cNvSpPr txBox="1">
            <a:spLocks/>
          </p:cNvSpPr>
          <p:nvPr/>
        </p:nvSpPr>
        <p:spPr>
          <a:xfrm>
            <a:off x="5294790" y="4395172"/>
            <a:ext cx="6539144" cy="254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and football categories have the highest cost .</a:t>
            </a:r>
          </a:p>
          <a:p>
            <a:r>
              <a:rPr lang="en-US" dirty="0"/>
              <a:t>Golf category has the lowest cost.</a:t>
            </a:r>
          </a:p>
        </p:txBody>
      </p:sp>
    </p:spTree>
    <p:extLst>
      <p:ext uri="{BB962C8B-B14F-4D97-AF65-F5344CB8AC3E}">
        <p14:creationId xmlns:p14="http://schemas.microsoft.com/office/powerpoint/2010/main" val="253937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6B0D-28B4-21A7-04FF-7C79515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AB35-6E4D-F963-F26E-4E440B7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19" y="1411551"/>
            <a:ext cx="5734262" cy="2422632"/>
          </a:xfrm>
        </p:spPr>
        <p:txBody>
          <a:bodyPr>
            <a:normAutofit/>
          </a:bodyPr>
          <a:lstStyle/>
          <a:p>
            <a:r>
              <a:rPr lang="en-US" dirty="0"/>
              <a:t>Women's purchasing power is greater than the rest of the genders purchasing power</a:t>
            </a:r>
          </a:p>
          <a:p>
            <a:r>
              <a:rPr lang="en-US" dirty="0"/>
              <a:t>About 70% of the customers have made sales of women</a:t>
            </a:r>
          </a:p>
          <a:p>
            <a:r>
              <a:rPr lang="en-US" dirty="0"/>
              <a:t>Women have made sales worth more than 3 million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B2A7C69-1ED3-3BBB-16C7-7BC964B6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81" y="1056470"/>
            <a:ext cx="5299136" cy="317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ED8135C-3AC7-E50F-9A52-9863341A8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5" r="28182" b="1353"/>
          <a:stretch/>
        </p:blipFill>
        <p:spPr bwMode="auto">
          <a:xfrm>
            <a:off x="1162974" y="3834183"/>
            <a:ext cx="3178204" cy="280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C2C7253-AF05-9DD4-A84E-5DE1DFC910C1}"/>
              </a:ext>
            </a:extLst>
          </p:cNvPr>
          <p:cNvSpPr txBox="1">
            <a:spLocks/>
          </p:cNvSpPr>
          <p:nvPr/>
        </p:nvSpPr>
        <p:spPr>
          <a:xfrm>
            <a:off x="4589757" y="4523582"/>
            <a:ext cx="7157556" cy="198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women are the most targeted gender of the campaign</a:t>
            </a:r>
          </a:p>
          <a:p>
            <a:r>
              <a:rPr lang="en-US" dirty="0"/>
              <a:t>kids, men and unisex have the same ratio of being a target and the same purchase rate</a:t>
            </a:r>
          </a:p>
        </p:txBody>
      </p:sp>
    </p:spTree>
    <p:extLst>
      <p:ext uri="{BB962C8B-B14F-4D97-AF65-F5344CB8AC3E}">
        <p14:creationId xmlns:p14="http://schemas.microsoft.com/office/powerpoint/2010/main" val="342455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6B0D-28B4-21A7-04FF-7C79515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AB35-6E4D-F963-F26E-4E440B7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443" y="3285897"/>
            <a:ext cx="7519054" cy="1015259"/>
          </a:xfrm>
        </p:spPr>
        <p:txBody>
          <a:bodyPr>
            <a:normAutofit/>
          </a:bodyPr>
          <a:lstStyle/>
          <a:p>
            <a:r>
              <a:rPr lang="en-US" dirty="0"/>
              <a:t>Germany is the most targeted country in the campaign.</a:t>
            </a:r>
          </a:p>
          <a:p>
            <a:r>
              <a:rPr lang="en-US" dirty="0"/>
              <a:t>France is the least targeted country.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C2C7253-AF05-9DD4-A84E-5DE1DFC910C1}"/>
              </a:ext>
            </a:extLst>
          </p:cNvPr>
          <p:cNvSpPr txBox="1">
            <a:spLocks/>
          </p:cNvSpPr>
          <p:nvPr/>
        </p:nvSpPr>
        <p:spPr>
          <a:xfrm>
            <a:off x="625168" y="5051683"/>
            <a:ext cx="5757875" cy="1579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Categories has the same distribution among all countries.</a:t>
            </a:r>
          </a:p>
          <a:p>
            <a:r>
              <a:rPr lang="en-US" dirty="0"/>
              <a:t>4-All countries are more interested in the Training category compared to other categories.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3B9757-23BB-B36B-D12F-89C40D8ED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2" r="28268"/>
          <a:stretch/>
        </p:blipFill>
        <p:spPr bwMode="auto">
          <a:xfrm>
            <a:off x="838200" y="2607766"/>
            <a:ext cx="3510095" cy="22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719E206-648E-F7FE-7CEC-38881D7F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462" y="960772"/>
            <a:ext cx="5316919" cy="221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56EDA62-35CD-068B-AA65-FB1618336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43" y="4520715"/>
            <a:ext cx="5568454" cy="22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EC46ABA-A978-2ABA-BAED-A6812B4BAE5A}"/>
              </a:ext>
            </a:extLst>
          </p:cNvPr>
          <p:cNvSpPr txBox="1">
            <a:spLocks/>
          </p:cNvSpPr>
          <p:nvPr/>
        </p:nvSpPr>
        <p:spPr>
          <a:xfrm>
            <a:off x="711316" y="1545481"/>
            <a:ext cx="5861146" cy="1062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Germany has the highest purchase rate among all countries.</a:t>
            </a:r>
          </a:p>
          <a:p>
            <a:r>
              <a:rPr lang="en-US" dirty="0"/>
              <a:t>France has the lowest purchase rate.</a:t>
            </a:r>
          </a:p>
        </p:txBody>
      </p:sp>
    </p:spTree>
    <p:extLst>
      <p:ext uri="{BB962C8B-B14F-4D97-AF65-F5344CB8AC3E}">
        <p14:creationId xmlns:p14="http://schemas.microsoft.com/office/powerpoint/2010/main" val="423672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6B0D-28B4-21A7-04FF-7C79515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Sizes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AB35-6E4D-F963-F26E-4E440B7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34144"/>
            <a:ext cx="10714703" cy="1145219"/>
          </a:xfrm>
        </p:spPr>
        <p:txBody>
          <a:bodyPr>
            <a:normAutofit/>
          </a:bodyPr>
          <a:lstStyle/>
          <a:p>
            <a:r>
              <a:rPr lang="en-US" sz="2400" dirty="0"/>
              <a:t>The variety of sizes affects the purchase rate.</a:t>
            </a:r>
          </a:p>
          <a:p>
            <a:r>
              <a:rPr lang="en-US" sz="2400" dirty="0"/>
              <a:t>There's a positive correlation between the variety of sizes and the selling rate.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C56A17-48FC-8EDA-B6EA-A8DF030AB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8" b="3258"/>
          <a:stretch/>
        </p:blipFill>
        <p:spPr bwMode="auto">
          <a:xfrm>
            <a:off x="2107631" y="1602162"/>
            <a:ext cx="7976738" cy="317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1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6B0D-28B4-21A7-04FF-7C79515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Color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AB35-6E4D-F963-F26E-4E440B7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19" y="1580226"/>
            <a:ext cx="5491322" cy="1325563"/>
          </a:xfrm>
        </p:spPr>
        <p:txBody>
          <a:bodyPr>
            <a:normAutofit/>
          </a:bodyPr>
          <a:lstStyle/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All main colors are equally distributed among the three countries in the campaign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C2C7253-AF05-9DD4-A84E-5DE1DFC910C1}"/>
              </a:ext>
            </a:extLst>
          </p:cNvPr>
          <p:cNvSpPr txBox="1">
            <a:spLocks/>
          </p:cNvSpPr>
          <p:nvPr/>
        </p:nvSpPr>
        <p:spPr>
          <a:xfrm>
            <a:off x="5912527" y="4835216"/>
            <a:ext cx="5834785" cy="167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000000"/>
                </a:solidFill>
                <a:effectLst/>
                <a:latin typeface="Helvetica Neue"/>
              </a:rPr>
              <a:t>All main colors have the same purchase rate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B5ED54-BE3C-68FC-311E-3EFAFD467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7" r="24070"/>
          <a:stretch/>
        </p:blipFill>
        <p:spPr bwMode="auto">
          <a:xfrm>
            <a:off x="1326022" y="3241874"/>
            <a:ext cx="3915211" cy="318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8169A80-4B7A-22E9-418E-1AAA88D2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20558"/>
            <a:ext cx="5491322" cy="306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13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6B0D-28B4-21A7-04FF-7C79515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Color Insights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AB35-6E4D-F963-F26E-4E440B79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68" y="3036272"/>
            <a:ext cx="5482701" cy="1780381"/>
          </a:xfrm>
        </p:spPr>
        <p:txBody>
          <a:bodyPr>
            <a:no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Helvetica Neue"/>
              </a:rPr>
              <a:t>U</a:t>
            </a:r>
            <a:r>
              <a:rPr lang="en-US" sz="2400" i="0">
                <a:solidFill>
                  <a:srgbClr val="000000"/>
                </a:solidFill>
                <a:effectLst/>
                <a:latin typeface="Helvetica Neue"/>
              </a:rPr>
              <a:t>nisex group only interested in wide style.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Helvetica Neue"/>
              </a:rPr>
              <a:t>M</a:t>
            </a:r>
            <a:r>
              <a:rPr lang="en-US" sz="2400" i="0">
                <a:solidFill>
                  <a:srgbClr val="000000"/>
                </a:solidFill>
                <a:effectLst/>
                <a:latin typeface="Helvetica Neue"/>
              </a:rPr>
              <a:t>en and kids are only interested in regular style.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Helvetica Neue"/>
              </a:rPr>
              <a:t>W</a:t>
            </a:r>
            <a:r>
              <a:rPr lang="en-US" sz="2400" i="0">
                <a:solidFill>
                  <a:srgbClr val="000000"/>
                </a:solidFill>
                <a:effectLst/>
                <a:latin typeface="Helvetica Neue"/>
              </a:rPr>
              <a:t>omen is the only interested gender in slim style.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Helvetica Neue"/>
              </a:rPr>
              <a:t>W</a:t>
            </a:r>
            <a:r>
              <a:rPr lang="en-US" sz="2400" i="0">
                <a:solidFill>
                  <a:srgbClr val="000000"/>
                </a:solidFill>
                <a:effectLst/>
                <a:latin typeface="Helvetica Neue"/>
              </a:rPr>
              <a:t>omen show interest in every style specially the regular one.</a:t>
            </a:r>
            <a:endParaRPr lang="en-US" sz="2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C2C7253-AF05-9DD4-A84E-5DE1DFC910C1}"/>
              </a:ext>
            </a:extLst>
          </p:cNvPr>
          <p:cNvSpPr txBox="1">
            <a:spLocks/>
          </p:cNvSpPr>
          <p:nvPr/>
        </p:nvSpPr>
        <p:spPr>
          <a:xfrm>
            <a:off x="1038687" y="1466152"/>
            <a:ext cx="5834785" cy="167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0">
                <a:solidFill>
                  <a:srgbClr val="000000"/>
                </a:solidFill>
                <a:effectLst/>
                <a:latin typeface="Helvetica Neue"/>
              </a:rPr>
              <a:t>Regular style has the highest purchase rate.</a:t>
            </a:r>
          </a:p>
          <a:p>
            <a:pPr algn="l"/>
            <a:endParaRPr lang="en-US" sz="2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2AD341B7-67D2-A7D2-B7AD-8B7612CB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86" y="2913992"/>
            <a:ext cx="5179381" cy="36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E37B5D92-100A-10F7-BC5D-7E8F4738C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3" r="30455"/>
          <a:stretch/>
        </p:blipFill>
        <p:spPr bwMode="auto">
          <a:xfrm>
            <a:off x="7723894" y="665852"/>
            <a:ext cx="3126452" cy="224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088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212</TotalTime>
  <Words>483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 Neue</vt:lpstr>
      <vt:lpstr>Tw Cen MT</vt:lpstr>
      <vt:lpstr>Tw Cen MT Condensed</vt:lpstr>
      <vt:lpstr>Wingdings 3</vt:lpstr>
      <vt:lpstr>Integral</vt:lpstr>
      <vt:lpstr>Data insights</vt:lpstr>
      <vt:lpstr>Insights about:</vt:lpstr>
      <vt:lpstr>Product Group Insights</vt:lpstr>
      <vt:lpstr>Category Insights</vt:lpstr>
      <vt:lpstr>Gender Insights</vt:lpstr>
      <vt:lpstr>Country Insights</vt:lpstr>
      <vt:lpstr>Sizes Insights</vt:lpstr>
      <vt:lpstr>Main Color Insights</vt:lpstr>
      <vt:lpstr>Secondary Color Insights</vt:lpstr>
      <vt:lpstr>Retail[w, m, y] Insights</vt:lpstr>
      <vt:lpstr>Promotions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insights</dc:title>
  <dc:creator>30011250103588</dc:creator>
  <cp:lastModifiedBy>30011250103588</cp:lastModifiedBy>
  <cp:revision>1</cp:revision>
  <dcterms:created xsi:type="dcterms:W3CDTF">2023-04-02T13:32:59Z</dcterms:created>
  <dcterms:modified xsi:type="dcterms:W3CDTF">2023-04-02T17:05:35Z</dcterms:modified>
</cp:coreProperties>
</file>