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7" r:id="rId5"/>
    <p:sldId id="258" r:id="rId6"/>
    <p:sldId id="262" r:id="rId7"/>
    <p:sldId id="271" r:id="rId8"/>
    <p:sldId id="293" r:id="rId9"/>
    <p:sldId id="295" r:id="rId10"/>
    <p:sldId id="294" r:id="rId11"/>
    <p:sldId id="291" r:id="rId12"/>
    <p:sldId id="277" r:id="rId13"/>
    <p:sldId id="276" r:id="rId14"/>
    <p:sldId id="278" r:id="rId15"/>
    <p:sldId id="281" r:id="rId16"/>
    <p:sldId id="282" r:id="rId17"/>
    <p:sldId id="283" r:id="rId18"/>
    <p:sldId id="286" r:id="rId19"/>
    <p:sldId id="284" r:id="rId20"/>
    <p:sldId id="285" r:id="rId21"/>
    <p:sldId id="290" r:id="rId22"/>
    <p:sldId id="280" r:id="rId23"/>
    <p:sldId id="298" r:id="rId24"/>
    <p:sldId id="297" r:id="rId25"/>
    <p:sldId id="299" r:id="rId26"/>
    <p:sldId id="300"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p:scale>
          <a:sx n="75" d="100"/>
          <a:sy n="75" d="100"/>
        </p:scale>
        <p:origin x="974" y="21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520000" y="12536"/>
            <a:ext cx="9672000" cy="6857999"/>
          </a:xfrm>
        </p:spPr>
        <p:txBody>
          <a:bodyPr/>
          <a:lstStyle/>
          <a:p>
            <a:pPr>
              <a:lnSpc>
                <a:spcPct val="110000"/>
              </a:lnSpc>
            </a:pPr>
            <a:r>
              <a:rPr lang="en-US" sz="6000" i="0" dirty="0">
                <a:effectLst/>
                <a:latin typeface="zeitung"/>
              </a:rPr>
              <a:t>Flight Price Prediction</a:t>
            </a:r>
            <a:br>
              <a:rPr lang="en-US" dirty="0"/>
            </a:br>
            <a:endParaRPr lang="en-US"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687083" y="3744601"/>
            <a:ext cx="4104001" cy="930027"/>
          </a:xfrm>
          <a:gradFill>
            <a:gsLst>
              <a:gs pos="8000">
                <a:schemeClr val="tx2"/>
              </a:gs>
              <a:gs pos="100000">
                <a:schemeClr val="accent2"/>
              </a:gs>
            </a:gsLst>
            <a:lin ang="14400000" scaled="0"/>
          </a:gradFill>
        </p:spPr>
        <p:txBody>
          <a:bodyPr/>
          <a:lstStyle/>
          <a:p>
            <a:r>
              <a:rPr lang="en-US" sz="3600" dirty="0"/>
              <a:t>SONDOS AHMED</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687083" y="4651768"/>
            <a:ext cx="4104001"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4CBDE9-0CC0-9834-CBD0-675742788B2D}"/>
              </a:ext>
            </a:extLst>
          </p:cNvPr>
          <p:cNvSpPr>
            <a:spLocks noGrp="1"/>
          </p:cNvSpPr>
          <p:nvPr>
            <p:ph type="title"/>
          </p:nvPr>
        </p:nvSpPr>
        <p:spPr>
          <a:xfrm>
            <a:off x="684212" y="808185"/>
            <a:ext cx="10727127" cy="965109"/>
          </a:xfrm>
        </p:spPr>
        <p:txBody>
          <a:bodyPr/>
          <a:lstStyle/>
          <a:p>
            <a:pPr algn="ctr">
              <a:lnSpc>
                <a:spcPct val="100000"/>
              </a:lnSpc>
            </a:pPr>
            <a:r>
              <a:rPr lang="en-US" sz="3600" i="0" dirty="0">
                <a:solidFill>
                  <a:schemeClr val="accent3"/>
                </a:solidFill>
                <a:effectLst/>
                <a:latin typeface="Söhne"/>
              </a:rPr>
              <a:t>How is the price affected when tickets are bought 1 or 2 days before departure?</a:t>
            </a:r>
            <a:endParaRPr lang="en-US" sz="3600" dirty="0">
              <a:solidFill>
                <a:schemeClr val="accent3"/>
              </a:solidFill>
            </a:endParaRPr>
          </a:p>
        </p:txBody>
      </p:sp>
      <p:sp>
        <p:nvSpPr>
          <p:cNvPr id="4" name="Content Placeholder 3">
            <a:extLst>
              <a:ext uri="{FF2B5EF4-FFF2-40B4-BE49-F238E27FC236}">
                <a16:creationId xmlns:a16="http://schemas.microsoft.com/office/drawing/2014/main" id="{79DFB5AD-93D3-ED7F-463F-C87C12A31B27}"/>
              </a:ext>
            </a:extLst>
          </p:cNvPr>
          <p:cNvSpPr>
            <a:spLocks noGrp="1"/>
          </p:cNvSpPr>
          <p:nvPr>
            <p:ph idx="1"/>
          </p:nvPr>
        </p:nvSpPr>
        <p:spPr>
          <a:xfrm>
            <a:off x="886408" y="2230016"/>
            <a:ext cx="5626359" cy="4136734"/>
          </a:xfrm>
        </p:spPr>
        <p:txBody>
          <a:bodyPr/>
          <a:lstStyle/>
          <a:p>
            <a:pPr algn="l"/>
            <a:r>
              <a:rPr lang="en-US" b="0" i="0" dirty="0">
                <a:solidFill>
                  <a:srgbClr val="0D0D0D"/>
                </a:solidFill>
                <a:effectLst/>
                <a:latin typeface="Söhne"/>
              </a:rPr>
              <a:t>To understand how ticket prices are affected by the timing of booking, we grouped the data based on the number of days left until departure. Here's what we found:</a:t>
            </a:r>
          </a:p>
          <a:p>
            <a:pPr algn="l"/>
            <a:endParaRPr lang="en-US" b="0" i="0" dirty="0">
              <a:solidFill>
                <a:srgbClr val="0D0D0D"/>
              </a:solidFill>
              <a:effectLst/>
              <a:latin typeface="Söhne"/>
            </a:endParaRPr>
          </a:p>
          <a:p>
            <a:pPr marL="790575" lvl="1" indent="-342900">
              <a:buFont typeface="Arial" panose="020B0604020202020204" pitchFamily="34" charset="0"/>
              <a:buChar char="•"/>
            </a:pPr>
            <a:r>
              <a:rPr lang="en-US" b="0" i="0" dirty="0">
                <a:solidFill>
                  <a:srgbClr val="0D0D0D"/>
                </a:solidFill>
                <a:effectLst/>
                <a:latin typeface="Söhne"/>
              </a:rPr>
              <a:t>As the departure date approaches, the average ticket price tends to increase.</a:t>
            </a:r>
          </a:p>
          <a:p>
            <a:pPr marL="790575" lvl="1" indent="-342900">
              <a:buFont typeface="Arial" panose="020B0604020202020204" pitchFamily="34" charset="0"/>
              <a:buChar char="•"/>
            </a:pPr>
            <a:r>
              <a:rPr lang="en-US" b="0" i="0" dirty="0">
                <a:solidFill>
                  <a:srgbClr val="0D0D0D"/>
                </a:solidFill>
                <a:effectLst/>
                <a:latin typeface="Söhne"/>
              </a:rPr>
              <a:t>Tickets booked closer to the departure date (1 or 2 days before) tend to have higher average prices compared to those booked farther in advance.</a:t>
            </a:r>
          </a:p>
          <a:p>
            <a:pPr marL="790575" lvl="1" indent="-342900">
              <a:buFont typeface="Arial" panose="020B0604020202020204" pitchFamily="34" charset="0"/>
              <a:buChar char="•"/>
            </a:pPr>
            <a:r>
              <a:rPr lang="en-US" b="0" i="0" dirty="0">
                <a:solidFill>
                  <a:srgbClr val="0D0D0D"/>
                </a:solidFill>
                <a:effectLst/>
                <a:latin typeface="Söhne"/>
              </a:rPr>
              <a:t>This trend suggests that last-minute bookings may incur higher costs due to increased demand or limited availability.</a:t>
            </a:r>
          </a:p>
          <a:p>
            <a:endParaRPr lang="en-US" dirty="0"/>
          </a:p>
        </p:txBody>
      </p:sp>
      <p:sp>
        <p:nvSpPr>
          <p:cNvPr id="5" name="Slide Number Placeholder 4">
            <a:extLst>
              <a:ext uri="{FF2B5EF4-FFF2-40B4-BE49-F238E27FC236}">
                <a16:creationId xmlns:a16="http://schemas.microsoft.com/office/drawing/2014/main" id="{A38F864D-710E-EFCB-6C1B-D55161665C4D}"/>
              </a:ext>
            </a:extLst>
          </p:cNvPr>
          <p:cNvSpPr>
            <a:spLocks noGrp="1"/>
          </p:cNvSpPr>
          <p:nvPr>
            <p:ph type="sldNum" sz="quarter" idx="11"/>
          </p:nvPr>
        </p:nvSpPr>
        <p:spPr/>
        <p:txBody>
          <a:bodyPr/>
          <a:lstStyle/>
          <a:p>
            <a:fld id="{EECC7194-A4D0-457B-9D3E-53681723AFF7}" type="slidenum">
              <a:rPr lang="en-US" smtClean="0"/>
              <a:pPr/>
              <a:t>10</a:t>
            </a:fld>
            <a:endParaRPr lang="en-US" dirty="0"/>
          </a:p>
        </p:txBody>
      </p:sp>
      <p:pic>
        <p:nvPicPr>
          <p:cNvPr id="15" name="Content Placeholder 14">
            <a:extLst>
              <a:ext uri="{FF2B5EF4-FFF2-40B4-BE49-F238E27FC236}">
                <a16:creationId xmlns:a16="http://schemas.microsoft.com/office/drawing/2014/main" id="{6CE90292-4B62-45FC-6F02-0F0A621D5A44}"/>
              </a:ext>
            </a:extLst>
          </p:cNvPr>
          <p:cNvPicPr>
            <a:picLocks noGrp="1" noChangeAspect="1"/>
          </p:cNvPicPr>
          <p:nvPr>
            <p:ph idx="16"/>
          </p:nvPr>
        </p:nvPicPr>
        <p:blipFill>
          <a:blip r:embed="rId2"/>
          <a:stretch>
            <a:fillRect/>
          </a:stretch>
        </p:blipFill>
        <p:spPr>
          <a:xfrm>
            <a:off x="6768105" y="2474471"/>
            <a:ext cx="5078133" cy="2610236"/>
          </a:xfrm>
        </p:spPr>
      </p:pic>
      <p:sp>
        <p:nvSpPr>
          <p:cNvPr id="12" name="TextBox 11">
            <a:extLst>
              <a:ext uri="{FF2B5EF4-FFF2-40B4-BE49-F238E27FC236}">
                <a16:creationId xmlns:a16="http://schemas.microsoft.com/office/drawing/2014/main" id="{B073B95F-4FA2-84B6-B527-D79B83F3C9AB}"/>
              </a:ext>
            </a:extLst>
          </p:cNvPr>
          <p:cNvSpPr txBox="1"/>
          <p:nvPr/>
        </p:nvSpPr>
        <p:spPr>
          <a:xfrm>
            <a:off x="373225" y="304358"/>
            <a:ext cx="8679801" cy="369332"/>
          </a:xfrm>
          <a:prstGeom prst="rect">
            <a:avLst/>
          </a:prstGeom>
          <a:noFill/>
        </p:spPr>
        <p:txBody>
          <a:bodyPr wrap="square">
            <a:spAutoFit/>
          </a:bodyPr>
          <a:lstStyle/>
          <a:p>
            <a:r>
              <a:rPr lang="en-US" dirty="0">
                <a:solidFill>
                  <a:srgbClr val="0D0D0D"/>
                </a:solidFill>
                <a:latin typeface="Söhne"/>
              </a:rPr>
              <a:t> </a:t>
            </a:r>
            <a:r>
              <a:rPr lang="en-US" dirty="0">
                <a:solidFill>
                  <a:schemeClr val="accent3"/>
                </a:solidFill>
                <a:latin typeface="Söhne"/>
              </a:rPr>
              <a:t>second question</a:t>
            </a:r>
            <a:endParaRPr lang="en-US" dirty="0">
              <a:solidFill>
                <a:schemeClr val="accent3"/>
              </a:solidFill>
            </a:endParaRPr>
          </a:p>
        </p:txBody>
      </p:sp>
      <p:sp>
        <p:nvSpPr>
          <p:cNvPr id="13" name="object 7" descr="Beige rectangle">
            <a:extLst>
              <a:ext uri="{FF2B5EF4-FFF2-40B4-BE49-F238E27FC236}">
                <a16:creationId xmlns:a16="http://schemas.microsoft.com/office/drawing/2014/main" id="{F9E38BFB-5903-AD39-E7DB-BCA56197BFBA}"/>
              </a:ext>
            </a:extLst>
          </p:cNvPr>
          <p:cNvSpPr/>
          <p:nvPr/>
        </p:nvSpPr>
        <p:spPr bwMode="white">
          <a:xfrm>
            <a:off x="534923" y="673690"/>
            <a:ext cx="1560577" cy="50466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95172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AFDC55-33BA-000E-EB1D-BDE51735C0EF}"/>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4" name="Title 3">
            <a:extLst>
              <a:ext uri="{FF2B5EF4-FFF2-40B4-BE49-F238E27FC236}">
                <a16:creationId xmlns:a16="http://schemas.microsoft.com/office/drawing/2014/main" id="{6510D3D3-0D69-377C-CE16-A1DC4425369B}"/>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6FD12A2E-9849-4263-8327-03735491CFFB}"/>
              </a:ext>
            </a:extLst>
          </p:cNvPr>
          <p:cNvSpPr txBox="1"/>
          <p:nvPr/>
        </p:nvSpPr>
        <p:spPr>
          <a:xfrm>
            <a:off x="373225" y="304358"/>
            <a:ext cx="8679801" cy="369332"/>
          </a:xfrm>
          <a:prstGeom prst="rect">
            <a:avLst/>
          </a:prstGeom>
          <a:noFill/>
        </p:spPr>
        <p:txBody>
          <a:bodyPr wrap="square">
            <a:spAutoFit/>
          </a:bodyPr>
          <a:lstStyle/>
          <a:p>
            <a:r>
              <a:rPr lang="en-US" dirty="0">
                <a:solidFill>
                  <a:schemeClr val="accent3"/>
                </a:solidFill>
                <a:latin typeface="Söhne"/>
              </a:rPr>
              <a:t>third</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5BBDAD32-3AE4-ABF8-50C2-4EE77EA2EE4E}"/>
              </a:ext>
            </a:extLst>
          </p:cNvPr>
          <p:cNvSpPr/>
          <p:nvPr/>
        </p:nvSpPr>
        <p:spPr bwMode="white">
          <a:xfrm>
            <a:off x="457200" y="673689"/>
            <a:ext cx="1324947" cy="504661"/>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98E12D9C-FFFB-0AD0-CCA0-2585B03B7A78}"/>
              </a:ext>
            </a:extLst>
          </p:cNvPr>
          <p:cNvSpPr txBox="1"/>
          <p:nvPr/>
        </p:nvSpPr>
        <p:spPr>
          <a:xfrm rot="10800000" flipV="1">
            <a:off x="373224" y="680850"/>
            <a:ext cx="11019451" cy="1200329"/>
          </a:xfrm>
          <a:prstGeom prst="rect">
            <a:avLst/>
          </a:prstGeom>
          <a:noFill/>
        </p:spPr>
        <p:txBody>
          <a:bodyPr wrap="square">
            <a:spAutoFit/>
          </a:bodyPr>
          <a:lstStyle/>
          <a:p>
            <a:pPr algn="ctr"/>
            <a:r>
              <a:rPr lang="en-US" sz="3600" b="1" i="0" dirty="0">
                <a:solidFill>
                  <a:schemeClr val="accent3"/>
                </a:solidFill>
                <a:effectLst/>
                <a:latin typeface="Söhne"/>
              </a:rPr>
              <a:t>Does ticket price change based on the departure time and arrival time?</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EFC4842E-0E18-7B84-A056-811FCEE26124}"/>
              </a:ext>
            </a:extLst>
          </p:cNvPr>
          <p:cNvSpPr>
            <a:spLocks noGrp="1"/>
          </p:cNvSpPr>
          <p:nvPr>
            <p:ph type="body" sz="quarter" idx="12"/>
          </p:nvPr>
        </p:nvSpPr>
        <p:spPr>
          <a:xfrm rot="10800000" flipV="1">
            <a:off x="619221" y="1976288"/>
            <a:ext cx="6167655" cy="2592678"/>
          </a:xfrm>
        </p:spPr>
        <p:txBody>
          <a:bodyPr/>
          <a:lstStyle/>
          <a:p>
            <a:pPr algn="l">
              <a:buFont typeface="Arial" panose="020B0604020202020204" pitchFamily="34" charset="0"/>
              <a:buChar char="•"/>
            </a:pPr>
            <a:r>
              <a:rPr lang="en-US" b="0" i="0" dirty="0">
                <a:solidFill>
                  <a:srgbClr val="0D0D0D"/>
                </a:solidFill>
                <a:effectLst/>
                <a:latin typeface="Söhne"/>
              </a:rPr>
              <a:t>The highest average ticket prices for both departure and arrival times are observed during the night.</a:t>
            </a:r>
          </a:p>
          <a:p>
            <a:pPr algn="l">
              <a:buFont typeface="Arial" panose="020B0604020202020204" pitchFamily="34" charset="0"/>
              <a:buChar char="•"/>
            </a:pPr>
            <a:r>
              <a:rPr lang="en-US" b="0" i="0" dirty="0">
                <a:solidFill>
                  <a:srgbClr val="0D0D0D"/>
                </a:solidFill>
                <a:effectLst/>
                <a:latin typeface="Söhne"/>
              </a:rPr>
              <a:t>Morning and evening departures also tend to have relatively high average ticket prices.</a:t>
            </a:r>
          </a:p>
          <a:p>
            <a:pPr algn="l">
              <a:buFont typeface="Arial" panose="020B0604020202020204" pitchFamily="34" charset="0"/>
              <a:buChar char="•"/>
            </a:pPr>
            <a:r>
              <a:rPr lang="en-US" b="0" i="0" dirty="0">
                <a:solidFill>
                  <a:srgbClr val="0D0D0D"/>
                </a:solidFill>
                <a:effectLst/>
                <a:latin typeface="Söhne"/>
              </a:rPr>
              <a:t>Average ticket prices are slightly lower for afternoon departures and arrivals.</a:t>
            </a:r>
          </a:p>
          <a:p>
            <a:pPr marL="342900" indent="-342900">
              <a:buFont typeface="Wingdings" panose="05000000000000000000" pitchFamily="2" charset="2"/>
              <a:buChar char="Ø"/>
            </a:pPr>
            <a:r>
              <a:rPr lang="en-US" sz="2400" b="1" dirty="0"/>
              <a:t>These findings suggest </a:t>
            </a:r>
            <a:r>
              <a:rPr lang="en-US" dirty="0"/>
              <a:t>that airlines may adjust ticket prices based on demand and travel preferences during different times of the day.</a:t>
            </a:r>
            <a:br>
              <a:rPr lang="en-US" dirty="0"/>
            </a:br>
            <a:r>
              <a:rPr lang="en-US" dirty="0"/>
              <a:t> </a:t>
            </a:r>
          </a:p>
        </p:txBody>
      </p:sp>
      <p:pic>
        <p:nvPicPr>
          <p:cNvPr id="6" name="Picture 5">
            <a:extLst>
              <a:ext uri="{FF2B5EF4-FFF2-40B4-BE49-F238E27FC236}">
                <a16:creationId xmlns:a16="http://schemas.microsoft.com/office/drawing/2014/main" id="{D22BCB69-4F0A-ECBB-E6A1-C910F2BCD19F}"/>
              </a:ext>
            </a:extLst>
          </p:cNvPr>
          <p:cNvPicPr>
            <a:picLocks noChangeAspect="1"/>
          </p:cNvPicPr>
          <p:nvPr/>
        </p:nvPicPr>
        <p:blipFill>
          <a:blip r:embed="rId2"/>
          <a:stretch>
            <a:fillRect/>
          </a:stretch>
        </p:blipFill>
        <p:spPr>
          <a:xfrm>
            <a:off x="6976956" y="1976288"/>
            <a:ext cx="4734045" cy="3136888"/>
          </a:xfrm>
          <a:prstGeom prst="rect">
            <a:avLst/>
          </a:prstGeom>
        </p:spPr>
      </p:pic>
    </p:spTree>
    <p:extLst>
      <p:ext uri="{BB962C8B-B14F-4D97-AF65-F5344CB8AC3E}">
        <p14:creationId xmlns:p14="http://schemas.microsoft.com/office/powerpoint/2010/main" val="175597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B3DC0-B8AA-2B74-E0F2-03C0DDAD662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7F0DB3-8419-65EA-0AE6-A635807DFC77}"/>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4" name="Title 3">
            <a:extLst>
              <a:ext uri="{FF2B5EF4-FFF2-40B4-BE49-F238E27FC236}">
                <a16:creationId xmlns:a16="http://schemas.microsoft.com/office/drawing/2014/main" id="{F302E858-6A53-E9B4-0BA9-2D170CCB3020}"/>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82A6DF1B-BE88-3A8F-46C5-0A76854FA401}"/>
              </a:ext>
            </a:extLst>
          </p:cNvPr>
          <p:cNvSpPr txBox="1"/>
          <p:nvPr/>
        </p:nvSpPr>
        <p:spPr>
          <a:xfrm>
            <a:off x="373225" y="304358"/>
            <a:ext cx="8679801" cy="369332"/>
          </a:xfrm>
          <a:prstGeom prst="rect">
            <a:avLst/>
          </a:prstGeom>
          <a:noFill/>
        </p:spPr>
        <p:txBody>
          <a:bodyPr wrap="square">
            <a:spAutoFit/>
          </a:bodyPr>
          <a:lstStyle/>
          <a:p>
            <a:r>
              <a:rPr lang="en-US" dirty="0">
                <a:solidFill>
                  <a:schemeClr val="accent3"/>
                </a:solidFill>
                <a:latin typeface="Söhne"/>
              </a:rPr>
              <a:t>fourth</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0EECB572-9A15-5BE0-4755-2BA71CA5FE1B}"/>
              </a:ext>
            </a:extLst>
          </p:cNvPr>
          <p:cNvSpPr/>
          <p:nvPr/>
        </p:nvSpPr>
        <p:spPr bwMode="white">
          <a:xfrm>
            <a:off x="457200" y="673690"/>
            <a:ext cx="1492898" cy="50466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B1441A06-ECD6-B060-6DB3-DC677488AAC0}"/>
              </a:ext>
            </a:extLst>
          </p:cNvPr>
          <p:cNvSpPr txBox="1"/>
          <p:nvPr/>
        </p:nvSpPr>
        <p:spPr>
          <a:xfrm rot="10800000" flipV="1">
            <a:off x="386690" y="727333"/>
            <a:ext cx="11019451" cy="1200329"/>
          </a:xfrm>
          <a:prstGeom prst="rect">
            <a:avLst/>
          </a:prstGeom>
          <a:noFill/>
        </p:spPr>
        <p:txBody>
          <a:bodyPr wrap="square">
            <a:spAutoFit/>
          </a:bodyPr>
          <a:lstStyle/>
          <a:p>
            <a:pPr algn="ctr"/>
            <a:r>
              <a:rPr lang="en-US" sz="3600" b="1" i="0" dirty="0">
                <a:solidFill>
                  <a:schemeClr val="accent3"/>
                </a:solidFill>
                <a:effectLst/>
                <a:latin typeface="Söhne"/>
              </a:rPr>
              <a:t>How does the price change with change in Source and Destination?</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58A5480A-BA34-211D-3079-E54895F60B9E}"/>
              </a:ext>
            </a:extLst>
          </p:cNvPr>
          <p:cNvSpPr>
            <a:spLocks noGrp="1"/>
          </p:cNvSpPr>
          <p:nvPr>
            <p:ph type="body" sz="quarter" idx="12"/>
          </p:nvPr>
        </p:nvSpPr>
        <p:spPr>
          <a:xfrm rot="10800000" flipV="1">
            <a:off x="619221" y="1976288"/>
            <a:ext cx="6167655" cy="2592678"/>
          </a:xfrm>
        </p:spPr>
        <p:txBody>
          <a:bodyPr/>
          <a:lstStyle/>
          <a:p>
            <a:pPr algn="l">
              <a:buFont typeface="Arial" panose="020B0604020202020204" pitchFamily="34" charset="0"/>
              <a:buChar char="•"/>
            </a:pPr>
            <a:r>
              <a:rPr lang="en-US" b="0" i="0" dirty="0">
                <a:solidFill>
                  <a:srgbClr val="0D0D0D"/>
                </a:solidFill>
                <a:effectLst/>
                <a:latin typeface="Söhne"/>
              </a:rPr>
              <a:t>The heatmap illustrates the average ticket price for different source-destination combinations.</a:t>
            </a:r>
          </a:p>
          <a:p>
            <a:pPr algn="l">
              <a:buFont typeface="Arial" panose="020B0604020202020204" pitchFamily="34" charset="0"/>
              <a:buChar char="•"/>
            </a:pPr>
            <a:r>
              <a:rPr lang="en-US" b="0" i="0" dirty="0">
                <a:solidFill>
                  <a:srgbClr val="0D0D0D"/>
                </a:solidFill>
                <a:effectLst/>
                <a:latin typeface="Söhne"/>
              </a:rPr>
              <a:t>Prices may vary depending on the origin and destination cities, reflecting factors such as distance, demand, and route popularity.</a:t>
            </a:r>
          </a:p>
          <a:p>
            <a:pPr algn="l"/>
            <a:endParaRPr lang="en-US" b="0" i="0" dirty="0">
              <a:solidFill>
                <a:srgbClr val="0D0D0D"/>
              </a:solidFill>
              <a:effectLst/>
              <a:latin typeface="Söhne"/>
            </a:endParaRPr>
          </a:p>
          <a:p>
            <a:pPr marL="342900" indent="-342900">
              <a:buFont typeface="Wingdings" panose="05000000000000000000" pitchFamily="2" charset="2"/>
              <a:buChar char="Ø"/>
            </a:pPr>
            <a:r>
              <a:rPr lang="en-US" sz="2400" dirty="0"/>
              <a:t>Travelers can use this information to compare ticket prices and make informed decisions when planning their trips.</a:t>
            </a:r>
            <a:br>
              <a:rPr lang="en-US" sz="2400" dirty="0"/>
            </a:br>
            <a:r>
              <a:rPr lang="en-US" sz="2400" dirty="0"/>
              <a:t> </a:t>
            </a:r>
          </a:p>
        </p:txBody>
      </p:sp>
      <p:pic>
        <p:nvPicPr>
          <p:cNvPr id="6" name="Picture 5">
            <a:extLst>
              <a:ext uri="{FF2B5EF4-FFF2-40B4-BE49-F238E27FC236}">
                <a16:creationId xmlns:a16="http://schemas.microsoft.com/office/drawing/2014/main" id="{60B0F120-D9C1-93B6-3082-FD4D1AD29C09}"/>
              </a:ext>
            </a:extLst>
          </p:cNvPr>
          <p:cNvPicPr>
            <a:picLocks noChangeAspect="1"/>
          </p:cNvPicPr>
          <p:nvPr/>
        </p:nvPicPr>
        <p:blipFill>
          <a:blip r:embed="rId2"/>
          <a:stretch>
            <a:fillRect/>
          </a:stretch>
        </p:blipFill>
        <p:spPr>
          <a:xfrm>
            <a:off x="7117091" y="2103570"/>
            <a:ext cx="4350843" cy="3784046"/>
          </a:xfrm>
          <a:prstGeom prst="rect">
            <a:avLst/>
          </a:prstGeom>
        </p:spPr>
      </p:pic>
    </p:spTree>
    <p:extLst>
      <p:ext uri="{BB962C8B-B14F-4D97-AF65-F5344CB8AC3E}">
        <p14:creationId xmlns:p14="http://schemas.microsoft.com/office/powerpoint/2010/main" val="157681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7FC39-1FAA-DE59-0058-524E185D1DC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B5EEC6-3B63-9118-E38F-13D2FDC6F4E2}"/>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4" name="Title 3">
            <a:extLst>
              <a:ext uri="{FF2B5EF4-FFF2-40B4-BE49-F238E27FC236}">
                <a16:creationId xmlns:a16="http://schemas.microsoft.com/office/drawing/2014/main" id="{4FBAB962-E8BE-1FF4-EFDB-8C8B45652C66}"/>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1051335E-DD94-A4CD-5F86-DF71469DC500}"/>
              </a:ext>
            </a:extLst>
          </p:cNvPr>
          <p:cNvSpPr txBox="1"/>
          <p:nvPr/>
        </p:nvSpPr>
        <p:spPr>
          <a:xfrm>
            <a:off x="373225" y="304358"/>
            <a:ext cx="8679801" cy="369332"/>
          </a:xfrm>
          <a:prstGeom prst="rect">
            <a:avLst/>
          </a:prstGeom>
          <a:noFill/>
        </p:spPr>
        <p:txBody>
          <a:bodyPr wrap="square">
            <a:spAutoFit/>
          </a:bodyPr>
          <a:lstStyle/>
          <a:p>
            <a:r>
              <a:rPr lang="en-US" dirty="0">
                <a:solidFill>
                  <a:schemeClr val="accent3"/>
                </a:solidFill>
                <a:latin typeface="Söhne"/>
              </a:rPr>
              <a:t>fifth</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C68018B9-6A7B-8467-0E98-DC7FD4E89591}"/>
              </a:ext>
            </a:extLst>
          </p:cNvPr>
          <p:cNvSpPr/>
          <p:nvPr/>
        </p:nvSpPr>
        <p:spPr bwMode="white">
          <a:xfrm>
            <a:off x="457199" y="673690"/>
            <a:ext cx="1250303" cy="50466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3662A062-9D3A-71B5-6D63-C1C3890B7819}"/>
              </a:ext>
            </a:extLst>
          </p:cNvPr>
          <p:cNvSpPr txBox="1"/>
          <p:nvPr/>
        </p:nvSpPr>
        <p:spPr>
          <a:xfrm rot="10800000" flipV="1">
            <a:off x="448483" y="788465"/>
            <a:ext cx="11019451" cy="1200329"/>
          </a:xfrm>
          <a:prstGeom prst="rect">
            <a:avLst/>
          </a:prstGeom>
          <a:noFill/>
        </p:spPr>
        <p:txBody>
          <a:bodyPr wrap="square">
            <a:spAutoFit/>
          </a:bodyPr>
          <a:lstStyle/>
          <a:p>
            <a:pPr algn="ctr"/>
            <a:r>
              <a:rPr lang="en-US" sz="3600" b="1" i="0" dirty="0">
                <a:solidFill>
                  <a:schemeClr val="accent3"/>
                </a:solidFill>
                <a:effectLst/>
                <a:latin typeface="Söhne"/>
              </a:rPr>
              <a:t>How does the ticket price vary between Economy and Business class?</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E04D60BE-BF89-3FB6-A4D7-5CA0B67295DB}"/>
              </a:ext>
            </a:extLst>
          </p:cNvPr>
          <p:cNvSpPr>
            <a:spLocks noGrp="1"/>
          </p:cNvSpPr>
          <p:nvPr>
            <p:ph type="body" sz="quarter" idx="12"/>
          </p:nvPr>
        </p:nvSpPr>
        <p:spPr>
          <a:xfrm rot="10800000" flipV="1">
            <a:off x="457199" y="1976287"/>
            <a:ext cx="6246237" cy="4387191"/>
          </a:xfrm>
        </p:spPr>
        <p:txBody>
          <a:bodyPr/>
          <a:lstStyle/>
          <a:p>
            <a:pPr algn="l">
              <a:buFont typeface="Arial" panose="020B0604020202020204" pitchFamily="34" charset="0"/>
              <a:buChar char="•"/>
            </a:pPr>
            <a:r>
              <a:rPr lang="en-US" b="0" i="0" dirty="0">
                <a:solidFill>
                  <a:srgbClr val="0D0D0D"/>
                </a:solidFill>
                <a:effectLst/>
                <a:latin typeface="Söhne"/>
              </a:rPr>
              <a:t>Economy class tickets have a significantly lower average price compared to Business class.</a:t>
            </a:r>
          </a:p>
          <a:p>
            <a:pPr algn="l">
              <a:buFont typeface="Arial" panose="020B0604020202020204" pitchFamily="34" charset="0"/>
              <a:buChar char="•"/>
            </a:pPr>
            <a:r>
              <a:rPr lang="en-US" b="0" i="0" dirty="0">
                <a:solidFill>
                  <a:srgbClr val="0D0D0D"/>
                </a:solidFill>
                <a:effectLst/>
                <a:latin typeface="Söhne"/>
              </a:rPr>
              <a:t>Business class tickets exhibit higher variability in prices.</a:t>
            </a:r>
          </a:p>
          <a:p>
            <a:pPr marL="342900" indent="-342900">
              <a:buFont typeface="Wingdings" panose="05000000000000000000" pitchFamily="2" charset="2"/>
              <a:buChar char="Ø"/>
            </a:pPr>
            <a:r>
              <a:rPr lang="en-US" sz="2400" b="0" i="0" dirty="0">
                <a:solidFill>
                  <a:srgbClr val="0D0D0D"/>
                </a:solidFill>
                <a:effectLst/>
                <a:latin typeface="Söhne"/>
              </a:rPr>
              <a:t>Travelers may opt for Economy class to save on ticket costs while still enjoying essential travel services.</a:t>
            </a:r>
          </a:p>
          <a:p>
            <a:pPr marL="342900" indent="-342900">
              <a:buFont typeface="Wingdings" panose="05000000000000000000" pitchFamily="2" charset="2"/>
              <a:buChar char="Ø"/>
            </a:pPr>
            <a:r>
              <a:rPr lang="en-US" sz="2400" b="0" i="0" dirty="0">
                <a:solidFill>
                  <a:srgbClr val="0D0D0D"/>
                </a:solidFill>
                <a:effectLst/>
                <a:latin typeface="Söhne"/>
              </a:rPr>
              <a:t>Business class may be preferred for those seeking luxury amenities and premium services, albeit at a higher price point.</a:t>
            </a:r>
          </a:p>
          <a:p>
            <a:br>
              <a:rPr lang="en-US" sz="2400" dirty="0"/>
            </a:br>
            <a:r>
              <a:rPr lang="en-US" sz="2400" dirty="0"/>
              <a:t> </a:t>
            </a:r>
          </a:p>
        </p:txBody>
      </p:sp>
      <p:pic>
        <p:nvPicPr>
          <p:cNvPr id="7" name="Picture 6">
            <a:extLst>
              <a:ext uri="{FF2B5EF4-FFF2-40B4-BE49-F238E27FC236}">
                <a16:creationId xmlns:a16="http://schemas.microsoft.com/office/drawing/2014/main" id="{460FC2CC-18AF-E247-C872-645D38F87929}"/>
              </a:ext>
            </a:extLst>
          </p:cNvPr>
          <p:cNvPicPr>
            <a:picLocks noChangeAspect="1"/>
          </p:cNvPicPr>
          <p:nvPr/>
        </p:nvPicPr>
        <p:blipFill>
          <a:blip r:embed="rId2"/>
          <a:stretch>
            <a:fillRect/>
          </a:stretch>
        </p:blipFill>
        <p:spPr>
          <a:xfrm>
            <a:off x="6970304" y="1976287"/>
            <a:ext cx="4764498" cy="2975092"/>
          </a:xfrm>
          <a:prstGeom prst="rect">
            <a:avLst/>
          </a:prstGeom>
        </p:spPr>
      </p:pic>
    </p:spTree>
    <p:extLst>
      <p:ext uri="{BB962C8B-B14F-4D97-AF65-F5344CB8AC3E}">
        <p14:creationId xmlns:p14="http://schemas.microsoft.com/office/powerpoint/2010/main" val="199028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2A5C2-C45F-FD80-7371-83C72BA1900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009712-97D2-5901-2C01-68EABB94F4FD}"/>
              </a:ext>
            </a:extLst>
          </p:cNvPr>
          <p:cNvSpPr>
            <a:spLocks noGrp="1"/>
          </p:cNvSpPr>
          <p:nvPr>
            <p:ph type="sldNum" sz="quarter" idx="11"/>
          </p:nvPr>
        </p:nvSpPr>
        <p:spPr/>
        <p:txBody>
          <a:bodyPr/>
          <a:lstStyle/>
          <a:p>
            <a:fld id="{EECC7194-A4D0-457B-9D3E-53681723AFF7}" type="slidenum">
              <a:rPr lang="en-US" smtClean="0"/>
              <a:pPr/>
              <a:t>14</a:t>
            </a:fld>
            <a:endParaRPr lang="en-US" dirty="0"/>
          </a:p>
        </p:txBody>
      </p:sp>
      <p:sp>
        <p:nvSpPr>
          <p:cNvPr id="4" name="Title 3">
            <a:extLst>
              <a:ext uri="{FF2B5EF4-FFF2-40B4-BE49-F238E27FC236}">
                <a16:creationId xmlns:a16="http://schemas.microsoft.com/office/drawing/2014/main" id="{57BD844D-9A56-E06D-6F17-1A9F4DC6F7F5}"/>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72837AB0-656D-70C1-7966-70C94AC65FF6}"/>
              </a:ext>
            </a:extLst>
          </p:cNvPr>
          <p:cNvSpPr txBox="1"/>
          <p:nvPr/>
        </p:nvSpPr>
        <p:spPr>
          <a:xfrm>
            <a:off x="354564" y="316570"/>
            <a:ext cx="8679801" cy="369332"/>
          </a:xfrm>
          <a:prstGeom prst="rect">
            <a:avLst/>
          </a:prstGeom>
          <a:noFill/>
        </p:spPr>
        <p:txBody>
          <a:bodyPr wrap="square">
            <a:spAutoFit/>
          </a:bodyPr>
          <a:lstStyle/>
          <a:p>
            <a:r>
              <a:rPr lang="en-US" dirty="0">
                <a:solidFill>
                  <a:schemeClr val="accent3"/>
                </a:solidFill>
                <a:latin typeface="Söhne"/>
              </a:rPr>
              <a:t>sixth</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FB456A21-405E-0C0C-7DE9-3E88A98772CC}"/>
              </a:ext>
            </a:extLst>
          </p:cNvPr>
          <p:cNvSpPr/>
          <p:nvPr/>
        </p:nvSpPr>
        <p:spPr bwMode="white">
          <a:xfrm>
            <a:off x="457199" y="685902"/>
            <a:ext cx="1296956" cy="49244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13443096-F43C-320A-2359-50DF482D907B}"/>
              </a:ext>
            </a:extLst>
          </p:cNvPr>
          <p:cNvSpPr txBox="1"/>
          <p:nvPr/>
        </p:nvSpPr>
        <p:spPr>
          <a:xfrm rot="10800000" flipV="1">
            <a:off x="448483" y="788465"/>
            <a:ext cx="11019451" cy="1200329"/>
          </a:xfrm>
          <a:prstGeom prst="rect">
            <a:avLst/>
          </a:prstGeom>
          <a:noFill/>
        </p:spPr>
        <p:txBody>
          <a:bodyPr wrap="square">
            <a:spAutoFit/>
          </a:bodyPr>
          <a:lstStyle/>
          <a:p>
            <a:pPr algn="ctr"/>
            <a:r>
              <a:rPr lang="en-US" sz="3600" b="1" i="0" dirty="0">
                <a:solidFill>
                  <a:schemeClr val="accent3"/>
                </a:solidFill>
                <a:effectLst/>
                <a:latin typeface="-apple-system"/>
              </a:rPr>
              <a:t>How does the ticket price vary based on the number of stops?</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883F803B-C50A-7BA4-F1F2-6A2520A9ECCA}"/>
              </a:ext>
            </a:extLst>
          </p:cNvPr>
          <p:cNvSpPr>
            <a:spLocks noGrp="1"/>
          </p:cNvSpPr>
          <p:nvPr>
            <p:ph type="body" sz="quarter" idx="12"/>
          </p:nvPr>
        </p:nvSpPr>
        <p:spPr>
          <a:xfrm rot="10800000" flipV="1">
            <a:off x="718457" y="2359272"/>
            <a:ext cx="6083560" cy="2509934"/>
          </a:xfrm>
        </p:spPr>
        <p:txBody>
          <a:bodyPr/>
          <a:lstStyle/>
          <a:p>
            <a:pPr algn="l">
              <a:buFont typeface="Arial" panose="020B0604020202020204" pitchFamily="34" charset="0"/>
              <a:buChar char="•"/>
            </a:pPr>
            <a:r>
              <a:rPr lang="en-US" b="0" i="0" dirty="0">
                <a:solidFill>
                  <a:srgbClr val="0D0D0D"/>
                </a:solidFill>
                <a:effectLst/>
                <a:latin typeface="Söhne"/>
              </a:rPr>
              <a:t>The analysis reveals that ticket prices vary depending on the number of stops during the journey</a:t>
            </a:r>
            <a:r>
              <a:rPr lang="en-US" dirty="0">
                <a:solidFill>
                  <a:srgbClr val="0D0D0D"/>
                </a:solidFill>
                <a:latin typeface="Söhne"/>
              </a:rPr>
              <a:t>.</a:t>
            </a:r>
          </a:p>
          <a:p>
            <a:pPr algn="l">
              <a:buFont typeface="Arial" panose="020B0604020202020204" pitchFamily="34" charset="0"/>
              <a:buChar char="•"/>
            </a:pPr>
            <a:endParaRPr lang="en-US" b="0" i="0" dirty="0">
              <a:solidFill>
                <a:srgbClr val="0D0D0D"/>
              </a:solidFill>
              <a:effectLst/>
              <a:latin typeface="Söhne"/>
            </a:endParaRPr>
          </a:p>
          <a:p>
            <a:pPr marL="342900" indent="-342900">
              <a:buFont typeface="Wingdings" panose="05000000000000000000" pitchFamily="2" charset="2"/>
              <a:buChar char="Ø"/>
            </a:pPr>
            <a:r>
              <a:rPr lang="en-US" sz="2400" dirty="0"/>
              <a:t>This insight underscores the importance of considering the number of stops when booking flights, as it can significantly impact the overall cost of travel.</a:t>
            </a:r>
            <a:br>
              <a:rPr lang="en-US" sz="2400" dirty="0"/>
            </a:br>
            <a:r>
              <a:rPr lang="en-US" sz="2400" dirty="0"/>
              <a:t> </a:t>
            </a:r>
          </a:p>
        </p:txBody>
      </p:sp>
      <p:pic>
        <p:nvPicPr>
          <p:cNvPr id="6" name="Picture 5">
            <a:extLst>
              <a:ext uri="{FF2B5EF4-FFF2-40B4-BE49-F238E27FC236}">
                <a16:creationId xmlns:a16="http://schemas.microsoft.com/office/drawing/2014/main" id="{A9387125-CB61-5392-7383-B416D28D4D8F}"/>
              </a:ext>
            </a:extLst>
          </p:cNvPr>
          <p:cNvPicPr>
            <a:picLocks noChangeAspect="1"/>
          </p:cNvPicPr>
          <p:nvPr/>
        </p:nvPicPr>
        <p:blipFill>
          <a:blip r:embed="rId2">
            <a:duotone>
              <a:schemeClr val="accent3">
                <a:shade val="45000"/>
                <a:satMod val="135000"/>
              </a:schemeClr>
              <a:prstClr val="white"/>
            </a:duotone>
          </a:blip>
          <a:stretch>
            <a:fillRect/>
          </a:stretch>
        </p:blipFill>
        <p:spPr>
          <a:xfrm>
            <a:off x="6859052" y="2091356"/>
            <a:ext cx="4851949" cy="3637639"/>
          </a:xfrm>
          <a:prstGeom prst="rect">
            <a:avLst/>
          </a:prstGeom>
        </p:spPr>
      </p:pic>
    </p:spTree>
    <p:extLst>
      <p:ext uri="{BB962C8B-B14F-4D97-AF65-F5344CB8AC3E}">
        <p14:creationId xmlns:p14="http://schemas.microsoft.com/office/powerpoint/2010/main" val="215707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21113E-37A7-BB4B-7EF3-AB117C65B74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8B97EA2C-AD5B-D319-A645-16A5AFBFC4A4}"/>
              </a:ext>
            </a:extLst>
          </p:cNvPr>
          <p:cNvSpPr>
            <a:spLocks noGrp="1"/>
          </p:cNvSpPr>
          <p:nvPr>
            <p:ph type="title"/>
          </p:nvPr>
        </p:nvSpPr>
        <p:spPr>
          <a:xfrm>
            <a:off x="684213" y="811763"/>
            <a:ext cx="7965265" cy="466531"/>
          </a:xfrm>
        </p:spPr>
        <p:txBody>
          <a:bodyPr/>
          <a:lstStyle/>
          <a:p>
            <a:r>
              <a:rPr lang="en-US" sz="2000" dirty="0">
                <a:solidFill>
                  <a:schemeClr val="accent3"/>
                </a:solidFill>
                <a:effectLst/>
                <a:latin typeface="Consolas" panose="020B0609020204030204" pitchFamily="49" charset="0"/>
              </a:rPr>
              <a:t>Airline prices based on the number of stops  for business</a:t>
            </a:r>
            <a:br>
              <a:rPr lang="en-US" b="0" dirty="0">
                <a:solidFill>
                  <a:srgbClr val="CCCCCC"/>
                </a:solidFill>
                <a:effectLst/>
                <a:latin typeface="Consolas" panose="020B0609020204030204" pitchFamily="49" charset="0"/>
              </a:rPr>
            </a:br>
            <a:endParaRPr lang="en-US" dirty="0"/>
          </a:p>
        </p:txBody>
      </p:sp>
      <p:sp>
        <p:nvSpPr>
          <p:cNvPr id="5" name="Slide Number Placeholder 4">
            <a:extLst>
              <a:ext uri="{FF2B5EF4-FFF2-40B4-BE49-F238E27FC236}">
                <a16:creationId xmlns:a16="http://schemas.microsoft.com/office/drawing/2014/main" id="{F4FFF331-54EF-8067-FE9A-C03BCBF82267}"/>
              </a:ext>
            </a:extLst>
          </p:cNvPr>
          <p:cNvSpPr>
            <a:spLocks noGrp="1"/>
          </p:cNvSpPr>
          <p:nvPr>
            <p:ph type="sldNum" sz="quarter" idx="11"/>
          </p:nvPr>
        </p:nvSpPr>
        <p:spPr/>
        <p:txBody>
          <a:bodyPr/>
          <a:lstStyle/>
          <a:p>
            <a:fld id="{EECC7194-A4D0-457B-9D3E-53681723AFF7}" type="slidenum">
              <a:rPr lang="en-US" smtClean="0"/>
              <a:pPr/>
              <a:t>15</a:t>
            </a:fld>
            <a:endParaRPr lang="en-US" dirty="0"/>
          </a:p>
        </p:txBody>
      </p:sp>
      <p:sp>
        <p:nvSpPr>
          <p:cNvPr id="6" name="Content Placeholder 5">
            <a:extLst>
              <a:ext uri="{FF2B5EF4-FFF2-40B4-BE49-F238E27FC236}">
                <a16:creationId xmlns:a16="http://schemas.microsoft.com/office/drawing/2014/main" id="{B44B731B-68F0-3343-1EB9-ED0E8C58BB1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BEA84002-26F7-5CA4-FC28-01A8E7F84268}"/>
              </a:ext>
            </a:extLst>
          </p:cNvPr>
          <p:cNvPicPr>
            <a:picLocks noChangeAspect="1"/>
          </p:cNvPicPr>
          <p:nvPr/>
        </p:nvPicPr>
        <p:blipFill>
          <a:blip r:embed="rId2"/>
          <a:stretch>
            <a:fillRect/>
          </a:stretch>
        </p:blipFill>
        <p:spPr>
          <a:xfrm>
            <a:off x="601884" y="1405643"/>
            <a:ext cx="10882116" cy="4739982"/>
          </a:xfrm>
          <a:prstGeom prst="rect">
            <a:avLst/>
          </a:prstGeom>
        </p:spPr>
      </p:pic>
    </p:spTree>
    <p:extLst>
      <p:ext uri="{BB962C8B-B14F-4D97-AF65-F5344CB8AC3E}">
        <p14:creationId xmlns:p14="http://schemas.microsoft.com/office/powerpoint/2010/main" val="55125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4E682-C6A2-5515-FE4F-AC2B151245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4B36A9-743A-5660-AC31-46E950F4385B}"/>
              </a:ext>
            </a:extLst>
          </p:cNvPr>
          <p:cNvSpPr>
            <a:spLocks noGrp="1"/>
          </p:cNvSpPr>
          <p:nvPr>
            <p:ph type="sldNum" sz="quarter" idx="11"/>
          </p:nvPr>
        </p:nvSpPr>
        <p:spPr/>
        <p:txBody>
          <a:bodyPr/>
          <a:lstStyle/>
          <a:p>
            <a:fld id="{EECC7194-A4D0-457B-9D3E-53681723AFF7}" type="slidenum">
              <a:rPr lang="en-US" smtClean="0"/>
              <a:pPr/>
              <a:t>16</a:t>
            </a:fld>
            <a:endParaRPr lang="en-US" dirty="0"/>
          </a:p>
        </p:txBody>
      </p:sp>
      <p:sp>
        <p:nvSpPr>
          <p:cNvPr id="4" name="Title 3">
            <a:extLst>
              <a:ext uri="{FF2B5EF4-FFF2-40B4-BE49-F238E27FC236}">
                <a16:creationId xmlns:a16="http://schemas.microsoft.com/office/drawing/2014/main" id="{6C3334BD-37E2-0AE1-2DF4-BEB76A21843C}"/>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F80C9419-94D0-286B-481A-E3F27333DB6F}"/>
              </a:ext>
            </a:extLst>
          </p:cNvPr>
          <p:cNvSpPr txBox="1"/>
          <p:nvPr/>
        </p:nvSpPr>
        <p:spPr>
          <a:xfrm>
            <a:off x="354564" y="316570"/>
            <a:ext cx="8679801" cy="369332"/>
          </a:xfrm>
          <a:prstGeom prst="rect">
            <a:avLst/>
          </a:prstGeom>
          <a:noFill/>
        </p:spPr>
        <p:txBody>
          <a:bodyPr wrap="square">
            <a:spAutoFit/>
          </a:bodyPr>
          <a:lstStyle/>
          <a:p>
            <a:r>
              <a:rPr lang="en-US" dirty="0">
                <a:solidFill>
                  <a:schemeClr val="accent3"/>
                </a:solidFill>
                <a:latin typeface="Söhne"/>
              </a:rPr>
              <a:t>seventh</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D69E0F38-31AA-102C-F607-16A2A6E19691}"/>
              </a:ext>
            </a:extLst>
          </p:cNvPr>
          <p:cNvSpPr/>
          <p:nvPr/>
        </p:nvSpPr>
        <p:spPr bwMode="white">
          <a:xfrm>
            <a:off x="457198" y="685902"/>
            <a:ext cx="1586205" cy="49244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14D8734C-39FA-7C6D-07B9-A4D7D34A62C2}"/>
              </a:ext>
            </a:extLst>
          </p:cNvPr>
          <p:cNvSpPr txBox="1"/>
          <p:nvPr/>
        </p:nvSpPr>
        <p:spPr>
          <a:xfrm rot="10800000" flipV="1">
            <a:off x="448483" y="788465"/>
            <a:ext cx="11019451" cy="1200329"/>
          </a:xfrm>
          <a:prstGeom prst="rect">
            <a:avLst/>
          </a:prstGeom>
          <a:noFill/>
        </p:spPr>
        <p:txBody>
          <a:bodyPr wrap="square">
            <a:spAutoFit/>
          </a:bodyPr>
          <a:lstStyle/>
          <a:p>
            <a:pPr algn="ctr"/>
            <a:r>
              <a:rPr lang="en-US" sz="3600" b="1" i="0" dirty="0">
                <a:solidFill>
                  <a:schemeClr val="accent3"/>
                </a:solidFill>
                <a:effectLst/>
                <a:latin typeface="Söhne"/>
              </a:rPr>
              <a:t>What is the impact of the duration of the flight on ticket prices?</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436CF017-0980-A43A-AC80-06DCD3DEDCA3}"/>
              </a:ext>
            </a:extLst>
          </p:cNvPr>
          <p:cNvSpPr>
            <a:spLocks noGrp="1"/>
          </p:cNvSpPr>
          <p:nvPr>
            <p:ph type="body" sz="quarter" idx="12"/>
          </p:nvPr>
        </p:nvSpPr>
        <p:spPr>
          <a:xfrm rot="10800000" flipV="1">
            <a:off x="569166" y="1988795"/>
            <a:ext cx="5924939" cy="2880411"/>
          </a:xfrm>
        </p:spPr>
        <p:txBody>
          <a:bodyPr/>
          <a:lstStyle/>
          <a:p>
            <a:br>
              <a:rPr lang="en-US" sz="2400" dirty="0"/>
            </a:br>
            <a:r>
              <a:rPr lang="en-US" sz="2400" dirty="0"/>
              <a:t> </a:t>
            </a:r>
          </a:p>
        </p:txBody>
      </p:sp>
      <p:pic>
        <p:nvPicPr>
          <p:cNvPr id="6" name="Picture 5">
            <a:extLst>
              <a:ext uri="{FF2B5EF4-FFF2-40B4-BE49-F238E27FC236}">
                <a16:creationId xmlns:a16="http://schemas.microsoft.com/office/drawing/2014/main" id="{EACE5C62-6807-5AD1-ECA5-1385BE3AA153}"/>
              </a:ext>
            </a:extLst>
          </p:cNvPr>
          <p:cNvPicPr>
            <a:picLocks noChangeAspect="1"/>
          </p:cNvPicPr>
          <p:nvPr/>
        </p:nvPicPr>
        <p:blipFill>
          <a:blip r:embed="rId2"/>
          <a:stretch>
            <a:fillRect/>
          </a:stretch>
        </p:blipFill>
        <p:spPr>
          <a:xfrm>
            <a:off x="925976" y="2091357"/>
            <a:ext cx="10541958" cy="4150407"/>
          </a:xfrm>
          <a:prstGeom prst="rect">
            <a:avLst/>
          </a:prstGeom>
        </p:spPr>
      </p:pic>
    </p:spTree>
    <p:extLst>
      <p:ext uri="{BB962C8B-B14F-4D97-AF65-F5344CB8AC3E}">
        <p14:creationId xmlns:p14="http://schemas.microsoft.com/office/powerpoint/2010/main" val="29103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8C03D-9E5D-F9D4-05F8-CDC610CF8F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E08D49-A3B5-8A7B-26E1-80FB2177DED1}"/>
              </a:ext>
            </a:extLst>
          </p:cNvPr>
          <p:cNvSpPr>
            <a:spLocks noGrp="1"/>
          </p:cNvSpPr>
          <p:nvPr>
            <p:ph type="sldNum" sz="quarter" idx="11"/>
          </p:nvPr>
        </p:nvSpPr>
        <p:spPr/>
        <p:txBody>
          <a:bodyPr/>
          <a:lstStyle/>
          <a:p>
            <a:fld id="{EECC7194-A4D0-457B-9D3E-53681723AFF7}" type="slidenum">
              <a:rPr lang="en-US" smtClean="0"/>
              <a:pPr/>
              <a:t>17</a:t>
            </a:fld>
            <a:endParaRPr lang="en-US" dirty="0"/>
          </a:p>
        </p:txBody>
      </p:sp>
      <p:sp>
        <p:nvSpPr>
          <p:cNvPr id="4" name="Title 3">
            <a:extLst>
              <a:ext uri="{FF2B5EF4-FFF2-40B4-BE49-F238E27FC236}">
                <a16:creationId xmlns:a16="http://schemas.microsoft.com/office/drawing/2014/main" id="{89C10531-3945-798E-8D49-B1E34C48E54F}"/>
              </a:ext>
            </a:extLst>
          </p:cNvPr>
          <p:cNvSpPr>
            <a:spLocks noGrp="1"/>
          </p:cNvSpPr>
          <p:nvPr>
            <p:ph type="title"/>
          </p:nvPr>
        </p:nvSpPr>
        <p:spPr>
          <a:xfrm rot="10800000" flipH="1" flipV="1">
            <a:off x="2899488" y="5271796"/>
            <a:ext cx="2726871" cy="969968"/>
          </a:xfrm>
        </p:spPr>
        <p:txBody>
          <a:bodyPr/>
          <a:lstStyle/>
          <a:p>
            <a:br>
              <a:rPr lang="en-US" b="0" i="0" dirty="0">
                <a:solidFill>
                  <a:srgbClr val="0D0D0D"/>
                </a:solidFill>
                <a:effectLst/>
                <a:latin typeface="Söhne"/>
              </a:rPr>
            </a:br>
            <a:endParaRPr lang="en-US" dirty="0"/>
          </a:p>
        </p:txBody>
      </p:sp>
      <p:sp>
        <p:nvSpPr>
          <p:cNvPr id="5" name="TextBox 4">
            <a:extLst>
              <a:ext uri="{FF2B5EF4-FFF2-40B4-BE49-F238E27FC236}">
                <a16:creationId xmlns:a16="http://schemas.microsoft.com/office/drawing/2014/main" id="{2A10D1FB-897E-6092-05E3-94887B3BAA7B}"/>
              </a:ext>
            </a:extLst>
          </p:cNvPr>
          <p:cNvSpPr txBox="1"/>
          <p:nvPr/>
        </p:nvSpPr>
        <p:spPr>
          <a:xfrm>
            <a:off x="354564" y="316570"/>
            <a:ext cx="8679801" cy="369332"/>
          </a:xfrm>
          <a:prstGeom prst="rect">
            <a:avLst/>
          </a:prstGeom>
          <a:noFill/>
        </p:spPr>
        <p:txBody>
          <a:bodyPr wrap="square">
            <a:spAutoFit/>
          </a:bodyPr>
          <a:lstStyle/>
          <a:p>
            <a:r>
              <a:rPr lang="en-US" dirty="0">
                <a:solidFill>
                  <a:schemeClr val="accent3"/>
                </a:solidFill>
                <a:latin typeface="Söhne"/>
              </a:rPr>
              <a:t>eighth</a:t>
            </a:r>
            <a:r>
              <a:rPr lang="en-US" dirty="0">
                <a:solidFill>
                  <a:srgbClr val="0D0D0D"/>
                </a:solidFill>
                <a:latin typeface="Söhne"/>
              </a:rPr>
              <a:t> </a:t>
            </a:r>
            <a:r>
              <a:rPr lang="en-US" dirty="0">
                <a:solidFill>
                  <a:schemeClr val="accent3"/>
                </a:solidFill>
                <a:latin typeface="Söhne"/>
              </a:rPr>
              <a:t>question</a:t>
            </a:r>
            <a:endParaRPr lang="en-US" dirty="0">
              <a:solidFill>
                <a:schemeClr val="accent3"/>
              </a:solidFill>
            </a:endParaRPr>
          </a:p>
        </p:txBody>
      </p:sp>
      <p:sp>
        <p:nvSpPr>
          <p:cNvPr id="10" name="object 7" descr="Beige rectangle">
            <a:extLst>
              <a:ext uri="{FF2B5EF4-FFF2-40B4-BE49-F238E27FC236}">
                <a16:creationId xmlns:a16="http://schemas.microsoft.com/office/drawing/2014/main" id="{84DB31D2-443B-6FD0-73C2-6C193DE3100C}"/>
              </a:ext>
            </a:extLst>
          </p:cNvPr>
          <p:cNvSpPr/>
          <p:nvPr/>
        </p:nvSpPr>
        <p:spPr bwMode="white">
          <a:xfrm>
            <a:off x="457199" y="685902"/>
            <a:ext cx="1474238" cy="49244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2" name="TextBox 11">
            <a:extLst>
              <a:ext uri="{FF2B5EF4-FFF2-40B4-BE49-F238E27FC236}">
                <a16:creationId xmlns:a16="http://schemas.microsoft.com/office/drawing/2014/main" id="{DFEC34D0-171F-CE63-B5B1-5F1201EFC95B}"/>
              </a:ext>
            </a:extLst>
          </p:cNvPr>
          <p:cNvSpPr txBox="1"/>
          <p:nvPr/>
        </p:nvSpPr>
        <p:spPr>
          <a:xfrm rot="10800000" flipV="1">
            <a:off x="448483" y="788465"/>
            <a:ext cx="11019451" cy="1200329"/>
          </a:xfrm>
          <a:prstGeom prst="rect">
            <a:avLst/>
          </a:prstGeom>
          <a:noFill/>
        </p:spPr>
        <p:txBody>
          <a:bodyPr wrap="square">
            <a:spAutoFit/>
          </a:bodyPr>
          <a:lstStyle/>
          <a:p>
            <a:pPr algn="ctr"/>
            <a:r>
              <a:rPr lang="en-US" sz="3600" b="1" i="0" dirty="0">
                <a:solidFill>
                  <a:schemeClr val="accent3"/>
                </a:solidFill>
                <a:effectLst/>
                <a:latin typeface="Söhne"/>
              </a:rPr>
              <a:t>Does the choice of airline have a greater impact on ticket prices for economy or business class?</a:t>
            </a:r>
            <a:endParaRPr lang="en-US" sz="3600" b="1" dirty="0">
              <a:solidFill>
                <a:schemeClr val="accent3"/>
              </a:solidFill>
            </a:endParaRPr>
          </a:p>
        </p:txBody>
      </p:sp>
      <p:sp>
        <p:nvSpPr>
          <p:cNvPr id="13" name="Text Placeholder 1">
            <a:extLst>
              <a:ext uri="{FF2B5EF4-FFF2-40B4-BE49-F238E27FC236}">
                <a16:creationId xmlns:a16="http://schemas.microsoft.com/office/drawing/2014/main" id="{FB6050C8-D3A4-BB3C-0D97-034A9D676CE5}"/>
              </a:ext>
            </a:extLst>
          </p:cNvPr>
          <p:cNvSpPr>
            <a:spLocks noGrp="1"/>
          </p:cNvSpPr>
          <p:nvPr>
            <p:ph type="body" sz="quarter" idx="12"/>
          </p:nvPr>
        </p:nvSpPr>
        <p:spPr>
          <a:xfrm rot="10800000" flipV="1">
            <a:off x="718454" y="2091358"/>
            <a:ext cx="5672183" cy="1296017"/>
          </a:xfrm>
        </p:spPr>
        <p:txBody>
          <a:bodyPr/>
          <a:lstStyle/>
          <a:p>
            <a:pPr algn="l">
              <a:buFont typeface="Arial" panose="020B0604020202020204" pitchFamily="34" charset="0"/>
              <a:buChar char="•"/>
            </a:pPr>
            <a:r>
              <a:rPr lang="en-US" dirty="0">
                <a:solidFill>
                  <a:srgbClr val="0D0D0D"/>
                </a:solidFill>
                <a:latin typeface="Söhne"/>
              </a:rPr>
              <a:t>A</a:t>
            </a:r>
            <a:r>
              <a:rPr lang="en-US" b="0" i="0" dirty="0">
                <a:solidFill>
                  <a:srgbClr val="0D0D0D"/>
                </a:solidFill>
                <a:effectLst/>
                <a:latin typeface="Söhne"/>
              </a:rPr>
              <a:t>s we show this is airplanes don't have business class, people travel in economy class more than travel in business</a:t>
            </a:r>
          </a:p>
          <a:p>
            <a:br>
              <a:rPr lang="en-US" sz="2400" dirty="0"/>
            </a:br>
            <a:r>
              <a:rPr lang="en-US" sz="2400" dirty="0"/>
              <a:t> </a:t>
            </a:r>
          </a:p>
        </p:txBody>
      </p:sp>
      <p:pic>
        <p:nvPicPr>
          <p:cNvPr id="11" name="Picture 10">
            <a:extLst>
              <a:ext uri="{FF2B5EF4-FFF2-40B4-BE49-F238E27FC236}">
                <a16:creationId xmlns:a16="http://schemas.microsoft.com/office/drawing/2014/main" id="{3A2635A5-BD6D-2BC7-2B62-7AD04CBA4D82}"/>
              </a:ext>
            </a:extLst>
          </p:cNvPr>
          <p:cNvPicPr>
            <a:picLocks noChangeAspect="1"/>
          </p:cNvPicPr>
          <p:nvPr/>
        </p:nvPicPr>
        <p:blipFill>
          <a:blip r:embed="rId2"/>
          <a:stretch>
            <a:fillRect/>
          </a:stretch>
        </p:blipFill>
        <p:spPr>
          <a:xfrm>
            <a:off x="6565643" y="2259559"/>
            <a:ext cx="5010121" cy="3809977"/>
          </a:xfrm>
          <a:prstGeom prst="rect">
            <a:avLst/>
          </a:prstGeom>
        </p:spPr>
      </p:pic>
      <p:pic>
        <p:nvPicPr>
          <p:cNvPr id="15" name="Picture 14">
            <a:extLst>
              <a:ext uri="{FF2B5EF4-FFF2-40B4-BE49-F238E27FC236}">
                <a16:creationId xmlns:a16="http://schemas.microsoft.com/office/drawing/2014/main" id="{992FD4BF-6B2C-42DB-9CCC-C6B6F8E565EE}"/>
              </a:ext>
            </a:extLst>
          </p:cNvPr>
          <p:cNvPicPr>
            <a:picLocks noChangeAspect="1"/>
          </p:cNvPicPr>
          <p:nvPr/>
        </p:nvPicPr>
        <p:blipFill>
          <a:blip r:embed="rId3"/>
          <a:stretch>
            <a:fillRect/>
          </a:stretch>
        </p:blipFill>
        <p:spPr>
          <a:xfrm>
            <a:off x="1117585" y="3334978"/>
            <a:ext cx="4840623" cy="2734558"/>
          </a:xfrm>
          <a:prstGeom prst="rect">
            <a:avLst/>
          </a:prstGeom>
        </p:spPr>
      </p:pic>
    </p:spTree>
    <p:extLst>
      <p:ext uri="{BB962C8B-B14F-4D97-AF65-F5344CB8AC3E}">
        <p14:creationId xmlns:p14="http://schemas.microsoft.com/office/powerpoint/2010/main" val="366177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F6AA1-F9F9-01E1-6515-F31ACE74C85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4E76182-EA81-CA23-55C8-AE0CBB8EB9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0"/>
            <a:ext cx="12191980" cy="6857990"/>
          </a:xfrm>
          <a:prstGeom prst="rect">
            <a:avLst/>
          </a:prstGeom>
          <a:noFill/>
        </p:spPr>
      </p:pic>
      <p:sp>
        <p:nvSpPr>
          <p:cNvPr id="3" name="Slide Number Placeholder 2">
            <a:extLst>
              <a:ext uri="{FF2B5EF4-FFF2-40B4-BE49-F238E27FC236}">
                <a16:creationId xmlns:a16="http://schemas.microsoft.com/office/drawing/2014/main" id="{D28574E1-E16C-C02D-94FA-B5AA079AF390}"/>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18</a:t>
            </a:fld>
            <a:endParaRPr lang="en-US" sz="1200">
              <a:solidFill>
                <a:srgbClr val="FFFFFF"/>
              </a:solidFill>
              <a:latin typeface="Calibri" panose="020F0502020204030204"/>
            </a:endParaRPr>
          </a:p>
        </p:txBody>
      </p:sp>
      <p:sp>
        <p:nvSpPr>
          <p:cNvPr id="12" name="Rectangle 11">
            <a:extLst>
              <a:ext uri="{FF2B5EF4-FFF2-40B4-BE49-F238E27FC236}">
                <a16:creationId xmlns:a16="http://schemas.microsoft.com/office/drawing/2014/main" id="{86AD551D-84AC-B15C-58CE-B45C4D348F6D}"/>
              </a:ext>
              <a:ext uri="{C183D7F6-B498-43B3-948B-1728B52AA6E4}">
                <adec:decorative xmlns:adec="http://schemas.microsoft.com/office/drawing/2017/decorative" val="1"/>
              </a:ext>
            </a:extLst>
          </p:cNvPr>
          <p:cNvSpPr/>
          <p:nvPr/>
        </p:nvSpPr>
        <p:spPr>
          <a:xfrm>
            <a:off x="0"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I</a:t>
            </a:r>
            <a:r>
              <a:rPr lang="en-US" sz="7200" b="1" i="0" dirty="0">
                <a:solidFill>
                  <a:schemeClr val="bg1"/>
                </a:solidFill>
                <a:effectLst/>
              </a:rPr>
              <a:t>dentify the problem in dataset </a:t>
            </a:r>
            <a:endParaRPr lang="en-US" sz="7200" b="1" dirty="0">
              <a:solidFill>
                <a:schemeClr val="bg1"/>
              </a:solidFill>
            </a:endParaRPr>
          </a:p>
        </p:txBody>
      </p:sp>
    </p:spTree>
    <p:extLst>
      <p:ext uri="{BB962C8B-B14F-4D97-AF65-F5344CB8AC3E}">
        <p14:creationId xmlns:p14="http://schemas.microsoft.com/office/powerpoint/2010/main" val="196601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F5AD35-18BC-185E-050C-60605A973989}"/>
              </a:ext>
            </a:extLst>
          </p:cNvPr>
          <p:cNvSpPr>
            <a:spLocks noGrp="1"/>
          </p:cNvSpPr>
          <p:nvPr>
            <p:ph type="title"/>
          </p:nvPr>
        </p:nvSpPr>
        <p:spPr>
          <a:xfrm>
            <a:off x="683999" y="808186"/>
            <a:ext cx="11162239" cy="499754"/>
          </a:xfrm>
        </p:spPr>
        <p:txBody>
          <a:bodyPr/>
          <a:lstStyle/>
          <a:p>
            <a:r>
              <a:rPr lang="en-US" sz="4000" b="1" i="0" dirty="0">
                <a:solidFill>
                  <a:schemeClr val="accent3"/>
                </a:solidFill>
                <a:effectLst/>
                <a:latin typeface="Söhne"/>
              </a:rPr>
              <a:t>Check </a:t>
            </a:r>
            <a:r>
              <a:rPr lang="en-US" sz="4000" dirty="0">
                <a:solidFill>
                  <a:schemeClr val="accent3"/>
                </a:solidFill>
                <a:latin typeface="Söhne"/>
              </a:rPr>
              <a:t>data in normal distribution </a:t>
            </a:r>
            <a:r>
              <a:rPr lang="en-US" sz="2000" b="0" dirty="0">
                <a:solidFill>
                  <a:schemeClr val="accent2"/>
                </a:solidFill>
              </a:rPr>
              <a:t>There exists outliers or not</a:t>
            </a:r>
            <a:br>
              <a:rPr lang="en-US" sz="1100" dirty="0">
                <a:solidFill>
                  <a:schemeClr val="accent2"/>
                </a:solidFill>
              </a:rPr>
            </a:br>
            <a:endParaRPr lang="en-US" sz="2000" b="0" dirty="0">
              <a:solidFill>
                <a:schemeClr val="accent3"/>
              </a:solidFill>
            </a:endParaRPr>
          </a:p>
        </p:txBody>
      </p:sp>
      <p:sp>
        <p:nvSpPr>
          <p:cNvPr id="4" name="Content Placeholder 3">
            <a:extLst>
              <a:ext uri="{FF2B5EF4-FFF2-40B4-BE49-F238E27FC236}">
                <a16:creationId xmlns:a16="http://schemas.microsoft.com/office/drawing/2014/main" id="{06D49CE0-9227-4375-78F5-90DB99E63DD4}"/>
              </a:ext>
            </a:extLst>
          </p:cNvPr>
          <p:cNvSpPr>
            <a:spLocks noGrp="1"/>
          </p:cNvSpPr>
          <p:nvPr>
            <p:ph idx="1"/>
          </p:nvPr>
        </p:nvSpPr>
        <p:spPr>
          <a:xfrm>
            <a:off x="12192000" y="1776108"/>
            <a:ext cx="4531812" cy="2345159"/>
          </a:xfrm>
        </p:spPr>
        <p:txBody>
          <a:bodyPr/>
          <a:lstStyle/>
          <a:p>
            <a:pPr algn="l">
              <a:buFont typeface="Arial" panose="020B0604020202020204" pitchFamily="34" charset="0"/>
              <a:buChar char="•"/>
            </a:pPr>
            <a:r>
              <a:rPr lang="en-US" b="0" i="0" dirty="0">
                <a:solidFill>
                  <a:srgbClr val="0D0D0D"/>
                </a:solidFill>
                <a:effectLst/>
                <a:latin typeface="Söhne"/>
              </a:rPr>
              <a:t>Missing values are instances where data is not recorded or unavailable for certain observations in the dataset.</a:t>
            </a:r>
          </a:p>
          <a:p>
            <a:pPr algn="l">
              <a:buFont typeface="Arial" panose="020B0604020202020204" pitchFamily="34" charset="0"/>
              <a:buChar char="•"/>
            </a:pPr>
            <a:r>
              <a:rPr lang="en-US" b="0" i="0" dirty="0">
                <a:solidFill>
                  <a:srgbClr val="0D0D0D"/>
                </a:solidFill>
                <a:effectLst/>
                <a:latin typeface="Söhne"/>
              </a:rPr>
              <a:t>Identifying and handling missing values is crucial for ensuring the accuracy and reliability of our analysis.</a:t>
            </a:r>
          </a:p>
          <a:p>
            <a:pPr>
              <a:buFont typeface="Wingdings" panose="05000000000000000000" pitchFamily="2" charset="2"/>
              <a:buChar char="Ø"/>
            </a:pPr>
            <a:r>
              <a:rPr lang="en-US" b="0" i="0" dirty="0">
                <a:solidFill>
                  <a:srgbClr val="0D0D0D"/>
                </a:solidFill>
                <a:effectLst/>
                <a:latin typeface="Söhne"/>
              </a:rPr>
              <a:t>We conducted a thorough examination of the dataset to identify missing values across all variables..</a:t>
            </a:r>
          </a:p>
        </p:txBody>
      </p:sp>
      <p:sp>
        <p:nvSpPr>
          <p:cNvPr id="5" name="Slide Number Placeholder 4">
            <a:extLst>
              <a:ext uri="{FF2B5EF4-FFF2-40B4-BE49-F238E27FC236}">
                <a16:creationId xmlns:a16="http://schemas.microsoft.com/office/drawing/2014/main" id="{DDD69989-7348-61A2-B39C-6FE07FDE078E}"/>
              </a:ext>
            </a:extLst>
          </p:cNvPr>
          <p:cNvSpPr>
            <a:spLocks noGrp="1"/>
          </p:cNvSpPr>
          <p:nvPr>
            <p:ph type="sldNum" sz="quarter" idx="11"/>
          </p:nvPr>
        </p:nvSpPr>
        <p:spPr/>
        <p:txBody>
          <a:bodyPr/>
          <a:lstStyle/>
          <a:p>
            <a:fld id="{EECC7194-A4D0-457B-9D3E-53681723AFF7}" type="slidenum">
              <a:rPr lang="en-US" smtClean="0"/>
              <a:pPr/>
              <a:t>19</a:t>
            </a:fld>
            <a:endParaRPr lang="en-US" dirty="0"/>
          </a:p>
        </p:txBody>
      </p:sp>
      <p:pic>
        <p:nvPicPr>
          <p:cNvPr id="7" name="Picture 6">
            <a:extLst>
              <a:ext uri="{FF2B5EF4-FFF2-40B4-BE49-F238E27FC236}">
                <a16:creationId xmlns:a16="http://schemas.microsoft.com/office/drawing/2014/main" id="{4B810205-E89B-B765-46BC-A2428638AE29}"/>
              </a:ext>
            </a:extLst>
          </p:cNvPr>
          <p:cNvPicPr>
            <a:picLocks noChangeAspect="1"/>
          </p:cNvPicPr>
          <p:nvPr/>
        </p:nvPicPr>
        <p:blipFill>
          <a:blip r:embed="rId2"/>
          <a:stretch>
            <a:fillRect/>
          </a:stretch>
        </p:blipFill>
        <p:spPr>
          <a:xfrm>
            <a:off x="6231237" y="2107236"/>
            <a:ext cx="5615001" cy="3097485"/>
          </a:xfrm>
          <a:prstGeom prst="rect">
            <a:avLst/>
          </a:prstGeom>
        </p:spPr>
      </p:pic>
      <p:pic>
        <p:nvPicPr>
          <p:cNvPr id="9" name="Picture 8">
            <a:extLst>
              <a:ext uri="{FF2B5EF4-FFF2-40B4-BE49-F238E27FC236}">
                <a16:creationId xmlns:a16="http://schemas.microsoft.com/office/drawing/2014/main" id="{1FCE0B0F-9369-7C0C-5AF1-C542AAB341DE}"/>
              </a:ext>
            </a:extLst>
          </p:cNvPr>
          <p:cNvPicPr>
            <a:picLocks noChangeAspect="1"/>
          </p:cNvPicPr>
          <p:nvPr/>
        </p:nvPicPr>
        <p:blipFill>
          <a:blip r:embed="rId3"/>
          <a:stretch>
            <a:fillRect/>
          </a:stretch>
        </p:blipFill>
        <p:spPr>
          <a:xfrm>
            <a:off x="702148" y="4378927"/>
            <a:ext cx="5106842" cy="2035488"/>
          </a:xfrm>
          <a:prstGeom prst="rect">
            <a:avLst/>
          </a:prstGeom>
        </p:spPr>
      </p:pic>
      <p:pic>
        <p:nvPicPr>
          <p:cNvPr id="11" name="Picture 10">
            <a:extLst>
              <a:ext uri="{FF2B5EF4-FFF2-40B4-BE49-F238E27FC236}">
                <a16:creationId xmlns:a16="http://schemas.microsoft.com/office/drawing/2014/main" id="{59003B93-D845-680C-1AAD-678F44E1CD90}"/>
              </a:ext>
            </a:extLst>
          </p:cNvPr>
          <p:cNvPicPr>
            <a:picLocks noChangeAspect="1"/>
          </p:cNvPicPr>
          <p:nvPr/>
        </p:nvPicPr>
        <p:blipFill>
          <a:blip r:embed="rId4"/>
          <a:stretch>
            <a:fillRect/>
          </a:stretch>
        </p:blipFill>
        <p:spPr>
          <a:xfrm>
            <a:off x="683998" y="1776108"/>
            <a:ext cx="5106843" cy="2091716"/>
          </a:xfrm>
          <a:prstGeom prst="rect">
            <a:avLst/>
          </a:prstGeom>
        </p:spPr>
      </p:pic>
      <p:sp>
        <p:nvSpPr>
          <p:cNvPr id="12" name="Rectangle 1">
            <a:extLst>
              <a:ext uri="{FF2B5EF4-FFF2-40B4-BE49-F238E27FC236}">
                <a16:creationId xmlns:a16="http://schemas.microsoft.com/office/drawing/2014/main" id="{80EEAE62-C742-F6F9-1B73-4D7E6DDE4E96}"/>
              </a:ext>
            </a:extLst>
          </p:cNvPr>
          <p:cNvSpPr>
            <a:spLocks noGrp="1" noChangeArrowheads="1"/>
          </p:cNvSpPr>
          <p:nvPr>
            <p:ph type="body" sz="quarter" idx="12"/>
          </p:nvPr>
        </p:nvSpPr>
        <p:spPr bwMode="auto">
          <a:xfrm>
            <a:off x="6230938" y="5399774"/>
            <a:ext cx="51068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n-US" altLang="en-US" sz="1800" b="0" i="0" u="none" strike="noStrike" cap="none" normalizeH="0" baseline="0" dirty="0">
                <a:ln>
                  <a:noFill/>
                </a:ln>
                <a:solidFill>
                  <a:schemeClr val="accent2"/>
                </a:solidFill>
                <a:effectLst/>
                <a:latin typeface="+mn-lt"/>
              </a:rPr>
              <a:t>             All Columns</a:t>
            </a:r>
            <a:r>
              <a:rPr kumimoji="0" lang="en-US" altLang="en-US" sz="1800" b="0" i="0" u="none" strike="noStrike" cap="none" normalizeH="0" baseline="0" dirty="0">
                <a:ln>
                  <a:noFill/>
                </a:ln>
                <a:solidFill>
                  <a:schemeClr val="tx1"/>
                </a:solidFill>
                <a:effectLst/>
              </a:rPr>
              <a:t> indicates non-normality.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2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0" y="-214603"/>
            <a:ext cx="12192000" cy="7918116"/>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214603"/>
            <a:ext cx="6058185" cy="7072603"/>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r>
              <a:rPr lang="en-US" dirty="0"/>
              <a:t>Analyze the flight booking dataset obtained from "Ease My Trip" website to derive valuable insights for passengers and stakeholders in the aviation industry.</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a:t>OUR BIG </a:t>
            </a:r>
            <a:br>
              <a:rPr lang="en-US" dirty="0"/>
            </a:br>
            <a:r>
              <a:rPr lang="en-US" dirty="0"/>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13143" y="4379340"/>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F6AA1-F9F9-01E1-6515-F31ACE74C85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4E76182-EA81-CA23-55C8-AE0CBB8EB9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0"/>
            <a:ext cx="12191980" cy="6857990"/>
          </a:xfrm>
          <a:prstGeom prst="rect">
            <a:avLst/>
          </a:prstGeom>
          <a:noFill/>
        </p:spPr>
      </p:pic>
      <p:sp>
        <p:nvSpPr>
          <p:cNvPr id="3" name="Slide Number Placeholder 2">
            <a:extLst>
              <a:ext uri="{FF2B5EF4-FFF2-40B4-BE49-F238E27FC236}">
                <a16:creationId xmlns:a16="http://schemas.microsoft.com/office/drawing/2014/main" id="{D28574E1-E16C-C02D-94FA-B5AA079AF390}"/>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20</a:t>
            </a:fld>
            <a:endParaRPr lang="en-US" sz="1200">
              <a:solidFill>
                <a:srgbClr val="FFFFFF"/>
              </a:solidFill>
              <a:latin typeface="Calibri" panose="020F0502020204030204"/>
            </a:endParaRPr>
          </a:p>
        </p:txBody>
      </p:sp>
      <p:sp>
        <p:nvSpPr>
          <p:cNvPr id="12" name="Rectangle 11">
            <a:extLst>
              <a:ext uri="{FF2B5EF4-FFF2-40B4-BE49-F238E27FC236}">
                <a16:creationId xmlns:a16="http://schemas.microsoft.com/office/drawing/2014/main" id="{86AD551D-84AC-B15C-58CE-B45C4D348F6D}"/>
              </a:ext>
              <a:ext uri="{C183D7F6-B498-43B3-948B-1728B52AA6E4}">
                <adec:decorative xmlns:adec="http://schemas.microsoft.com/office/drawing/2017/decorative" val="1"/>
              </a:ext>
            </a:extLst>
          </p:cNvPr>
          <p:cNvSpPr/>
          <p:nvPr/>
        </p:nvSpPr>
        <p:spPr>
          <a:xfrm>
            <a:off x="0"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H</a:t>
            </a:r>
            <a:r>
              <a:rPr lang="en-US" sz="7200" b="1" i="0" dirty="0">
                <a:effectLst/>
              </a:rPr>
              <a:t>andle the issue in the data</a:t>
            </a:r>
            <a:r>
              <a:rPr lang="en-US" sz="7200" b="1" i="0" dirty="0">
                <a:solidFill>
                  <a:schemeClr val="bg1"/>
                </a:solidFill>
                <a:effectLst/>
              </a:rPr>
              <a:t> </a:t>
            </a:r>
            <a:endParaRPr lang="en-US" sz="7200" b="1" dirty="0">
              <a:solidFill>
                <a:schemeClr val="bg1"/>
              </a:solidFill>
            </a:endParaRPr>
          </a:p>
        </p:txBody>
      </p:sp>
    </p:spTree>
    <p:extLst>
      <p:ext uri="{BB962C8B-B14F-4D97-AF65-F5344CB8AC3E}">
        <p14:creationId xmlns:p14="http://schemas.microsoft.com/office/powerpoint/2010/main" val="378883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62A5B-0CA3-79B0-4BF8-DDFDD16A27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33DF78-26A2-FB12-1E23-9A661F1AD2E5}"/>
              </a:ext>
            </a:extLst>
          </p:cNvPr>
          <p:cNvSpPr>
            <a:spLocks noGrp="1"/>
          </p:cNvSpPr>
          <p:nvPr>
            <p:ph type="title"/>
          </p:nvPr>
        </p:nvSpPr>
        <p:spPr>
          <a:xfrm>
            <a:off x="684000" y="808186"/>
            <a:ext cx="10170366" cy="370166"/>
          </a:xfrm>
        </p:spPr>
        <p:txBody>
          <a:bodyPr/>
          <a:lstStyle/>
          <a:p>
            <a:r>
              <a:rPr lang="en-US" sz="4000" b="1" i="0" dirty="0">
                <a:solidFill>
                  <a:schemeClr val="accent3"/>
                </a:solidFill>
                <a:effectLst/>
                <a:latin typeface="Söhne"/>
              </a:rPr>
              <a:t>Handle outliers and transformation data</a:t>
            </a:r>
            <a:endParaRPr lang="en-US" sz="4000" dirty="0">
              <a:solidFill>
                <a:schemeClr val="accent3"/>
              </a:solidFill>
            </a:endParaRPr>
          </a:p>
        </p:txBody>
      </p:sp>
      <p:sp>
        <p:nvSpPr>
          <p:cNvPr id="5" name="Slide Number Placeholder 4">
            <a:extLst>
              <a:ext uri="{FF2B5EF4-FFF2-40B4-BE49-F238E27FC236}">
                <a16:creationId xmlns:a16="http://schemas.microsoft.com/office/drawing/2014/main" id="{4BF0E439-4C54-5320-683F-C273CFED1006}"/>
              </a:ext>
            </a:extLst>
          </p:cNvPr>
          <p:cNvSpPr>
            <a:spLocks noGrp="1"/>
          </p:cNvSpPr>
          <p:nvPr>
            <p:ph type="sldNum" sz="quarter" idx="11"/>
          </p:nvPr>
        </p:nvSpPr>
        <p:spPr/>
        <p:txBody>
          <a:bodyPr/>
          <a:lstStyle/>
          <a:p>
            <a:fld id="{EECC7194-A4D0-457B-9D3E-53681723AFF7}" type="slidenum">
              <a:rPr lang="en-US" smtClean="0"/>
              <a:pPr/>
              <a:t>21</a:t>
            </a:fld>
            <a:endParaRPr lang="en-US" dirty="0"/>
          </a:p>
        </p:txBody>
      </p:sp>
      <p:sp>
        <p:nvSpPr>
          <p:cNvPr id="6" name="Text Placeholder 5">
            <a:extLst>
              <a:ext uri="{FF2B5EF4-FFF2-40B4-BE49-F238E27FC236}">
                <a16:creationId xmlns:a16="http://schemas.microsoft.com/office/drawing/2014/main" id="{685880BB-B124-FFE0-42F4-CE39F51CD981}"/>
              </a:ext>
            </a:extLst>
          </p:cNvPr>
          <p:cNvSpPr>
            <a:spLocks noGrp="1"/>
          </p:cNvSpPr>
          <p:nvPr>
            <p:ph type="body" sz="quarter" idx="12"/>
          </p:nvPr>
        </p:nvSpPr>
        <p:spPr>
          <a:xfrm>
            <a:off x="684212" y="1405642"/>
            <a:ext cx="10891551" cy="1318897"/>
          </a:xfrm>
        </p:spPr>
        <p:txBody>
          <a:bodyPr/>
          <a:lstStyle/>
          <a:p>
            <a:r>
              <a:rPr lang="en-US" b="1" dirty="0">
                <a:solidFill>
                  <a:schemeClr val="accent2"/>
                </a:solidFill>
              </a:rPr>
              <a:t>Price and Duration:  </a:t>
            </a:r>
            <a:r>
              <a:rPr lang="en-US" dirty="0"/>
              <a:t>Applying a log transformation can help normalize the data.</a:t>
            </a:r>
            <a:endParaRPr lang="en-US" b="1" dirty="0">
              <a:solidFill>
                <a:schemeClr val="accent2"/>
              </a:solidFill>
            </a:endParaRPr>
          </a:p>
          <a:p>
            <a:r>
              <a:rPr lang="en-US" b="1" dirty="0">
                <a:solidFill>
                  <a:schemeClr val="accent2"/>
                </a:solidFill>
              </a:rPr>
              <a:t>Days lefts: </a:t>
            </a:r>
            <a:r>
              <a:rPr lang="en-US" dirty="0"/>
              <a:t>Applying a scaling technique Min-Max scaling helps standardize the range of values.</a:t>
            </a:r>
          </a:p>
        </p:txBody>
      </p:sp>
      <p:pic>
        <p:nvPicPr>
          <p:cNvPr id="9" name="Picture 8">
            <a:extLst>
              <a:ext uri="{FF2B5EF4-FFF2-40B4-BE49-F238E27FC236}">
                <a16:creationId xmlns:a16="http://schemas.microsoft.com/office/drawing/2014/main" id="{0DC71A73-A695-0B9D-C273-D3C2F48ACAEC}"/>
              </a:ext>
            </a:extLst>
          </p:cNvPr>
          <p:cNvPicPr>
            <a:picLocks noChangeAspect="1"/>
          </p:cNvPicPr>
          <p:nvPr/>
        </p:nvPicPr>
        <p:blipFill>
          <a:blip r:embed="rId2"/>
          <a:stretch>
            <a:fillRect/>
          </a:stretch>
        </p:blipFill>
        <p:spPr>
          <a:xfrm>
            <a:off x="3711311" y="4552951"/>
            <a:ext cx="5175380" cy="1959288"/>
          </a:xfrm>
          <a:prstGeom prst="rect">
            <a:avLst/>
          </a:prstGeom>
        </p:spPr>
      </p:pic>
      <p:pic>
        <p:nvPicPr>
          <p:cNvPr id="11" name="Picture 10">
            <a:extLst>
              <a:ext uri="{FF2B5EF4-FFF2-40B4-BE49-F238E27FC236}">
                <a16:creationId xmlns:a16="http://schemas.microsoft.com/office/drawing/2014/main" id="{C40D3425-631F-8909-0645-0F8A3C20991B}"/>
              </a:ext>
            </a:extLst>
          </p:cNvPr>
          <p:cNvPicPr>
            <a:picLocks noChangeAspect="1"/>
          </p:cNvPicPr>
          <p:nvPr/>
        </p:nvPicPr>
        <p:blipFill>
          <a:blip r:embed="rId3"/>
          <a:stretch>
            <a:fillRect/>
          </a:stretch>
        </p:blipFill>
        <p:spPr>
          <a:xfrm>
            <a:off x="662637" y="2446983"/>
            <a:ext cx="5467350" cy="1963321"/>
          </a:xfrm>
          <a:prstGeom prst="rect">
            <a:avLst/>
          </a:prstGeom>
        </p:spPr>
      </p:pic>
      <p:pic>
        <p:nvPicPr>
          <p:cNvPr id="13" name="Picture 12">
            <a:extLst>
              <a:ext uri="{FF2B5EF4-FFF2-40B4-BE49-F238E27FC236}">
                <a16:creationId xmlns:a16="http://schemas.microsoft.com/office/drawing/2014/main" id="{D9B62DFF-3EAF-A4A6-C1B0-846C458A259C}"/>
              </a:ext>
            </a:extLst>
          </p:cNvPr>
          <p:cNvPicPr>
            <a:picLocks noChangeAspect="1"/>
          </p:cNvPicPr>
          <p:nvPr/>
        </p:nvPicPr>
        <p:blipFill>
          <a:blip r:embed="rId4"/>
          <a:stretch>
            <a:fillRect/>
          </a:stretch>
        </p:blipFill>
        <p:spPr>
          <a:xfrm>
            <a:off x="6299001" y="2446982"/>
            <a:ext cx="5412000" cy="1963321"/>
          </a:xfrm>
          <a:prstGeom prst="rect">
            <a:avLst/>
          </a:prstGeom>
        </p:spPr>
      </p:pic>
    </p:spTree>
    <p:extLst>
      <p:ext uri="{BB962C8B-B14F-4D97-AF65-F5344CB8AC3E}">
        <p14:creationId xmlns:p14="http://schemas.microsoft.com/office/powerpoint/2010/main" val="272154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F6AA1-F9F9-01E1-6515-F31ACE74C85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4E76182-EA81-CA23-55C8-AE0CBB8EB9C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0"/>
            <a:ext cx="12191980" cy="6857990"/>
          </a:xfrm>
          <a:prstGeom prst="rect">
            <a:avLst/>
          </a:prstGeom>
          <a:noFill/>
        </p:spPr>
      </p:pic>
      <p:sp>
        <p:nvSpPr>
          <p:cNvPr id="3" name="Slide Number Placeholder 2">
            <a:extLst>
              <a:ext uri="{FF2B5EF4-FFF2-40B4-BE49-F238E27FC236}">
                <a16:creationId xmlns:a16="http://schemas.microsoft.com/office/drawing/2014/main" id="{D28574E1-E16C-C02D-94FA-B5AA079AF390}"/>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22</a:t>
            </a:fld>
            <a:endParaRPr lang="en-US" sz="1200">
              <a:solidFill>
                <a:srgbClr val="FFFFFF"/>
              </a:solidFill>
              <a:latin typeface="Calibri" panose="020F0502020204030204"/>
            </a:endParaRPr>
          </a:p>
        </p:txBody>
      </p:sp>
      <p:sp>
        <p:nvSpPr>
          <p:cNvPr id="12" name="Rectangle 11">
            <a:extLst>
              <a:ext uri="{FF2B5EF4-FFF2-40B4-BE49-F238E27FC236}">
                <a16:creationId xmlns:a16="http://schemas.microsoft.com/office/drawing/2014/main" id="{86AD551D-84AC-B15C-58CE-B45C4D348F6D}"/>
              </a:ext>
              <a:ext uri="{C183D7F6-B498-43B3-948B-1728B52AA6E4}">
                <adec:decorative xmlns:adec="http://schemas.microsoft.com/office/drawing/2017/decorative" val="1"/>
              </a:ext>
            </a:extLst>
          </p:cNvPr>
          <p:cNvSpPr/>
          <p:nvPr/>
        </p:nvSpPr>
        <p:spPr>
          <a:xfrm>
            <a:off x="0"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Models training and evaluation</a:t>
            </a:r>
          </a:p>
        </p:txBody>
      </p:sp>
    </p:spTree>
    <p:extLst>
      <p:ext uri="{BB962C8B-B14F-4D97-AF65-F5344CB8AC3E}">
        <p14:creationId xmlns:p14="http://schemas.microsoft.com/office/powerpoint/2010/main" val="90974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17D768-76DF-8EEB-393D-E7AF579B01BA}"/>
              </a:ext>
            </a:extLst>
          </p:cNvPr>
          <p:cNvSpPr>
            <a:spLocks noGrp="1"/>
          </p:cNvSpPr>
          <p:nvPr>
            <p:ph type="body" sz="quarter" idx="12"/>
          </p:nvPr>
        </p:nvSpPr>
        <p:spPr>
          <a:xfrm>
            <a:off x="754655" y="1819470"/>
            <a:ext cx="4376146" cy="3870130"/>
          </a:xfrm>
        </p:spPr>
        <p:txBody>
          <a:bodyPr/>
          <a:lstStyle/>
          <a:p>
            <a:r>
              <a:rPr lang="en-US" sz="2400" b="1" u="sng" dirty="0">
                <a:solidFill>
                  <a:schemeClr val="accent3">
                    <a:lumMod val="90000"/>
                    <a:lumOff val="10000"/>
                  </a:schemeClr>
                </a:solidFill>
                <a:latin typeface="Inter"/>
              </a:rPr>
              <a:t>Algorithms</a:t>
            </a:r>
            <a:endParaRPr lang="en-US" sz="2400" b="1" i="0" u="sng" dirty="0">
              <a:solidFill>
                <a:schemeClr val="accent3">
                  <a:lumMod val="90000"/>
                  <a:lumOff val="10000"/>
                </a:schemeClr>
              </a:solidFill>
              <a:effectLst/>
              <a:latin typeface="Inter"/>
            </a:endParaRPr>
          </a:p>
          <a:p>
            <a:pPr marL="904875" lvl="1" indent="-457200"/>
            <a:r>
              <a:rPr lang="en-US" sz="1600" b="1" dirty="0">
                <a:solidFill>
                  <a:srgbClr val="3C4043"/>
                </a:solidFill>
                <a:latin typeface="Inter"/>
              </a:rPr>
              <a:t>Linear Regression</a:t>
            </a:r>
          </a:p>
          <a:p>
            <a:pPr marL="1085850" lvl="2" indent="-457200"/>
            <a:r>
              <a:rPr lang="pt-BR" b="0" i="0" dirty="0">
                <a:solidFill>
                  <a:schemeClr val="accent3"/>
                </a:solidFill>
                <a:effectLst/>
                <a:latin typeface="Consolas" panose="020B0609020204030204" pitchFamily="49" charset="0"/>
              </a:rPr>
              <a:t>MSE: 0.1032149507904805</a:t>
            </a:r>
          </a:p>
          <a:p>
            <a:pPr marL="1085850" lvl="2" indent="-457200"/>
            <a:r>
              <a:rPr lang="pt-BR" b="0" i="0" dirty="0">
                <a:solidFill>
                  <a:schemeClr val="accent3"/>
                </a:solidFill>
                <a:effectLst/>
                <a:latin typeface="Consolas" panose="020B0609020204030204" pitchFamily="49" charset="0"/>
              </a:rPr>
              <a:t>RMSE: 0.32127083713041943</a:t>
            </a:r>
          </a:p>
          <a:p>
            <a:pPr marL="1085850" lvl="2" indent="-457200"/>
            <a:r>
              <a:rPr lang="pt-BR" b="0" i="0" dirty="0">
                <a:solidFill>
                  <a:schemeClr val="accent3"/>
                </a:solidFill>
                <a:effectLst/>
                <a:latin typeface="Consolas" panose="020B0609020204030204" pitchFamily="49" charset="0"/>
              </a:rPr>
              <a:t>R²: 0.9166641579433464</a:t>
            </a:r>
          </a:p>
          <a:p>
            <a:pPr marL="1085850" lvl="2" indent="-457200"/>
            <a:r>
              <a:rPr lang="pt-BR" b="0" i="0" dirty="0">
                <a:solidFill>
                  <a:schemeClr val="accent3"/>
                </a:solidFill>
                <a:effectLst/>
                <a:latin typeface="Consolas" panose="020B0609020204030204" pitchFamily="49" charset="0"/>
              </a:rPr>
              <a:t>MAE: 0.25307680578980046</a:t>
            </a:r>
            <a:endParaRPr lang="en-US" b="1" i="0" dirty="0">
              <a:solidFill>
                <a:schemeClr val="accent3"/>
              </a:solidFill>
              <a:effectLst/>
              <a:latin typeface="Inter"/>
            </a:endParaRPr>
          </a:p>
          <a:p>
            <a:pPr marL="904875" lvl="1" indent="-457200"/>
            <a:r>
              <a:rPr lang="en-US" sz="1600" b="1" dirty="0">
                <a:solidFill>
                  <a:srgbClr val="3C4043"/>
                </a:solidFill>
                <a:latin typeface="Inter"/>
              </a:rPr>
              <a:t>Random Forest</a:t>
            </a:r>
          </a:p>
          <a:p>
            <a:pPr marL="1085850" lvl="2" indent="-457200"/>
            <a:r>
              <a:rPr lang="pt-BR" sz="1400" b="0" i="0" dirty="0">
                <a:solidFill>
                  <a:schemeClr val="accent3"/>
                </a:solidFill>
                <a:effectLst/>
                <a:latin typeface="Consolas" panose="020B0609020204030204" pitchFamily="49" charset="0"/>
              </a:rPr>
              <a:t>MSE: </a:t>
            </a:r>
            <a:r>
              <a:rPr lang="en-US" sz="1400" b="0" i="0" dirty="0">
                <a:solidFill>
                  <a:schemeClr val="accent3"/>
                </a:solidFill>
                <a:effectLst/>
                <a:latin typeface="Consolas" panose="020B0609020204030204" pitchFamily="49" charset="0"/>
              </a:rPr>
              <a:t>0.01716565885838273</a:t>
            </a:r>
            <a:endParaRPr lang="pt-BR" sz="1400" b="0" i="0" dirty="0">
              <a:solidFill>
                <a:schemeClr val="accent3"/>
              </a:solidFill>
              <a:effectLst/>
              <a:latin typeface="Consolas" panose="020B0609020204030204" pitchFamily="49" charset="0"/>
            </a:endParaRPr>
          </a:p>
          <a:p>
            <a:pPr marL="1085850" lvl="2" indent="-457200"/>
            <a:r>
              <a:rPr lang="pt-BR" sz="1400" b="0" i="0" dirty="0">
                <a:solidFill>
                  <a:schemeClr val="accent3"/>
                </a:solidFill>
                <a:effectLst/>
                <a:latin typeface="Consolas" panose="020B0609020204030204" pitchFamily="49" charset="0"/>
              </a:rPr>
              <a:t>RMSE: </a:t>
            </a:r>
            <a:r>
              <a:rPr lang="en-US" sz="1400" b="0" i="0" dirty="0">
                <a:solidFill>
                  <a:schemeClr val="accent3"/>
                </a:solidFill>
                <a:effectLst/>
                <a:latin typeface="Consolas" panose="020B0609020204030204" pitchFamily="49" charset="0"/>
              </a:rPr>
              <a:t>0.1310177806955328</a:t>
            </a:r>
            <a:endParaRPr lang="pt-BR" sz="1400" b="0" i="0" dirty="0">
              <a:solidFill>
                <a:schemeClr val="accent3"/>
              </a:solidFill>
              <a:effectLst/>
              <a:latin typeface="Consolas" panose="020B0609020204030204" pitchFamily="49" charset="0"/>
            </a:endParaRPr>
          </a:p>
          <a:p>
            <a:pPr marL="1085850" lvl="2" indent="-457200"/>
            <a:r>
              <a:rPr lang="pt-BR" sz="1400" b="0" i="0" dirty="0">
                <a:solidFill>
                  <a:schemeClr val="accent3"/>
                </a:solidFill>
                <a:effectLst/>
                <a:latin typeface="Consolas" panose="020B0609020204030204" pitchFamily="49" charset="0"/>
              </a:rPr>
              <a:t>R²: </a:t>
            </a:r>
            <a:r>
              <a:rPr lang="en-US" sz="1400" b="0" i="0" dirty="0">
                <a:solidFill>
                  <a:schemeClr val="accent3"/>
                </a:solidFill>
                <a:effectLst/>
                <a:latin typeface="Consolas" panose="020B0609020204030204" pitchFamily="49" charset="0"/>
              </a:rPr>
              <a:t>0.986140431938737</a:t>
            </a:r>
          </a:p>
          <a:p>
            <a:pPr marL="1085850" lvl="2" indent="-457200"/>
            <a:r>
              <a:rPr lang="pt-BR" sz="1400" b="0" i="0" dirty="0">
                <a:solidFill>
                  <a:schemeClr val="accent3"/>
                </a:solidFill>
                <a:effectLst/>
                <a:latin typeface="Consolas" panose="020B0609020204030204" pitchFamily="49" charset="0"/>
              </a:rPr>
              <a:t>MAE: </a:t>
            </a:r>
            <a:r>
              <a:rPr lang="en-US" sz="1400" b="0" i="0" dirty="0">
                <a:solidFill>
                  <a:schemeClr val="accent3"/>
                </a:solidFill>
                <a:effectLst/>
                <a:latin typeface="Consolas" panose="020B0609020204030204" pitchFamily="49" charset="0"/>
              </a:rPr>
              <a:t>0.06364271645534973</a:t>
            </a:r>
            <a:endParaRPr lang="en-US" sz="1400" b="1" dirty="0">
              <a:solidFill>
                <a:schemeClr val="accent3"/>
              </a:solidFill>
              <a:latin typeface="Inter"/>
            </a:endParaRPr>
          </a:p>
          <a:p>
            <a:pPr marL="904875" lvl="1" indent="-457200">
              <a:buFont typeface="+mj-lt"/>
              <a:buAutoNum type="arabicPeriod"/>
            </a:pPr>
            <a:endParaRPr lang="en-US" dirty="0"/>
          </a:p>
        </p:txBody>
      </p:sp>
      <p:sp>
        <p:nvSpPr>
          <p:cNvPr id="3" name="Title 2">
            <a:extLst>
              <a:ext uri="{FF2B5EF4-FFF2-40B4-BE49-F238E27FC236}">
                <a16:creationId xmlns:a16="http://schemas.microsoft.com/office/drawing/2014/main" id="{E93BF1B2-DFF7-EBD2-E7BC-EC2E6DBCF685}"/>
              </a:ext>
            </a:extLst>
          </p:cNvPr>
          <p:cNvSpPr>
            <a:spLocks noGrp="1"/>
          </p:cNvSpPr>
          <p:nvPr>
            <p:ph type="title"/>
          </p:nvPr>
        </p:nvSpPr>
        <p:spPr>
          <a:xfrm>
            <a:off x="684000" y="662473"/>
            <a:ext cx="7560000" cy="515879"/>
          </a:xfrm>
        </p:spPr>
        <p:txBody>
          <a:bodyPr/>
          <a:lstStyle/>
          <a:p>
            <a:r>
              <a:rPr lang="en-US" sz="4000" dirty="0">
                <a:solidFill>
                  <a:schemeClr val="accent3"/>
                </a:solidFill>
                <a:latin typeface="Inter"/>
              </a:rPr>
              <a:t>Models</a:t>
            </a:r>
            <a:br>
              <a:rPr lang="en-US" b="1" i="0" dirty="0">
                <a:solidFill>
                  <a:srgbClr val="202124"/>
                </a:solidFill>
                <a:effectLst/>
                <a:latin typeface="Inter"/>
              </a:rPr>
            </a:br>
            <a:endParaRPr lang="en-US" dirty="0"/>
          </a:p>
        </p:txBody>
      </p:sp>
      <p:sp>
        <p:nvSpPr>
          <p:cNvPr id="4" name="Content Placeholder 3">
            <a:extLst>
              <a:ext uri="{FF2B5EF4-FFF2-40B4-BE49-F238E27FC236}">
                <a16:creationId xmlns:a16="http://schemas.microsoft.com/office/drawing/2014/main" id="{D26DF7E7-1343-77A5-EC2B-DD862793D9B8}"/>
              </a:ext>
            </a:extLst>
          </p:cNvPr>
          <p:cNvSpPr>
            <a:spLocks noGrp="1"/>
          </p:cNvSpPr>
          <p:nvPr>
            <p:ph idx="1"/>
          </p:nvPr>
        </p:nvSpPr>
        <p:spPr>
          <a:xfrm>
            <a:off x="609355" y="1343609"/>
            <a:ext cx="10204825" cy="515879"/>
          </a:xfrm>
        </p:spPr>
        <p:txBody>
          <a:bodyPr/>
          <a:lstStyle/>
          <a:p>
            <a:r>
              <a:rPr lang="en-US" sz="2400" dirty="0">
                <a:solidFill>
                  <a:srgbClr val="3C4043"/>
                </a:solidFill>
                <a:latin typeface="Inter"/>
              </a:rPr>
              <a:t>We do some preprocessing and after try to use four Algorithms</a:t>
            </a:r>
            <a:r>
              <a:rPr lang="en-US" sz="2400" b="0" i="0" dirty="0">
                <a:solidFill>
                  <a:srgbClr val="3C4043"/>
                </a:solidFill>
                <a:effectLst/>
                <a:latin typeface="Inter"/>
              </a:rPr>
              <a:t>.</a:t>
            </a:r>
            <a:endParaRPr lang="en-US" sz="2400" dirty="0"/>
          </a:p>
        </p:txBody>
      </p:sp>
      <p:sp>
        <p:nvSpPr>
          <p:cNvPr id="5" name="Slide Number Placeholder 4">
            <a:extLst>
              <a:ext uri="{FF2B5EF4-FFF2-40B4-BE49-F238E27FC236}">
                <a16:creationId xmlns:a16="http://schemas.microsoft.com/office/drawing/2014/main" id="{D9F403C3-803C-10EF-1510-8C3438D7A59F}"/>
              </a:ext>
            </a:extLst>
          </p:cNvPr>
          <p:cNvSpPr>
            <a:spLocks noGrp="1"/>
          </p:cNvSpPr>
          <p:nvPr>
            <p:ph type="sldNum" sz="quarter" idx="11"/>
          </p:nvPr>
        </p:nvSpPr>
        <p:spPr/>
        <p:txBody>
          <a:bodyPr/>
          <a:lstStyle/>
          <a:p>
            <a:fld id="{EECC7194-A4D0-457B-9D3E-53681723AFF7}" type="slidenum">
              <a:rPr lang="en-US" smtClean="0"/>
              <a:pPr/>
              <a:t>23</a:t>
            </a:fld>
            <a:endParaRPr lang="en-US" dirty="0"/>
          </a:p>
        </p:txBody>
      </p:sp>
      <p:sp>
        <p:nvSpPr>
          <p:cNvPr id="6" name="Text Placeholder 1">
            <a:extLst>
              <a:ext uri="{FF2B5EF4-FFF2-40B4-BE49-F238E27FC236}">
                <a16:creationId xmlns:a16="http://schemas.microsoft.com/office/drawing/2014/main" id="{CD630281-508D-1FDD-FFCB-8B58C491D8FC}"/>
              </a:ext>
            </a:extLst>
          </p:cNvPr>
          <p:cNvSpPr txBox="1">
            <a:spLocks/>
          </p:cNvSpPr>
          <p:nvPr/>
        </p:nvSpPr>
        <p:spPr>
          <a:xfrm>
            <a:off x="5276101" y="1816981"/>
            <a:ext cx="4376146" cy="365490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2200" kern="1200">
                <a:solidFill>
                  <a:schemeClr val="tx1"/>
                </a:solidFill>
                <a:latin typeface="+mj-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4875" lvl="1" indent="-457200">
              <a:buFont typeface="+mj-lt"/>
              <a:buAutoNum type="arabicPeriod"/>
            </a:pPr>
            <a:endParaRPr lang="en-US" sz="1600" b="1" dirty="0">
              <a:solidFill>
                <a:srgbClr val="3C4043"/>
              </a:solidFill>
              <a:latin typeface="Inter"/>
            </a:endParaRPr>
          </a:p>
          <a:p>
            <a:pPr marL="904875" lvl="1" indent="-457200"/>
            <a:r>
              <a:rPr lang="en-US" sz="1600" b="1" dirty="0">
                <a:solidFill>
                  <a:srgbClr val="3C4043"/>
                </a:solidFill>
                <a:latin typeface="Inter"/>
              </a:rPr>
              <a:t>Neural Network</a:t>
            </a:r>
          </a:p>
          <a:p>
            <a:pPr marL="1085850" lvl="2" indent="-457200"/>
            <a:r>
              <a:rPr lang="pt-BR" sz="1400" b="0" i="0" dirty="0">
                <a:solidFill>
                  <a:schemeClr val="accent3"/>
                </a:solidFill>
                <a:effectLst/>
                <a:latin typeface="Consolas" panose="020B0609020204030204" pitchFamily="49" charset="0"/>
              </a:rPr>
              <a:t>MSE: 0.04151616289475953</a:t>
            </a:r>
          </a:p>
          <a:p>
            <a:pPr marL="1085850" lvl="2" indent="-457200"/>
            <a:r>
              <a:rPr lang="pt-BR" sz="1400" b="0" i="0" dirty="0">
                <a:solidFill>
                  <a:schemeClr val="accent3"/>
                </a:solidFill>
                <a:effectLst/>
                <a:latin typeface="Consolas" panose="020B0609020204030204" pitchFamily="49" charset="0"/>
              </a:rPr>
              <a:t>RMSE: 0.20375515427777413</a:t>
            </a:r>
          </a:p>
          <a:p>
            <a:pPr marL="1085850" lvl="2" indent="-457200"/>
            <a:r>
              <a:rPr lang="pt-BR" sz="1400" b="0" i="0" dirty="0">
                <a:solidFill>
                  <a:schemeClr val="accent3"/>
                </a:solidFill>
                <a:effectLst/>
                <a:latin typeface="Consolas" panose="020B0609020204030204" pitchFamily="49" charset="0"/>
              </a:rPr>
              <a:t>R²: 0.9664798135609335</a:t>
            </a:r>
          </a:p>
          <a:p>
            <a:pPr marL="1085850" lvl="2" indent="-457200"/>
            <a:r>
              <a:rPr lang="pt-BR" sz="1400" b="0" i="0" dirty="0">
                <a:solidFill>
                  <a:schemeClr val="accent3"/>
                </a:solidFill>
                <a:effectLst/>
                <a:latin typeface="Consolas" panose="020B0609020204030204" pitchFamily="49" charset="0"/>
              </a:rPr>
              <a:t>MAE: 0.14517379800383126</a:t>
            </a:r>
            <a:endParaRPr lang="en-US" sz="1600" b="1" dirty="0">
              <a:solidFill>
                <a:srgbClr val="3C4043"/>
              </a:solidFill>
              <a:latin typeface="Inter"/>
            </a:endParaRPr>
          </a:p>
          <a:p>
            <a:pPr marL="904875" lvl="1" indent="-457200"/>
            <a:r>
              <a:rPr lang="en-US" sz="1600" b="1" dirty="0">
                <a:solidFill>
                  <a:srgbClr val="3C4043"/>
                </a:solidFill>
                <a:latin typeface="Inter"/>
              </a:rPr>
              <a:t>Gradient Boosting</a:t>
            </a:r>
          </a:p>
          <a:p>
            <a:pPr marL="1085850" lvl="2" indent="-457200"/>
            <a:r>
              <a:rPr lang="pt-BR" sz="1400" b="0" i="0" dirty="0">
                <a:solidFill>
                  <a:schemeClr val="accent3"/>
                </a:solidFill>
                <a:effectLst/>
                <a:latin typeface="Consolas" panose="020B0609020204030204" pitchFamily="49" charset="0"/>
              </a:rPr>
              <a:t>MSE: 0.056981873189573866</a:t>
            </a:r>
          </a:p>
          <a:p>
            <a:pPr marL="1085850" lvl="2" indent="-457200"/>
            <a:r>
              <a:rPr lang="pt-BR" sz="1400" b="0" i="0" dirty="0">
                <a:solidFill>
                  <a:schemeClr val="accent3"/>
                </a:solidFill>
                <a:effectLst/>
                <a:latin typeface="Consolas" panose="020B0609020204030204" pitchFamily="49" charset="0"/>
              </a:rPr>
              <a:t>RMSE: 0.2387087622806793</a:t>
            </a:r>
          </a:p>
          <a:p>
            <a:pPr marL="1085850" lvl="2" indent="-457200"/>
            <a:r>
              <a:rPr lang="pt-BR" sz="1400" b="0" i="0" dirty="0">
                <a:solidFill>
                  <a:schemeClr val="accent3"/>
                </a:solidFill>
                <a:effectLst/>
                <a:latin typeface="Consolas" panose="020B0609020204030204" pitchFamily="49" charset="0"/>
              </a:rPr>
              <a:t>R²: 0.9539927854651794</a:t>
            </a:r>
          </a:p>
          <a:p>
            <a:pPr marL="1085850" lvl="2" indent="-457200"/>
            <a:r>
              <a:rPr lang="pt-BR" sz="1400" b="0" i="0" dirty="0">
                <a:solidFill>
                  <a:schemeClr val="accent3"/>
                </a:solidFill>
                <a:effectLst/>
                <a:latin typeface="Consolas" panose="020B0609020204030204" pitchFamily="49" charset="0"/>
              </a:rPr>
              <a:t>MAE: 0.17822017229935555</a:t>
            </a:r>
            <a:endParaRPr lang="en-US" sz="1400" b="1" dirty="0">
              <a:solidFill>
                <a:schemeClr val="accent3"/>
              </a:solidFill>
              <a:latin typeface="Inter"/>
            </a:endParaRPr>
          </a:p>
          <a:p>
            <a:pPr marL="904875" lvl="1" indent="-457200">
              <a:buFont typeface="+mj-lt"/>
              <a:buAutoNum type="arabicPeriod"/>
            </a:pPr>
            <a:endParaRPr lang="en-US" dirty="0"/>
          </a:p>
        </p:txBody>
      </p:sp>
    </p:spTree>
    <p:extLst>
      <p:ext uri="{BB962C8B-B14F-4D97-AF65-F5344CB8AC3E}">
        <p14:creationId xmlns:p14="http://schemas.microsoft.com/office/powerpoint/2010/main" val="69531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0" y="0"/>
            <a:ext cx="8669438" cy="6857999"/>
          </a:xfrm>
        </p:spPr>
        <p:txBody>
          <a:bodyPr/>
          <a:lstStyle/>
          <a:p>
            <a:br>
              <a:rPr lang="en-US" dirty="0"/>
            </a:br>
            <a:r>
              <a:rPr lang="en-US" dirty="0"/>
              <a:t>Thank 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a:xfrm>
            <a:off x="1917700" y="4335509"/>
            <a:ext cx="3314700" cy="330200"/>
          </a:xfrm>
        </p:spPr>
        <p:txBody>
          <a:bodyPr/>
          <a:lstStyle/>
          <a:p>
            <a:r>
              <a:rPr lang="en-US" dirty="0"/>
              <a:t>Sondos Ahmed</a:t>
            </a:r>
          </a:p>
          <a:p>
            <a:endParaRPr lang="en-US" dirty="0"/>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a:xfrm>
            <a:off x="1917700" y="4858953"/>
            <a:ext cx="3314700" cy="205029"/>
          </a:xfrm>
        </p:spPr>
        <p:txBody>
          <a:bodyPr/>
          <a:lstStyle/>
          <a:p>
            <a:r>
              <a:rPr lang="en-US" dirty="0"/>
              <a:t>sondosahmed72@gmail.com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a:xfrm>
            <a:off x="1914003" y="5432715"/>
            <a:ext cx="3314700" cy="205029"/>
          </a:xfrm>
        </p:spPr>
        <p:txBody>
          <a:bodyPr/>
          <a:lstStyle/>
          <a:p>
            <a:r>
              <a:rPr lang="en-US" dirty="0"/>
              <a:t>01276611078</a:t>
            </a:r>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365236" y="3810875"/>
            <a:ext cx="5706896" cy="20503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83206" y="5374643"/>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96607" y="4855005"/>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96607" y="438218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45335" y="0"/>
            <a:ext cx="12626470" cy="7231224"/>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45335" y="-62824"/>
            <a:ext cx="12626470" cy="7324725"/>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OUR  AGENDA</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330448"/>
            <a:ext cx="2653541" cy="1345670"/>
          </a:xfrm>
        </p:spPr>
        <p:txBody>
          <a:bodyPr/>
          <a:lstStyle/>
          <a:p>
            <a:pPr algn="l"/>
            <a:r>
              <a:rPr lang="en-US" b="0" i="0" dirty="0">
                <a:effectLst/>
                <a:latin typeface="Söhne"/>
              </a:rPr>
              <a:t>Overview of the significance of flight price prediction.</a:t>
            </a:r>
          </a:p>
          <a:p>
            <a:pPr algn="l"/>
            <a:r>
              <a:rPr lang="en-US" b="0" i="0" dirty="0">
                <a:effectLst/>
                <a:latin typeface="Söhne"/>
              </a:rPr>
              <a:t>Objectives of the analysis.</a:t>
            </a:r>
          </a:p>
          <a:p>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812282" cy="554643"/>
          </a:xfrm>
        </p:spPr>
        <p:txBody>
          <a:bodyPr/>
          <a:lstStyle/>
          <a:p>
            <a:r>
              <a:rPr lang="en-US" sz="2400" b="1" i="0" dirty="0">
                <a:solidFill>
                  <a:schemeClr val="accent6">
                    <a:lumMod val="40000"/>
                    <a:lumOff val="60000"/>
                  </a:schemeClr>
                </a:solidFill>
                <a:effectLst/>
                <a:latin typeface="Söhne"/>
              </a:rPr>
              <a:t>Introduction</a:t>
            </a:r>
            <a:endParaRPr lang="en-US" sz="2400" b="1" dirty="0">
              <a:solidFill>
                <a:schemeClr val="accent6">
                  <a:lumMod val="40000"/>
                  <a:lumOff val="60000"/>
                </a:schemeClr>
              </a:solidFill>
            </a:endParaRPr>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5031291" y="2370855"/>
            <a:ext cx="2812282" cy="1305265"/>
          </a:xfrm>
        </p:spPr>
        <p:txBody>
          <a:bodyPr/>
          <a:lstStyle/>
          <a:p>
            <a:r>
              <a:rPr lang="en-US" dirty="0"/>
              <a:t>Quick Review about data </a:t>
            </a:r>
          </a:p>
          <a:p>
            <a:endParaRPr lang="en-US" noProof="1"/>
          </a:p>
          <a:p>
            <a:endParaRPr lang="en-US" noProof="1"/>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775805"/>
            <a:ext cx="2812282" cy="554643"/>
          </a:xfrm>
        </p:spPr>
        <p:txBody>
          <a:bodyPr/>
          <a:lstStyle/>
          <a:p>
            <a:r>
              <a:rPr lang="en-US" b="1" dirty="0"/>
              <a:t>Data </a:t>
            </a:r>
            <a:r>
              <a:rPr lang="en-US" sz="1800" b="1" i="0" u="none" strike="noStrike" dirty="0">
                <a:effectLst/>
                <a:latin typeface="DM Sans" panose="020F0502020204030204" pitchFamily="2" charset="0"/>
              </a:rPr>
              <a:t>Description</a:t>
            </a:r>
            <a:endParaRPr lang="en-US" b="1" dirty="0"/>
          </a:p>
          <a:p>
            <a:endParaRPr lang="en-US" dirty="0"/>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1470581" y="4582977"/>
            <a:ext cx="2812282" cy="1242556"/>
          </a:xfrm>
        </p:spPr>
        <p:txBody>
          <a:bodyPr/>
          <a:lstStyle/>
          <a:p>
            <a:r>
              <a:rPr lang="en-US" dirty="0">
                <a:latin typeface="Söhne"/>
              </a:rPr>
              <a:t>Identify the specific problem or inconsistency in the dataset.</a:t>
            </a:r>
            <a:endParaRPr lang="en-US" noProof="1"/>
          </a:p>
          <a:p>
            <a:endParaRPr lang="en-US" noProof="1"/>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1470581" y="3925218"/>
            <a:ext cx="2812282" cy="554643"/>
          </a:xfrm>
        </p:spPr>
        <p:txBody>
          <a:bodyPr/>
          <a:lstStyle/>
          <a:p>
            <a:r>
              <a:rPr lang="en-US" b="1" i="0" dirty="0">
                <a:effectLst/>
                <a:latin typeface="Söhne"/>
              </a:rPr>
              <a:t>Identify problem in dataset</a:t>
            </a:r>
            <a:endParaRPr lang="en-US" b="1" dirty="0"/>
          </a:p>
          <a:p>
            <a:endParaRPr lang="en-US" b="1" dirty="0"/>
          </a:p>
        </p:txBody>
      </p:sp>
      <p:sp>
        <p:nvSpPr>
          <p:cNvPr id="13" name="Text Placeholder 12">
            <a:extLst>
              <a:ext uri="{FF2B5EF4-FFF2-40B4-BE49-F238E27FC236}">
                <a16:creationId xmlns:a16="http://schemas.microsoft.com/office/drawing/2014/main" id="{1590D2A3-9EEB-4BD9-A6F1-7A6252D21D06}"/>
              </a:ext>
            </a:extLst>
          </p:cNvPr>
          <p:cNvSpPr>
            <a:spLocks noGrp="1"/>
          </p:cNvSpPr>
          <p:nvPr>
            <p:ph type="body" sz="quarter" idx="21"/>
          </p:nvPr>
        </p:nvSpPr>
        <p:spPr>
          <a:xfrm>
            <a:off x="4534677" y="4582977"/>
            <a:ext cx="3254047" cy="1242553"/>
          </a:xfrm>
        </p:spPr>
        <p:txBody>
          <a:bodyPr/>
          <a:lstStyle/>
          <a:p>
            <a:r>
              <a:rPr lang="en-US" dirty="0"/>
              <a:t>Take appropriate steps to clean and preprocess the data.</a:t>
            </a:r>
            <a:endParaRPr lang="en-US" noProof="1"/>
          </a:p>
          <a:p>
            <a:endParaRPr lang="en-US" noProof="1"/>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64E88D65-14D0-4A01-91FB-C42D58ACFEF4}"/>
              </a:ext>
            </a:extLst>
          </p:cNvPr>
          <p:cNvSpPr>
            <a:spLocks noGrp="1"/>
          </p:cNvSpPr>
          <p:nvPr>
            <p:ph type="body" sz="quarter" idx="18"/>
          </p:nvPr>
        </p:nvSpPr>
        <p:spPr/>
        <p:txBody>
          <a:bodyPr/>
          <a:lstStyle/>
          <a:p>
            <a:r>
              <a:rPr lang="en-US" b="1" dirty="0"/>
              <a:t>Business Question</a:t>
            </a:r>
          </a:p>
        </p:txBody>
      </p:sp>
      <p:sp>
        <p:nvSpPr>
          <p:cNvPr id="16" name="Text Placeholder 9">
            <a:extLst>
              <a:ext uri="{FF2B5EF4-FFF2-40B4-BE49-F238E27FC236}">
                <a16:creationId xmlns:a16="http://schemas.microsoft.com/office/drawing/2014/main" id="{FA62A9F2-7193-4B39-BE74-49635D23507F}"/>
              </a:ext>
            </a:extLst>
          </p:cNvPr>
          <p:cNvSpPr>
            <a:spLocks noGrp="1"/>
          </p:cNvSpPr>
          <p:nvPr>
            <p:ph type="body" sz="quarter" idx="22"/>
          </p:nvPr>
        </p:nvSpPr>
        <p:spPr>
          <a:xfrm>
            <a:off x="5030788" y="3925889"/>
            <a:ext cx="2813050" cy="235564"/>
          </a:xfrm>
        </p:spPr>
        <p:txBody>
          <a:bodyPr/>
          <a:lstStyle/>
          <a:p>
            <a:r>
              <a:rPr lang="en-US" dirty="0"/>
              <a:t> </a:t>
            </a:r>
          </a:p>
        </p:txBody>
      </p:sp>
      <p:sp>
        <p:nvSpPr>
          <p:cNvPr id="20" name="Text Placeholder 19">
            <a:extLst>
              <a:ext uri="{FF2B5EF4-FFF2-40B4-BE49-F238E27FC236}">
                <a16:creationId xmlns:a16="http://schemas.microsoft.com/office/drawing/2014/main" id="{28136D1F-F969-610E-61B9-E454503E4361}"/>
              </a:ext>
            </a:extLst>
          </p:cNvPr>
          <p:cNvSpPr>
            <a:spLocks noGrp="1"/>
          </p:cNvSpPr>
          <p:nvPr>
            <p:ph type="body" sz="quarter" idx="17"/>
          </p:nvPr>
        </p:nvSpPr>
        <p:spPr/>
        <p:txBody>
          <a:bodyPr/>
          <a:lstStyle/>
          <a:p>
            <a:r>
              <a:rPr lang="en-US" dirty="0"/>
              <a:t>Answer to some business questions about relation between features and price  will help us to analyze data </a:t>
            </a:r>
          </a:p>
          <a:p>
            <a:endParaRPr lang="en-US" dirty="0"/>
          </a:p>
        </p:txBody>
      </p:sp>
      <p:sp>
        <p:nvSpPr>
          <p:cNvPr id="23" name="Text Placeholder 8">
            <a:extLst>
              <a:ext uri="{FF2B5EF4-FFF2-40B4-BE49-F238E27FC236}">
                <a16:creationId xmlns:a16="http://schemas.microsoft.com/office/drawing/2014/main" id="{55CCDD58-80AF-CDD5-F786-27C6C4A1AEA4}"/>
              </a:ext>
            </a:extLst>
          </p:cNvPr>
          <p:cNvSpPr txBox="1">
            <a:spLocks/>
          </p:cNvSpPr>
          <p:nvPr/>
        </p:nvSpPr>
        <p:spPr>
          <a:xfrm rot="10800000" flipV="1">
            <a:off x="9300748" y="3676119"/>
            <a:ext cx="2103534" cy="48533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1"/>
          </a:p>
        </p:txBody>
      </p:sp>
      <p:sp>
        <p:nvSpPr>
          <p:cNvPr id="24" name="Text Placeholder 11">
            <a:extLst>
              <a:ext uri="{FF2B5EF4-FFF2-40B4-BE49-F238E27FC236}">
                <a16:creationId xmlns:a16="http://schemas.microsoft.com/office/drawing/2014/main" id="{9933E54B-5D37-C85E-B2C3-FEC5EAFCA123}"/>
              </a:ext>
            </a:extLst>
          </p:cNvPr>
          <p:cNvSpPr txBox="1">
            <a:spLocks/>
          </p:cNvSpPr>
          <p:nvPr/>
        </p:nvSpPr>
        <p:spPr>
          <a:xfrm>
            <a:off x="4609321" y="3948255"/>
            <a:ext cx="2661081"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öhne"/>
              </a:rPr>
              <a:t>H</a:t>
            </a:r>
            <a:r>
              <a:rPr lang="en-US" b="1" i="0" dirty="0">
                <a:effectLst/>
                <a:latin typeface="Söhne"/>
              </a:rPr>
              <a:t>andle the issue in the data</a:t>
            </a:r>
            <a:endParaRPr lang="en-US" b="1" dirty="0"/>
          </a:p>
          <a:p>
            <a:endParaRPr lang="en-US" b="1" dirty="0"/>
          </a:p>
        </p:txBody>
      </p:sp>
      <p:cxnSp>
        <p:nvCxnSpPr>
          <p:cNvPr id="25" name="Straight Connector 24">
            <a:extLst>
              <a:ext uri="{FF2B5EF4-FFF2-40B4-BE49-F238E27FC236}">
                <a16:creationId xmlns:a16="http://schemas.microsoft.com/office/drawing/2014/main" id="{22E8B5E5-9284-46AF-A5DF-F6F3AAE3F969}"/>
              </a:ext>
              <a:ext uri="{C183D7F6-B498-43B3-948B-1728B52AA6E4}">
                <adec:decorative xmlns:adec="http://schemas.microsoft.com/office/drawing/2017/decorative" val="1"/>
              </a:ext>
            </a:extLst>
          </p:cNvPr>
          <p:cNvCxnSpPr>
            <a:cxnSpLocks/>
          </p:cNvCxnSpPr>
          <p:nvPr/>
        </p:nvCxnSpPr>
        <p:spPr>
          <a:xfrm>
            <a:off x="8097282" y="4359446"/>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 name="Text Placeholder 11">
            <a:extLst>
              <a:ext uri="{FF2B5EF4-FFF2-40B4-BE49-F238E27FC236}">
                <a16:creationId xmlns:a16="http://schemas.microsoft.com/office/drawing/2014/main" id="{23B83CA8-A925-E431-4FF4-7DB69603A968}"/>
              </a:ext>
            </a:extLst>
          </p:cNvPr>
          <p:cNvSpPr txBox="1">
            <a:spLocks/>
          </p:cNvSpPr>
          <p:nvPr/>
        </p:nvSpPr>
        <p:spPr>
          <a:xfrm>
            <a:off x="8265305" y="3946952"/>
            <a:ext cx="2661081"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öhne"/>
              </a:rPr>
              <a:t>Models training and evaluation</a:t>
            </a:r>
            <a:endParaRPr lang="en-US" b="1" dirty="0"/>
          </a:p>
          <a:p>
            <a:endParaRPr lang="en-US" b="1" dirty="0"/>
          </a:p>
        </p:txBody>
      </p:sp>
      <p:sp>
        <p:nvSpPr>
          <p:cNvPr id="10" name="Text Placeholder 12">
            <a:extLst>
              <a:ext uri="{FF2B5EF4-FFF2-40B4-BE49-F238E27FC236}">
                <a16:creationId xmlns:a16="http://schemas.microsoft.com/office/drawing/2014/main" id="{74329FB9-293D-EF3F-7C1A-6985063F2930}"/>
              </a:ext>
            </a:extLst>
          </p:cNvPr>
          <p:cNvSpPr txBox="1">
            <a:spLocks/>
          </p:cNvSpPr>
          <p:nvPr/>
        </p:nvSpPr>
        <p:spPr>
          <a:xfrm>
            <a:off x="8244000" y="4582141"/>
            <a:ext cx="3254047" cy="124255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Try to use some models.</a:t>
            </a:r>
            <a:endParaRPr lang="en-US" noProof="1"/>
          </a:p>
          <a:p>
            <a:endParaRPr lang="en-US" noProof="1"/>
          </a:p>
        </p:txBody>
      </p:sp>
    </p:spTree>
    <p:extLst>
      <p:ext uri="{BB962C8B-B14F-4D97-AF65-F5344CB8AC3E}">
        <p14:creationId xmlns:p14="http://schemas.microsoft.com/office/powerpoint/2010/main" val="175583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1057276" y="1798673"/>
            <a:ext cx="5038724" cy="1459683"/>
          </a:xfrm>
        </p:spPr>
        <p:txBody>
          <a:bodyPr/>
          <a:lstStyle/>
          <a:p>
            <a:br>
              <a:rPr lang="en-US" sz="1200" dirty="0"/>
            </a:br>
            <a:r>
              <a:rPr kumimoji="0" lang="en-US" altLang="en-US" b="0" i="0" u="none" strike="noStrike" cap="none" normalizeH="0" baseline="0" dirty="0">
                <a:ln>
                  <a:noFill/>
                </a:ln>
                <a:solidFill>
                  <a:srgbClr val="0D0D0D"/>
                </a:solidFill>
                <a:effectLst/>
                <a:latin typeface="Söhne"/>
              </a:rPr>
              <a:t>Travelers today face a multitude of challenges, from fluctuating prices to unpredictable schedules. By harnessing the power of data analytics, we aim to provide travelers with the information they need to make informed decisions and seize opportunities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sz="1200" dirty="0"/>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9" name="Content Placeholder 8">
            <a:extLst>
              <a:ext uri="{FF2B5EF4-FFF2-40B4-BE49-F238E27FC236}">
                <a16:creationId xmlns:a16="http://schemas.microsoft.com/office/drawing/2014/main" id="{741D6D94-B2BB-401E-AACC-F5CA79C890E0}"/>
              </a:ext>
            </a:extLst>
          </p:cNvPr>
          <p:cNvSpPr>
            <a:spLocks noGrp="1"/>
          </p:cNvSpPr>
          <p:nvPr>
            <p:ph idx="16"/>
          </p:nvPr>
        </p:nvSpPr>
        <p:spPr>
          <a:xfrm>
            <a:off x="722099" y="3316532"/>
            <a:ext cx="2366333" cy="349663"/>
          </a:xfrm>
        </p:spPr>
        <p:txBody>
          <a:bodyPr/>
          <a:lstStyle/>
          <a:p>
            <a:r>
              <a:rPr lang="en-US" b="1" i="0" dirty="0">
                <a:solidFill>
                  <a:schemeClr val="accent2"/>
                </a:solidFill>
                <a:effectLst/>
                <a:latin typeface="Söhne"/>
              </a:rPr>
              <a:t>Objectives of the Analysis </a:t>
            </a:r>
          </a:p>
          <a:p>
            <a:br>
              <a:rPr lang="en-US" sz="1200" dirty="0"/>
            </a:br>
            <a:endParaRPr lang="en-US" sz="1200" dirty="0"/>
          </a:p>
        </p:txBody>
      </p:sp>
      <p:sp>
        <p:nvSpPr>
          <p:cNvPr id="10" name="Content Placeholder 9">
            <a:extLst>
              <a:ext uri="{FF2B5EF4-FFF2-40B4-BE49-F238E27FC236}">
                <a16:creationId xmlns:a16="http://schemas.microsoft.com/office/drawing/2014/main" id="{446FF8FD-032B-4D36-A8A8-4808293CC3D6}"/>
              </a:ext>
            </a:extLst>
          </p:cNvPr>
          <p:cNvSpPr>
            <a:spLocks noGrp="1"/>
          </p:cNvSpPr>
          <p:nvPr>
            <p:ph idx="17"/>
          </p:nvPr>
        </p:nvSpPr>
        <p:spPr>
          <a:xfrm>
            <a:off x="1057276" y="3686078"/>
            <a:ext cx="6076949" cy="2277148"/>
          </a:xfrm>
        </p:spPr>
        <p:txBody>
          <a:bodyPr/>
          <a:lstStyle/>
          <a:p>
            <a:pPr marL="171450" indent="-171450">
              <a:buFont typeface="Arial" panose="020B0604020202020204" pitchFamily="34" charset="0"/>
              <a:buChar char="•"/>
            </a:pPr>
            <a:r>
              <a:rPr lang="en-US" dirty="0"/>
              <a:t>Understanding Traveler Needs</a:t>
            </a:r>
          </a:p>
          <a:p>
            <a:pPr marL="171450" indent="-171450">
              <a:buFont typeface="Arial" panose="020B0604020202020204" pitchFamily="34" charset="0"/>
              <a:buChar char="•"/>
            </a:pPr>
            <a:r>
              <a:rPr lang="en-US" dirty="0"/>
              <a:t>Prediction and Forecasting</a:t>
            </a:r>
          </a:p>
          <a:p>
            <a:pPr marL="171450" indent="-171450">
              <a:buFont typeface="Arial" panose="020B0604020202020204" pitchFamily="34" charset="0"/>
              <a:buChar char="•"/>
            </a:pPr>
            <a:r>
              <a:rPr lang="en-US" dirty="0"/>
              <a:t>Optimization of Travel Planning</a:t>
            </a:r>
          </a:p>
          <a:p>
            <a:pPr marL="171450" indent="-171450">
              <a:buFont typeface="Arial" panose="020B0604020202020204" pitchFamily="34" charset="0"/>
              <a:buChar char="•"/>
            </a:pPr>
            <a:r>
              <a:rPr lang="en-US" dirty="0"/>
              <a:t>Enhancing User Experience</a:t>
            </a:r>
          </a:p>
          <a:p>
            <a:pPr marL="171450" indent="-171450">
              <a:buFont typeface="Arial" panose="020B0604020202020204" pitchFamily="34" charset="0"/>
              <a:buChar char="•"/>
            </a:pPr>
            <a:r>
              <a:rPr lang="en-US" dirty="0"/>
              <a:t>Supporting Decision-Making</a:t>
            </a:r>
          </a:p>
          <a:p>
            <a:pPr marL="171450" indent="-171450">
              <a:buFont typeface="Arial" panose="020B0604020202020204" pitchFamily="34" charset="0"/>
              <a:buChar char="•"/>
            </a:pPr>
            <a:r>
              <a:rPr lang="en-US" dirty="0"/>
              <a:t>Contributing to Industry Innovation</a:t>
            </a:r>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3652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15" name="TextBox 14">
            <a:extLst>
              <a:ext uri="{FF2B5EF4-FFF2-40B4-BE49-F238E27FC236}">
                <a16:creationId xmlns:a16="http://schemas.microsoft.com/office/drawing/2014/main" id="{D8B091A8-A80F-6413-67F4-05A2EF0C02C2}"/>
              </a:ext>
            </a:extLst>
          </p:cNvPr>
          <p:cNvSpPr txBox="1"/>
          <p:nvPr/>
        </p:nvSpPr>
        <p:spPr>
          <a:xfrm>
            <a:off x="684000" y="1603686"/>
            <a:ext cx="6528563" cy="370307"/>
          </a:xfrm>
          <a:prstGeom prst="rect">
            <a:avLst/>
          </a:prstGeom>
          <a:noFill/>
        </p:spPr>
        <p:txBody>
          <a:bodyPr wrap="square">
            <a:spAutoFit/>
          </a:bodyPr>
          <a:lstStyle/>
          <a:p>
            <a:r>
              <a:rPr lang="en-US" b="1" i="0" dirty="0">
                <a:solidFill>
                  <a:schemeClr val="accent2"/>
                </a:solidFill>
                <a:effectLst/>
                <a:latin typeface="Söhne"/>
              </a:rPr>
              <a:t>Empowering Travelers with Data Analytics</a:t>
            </a:r>
            <a:endParaRPr lang="en-US" dirty="0">
              <a:solidFill>
                <a:schemeClr val="accent2"/>
              </a:solidFill>
            </a:endParaRPr>
          </a:p>
        </p:txBody>
      </p:sp>
      <p:pic>
        <p:nvPicPr>
          <p:cNvPr id="1025" name="Picture 1" descr="User">
            <a:extLst>
              <a:ext uri="{FF2B5EF4-FFF2-40B4-BE49-F238E27FC236}">
                <a16:creationId xmlns:a16="http://schemas.microsoft.com/office/drawing/2014/main" id="{492A034F-E949-3A26-6E86-7AA069F00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User">
            <a:extLst>
              <a:ext uri="{FF2B5EF4-FFF2-40B4-BE49-F238E27FC236}">
                <a16:creationId xmlns:a16="http://schemas.microsoft.com/office/drawing/2014/main" id="{5C548360-6957-A54C-729E-E97386742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User">
            <a:extLst>
              <a:ext uri="{FF2B5EF4-FFF2-40B4-BE49-F238E27FC236}">
                <a16:creationId xmlns:a16="http://schemas.microsoft.com/office/drawing/2014/main" id="{EDCDD2B1-1F73-10F9-11C4-368D6605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User">
            <a:extLst>
              <a:ext uri="{FF2B5EF4-FFF2-40B4-BE49-F238E27FC236}">
                <a16:creationId xmlns:a16="http://schemas.microsoft.com/office/drawing/2014/main" id="{FB698E22-5E2D-DE62-1327-5255BD2E5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9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970B-C4BF-763F-3A8C-E922878360D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0F30E7B-504F-AA81-F11F-108B7B0EFEE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0"/>
            <a:ext cx="12191980" cy="6857990"/>
          </a:xfrm>
          <a:prstGeom prst="rect">
            <a:avLst/>
          </a:prstGeom>
          <a:noFill/>
        </p:spPr>
      </p:pic>
      <p:sp>
        <p:nvSpPr>
          <p:cNvPr id="3" name="Slide Number Placeholder 2">
            <a:extLst>
              <a:ext uri="{FF2B5EF4-FFF2-40B4-BE49-F238E27FC236}">
                <a16:creationId xmlns:a16="http://schemas.microsoft.com/office/drawing/2014/main" id="{6B644677-AF9B-2D20-7CF5-897E9F0B4B15}"/>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5</a:t>
            </a:fld>
            <a:endParaRPr lang="en-US" sz="1200">
              <a:solidFill>
                <a:srgbClr val="FFFFFF"/>
              </a:solidFill>
              <a:latin typeface="Calibri" panose="020F0502020204030204"/>
            </a:endParaRPr>
          </a:p>
        </p:txBody>
      </p:sp>
      <p:sp>
        <p:nvSpPr>
          <p:cNvPr id="12" name="Rectangle 11">
            <a:extLst>
              <a:ext uri="{FF2B5EF4-FFF2-40B4-BE49-F238E27FC236}">
                <a16:creationId xmlns:a16="http://schemas.microsoft.com/office/drawing/2014/main" id="{90F88E8F-A32B-8F8F-BBB2-7944165978FA}"/>
              </a:ext>
              <a:ext uri="{C183D7F6-B498-43B3-948B-1728B52AA6E4}">
                <adec:decorative xmlns:adec="http://schemas.microsoft.com/office/drawing/2017/decorative" val="1"/>
              </a:ext>
            </a:extLst>
          </p:cNvPr>
          <p:cNvSpPr/>
          <p:nvPr/>
        </p:nvSpPr>
        <p:spPr>
          <a:xfrm>
            <a:off x="0"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Data Description</a:t>
            </a:r>
          </a:p>
        </p:txBody>
      </p:sp>
    </p:spTree>
    <p:extLst>
      <p:ext uri="{BB962C8B-B14F-4D97-AF65-F5344CB8AC3E}">
        <p14:creationId xmlns:p14="http://schemas.microsoft.com/office/powerpoint/2010/main" val="224604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17D768-76DF-8EEB-393D-E7AF579B01BA}"/>
              </a:ext>
            </a:extLst>
          </p:cNvPr>
          <p:cNvSpPr>
            <a:spLocks noGrp="1"/>
          </p:cNvSpPr>
          <p:nvPr>
            <p:ph type="body" sz="quarter" idx="12"/>
          </p:nvPr>
        </p:nvSpPr>
        <p:spPr>
          <a:xfrm>
            <a:off x="708000" y="2556588"/>
            <a:ext cx="7559675" cy="429208"/>
          </a:xfrm>
        </p:spPr>
        <p:txBody>
          <a:bodyPr/>
          <a:lstStyle/>
          <a:p>
            <a:r>
              <a:rPr lang="en-US" sz="2400" b="1" i="0" u="sng" dirty="0">
                <a:solidFill>
                  <a:schemeClr val="accent3">
                    <a:lumMod val="90000"/>
                    <a:lumOff val="10000"/>
                  </a:schemeClr>
                </a:solidFill>
                <a:effectLst/>
                <a:latin typeface="Inter"/>
              </a:rPr>
              <a:t>FEATURES</a:t>
            </a:r>
          </a:p>
          <a:p>
            <a:pPr marL="904875" lvl="1" indent="-457200">
              <a:buFont typeface="+mj-lt"/>
              <a:buAutoNum type="arabicPeriod"/>
            </a:pPr>
            <a:r>
              <a:rPr lang="en-US" b="0" i="0" dirty="0">
                <a:solidFill>
                  <a:srgbClr val="3C4043"/>
                </a:solidFill>
                <a:effectLst/>
                <a:latin typeface="Inter"/>
              </a:rPr>
              <a:t>Airline</a:t>
            </a:r>
          </a:p>
          <a:p>
            <a:pPr marL="904875" lvl="1" indent="-457200">
              <a:buFont typeface="+mj-lt"/>
              <a:buAutoNum type="arabicPeriod"/>
            </a:pPr>
            <a:r>
              <a:rPr lang="en-US" b="0" i="0" dirty="0">
                <a:solidFill>
                  <a:srgbClr val="3C4043"/>
                </a:solidFill>
                <a:effectLst/>
                <a:latin typeface="Inter"/>
              </a:rPr>
              <a:t>Flight</a:t>
            </a:r>
            <a:endParaRPr lang="en-US" dirty="0">
              <a:solidFill>
                <a:srgbClr val="3C4043"/>
              </a:solidFill>
              <a:latin typeface="Inter"/>
            </a:endParaRPr>
          </a:p>
          <a:p>
            <a:pPr marL="904875" lvl="1" indent="-457200">
              <a:buFont typeface="+mj-lt"/>
              <a:buAutoNum type="arabicPeriod"/>
            </a:pPr>
            <a:r>
              <a:rPr lang="en-US" b="0" i="0" dirty="0">
                <a:solidFill>
                  <a:srgbClr val="3C4043"/>
                </a:solidFill>
                <a:effectLst/>
                <a:latin typeface="Inter"/>
              </a:rPr>
              <a:t>Source City</a:t>
            </a:r>
          </a:p>
          <a:p>
            <a:pPr marL="904875" lvl="1" indent="-457200">
              <a:buFont typeface="+mj-lt"/>
              <a:buAutoNum type="arabicPeriod"/>
            </a:pPr>
            <a:r>
              <a:rPr lang="en-US" b="0" i="0" dirty="0">
                <a:solidFill>
                  <a:srgbClr val="3C4043"/>
                </a:solidFill>
                <a:effectLst/>
                <a:latin typeface="Inter"/>
              </a:rPr>
              <a:t> Departure Time</a:t>
            </a:r>
            <a:endParaRPr lang="en-US" dirty="0">
              <a:solidFill>
                <a:srgbClr val="3C4043"/>
              </a:solidFill>
              <a:latin typeface="Inter"/>
            </a:endParaRPr>
          </a:p>
          <a:p>
            <a:pPr marL="904875" lvl="1" indent="-457200">
              <a:buFont typeface="+mj-lt"/>
              <a:buAutoNum type="arabicPeriod"/>
            </a:pPr>
            <a:r>
              <a:rPr lang="en-US" b="0" i="0" dirty="0">
                <a:solidFill>
                  <a:srgbClr val="3C4043"/>
                </a:solidFill>
                <a:effectLst/>
                <a:latin typeface="Inter"/>
              </a:rPr>
              <a:t>Stops</a:t>
            </a:r>
          </a:p>
          <a:p>
            <a:pPr marL="904875" lvl="1" indent="-457200">
              <a:buFont typeface="+mj-lt"/>
              <a:buAutoNum type="arabicPeriod"/>
            </a:pPr>
            <a:r>
              <a:rPr lang="en-US" b="0" i="0" dirty="0">
                <a:solidFill>
                  <a:srgbClr val="3C4043"/>
                </a:solidFill>
                <a:effectLst/>
                <a:latin typeface="Inter"/>
              </a:rPr>
              <a:t> Arrival Time</a:t>
            </a:r>
            <a:endParaRPr lang="en-US" dirty="0">
              <a:solidFill>
                <a:srgbClr val="3C4043"/>
              </a:solidFill>
              <a:latin typeface="Inter"/>
            </a:endParaRPr>
          </a:p>
          <a:p>
            <a:pPr marL="904875" lvl="1" indent="-457200">
              <a:buFont typeface="+mj-lt"/>
              <a:buAutoNum type="arabicPeriod"/>
            </a:pPr>
            <a:r>
              <a:rPr lang="en-US" b="0" i="0" dirty="0">
                <a:solidFill>
                  <a:srgbClr val="3C4043"/>
                </a:solidFill>
                <a:effectLst/>
                <a:latin typeface="Inter"/>
              </a:rPr>
              <a:t>Destination City</a:t>
            </a:r>
          </a:p>
          <a:p>
            <a:pPr marL="904875" lvl="1" indent="-457200">
              <a:buFont typeface="+mj-lt"/>
              <a:buAutoNum type="arabicPeriod"/>
            </a:pPr>
            <a:r>
              <a:rPr lang="en-US" b="0" i="0" dirty="0">
                <a:solidFill>
                  <a:srgbClr val="3C4043"/>
                </a:solidFill>
                <a:effectLst/>
                <a:latin typeface="Inter"/>
              </a:rPr>
              <a:t>Class</a:t>
            </a:r>
            <a:endParaRPr lang="en-US" dirty="0">
              <a:solidFill>
                <a:srgbClr val="3C4043"/>
              </a:solidFill>
              <a:latin typeface="Inter"/>
            </a:endParaRPr>
          </a:p>
          <a:p>
            <a:pPr marL="904875" lvl="1" indent="-457200">
              <a:buFont typeface="+mj-lt"/>
              <a:buAutoNum type="arabicPeriod"/>
            </a:pPr>
            <a:r>
              <a:rPr lang="en-US" b="0" i="0" dirty="0">
                <a:solidFill>
                  <a:srgbClr val="3C4043"/>
                </a:solidFill>
                <a:effectLst/>
                <a:latin typeface="Inter"/>
              </a:rPr>
              <a:t>Duration</a:t>
            </a:r>
          </a:p>
          <a:p>
            <a:pPr marL="904875" lvl="1" indent="-457200">
              <a:buFont typeface="+mj-lt"/>
              <a:buAutoNum type="arabicPeriod"/>
            </a:pPr>
            <a:r>
              <a:rPr lang="en-US" b="0" i="0" dirty="0">
                <a:solidFill>
                  <a:srgbClr val="3C4043"/>
                </a:solidFill>
                <a:effectLst/>
                <a:latin typeface="Inter"/>
              </a:rPr>
              <a:t>Days Left</a:t>
            </a:r>
            <a:endParaRPr lang="en-US" dirty="0">
              <a:solidFill>
                <a:srgbClr val="3C4043"/>
              </a:solidFill>
              <a:latin typeface="Inter"/>
            </a:endParaRPr>
          </a:p>
          <a:p>
            <a:pPr marL="904875" lvl="1" indent="-457200">
              <a:buFont typeface="+mj-lt"/>
              <a:buAutoNum type="arabicPeriod"/>
            </a:pPr>
            <a:r>
              <a:rPr lang="en-US" b="0" i="0" dirty="0">
                <a:solidFill>
                  <a:srgbClr val="3C4043"/>
                </a:solidFill>
                <a:effectLst/>
                <a:latin typeface="Inter"/>
              </a:rPr>
              <a:t>Price</a:t>
            </a:r>
          </a:p>
          <a:p>
            <a:pPr marL="904875" lvl="1" indent="-457200">
              <a:buFont typeface="+mj-lt"/>
              <a:buAutoNum type="arabicPeriod"/>
            </a:pPr>
            <a:endParaRPr lang="en-US" dirty="0"/>
          </a:p>
        </p:txBody>
      </p:sp>
      <p:sp>
        <p:nvSpPr>
          <p:cNvPr id="3" name="Title 2">
            <a:extLst>
              <a:ext uri="{FF2B5EF4-FFF2-40B4-BE49-F238E27FC236}">
                <a16:creationId xmlns:a16="http://schemas.microsoft.com/office/drawing/2014/main" id="{E93BF1B2-DFF7-EBD2-E7BC-EC2E6DBCF685}"/>
              </a:ext>
            </a:extLst>
          </p:cNvPr>
          <p:cNvSpPr>
            <a:spLocks noGrp="1"/>
          </p:cNvSpPr>
          <p:nvPr>
            <p:ph type="title"/>
          </p:nvPr>
        </p:nvSpPr>
        <p:spPr>
          <a:xfrm>
            <a:off x="684000" y="662473"/>
            <a:ext cx="7560000" cy="515879"/>
          </a:xfrm>
        </p:spPr>
        <p:txBody>
          <a:bodyPr/>
          <a:lstStyle/>
          <a:p>
            <a:r>
              <a:rPr lang="en-US" sz="4000" b="1" i="0" dirty="0">
                <a:solidFill>
                  <a:schemeClr val="accent3"/>
                </a:solidFill>
                <a:effectLst/>
                <a:latin typeface="Inter"/>
              </a:rPr>
              <a:t>DATASET</a:t>
            </a:r>
            <a:br>
              <a:rPr lang="en-US" b="1" i="0" dirty="0">
                <a:solidFill>
                  <a:srgbClr val="202124"/>
                </a:solidFill>
                <a:effectLst/>
                <a:latin typeface="Inter"/>
              </a:rPr>
            </a:br>
            <a:endParaRPr lang="en-US" dirty="0"/>
          </a:p>
        </p:txBody>
      </p:sp>
      <p:sp>
        <p:nvSpPr>
          <p:cNvPr id="4" name="Content Placeholder 3">
            <a:extLst>
              <a:ext uri="{FF2B5EF4-FFF2-40B4-BE49-F238E27FC236}">
                <a16:creationId xmlns:a16="http://schemas.microsoft.com/office/drawing/2014/main" id="{D26DF7E7-1343-77A5-EC2B-DD862793D9B8}"/>
              </a:ext>
            </a:extLst>
          </p:cNvPr>
          <p:cNvSpPr>
            <a:spLocks noGrp="1"/>
          </p:cNvSpPr>
          <p:nvPr>
            <p:ph idx="1"/>
          </p:nvPr>
        </p:nvSpPr>
        <p:spPr>
          <a:xfrm>
            <a:off x="609355" y="1343609"/>
            <a:ext cx="10204825" cy="4049486"/>
          </a:xfrm>
        </p:spPr>
        <p:txBody>
          <a:bodyPr/>
          <a:lstStyle/>
          <a:p>
            <a:r>
              <a:rPr lang="en-US" sz="2400" b="0" i="0" dirty="0">
                <a:solidFill>
                  <a:srgbClr val="3C4043"/>
                </a:solidFill>
                <a:effectLst/>
                <a:latin typeface="Inter"/>
              </a:rPr>
              <a:t>Dataset contains information about flight booking options from the website Ease my trip for flight travel between India's top 6 metro cities. There are 300261 datapoints and 11 features in the cleaned dataset.</a:t>
            </a:r>
            <a:endParaRPr lang="en-US" sz="2400" dirty="0"/>
          </a:p>
        </p:txBody>
      </p:sp>
      <p:sp>
        <p:nvSpPr>
          <p:cNvPr id="5" name="Slide Number Placeholder 4">
            <a:extLst>
              <a:ext uri="{FF2B5EF4-FFF2-40B4-BE49-F238E27FC236}">
                <a16:creationId xmlns:a16="http://schemas.microsoft.com/office/drawing/2014/main" id="{D9F403C3-803C-10EF-1510-8C3438D7A59F}"/>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Tree>
    <p:extLst>
      <p:ext uri="{BB962C8B-B14F-4D97-AF65-F5344CB8AC3E}">
        <p14:creationId xmlns:p14="http://schemas.microsoft.com/office/powerpoint/2010/main" val="102721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46FDA2-E093-96BE-845C-2BD887FF161F}"/>
              </a:ext>
            </a:extLst>
          </p:cNvPr>
          <p:cNvSpPr>
            <a:spLocks noGrp="1"/>
          </p:cNvSpPr>
          <p:nvPr>
            <p:ph type="body" sz="quarter" idx="12"/>
          </p:nvPr>
        </p:nvSpPr>
        <p:spPr>
          <a:xfrm>
            <a:off x="5540628" y="5004040"/>
            <a:ext cx="6079677" cy="613512"/>
          </a:xfrm>
        </p:spPr>
        <p:txBody>
          <a:bodyPr/>
          <a:lstStyle/>
          <a:p>
            <a:r>
              <a:rPr lang="en-US" sz="3000" dirty="0"/>
              <a:t>Data shape : </a:t>
            </a:r>
            <a:r>
              <a:rPr lang="en-US" dirty="0">
                <a:solidFill>
                  <a:schemeClr val="bg2">
                    <a:lumMod val="50000"/>
                  </a:schemeClr>
                </a:solidFill>
                <a:latin typeface="+mn-lt"/>
              </a:rPr>
              <a:t>300153 rows &amp; 12 columns </a:t>
            </a:r>
          </a:p>
        </p:txBody>
      </p:sp>
      <p:sp>
        <p:nvSpPr>
          <p:cNvPr id="3" name="Title 2">
            <a:extLst>
              <a:ext uri="{FF2B5EF4-FFF2-40B4-BE49-F238E27FC236}">
                <a16:creationId xmlns:a16="http://schemas.microsoft.com/office/drawing/2014/main" id="{440E76DD-3403-AC6A-316A-D345EC8AF6AE}"/>
              </a:ext>
            </a:extLst>
          </p:cNvPr>
          <p:cNvSpPr>
            <a:spLocks noGrp="1"/>
          </p:cNvSpPr>
          <p:nvPr>
            <p:ph type="title"/>
          </p:nvPr>
        </p:nvSpPr>
        <p:spPr>
          <a:xfrm>
            <a:off x="438539" y="761010"/>
            <a:ext cx="7805674" cy="479438"/>
          </a:xfrm>
        </p:spPr>
        <p:txBody>
          <a:bodyPr/>
          <a:lstStyle/>
          <a:p>
            <a:r>
              <a:rPr lang="en-US" dirty="0"/>
              <a:t>describe of data</a:t>
            </a:r>
          </a:p>
        </p:txBody>
      </p:sp>
      <p:sp>
        <p:nvSpPr>
          <p:cNvPr id="5" name="Slide Number Placeholder 4">
            <a:extLst>
              <a:ext uri="{FF2B5EF4-FFF2-40B4-BE49-F238E27FC236}">
                <a16:creationId xmlns:a16="http://schemas.microsoft.com/office/drawing/2014/main" id="{544F5144-37E1-74FF-B0D1-D843326AFE93}"/>
              </a:ext>
            </a:extLst>
          </p:cNvPr>
          <p:cNvSpPr>
            <a:spLocks noGrp="1"/>
          </p:cNvSpPr>
          <p:nvPr>
            <p:ph type="sldNum" sz="quarter" idx="11"/>
          </p:nvPr>
        </p:nvSpPr>
        <p:spPr/>
        <p:txBody>
          <a:bodyPr/>
          <a:lstStyle/>
          <a:p>
            <a:fld id="{EECC7194-A4D0-457B-9D3E-53681723AFF7}" type="slidenum">
              <a:rPr lang="en-US" smtClean="0"/>
              <a:pPr/>
              <a:t>7</a:t>
            </a:fld>
            <a:endParaRPr lang="en-US" dirty="0"/>
          </a:p>
        </p:txBody>
      </p:sp>
      <p:pic>
        <p:nvPicPr>
          <p:cNvPr id="10" name="Picture 9">
            <a:extLst>
              <a:ext uri="{FF2B5EF4-FFF2-40B4-BE49-F238E27FC236}">
                <a16:creationId xmlns:a16="http://schemas.microsoft.com/office/drawing/2014/main" id="{C5860384-017B-D0F0-269A-DA6A550D9D0C}"/>
              </a:ext>
            </a:extLst>
          </p:cNvPr>
          <p:cNvPicPr>
            <a:picLocks noChangeAspect="1"/>
          </p:cNvPicPr>
          <p:nvPr/>
        </p:nvPicPr>
        <p:blipFill>
          <a:blip r:embed="rId2">
            <a:duotone>
              <a:schemeClr val="accent3">
                <a:shade val="45000"/>
                <a:satMod val="135000"/>
              </a:schemeClr>
              <a:prstClr val="white"/>
            </a:duotone>
          </a:blip>
          <a:stretch>
            <a:fillRect/>
          </a:stretch>
        </p:blipFill>
        <p:spPr>
          <a:xfrm>
            <a:off x="5540628" y="1586204"/>
            <a:ext cx="6079677" cy="3149200"/>
          </a:xfrm>
          <a:prstGeom prst="rect">
            <a:avLst/>
          </a:prstGeom>
        </p:spPr>
      </p:pic>
      <p:sp>
        <p:nvSpPr>
          <p:cNvPr id="15" name="Content Placeholder 14">
            <a:extLst>
              <a:ext uri="{FF2B5EF4-FFF2-40B4-BE49-F238E27FC236}">
                <a16:creationId xmlns:a16="http://schemas.microsoft.com/office/drawing/2014/main" id="{998B295E-F608-9835-7950-BE5CC5169C08}"/>
              </a:ext>
            </a:extLst>
          </p:cNvPr>
          <p:cNvSpPr>
            <a:spLocks noGrp="1"/>
          </p:cNvSpPr>
          <p:nvPr>
            <p:ph idx="1"/>
          </p:nvPr>
        </p:nvSpPr>
        <p:spPr>
          <a:xfrm>
            <a:off x="438539" y="1586204"/>
            <a:ext cx="4851918" cy="4926033"/>
          </a:xfrm>
        </p:spPr>
        <p:txBody>
          <a:bodyPr/>
          <a:lstStyle/>
          <a:p>
            <a:r>
              <a:rPr lang="en-US" dirty="0"/>
              <a:t>The dataset is complete with no missing values in any column and no duplicated.</a:t>
            </a:r>
          </a:p>
          <a:p>
            <a:r>
              <a:rPr lang="en-US" sz="1600" dirty="0">
                <a:solidFill>
                  <a:schemeClr val="accent2"/>
                </a:solidFill>
              </a:rPr>
              <a:t>There are 2 class of ticket: </a:t>
            </a:r>
          </a:p>
          <a:p>
            <a:pPr lvl="2">
              <a:buFont typeface="Wingdings" panose="05000000000000000000" pitchFamily="2" charset="2"/>
              <a:buChar char="§"/>
            </a:pPr>
            <a:r>
              <a:rPr lang="en-US" sz="1400" dirty="0"/>
              <a:t>Business</a:t>
            </a:r>
          </a:p>
          <a:p>
            <a:pPr lvl="2">
              <a:buFont typeface="Wingdings" panose="05000000000000000000" pitchFamily="2" charset="2"/>
              <a:buChar char="§"/>
            </a:pPr>
            <a:r>
              <a:rPr lang="en-US" sz="1400" b="0" i="0" dirty="0">
                <a:effectLst/>
              </a:rPr>
              <a:t>Economy</a:t>
            </a:r>
            <a:endParaRPr lang="en-US" dirty="0"/>
          </a:p>
          <a:p>
            <a:r>
              <a:rPr lang="en-US" dirty="0">
                <a:solidFill>
                  <a:schemeClr val="accent2"/>
                </a:solidFill>
              </a:rPr>
              <a:t>The data types vary across columns:</a:t>
            </a:r>
          </a:p>
          <a:p>
            <a:pPr marL="885825" lvl="3" indent="-342900">
              <a:buFont typeface="+mj-lt"/>
              <a:buAutoNum type="arabicPeriod"/>
            </a:pPr>
            <a:r>
              <a:rPr lang="en-US" sz="1800" b="1" dirty="0"/>
              <a:t>Categorical (object): </a:t>
            </a:r>
            <a:r>
              <a:rPr lang="en-US" sz="1800" dirty="0"/>
              <a:t>airline, flight, source city, departure time, stops, arrival time, destination city, class.</a:t>
            </a:r>
          </a:p>
          <a:p>
            <a:pPr marL="885825" lvl="3" indent="-342900">
              <a:buFont typeface="+mj-lt"/>
              <a:buAutoNum type="arabicPeriod"/>
            </a:pPr>
            <a:r>
              <a:rPr lang="en-US" sz="1800" b="1" dirty="0"/>
              <a:t>Numerical (integer): </a:t>
            </a:r>
            <a:r>
              <a:rPr lang="en-US" sz="1800" dirty="0"/>
              <a:t>Unnamed: 0, days left, price.</a:t>
            </a:r>
          </a:p>
          <a:p>
            <a:pPr marL="885825" lvl="3" indent="-342900">
              <a:buFont typeface="+mj-lt"/>
              <a:buAutoNum type="arabicPeriod"/>
            </a:pPr>
            <a:r>
              <a:rPr lang="en-US" sz="1800" b="1" dirty="0"/>
              <a:t>Numerical (floating point): </a:t>
            </a:r>
            <a:r>
              <a:rPr lang="en-US" sz="1800" dirty="0"/>
              <a:t>duration.</a:t>
            </a:r>
          </a:p>
        </p:txBody>
      </p:sp>
    </p:spTree>
    <p:extLst>
      <p:ext uri="{BB962C8B-B14F-4D97-AF65-F5344CB8AC3E}">
        <p14:creationId xmlns:p14="http://schemas.microsoft.com/office/powerpoint/2010/main" val="369015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84FB5-A662-736D-77F5-87C1CDB52B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FA23BE3-882C-8057-EA4C-86F3F2CD214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0"/>
            <a:ext cx="12191980" cy="6857990"/>
          </a:xfrm>
          <a:prstGeom prst="rect">
            <a:avLst/>
          </a:prstGeom>
          <a:noFill/>
        </p:spPr>
      </p:pic>
      <p:sp>
        <p:nvSpPr>
          <p:cNvPr id="3" name="Slide Number Placeholder 2">
            <a:extLst>
              <a:ext uri="{FF2B5EF4-FFF2-40B4-BE49-F238E27FC236}">
                <a16:creationId xmlns:a16="http://schemas.microsoft.com/office/drawing/2014/main" id="{87DE6585-91AF-9CCF-E629-1FC43008CA9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8</a:t>
            </a:fld>
            <a:endParaRPr lang="en-US" sz="1200">
              <a:solidFill>
                <a:srgbClr val="FFFFFF"/>
              </a:solidFill>
              <a:latin typeface="Calibri" panose="020F0502020204030204"/>
            </a:endParaRPr>
          </a:p>
        </p:txBody>
      </p:sp>
      <p:sp>
        <p:nvSpPr>
          <p:cNvPr id="12" name="Rectangle 11">
            <a:extLst>
              <a:ext uri="{FF2B5EF4-FFF2-40B4-BE49-F238E27FC236}">
                <a16:creationId xmlns:a16="http://schemas.microsoft.com/office/drawing/2014/main" id="{9931218D-070C-02CD-7240-4BB6D45B88E7}"/>
              </a:ext>
              <a:ext uri="{C183D7F6-B498-43B3-948B-1728B52AA6E4}">
                <adec:decorative xmlns:adec="http://schemas.microsoft.com/office/drawing/2017/decorative" val="1"/>
              </a:ext>
            </a:extLst>
          </p:cNvPr>
          <p:cNvSpPr/>
          <p:nvPr/>
        </p:nvSpPr>
        <p:spPr>
          <a:xfrm>
            <a:off x="0"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Business question</a:t>
            </a:r>
          </a:p>
        </p:txBody>
      </p:sp>
    </p:spTree>
    <p:extLst>
      <p:ext uri="{BB962C8B-B14F-4D97-AF65-F5344CB8AC3E}">
        <p14:creationId xmlns:p14="http://schemas.microsoft.com/office/powerpoint/2010/main" val="195450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BB03E3-52A1-9266-249B-4080B04379BE}"/>
              </a:ext>
            </a:extLst>
          </p:cNvPr>
          <p:cNvSpPr>
            <a:spLocks noGrp="1"/>
          </p:cNvSpPr>
          <p:nvPr>
            <p:ph type="body" sz="quarter" idx="12"/>
          </p:nvPr>
        </p:nvSpPr>
        <p:spPr>
          <a:xfrm>
            <a:off x="811763" y="1588768"/>
            <a:ext cx="4702630" cy="2274105"/>
          </a:xfrm>
        </p:spPr>
        <p:txBody>
          <a:bodyPr/>
          <a:lstStyle/>
          <a:p>
            <a:r>
              <a:rPr lang="en-US" sz="1800" b="0" i="0" dirty="0">
                <a:solidFill>
                  <a:srgbClr val="0D0D0D"/>
                </a:solidFill>
                <a:effectLst/>
                <a:latin typeface="Söhne"/>
              </a:rPr>
              <a:t>When analyzing the flight booking dataset, we observed significant variations in ticket prices across different airlines.</a:t>
            </a:r>
          </a:p>
          <a:p>
            <a:pPr lvl="1"/>
            <a:r>
              <a:rPr lang="en-US" sz="1600" b="0" i="0" dirty="0">
                <a:solidFill>
                  <a:srgbClr val="0D0D0D"/>
                </a:solidFill>
                <a:effectLst/>
                <a:latin typeface="Söhne"/>
              </a:rPr>
              <a:t>Airlines like Air India and Vistara have higher average prices compared to budget airlines like AirAsia and GO FIRST.</a:t>
            </a:r>
          </a:p>
          <a:p>
            <a:pPr lvl="1">
              <a:buFont typeface="Wingdings" panose="05000000000000000000" pitchFamily="2" charset="2"/>
              <a:buChar char="Ø"/>
            </a:pPr>
            <a:r>
              <a:rPr lang="en-US" sz="2800" i="0" u="sng" dirty="0">
                <a:solidFill>
                  <a:srgbClr val="0D0D0D"/>
                </a:solidFill>
                <a:effectLst/>
                <a:latin typeface="Söhne"/>
              </a:rPr>
              <a:t>Mean Price:</a:t>
            </a:r>
            <a:endParaRPr lang="en-US" sz="1600" i="0" u="sng" dirty="0">
              <a:solidFill>
                <a:srgbClr val="0D0D0D"/>
              </a:solidFill>
              <a:effectLst/>
              <a:latin typeface="Söhne"/>
            </a:endParaRPr>
          </a:p>
          <a:p>
            <a:pPr marL="1028700" lvl="2" indent="-400050">
              <a:buFont typeface="+mj-lt"/>
              <a:buAutoNum type="romanUcPeriod"/>
            </a:pPr>
            <a:r>
              <a:rPr lang="en-US" sz="1600" b="1" i="0" dirty="0">
                <a:solidFill>
                  <a:srgbClr val="0D0D0D"/>
                </a:solidFill>
                <a:effectLst/>
                <a:latin typeface="Söhne"/>
              </a:rPr>
              <a:t>AirAsia:</a:t>
            </a:r>
            <a:r>
              <a:rPr lang="en-US" sz="1600" dirty="0">
                <a:solidFill>
                  <a:srgbClr val="0D0D0D"/>
                </a:solidFill>
                <a:latin typeface="Söhne"/>
              </a:rPr>
              <a:t> </a:t>
            </a:r>
            <a:r>
              <a:rPr lang="en-US" sz="1600" b="0" i="0" dirty="0">
                <a:solidFill>
                  <a:srgbClr val="0D0D0D"/>
                </a:solidFill>
                <a:effectLst/>
                <a:latin typeface="Söhne"/>
              </a:rPr>
              <a:t>$4091.07</a:t>
            </a:r>
          </a:p>
          <a:p>
            <a:pPr marL="1028700" lvl="2" indent="-400050">
              <a:buFont typeface="+mj-lt"/>
              <a:buAutoNum type="romanUcPeriod"/>
            </a:pPr>
            <a:r>
              <a:rPr lang="en-US" sz="1600" b="1" i="0" dirty="0">
                <a:solidFill>
                  <a:srgbClr val="0D0D0D"/>
                </a:solidFill>
                <a:effectLst/>
                <a:latin typeface="Söhne"/>
              </a:rPr>
              <a:t>Air India:</a:t>
            </a:r>
            <a:r>
              <a:rPr lang="en-US" sz="1600" dirty="0">
                <a:solidFill>
                  <a:srgbClr val="0D0D0D"/>
                </a:solidFill>
                <a:latin typeface="Söhne"/>
              </a:rPr>
              <a:t> </a:t>
            </a:r>
            <a:r>
              <a:rPr lang="en-US" sz="1600" b="0" i="0" dirty="0">
                <a:solidFill>
                  <a:srgbClr val="0D0D0D"/>
                </a:solidFill>
                <a:effectLst/>
                <a:latin typeface="Söhne"/>
              </a:rPr>
              <a:t>$23507.02</a:t>
            </a:r>
          </a:p>
          <a:p>
            <a:pPr marL="1028700" lvl="2" indent="-400050">
              <a:buFont typeface="+mj-lt"/>
              <a:buAutoNum type="romanUcPeriod"/>
            </a:pPr>
            <a:r>
              <a:rPr lang="en-US" sz="1600" b="1" i="0" dirty="0">
                <a:solidFill>
                  <a:srgbClr val="0D0D0D"/>
                </a:solidFill>
                <a:effectLst/>
                <a:latin typeface="Söhne"/>
              </a:rPr>
              <a:t>GO FIRST:</a:t>
            </a:r>
            <a:r>
              <a:rPr lang="en-US" sz="1600" dirty="0">
                <a:solidFill>
                  <a:srgbClr val="0D0D0D"/>
                </a:solidFill>
                <a:latin typeface="Söhne"/>
              </a:rPr>
              <a:t> </a:t>
            </a:r>
            <a:r>
              <a:rPr lang="en-US" sz="1600" b="0" i="0" dirty="0">
                <a:solidFill>
                  <a:srgbClr val="0D0D0D"/>
                </a:solidFill>
                <a:effectLst/>
                <a:latin typeface="Söhne"/>
              </a:rPr>
              <a:t>$5652.01</a:t>
            </a:r>
          </a:p>
          <a:p>
            <a:pPr marL="1028700" lvl="2" indent="-400050">
              <a:buFont typeface="+mj-lt"/>
              <a:buAutoNum type="romanUcPeriod"/>
            </a:pPr>
            <a:r>
              <a:rPr lang="en-US" sz="1600" b="1" i="0" dirty="0">
                <a:solidFill>
                  <a:srgbClr val="0D0D0D"/>
                </a:solidFill>
                <a:effectLst/>
                <a:latin typeface="Söhne"/>
              </a:rPr>
              <a:t>Indigo:</a:t>
            </a:r>
            <a:r>
              <a:rPr lang="en-US" sz="1600" dirty="0">
                <a:solidFill>
                  <a:srgbClr val="0D0D0D"/>
                </a:solidFill>
                <a:latin typeface="Söhne"/>
              </a:rPr>
              <a:t> </a:t>
            </a:r>
            <a:r>
              <a:rPr lang="en-US" sz="1600" b="0" i="0" dirty="0">
                <a:solidFill>
                  <a:srgbClr val="0D0D0D"/>
                </a:solidFill>
                <a:effectLst/>
                <a:latin typeface="Söhne"/>
              </a:rPr>
              <a:t>$5324.22</a:t>
            </a:r>
          </a:p>
          <a:p>
            <a:pPr marL="1028700" lvl="2" indent="-400050">
              <a:buFont typeface="+mj-lt"/>
              <a:buAutoNum type="romanUcPeriod"/>
            </a:pPr>
            <a:r>
              <a:rPr lang="en-US" sz="1600" b="1" i="0" dirty="0">
                <a:solidFill>
                  <a:srgbClr val="0D0D0D"/>
                </a:solidFill>
                <a:effectLst/>
                <a:latin typeface="Söhne"/>
              </a:rPr>
              <a:t>SpiceJet</a:t>
            </a:r>
            <a:r>
              <a:rPr lang="en-US" sz="1600" b="0" i="0" dirty="0">
                <a:solidFill>
                  <a:srgbClr val="0D0D0D"/>
                </a:solidFill>
                <a:effectLst/>
                <a:latin typeface="Söhne"/>
              </a:rPr>
              <a:t>: $6179.28</a:t>
            </a:r>
          </a:p>
          <a:p>
            <a:pPr marL="1028700" lvl="2" indent="-400050">
              <a:buFont typeface="+mj-lt"/>
              <a:buAutoNum type="romanUcPeriod"/>
            </a:pPr>
            <a:r>
              <a:rPr lang="en-US" sz="1600" b="1" i="0" dirty="0">
                <a:solidFill>
                  <a:srgbClr val="0D0D0D"/>
                </a:solidFill>
                <a:effectLst/>
                <a:latin typeface="Söhne"/>
              </a:rPr>
              <a:t>Vistara:</a:t>
            </a:r>
            <a:r>
              <a:rPr lang="en-US" sz="1600" b="0" i="0" dirty="0">
                <a:solidFill>
                  <a:srgbClr val="0D0D0D"/>
                </a:solidFill>
                <a:effectLst/>
                <a:latin typeface="Söhne"/>
              </a:rPr>
              <a:t>$30396.54</a:t>
            </a:r>
          </a:p>
          <a:p>
            <a:pPr lvl="1"/>
            <a:endParaRPr lang="en-US" sz="1600" i="0" dirty="0">
              <a:solidFill>
                <a:schemeClr val="tx1">
                  <a:lumMod val="95000"/>
                  <a:lumOff val="5000"/>
                </a:schemeClr>
              </a:solidFill>
              <a:effectLst/>
              <a:latin typeface="Söhne"/>
            </a:endParaRPr>
          </a:p>
          <a:p>
            <a:endParaRPr lang="en-US" sz="1600" b="0" i="0" dirty="0">
              <a:solidFill>
                <a:srgbClr val="0D0D0D"/>
              </a:solidFill>
              <a:effectLst/>
              <a:latin typeface="Söhne"/>
            </a:endParaRPr>
          </a:p>
        </p:txBody>
      </p:sp>
      <p:sp>
        <p:nvSpPr>
          <p:cNvPr id="3" name="Slide Number Placeholder 2">
            <a:extLst>
              <a:ext uri="{FF2B5EF4-FFF2-40B4-BE49-F238E27FC236}">
                <a16:creationId xmlns:a16="http://schemas.microsoft.com/office/drawing/2014/main" id="{B5D43888-38EA-00CB-A760-91639DA30941}"/>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5" name="object 7" descr="Beige rectangle">
            <a:extLst>
              <a:ext uri="{FF2B5EF4-FFF2-40B4-BE49-F238E27FC236}">
                <a16:creationId xmlns:a16="http://schemas.microsoft.com/office/drawing/2014/main" id="{35E3F1EF-83AE-5CC7-94AC-9A23DD518010}"/>
              </a:ext>
            </a:extLst>
          </p:cNvPr>
          <p:cNvSpPr/>
          <p:nvPr/>
        </p:nvSpPr>
        <p:spPr bwMode="white">
          <a:xfrm>
            <a:off x="495811" y="673689"/>
            <a:ext cx="123968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10" name="Picture 9">
            <a:extLst>
              <a:ext uri="{FF2B5EF4-FFF2-40B4-BE49-F238E27FC236}">
                <a16:creationId xmlns:a16="http://schemas.microsoft.com/office/drawing/2014/main" id="{652B4B67-1E36-38C5-6DA8-2F3CCD71792A}"/>
              </a:ext>
            </a:extLst>
          </p:cNvPr>
          <p:cNvPicPr>
            <a:picLocks noChangeAspect="1"/>
          </p:cNvPicPr>
          <p:nvPr/>
        </p:nvPicPr>
        <p:blipFill>
          <a:blip r:embed="rId2"/>
          <a:stretch>
            <a:fillRect/>
          </a:stretch>
        </p:blipFill>
        <p:spPr>
          <a:xfrm>
            <a:off x="5828107" y="1902922"/>
            <a:ext cx="5747657" cy="3772703"/>
          </a:xfrm>
          <a:prstGeom prst="rect">
            <a:avLst/>
          </a:prstGeom>
        </p:spPr>
      </p:pic>
      <p:sp>
        <p:nvSpPr>
          <p:cNvPr id="12" name="TextBox 11">
            <a:extLst>
              <a:ext uri="{FF2B5EF4-FFF2-40B4-BE49-F238E27FC236}">
                <a16:creationId xmlns:a16="http://schemas.microsoft.com/office/drawing/2014/main" id="{917B4A17-4B1F-5F67-A0BC-8ED71A58E210}"/>
              </a:ext>
            </a:extLst>
          </p:cNvPr>
          <p:cNvSpPr txBox="1"/>
          <p:nvPr/>
        </p:nvSpPr>
        <p:spPr>
          <a:xfrm>
            <a:off x="914929" y="639609"/>
            <a:ext cx="9063590" cy="769441"/>
          </a:xfrm>
          <a:prstGeom prst="rect">
            <a:avLst/>
          </a:prstGeom>
          <a:noFill/>
        </p:spPr>
        <p:txBody>
          <a:bodyPr wrap="square">
            <a:spAutoFit/>
          </a:bodyPr>
          <a:lstStyle/>
          <a:p>
            <a:pPr lvl="1" algn="ctr"/>
            <a:r>
              <a:rPr lang="en-US" sz="4400" b="1" i="0" dirty="0">
                <a:solidFill>
                  <a:schemeClr val="accent3"/>
                </a:solidFill>
                <a:effectLst/>
                <a:latin typeface="Söhne"/>
              </a:rPr>
              <a:t>Does price vary with Airlines?</a:t>
            </a:r>
          </a:p>
        </p:txBody>
      </p:sp>
      <p:sp>
        <p:nvSpPr>
          <p:cNvPr id="13" name="TextBox 12">
            <a:extLst>
              <a:ext uri="{FF2B5EF4-FFF2-40B4-BE49-F238E27FC236}">
                <a16:creationId xmlns:a16="http://schemas.microsoft.com/office/drawing/2014/main" id="{C3328E03-BDCA-0CD8-AF64-214D81E066F8}"/>
              </a:ext>
            </a:extLst>
          </p:cNvPr>
          <p:cNvSpPr txBox="1"/>
          <p:nvPr/>
        </p:nvSpPr>
        <p:spPr>
          <a:xfrm>
            <a:off x="373225" y="304358"/>
            <a:ext cx="8679801" cy="369332"/>
          </a:xfrm>
          <a:prstGeom prst="rect">
            <a:avLst/>
          </a:prstGeom>
          <a:noFill/>
        </p:spPr>
        <p:txBody>
          <a:bodyPr wrap="square">
            <a:spAutoFit/>
          </a:bodyPr>
          <a:lstStyle/>
          <a:p>
            <a:r>
              <a:rPr lang="en-US" dirty="0">
                <a:solidFill>
                  <a:srgbClr val="0D0D0D"/>
                </a:solidFill>
                <a:latin typeface="Söhne"/>
              </a:rPr>
              <a:t> </a:t>
            </a:r>
            <a:r>
              <a:rPr lang="en-US" dirty="0">
                <a:solidFill>
                  <a:schemeClr val="accent3"/>
                </a:solidFill>
                <a:latin typeface="Söhne"/>
              </a:rPr>
              <a:t>first question</a:t>
            </a:r>
            <a:endParaRPr lang="en-US" dirty="0">
              <a:solidFill>
                <a:schemeClr val="accent3"/>
              </a:solidFill>
            </a:endParaRPr>
          </a:p>
        </p:txBody>
      </p:sp>
    </p:spTree>
    <p:extLst>
      <p:ext uri="{BB962C8B-B14F-4D97-AF65-F5344CB8AC3E}">
        <p14:creationId xmlns:p14="http://schemas.microsoft.com/office/powerpoint/2010/main" val="2239563468"/>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789</TotalTime>
  <Words>1111</Words>
  <Application>Microsoft Office PowerPoint</Application>
  <PresentationFormat>Widescreen</PresentationFormat>
  <Paragraphs>173</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-apple-system</vt:lpstr>
      <vt:lpstr>Arial</vt:lpstr>
      <vt:lpstr>Arial </vt:lpstr>
      <vt:lpstr>Calibri</vt:lpstr>
      <vt:lpstr>Consolas</vt:lpstr>
      <vt:lpstr>Courier New</vt:lpstr>
      <vt:lpstr>DM Sans</vt:lpstr>
      <vt:lpstr>Gill Sans MT</vt:lpstr>
      <vt:lpstr>Inter</vt:lpstr>
      <vt:lpstr>Söhne</vt:lpstr>
      <vt:lpstr>Wingdings</vt:lpstr>
      <vt:lpstr>zeitung</vt:lpstr>
      <vt:lpstr>Office Theme</vt:lpstr>
      <vt:lpstr>Flight Price Prediction </vt:lpstr>
      <vt:lpstr>OUR BIG  IDEA</vt:lpstr>
      <vt:lpstr>OUR  AGENDA</vt:lpstr>
      <vt:lpstr>introduction</vt:lpstr>
      <vt:lpstr>PowerPoint Presentation</vt:lpstr>
      <vt:lpstr>DATASET </vt:lpstr>
      <vt:lpstr>describe of data</vt:lpstr>
      <vt:lpstr>PowerPoint Presentation</vt:lpstr>
      <vt:lpstr>PowerPoint Presentation</vt:lpstr>
      <vt:lpstr>How is the price affected when tickets are bought 1 or 2 days before departure?</vt:lpstr>
      <vt:lpstr> </vt:lpstr>
      <vt:lpstr> </vt:lpstr>
      <vt:lpstr> </vt:lpstr>
      <vt:lpstr> </vt:lpstr>
      <vt:lpstr>Airline prices based on the number of stops  for business </vt:lpstr>
      <vt:lpstr> </vt:lpstr>
      <vt:lpstr> </vt:lpstr>
      <vt:lpstr>PowerPoint Presentation</vt:lpstr>
      <vt:lpstr>Check data in normal distribution There exists outliers or not </vt:lpstr>
      <vt:lpstr>PowerPoint Presentation</vt:lpstr>
      <vt:lpstr>Handle outliers and transformation data</vt:lpstr>
      <vt:lpstr>PowerPoint Presentation</vt:lpstr>
      <vt:lpstr>Models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sondos ahmed</dc:creator>
  <cp:lastModifiedBy>سندس احمد عبدالله محمد</cp:lastModifiedBy>
  <cp:revision>10</cp:revision>
  <dcterms:created xsi:type="dcterms:W3CDTF">2024-03-20T22:53:05Z</dcterms:created>
  <dcterms:modified xsi:type="dcterms:W3CDTF">2024-07-07T22:47:47Z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