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FA66CD-743D-4745-8C16-D4B9180B98A7}"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CB030-88FA-4E5D-BA97-632E9C4DD634}" type="slidenum">
              <a:rPr lang="en-US" smtClean="0"/>
              <a:t>‹#›</a:t>
            </a:fld>
            <a:endParaRPr lang="en-US"/>
          </a:p>
        </p:txBody>
      </p:sp>
    </p:spTree>
    <p:extLst>
      <p:ext uri="{BB962C8B-B14F-4D97-AF65-F5344CB8AC3E}">
        <p14:creationId xmlns:p14="http://schemas.microsoft.com/office/powerpoint/2010/main" val="2440320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FA66CD-743D-4745-8C16-D4B9180B98A7}" type="datetimeFigureOut">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0CB030-88FA-4E5D-BA97-632E9C4DD634}" type="slidenum">
              <a:rPr lang="en-US" smtClean="0"/>
              <a:t>‹#›</a:t>
            </a:fld>
            <a:endParaRPr lang="en-US"/>
          </a:p>
        </p:txBody>
      </p:sp>
    </p:spTree>
    <p:extLst>
      <p:ext uri="{BB962C8B-B14F-4D97-AF65-F5344CB8AC3E}">
        <p14:creationId xmlns:p14="http://schemas.microsoft.com/office/powerpoint/2010/main" val="2453791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AFA66CD-743D-4745-8C16-D4B9180B98A7}"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CB030-88FA-4E5D-BA97-632E9C4DD634}" type="slidenum">
              <a:rPr lang="en-US" smtClean="0"/>
              <a:t>‹#›</a:t>
            </a:fld>
            <a:endParaRPr lang="en-US"/>
          </a:p>
        </p:txBody>
      </p:sp>
    </p:spTree>
    <p:extLst>
      <p:ext uri="{BB962C8B-B14F-4D97-AF65-F5344CB8AC3E}">
        <p14:creationId xmlns:p14="http://schemas.microsoft.com/office/powerpoint/2010/main" val="186906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AFA66CD-743D-4745-8C16-D4B9180B98A7}"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CB030-88FA-4E5D-BA97-632E9C4DD63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01820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FA66CD-743D-4745-8C16-D4B9180B98A7}"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CB030-88FA-4E5D-BA97-632E9C4DD634}" type="slidenum">
              <a:rPr lang="en-US" smtClean="0"/>
              <a:t>‹#›</a:t>
            </a:fld>
            <a:endParaRPr lang="en-US"/>
          </a:p>
        </p:txBody>
      </p:sp>
    </p:spTree>
    <p:extLst>
      <p:ext uri="{BB962C8B-B14F-4D97-AF65-F5344CB8AC3E}">
        <p14:creationId xmlns:p14="http://schemas.microsoft.com/office/powerpoint/2010/main" val="2230598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AFA66CD-743D-4745-8C16-D4B9180B98A7}" type="datetimeFigureOut">
              <a:rPr lang="en-US" smtClean="0"/>
              <a:t>5/17/2022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CB030-88FA-4E5D-BA97-632E9C4DD634}" type="slidenum">
              <a:rPr lang="en-US" smtClean="0"/>
              <a:t>‹#›</a:t>
            </a:fld>
            <a:endParaRPr lang="en-US"/>
          </a:p>
        </p:txBody>
      </p:sp>
    </p:spTree>
    <p:extLst>
      <p:ext uri="{BB962C8B-B14F-4D97-AF65-F5344CB8AC3E}">
        <p14:creationId xmlns:p14="http://schemas.microsoft.com/office/powerpoint/2010/main" val="4732927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AFA66CD-743D-4745-8C16-D4B9180B98A7}" type="datetimeFigureOut">
              <a:rPr lang="en-US" smtClean="0"/>
              <a:t>5/17/2022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CB030-88FA-4E5D-BA97-632E9C4DD634}" type="slidenum">
              <a:rPr lang="en-US" smtClean="0"/>
              <a:t>‹#›</a:t>
            </a:fld>
            <a:endParaRPr lang="en-US"/>
          </a:p>
        </p:txBody>
      </p:sp>
    </p:spTree>
    <p:extLst>
      <p:ext uri="{BB962C8B-B14F-4D97-AF65-F5344CB8AC3E}">
        <p14:creationId xmlns:p14="http://schemas.microsoft.com/office/powerpoint/2010/main" val="1522580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A66CD-743D-4745-8C16-D4B9180B98A7}"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CB030-88FA-4E5D-BA97-632E9C4DD634}" type="slidenum">
              <a:rPr lang="en-US" smtClean="0"/>
              <a:t>‹#›</a:t>
            </a:fld>
            <a:endParaRPr lang="en-US"/>
          </a:p>
        </p:txBody>
      </p:sp>
    </p:spTree>
    <p:extLst>
      <p:ext uri="{BB962C8B-B14F-4D97-AF65-F5344CB8AC3E}">
        <p14:creationId xmlns:p14="http://schemas.microsoft.com/office/powerpoint/2010/main" val="4785620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A66CD-743D-4745-8C16-D4B9180B98A7}"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CB030-88FA-4E5D-BA97-632E9C4DD634}" type="slidenum">
              <a:rPr lang="en-US" smtClean="0"/>
              <a:t>‹#›</a:t>
            </a:fld>
            <a:endParaRPr lang="en-US"/>
          </a:p>
        </p:txBody>
      </p:sp>
    </p:spTree>
    <p:extLst>
      <p:ext uri="{BB962C8B-B14F-4D97-AF65-F5344CB8AC3E}">
        <p14:creationId xmlns:p14="http://schemas.microsoft.com/office/powerpoint/2010/main" val="206960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AFA66CD-743D-4745-8C16-D4B9180B98A7}"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CB030-88FA-4E5D-BA97-632E9C4DD634}" type="slidenum">
              <a:rPr lang="en-US" smtClean="0"/>
              <a:t>‹#›</a:t>
            </a:fld>
            <a:endParaRPr lang="en-US"/>
          </a:p>
        </p:txBody>
      </p:sp>
    </p:spTree>
    <p:extLst>
      <p:ext uri="{BB962C8B-B14F-4D97-AF65-F5344CB8AC3E}">
        <p14:creationId xmlns:p14="http://schemas.microsoft.com/office/powerpoint/2010/main" val="252679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FA66CD-743D-4745-8C16-D4B9180B98A7}"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CB030-88FA-4E5D-BA97-632E9C4DD634}" type="slidenum">
              <a:rPr lang="en-US" smtClean="0"/>
              <a:t>‹#›</a:t>
            </a:fld>
            <a:endParaRPr lang="en-US"/>
          </a:p>
        </p:txBody>
      </p:sp>
    </p:spTree>
    <p:extLst>
      <p:ext uri="{BB962C8B-B14F-4D97-AF65-F5344CB8AC3E}">
        <p14:creationId xmlns:p14="http://schemas.microsoft.com/office/powerpoint/2010/main" val="2568290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FA66CD-743D-4745-8C16-D4B9180B98A7}" type="datetimeFigureOut">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0CB030-88FA-4E5D-BA97-632E9C4DD634}" type="slidenum">
              <a:rPr lang="en-US" smtClean="0"/>
              <a:t>‹#›</a:t>
            </a:fld>
            <a:endParaRPr lang="en-US"/>
          </a:p>
        </p:txBody>
      </p:sp>
    </p:spTree>
    <p:extLst>
      <p:ext uri="{BB962C8B-B14F-4D97-AF65-F5344CB8AC3E}">
        <p14:creationId xmlns:p14="http://schemas.microsoft.com/office/powerpoint/2010/main" val="418495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FA66CD-743D-4745-8C16-D4B9180B98A7}" type="datetimeFigureOut">
              <a:rPr lang="en-US" smtClean="0"/>
              <a:t>5/17/2022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0CB030-88FA-4E5D-BA97-632E9C4DD634}" type="slidenum">
              <a:rPr lang="en-US" smtClean="0"/>
              <a:t>‹#›</a:t>
            </a:fld>
            <a:endParaRPr lang="en-US"/>
          </a:p>
        </p:txBody>
      </p:sp>
    </p:spTree>
    <p:extLst>
      <p:ext uri="{BB962C8B-B14F-4D97-AF65-F5344CB8AC3E}">
        <p14:creationId xmlns:p14="http://schemas.microsoft.com/office/powerpoint/2010/main" val="133678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AFA66CD-743D-4745-8C16-D4B9180B98A7}" type="datetimeFigureOut">
              <a:rPr lang="en-US" smtClean="0"/>
              <a:t>5/17/2022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10CB030-88FA-4E5D-BA97-632E9C4DD634}" type="slidenum">
              <a:rPr lang="en-US" smtClean="0"/>
              <a:t>‹#›</a:t>
            </a:fld>
            <a:endParaRPr lang="en-US"/>
          </a:p>
        </p:txBody>
      </p:sp>
    </p:spTree>
    <p:extLst>
      <p:ext uri="{BB962C8B-B14F-4D97-AF65-F5344CB8AC3E}">
        <p14:creationId xmlns:p14="http://schemas.microsoft.com/office/powerpoint/2010/main" val="4249435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AFA66CD-743D-4745-8C16-D4B9180B98A7}" type="datetimeFigureOut">
              <a:rPr lang="en-US" smtClean="0"/>
              <a:t>5/17/2022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10CB030-88FA-4E5D-BA97-632E9C4DD634}" type="slidenum">
              <a:rPr lang="en-US" smtClean="0"/>
              <a:t>‹#›</a:t>
            </a:fld>
            <a:endParaRPr lang="en-US"/>
          </a:p>
        </p:txBody>
      </p:sp>
    </p:spTree>
    <p:extLst>
      <p:ext uri="{BB962C8B-B14F-4D97-AF65-F5344CB8AC3E}">
        <p14:creationId xmlns:p14="http://schemas.microsoft.com/office/powerpoint/2010/main" val="3764679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AFA66CD-743D-4745-8C16-D4B9180B98A7}" type="datetimeFigureOut">
              <a:rPr lang="en-US" smtClean="0"/>
              <a:t>5/17/2022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10CB030-88FA-4E5D-BA97-632E9C4DD634}" type="slidenum">
              <a:rPr lang="en-US" smtClean="0"/>
              <a:t>‹#›</a:t>
            </a:fld>
            <a:endParaRPr lang="en-US"/>
          </a:p>
        </p:txBody>
      </p:sp>
    </p:spTree>
    <p:extLst>
      <p:ext uri="{BB962C8B-B14F-4D97-AF65-F5344CB8AC3E}">
        <p14:creationId xmlns:p14="http://schemas.microsoft.com/office/powerpoint/2010/main" val="3644650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FA66CD-743D-4745-8C16-D4B9180B98A7}" type="datetimeFigureOut">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0CB030-88FA-4E5D-BA97-632E9C4DD634}" type="slidenum">
              <a:rPr lang="en-US" smtClean="0"/>
              <a:t>‹#›</a:t>
            </a:fld>
            <a:endParaRPr lang="en-US"/>
          </a:p>
        </p:txBody>
      </p:sp>
    </p:spTree>
    <p:extLst>
      <p:ext uri="{BB962C8B-B14F-4D97-AF65-F5344CB8AC3E}">
        <p14:creationId xmlns:p14="http://schemas.microsoft.com/office/powerpoint/2010/main" val="856440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AFA66CD-743D-4745-8C16-D4B9180B98A7}" type="datetimeFigureOut">
              <a:rPr lang="en-US" smtClean="0"/>
              <a:t>5/17/2022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10CB030-88FA-4E5D-BA97-632E9C4DD634}" type="slidenum">
              <a:rPr lang="en-US" smtClean="0"/>
              <a:t>‹#›</a:t>
            </a:fld>
            <a:endParaRPr lang="en-US"/>
          </a:p>
        </p:txBody>
      </p:sp>
    </p:spTree>
    <p:extLst>
      <p:ext uri="{BB962C8B-B14F-4D97-AF65-F5344CB8AC3E}">
        <p14:creationId xmlns:p14="http://schemas.microsoft.com/office/powerpoint/2010/main" val="3858684666"/>
      </p:ext>
    </p:extLst>
  </p:cSld>
  <p:clrMap bg1="dk1" tx1="lt1" bg2="dk2" tx2="lt2" accent1="accent1" accent2="accent2" accent3="accent3" accent4="accent4" accent5="accent5" accent6="accent6" hlink="hlink" folHlink="folHlink"/>
  <p:sldLayoutIdLst>
    <p:sldLayoutId id="2147484136" r:id="rId1"/>
    <p:sldLayoutId id="2147484137" r:id="rId2"/>
    <p:sldLayoutId id="2147484138" r:id="rId3"/>
    <p:sldLayoutId id="2147484139" r:id="rId4"/>
    <p:sldLayoutId id="2147484140" r:id="rId5"/>
    <p:sldLayoutId id="2147484141" r:id="rId6"/>
    <p:sldLayoutId id="2147484142" r:id="rId7"/>
    <p:sldLayoutId id="2147484143" r:id="rId8"/>
    <p:sldLayoutId id="2147484144" r:id="rId9"/>
    <p:sldLayoutId id="2147484145" r:id="rId10"/>
    <p:sldLayoutId id="2147484146" r:id="rId11"/>
    <p:sldLayoutId id="2147484147" r:id="rId12"/>
    <p:sldLayoutId id="2147484148" r:id="rId13"/>
    <p:sldLayoutId id="2147484149" r:id="rId14"/>
    <p:sldLayoutId id="2147484150" r:id="rId15"/>
    <p:sldLayoutId id="2147484151" r:id="rId16"/>
    <p:sldLayoutId id="214748415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A721-DCDE-8E22-972E-1D8C71CE257C}"/>
              </a:ext>
            </a:extLst>
          </p:cNvPr>
          <p:cNvSpPr>
            <a:spLocks noGrp="1"/>
          </p:cNvSpPr>
          <p:nvPr>
            <p:ph type="ctrTitle"/>
          </p:nvPr>
        </p:nvSpPr>
        <p:spPr/>
        <p:txBody>
          <a:bodyPr>
            <a:normAutofit/>
          </a:bodyPr>
          <a:lstStyle/>
          <a:p>
            <a:r>
              <a:rPr lang="en-US" sz="6600" b="1" i="0" u="none" strike="noStrike" baseline="0" dirty="0">
                <a:latin typeface="Franklin Gothic Medium Cond" panose="020B0606030402020204" pitchFamily="34" charset="0"/>
              </a:rPr>
              <a:t>Breast Cancer Detection</a:t>
            </a:r>
            <a:endParaRPr lang="en-US" sz="28700" dirty="0">
              <a:latin typeface="Franklin Gothic Medium Cond" panose="020B0606030402020204" pitchFamily="34" charset="0"/>
            </a:endParaRPr>
          </a:p>
        </p:txBody>
      </p:sp>
    </p:spTree>
    <p:extLst>
      <p:ext uri="{BB962C8B-B14F-4D97-AF65-F5344CB8AC3E}">
        <p14:creationId xmlns:p14="http://schemas.microsoft.com/office/powerpoint/2010/main" val="300476622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AB6E10-713B-CEDE-9C05-5123E9E252F2}"/>
              </a:ext>
            </a:extLst>
          </p:cNvPr>
          <p:cNvSpPr txBox="1"/>
          <p:nvPr/>
        </p:nvSpPr>
        <p:spPr>
          <a:xfrm>
            <a:off x="477077" y="538226"/>
            <a:ext cx="9634331" cy="400110"/>
          </a:xfrm>
          <a:prstGeom prst="rect">
            <a:avLst/>
          </a:prstGeom>
          <a:noFill/>
        </p:spPr>
        <p:txBody>
          <a:bodyPr wrap="square">
            <a:spAutoFit/>
          </a:bodyPr>
          <a:lstStyle/>
          <a:p>
            <a:r>
              <a:rPr lang="en-US" sz="2000" b="1" i="0" u="none" strike="noStrike" baseline="0" dirty="0">
                <a:latin typeface="Calibri" panose="020F0502020204030204" pitchFamily="34" charset="0"/>
              </a:rPr>
              <a:t>Comparison of all prediction models and methods under the cross-validation matrices :-</a:t>
            </a:r>
            <a:endParaRPr lang="en-US" sz="2000" b="1" dirty="0"/>
          </a:p>
        </p:txBody>
      </p:sp>
      <p:pic>
        <p:nvPicPr>
          <p:cNvPr id="5" name="Picture 4">
            <a:extLst>
              <a:ext uri="{FF2B5EF4-FFF2-40B4-BE49-F238E27FC236}">
                <a16:creationId xmlns:a16="http://schemas.microsoft.com/office/drawing/2014/main" id="{E3B874F6-483B-7749-E1CD-37B6A256C3E2}"/>
              </a:ext>
            </a:extLst>
          </p:cNvPr>
          <p:cNvPicPr>
            <a:picLocks noChangeAspect="1"/>
          </p:cNvPicPr>
          <p:nvPr/>
        </p:nvPicPr>
        <p:blipFill>
          <a:blip r:embed="rId2"/>
          <a:stretch>
            <a:fillRect/>
          </a:stretch>
        </p:blipFill>
        <p:spPr>
          <a:xfrm>
            <a:off x="1139688" y="1442945"/>
            <a:ext cx="9886122" cy="5209646"/>
          </a:xfrm>
          <a:prstGeom prst="rect">
            <a:avLst/>
          </a:prstGeom>
        </p:spPr>
      </p:pic>
    </p:spTree>
    <p:extLst>
      <p:ext uri="{BB962C8B-B14F-4D97-AF65-F5344CB8AC3E}">
        <p14:creationId xmlns:p14="http://schemas.microsoft.com/office/powerpoint/2010/main" val="178188226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6B38FF-E98F-9869-4081-01174A6C7174}"/>
              </a:ext>
            </a:extLst>
          </p:cNvPr>
          <p:cNvSpPr txBox="1"/>
          <p:nvPr/>
        </p:nvSpPr>
        <p:spPr>
          <a:xfrm>
            <a:off x="384313" y="432208"/>
            <a:ext cx="8839200" cy="400110"/>
          </a:xfrm>
          <a:prstGeom prst="rect">
            <a:avLst/>
          </a:prstGeom>
          <a:noFill/>
        </p:spPr>
        <p:txBody>
          <a:bodyPr wrap="square">
            <a:spAutoFit/>
          </a:bodyPr>
          <a:lstStyle/>
          <a:p>
            <a:r>
              <a:rPr lang="en-US" sz="2000" b="1" i="0" u="none" strike="noStrike" baseline="0" dirty="0">
                <a:latin typeface="Calibri" panose="020F0502020204030204" pitchFamily="34" charset="0"/>
              </a:rPr>
              <a:t>Execution time comparison of each model along with best-achieved accuracy :-</a:t>
            </a:r>
            <a:endParaRPr lang="en-US" sz="2000" b="1" dirty="0"/>
          </a:p>
        </p:txBody>
      </p:sp>
      <p:pic>
        <p:nvPicPr>
          <p:cNvPr id="5" name="Picture 4">
            <a:extLst>
              <a:ext uri="{FF2B5EF4-FFF2-40B4-BE49-F238E27FC236}">
                <a16:creationId xmlns:a16="http://schemas.microsoft.com/office/drawing/2014/main" id="{6934B007-079C-826B-2C82-03888FE0D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322" y="1417983"/>
            <a:ext cx="8282608" cy="3988904"/>
          </a:xfrm>
          <a:prstGeom prst="rect">
            <a:avLst/>
          </a:prstGeom>
        </p:spPr>
      </p:pic>
    </p:spTree>
    <p:extLst>
      <p:ext uri="{BB962C8B-B14F-4D97-AF65-F5344CB8AC3E}">
        <p14:creationId xmlns:p14="http://schemas.microsoft.com/office/powerpoint/2010/main" val="219024769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D78F1D-EF44-63BA-F061-C41394844714}"/>
              </a:ext>
            </a:extLst>
          </p:cNvPr>
          <p:cNvSpPr txBox="1"/>
          <p:nvPr/>
        </p:nvSpPr>
        <p:spPr>
          <a:xfrm>
            <a:off x="583096" y="412979"/>
            <a:ext cx="10522226" cy="707886"/>
          </a:xfrm>
          <a:prstGeom prst="rect">
            <a:avLst/>
          </a:prstGeom>
          <a:noFill/>
        </p:spPr>
        <p:txBody>
          <a:bodyPr wrap="square">
            <a:spAutoFit/>
          </a:bodyPr>
          <a:lstStyle/>
          <a:p>
            <a:r>
              <a:rPr lang="en-US" sz="2000" b="1" i="0" u="none" strike="noStrike" baseline="0" dirty="0">
                <a:latin typeface="Calibri" panose="020F0502020204030204" pitchFamily="34" charset="0"/>
              </a:rPr>
              <a:t>Accuracy comparison of our proposed breast cancer prediction models with previous studies that used the same WDBC dataset :-</a:t>
            </a:r>
            <a:endParaRPr lang="en-US" sz="2000" b="1" dirty="0"/>
          </a:p>
        </p:txBody>
      </p:sp>
      <p:pic>
        <p:nvPicPr>
          <p:cNvPr id="5" name="Picture 4">
            <a:extLst>
              <a:ext uri="{FF2B5EF4-FFF2-40B4-BE49-F238E27FC236}">
                <a16:creationId xmlns:a16="http://schemas.microsoft.com/office/drawing/2014/main" id="{25599C24-5884-44BF-B60F-C9C2B7E30B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6278" y="1258957"/>
            <a:ext cx="9024731" cy="5287617"/>
          </a:xfrm>
          <a:prstGeom prst="rect">
            <a:avLst/>
          </a:prstGeom>
        </p:spPr>
      </p:pic>
    </p:spTree>
    <p:extLst>
      <p:ext uri="{BB962C8B-B14F-4D97-AF65-F5344CB8AC3E}">
        <p14:creationId xmlns:p14="http://schemas.microsoft.com/office/powerpoint/2010/main" val="216275556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DEB80D-A07B-B06F-9DC5-9FF9E656D6FA}"/>
              </a:ext>
            </a:extLst>
          </p:cNvPr>
          <p:cNvSpPr txBox="1"/>
          <p:nvPr/>
        </p:nvSpPr>
        <p:spPr>
          <a:xfrm>
            <a:off x="2955236" y="2185025"/>
            <a:ext cx="7553739" cy="2215991"/>
          </a:xfrm>
          <a:prstGeom prst="rect">
            <a:avLst/>
          </a:prstGeom>
          <a:noFill/>
        </p:spPr>
        <p:txBody>
          <a:bodyPr wrap="square">
            <a:spAutoFit/>
          </a:bodyPr>
          <a:lstStyle/>
          <a:p>
            <a:r>
              <a:rPr lang="en-US" sz="13800" b="1" dirty="0"/>
              <a:t>THANKS</a:t>
            </a:r>
          </a:p>
        </p:txBody>
      </p:sp>
    </p:spTree>
    <p:extLst>
      <p:ext uri="{BB962C8B-B14F-4D97-AF65-F5344CB8AC3E}">
        <p14:creationId xmlns:p14="http://schemas.microsoft.com/office/powerpoint/2010/main" val="408353323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C27797-FEC3-1084-6C71-25E33C15F565}"/>
              </a:ext>
            </a:extLst>
          </p:cNvPr>
          <p:cNvSpPr txBox="1"/>
          <p:nvPr/>
        </p:nvSpPr>
        <p:spPr>
          <a:xfrm>
            <a:off x="516835" y="385178"/>
            <a:ext cx="6096000" cy="523220"/>
          </a:xfrm>
          <a:prstGeom prst="rect">
            <a:avLst/>
          </a:prstGeom>
          <a:noFill/>
        </p:spPr>
        <p:txBody>
          <a:bodyPr wrap="square">
            <a:spAutoFit/>
          </a:bodyPr>
          <a:lstStyle/>
          <a:p>
            <a:r>
              <a:rPr lang="en-US" sz="2800" b="1" u="none" strike="noStrike" baseline="0" dirty="0">
                <a:latin typeface="Calibri-Italic"/>
              </a:rPr>
              <a:t>Data Description :-</a:t>
            </a:r>
            <a:endParaRPr lang="en-US" sz="2800" b="1" dirty="0"/>
          </a:p>
        </p:txBody>
      </p:sp>
      <p:sp>
        <p:nvSpPr>
          <p:cNvPr id="5" name="TextBox 4">
            <a:extLst>
              <a:ext uri="{FF2B5EF4-FFF2-40B4-BE49-F238E27FC236}">
                <a16:creationId xmlns:a16="http://schemas.microsoft.com/office/drawing/2014/main" id="{15CA3601-0F3B-DBED-7094-F3D3B665DFB6}"/>
              </a:ext>
            </a:extLst>
          </p:cNvPr>
          <p:cNvSpPr txBox="1"/>
          <p:nvPr/>
        </p:nvSpPr>
        <p:spPr>
          <a:xfrm>
            <a:off x="516835" y="1253844"/>
            <a:ext cx="8971722" cy="369332"/>
          </a:xfrm>
          <a:prstGeom prst="rect">
            <a:avLst/>
          </a:prstGeom>
          <a:noFill/>
        </p:spPr>
        <p:txBody>
          <a:bodyPr wrap="square">
            <a:spAutoFit/>
          </a:bodyPr>
          <a:lstStyle/>
          <a:p>
            <a:r>
              <a:rPr lang="en-US" sz="1800" b="0" i="0" u="none" strike="noStrike" baseline="0" dirty="0">
                <a:latin typeface="Calibri" panose="020F0502020204030204" pitchFamily="34" charset="0"/>
              </a:rPr>
              <a:t>In this research, the experiments were performed on datasets: WDBC </a:t>
            </a:r>
            <a:endParaRPr lang="en-US" dirty="0"/>
          </a:p>
        </p:txBody>
      </p:sp>
      <p:sp>
        <p:nvSpPr>
          <p:cNvPr id="7" name="TextBox 6">
            <a:extLst>
              <a:ext uri="{FF2B5EF4-FFF2-40B4-BE49-F238E27FC236}">
                <a16:creationId xmlns:a16="http://schemas.microsoft.com/office/drawing/2014/main" id="{7FCDF842-4F99-8692-37C3-FF43799F31AF}"/>
              </a:ext>
            </a:extLst>
          </p:cNvPr>
          <p:cNvSpPr txBox="1"/>
          <p:nvPr/>
        </p:nvSpPr>
        <p:spPr>
          <a:xfrm>
            <a:off x="516834" y="2917639"/>
            <a:ext cx="9687339" cy="707886"/>
          </a:xfrm>
          <a:prstGeom prst="rect">
            <a:avLst/>
          </a:prstGeom>
          <a:noFill/>
        </p:spPr>
        <p:txBody>
          <a:bodyPr wrap="square">
            <a:spAutoFit/>
          </a:bodyPr>
          <a:lstStyle/>
          <a:p>
            <a:r>
              <a:rPr lang="en-US" sz="2000" b="1" i="0" u="none" strike="noStrike" baseline="0" dirty="0">
                <a:solidFill>
                  <a:schemeClr val="bg1"/>
                </a:solidFill>
                <a:latin typeface="Calibri-Bold"/>
              </a:rPr>
              <a:t>Wisconsin Diagnostic Breast Cancer (WDBC): </a:t>
            </a:r>
            <a:r>
              <a:rPr lang="en-US" sz="2000" b="0" i="0" u="none" strike="noStrike" baseline="0" dirty="0">
                <a:latin typeface="Calibri" panose="020F0502020204030204" pitchFamily="34" charset="0"/>
              </a:rPr>
              <a:t>The WDBC dataset consists of 10 features of breast tumor, and the result in the data were taken from 569 patients.</a:t>
            </a:r>
            <a:endParaRPr lang="en-US" sz="2000" dirty="0"/>
          </a:p>
        </p:txBody>
      </p:sp>
    </p:spTree>
    <p:extLst>
      <p:ext uri="{BB962C8B-B14F-4D97-AF65-F5344CB8AC3E}">
        <p14:creationId xmlns:p14="http://schemas.microsoft.com/office/powerpoint/2010/main" val="29276791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CF9EA5-085C-6F80-1C0C-264FD33FCAAF}"/>
              </a:ext>
            </a:extLst>
          </p:cNvPr>
          <p:cNvSpPr txBox="1"/>
          <p:nvPr/>
        </p:nvSpPr>
        <p:spPr>
          <a:xfrm>
            <a:off x="437322" y="477943"/>
            <a:ext cx="6096000" cy="400110"/>
          </a:xfrm>
          <a:prstGeom prst="rect">
            <a:avLst/>
          </a:prstGeom>
          <a:noFill/>
        </p:spPr>
        <p:txBody>
          <a:bodyPr wrap="square">
            <a:spAutoFit/>
          </a:bodyPr>
          <a:lstStyle/>
          <a:p>
            <a:r>
              <a:rPr lang="en-US" sz="2000" b="1" u="none" strike="noStrike" baseline="0" dirty="0">
                <a:latin typeface="Calibri-Italic"/>
              </a:rPr>
              <a:t>Novel Framework :-</a:t>
            </a:r>
            <a:endParaRPr lang="en-US" sz="2000" b="1" dirty="0"/>
          </a:p>
        </p:txBody>
      </p:sp>
      <p:pic>
        <p:nvPicPr>
          <p:cNvPr id="5" name="Picture 4">
            <a:extLst>
              <a:ext uri="{FF2B5EF4-FFF2-40B4-BE49-F238E27FC236}">
                <a16:creationId xmlns:a16="http://schemas.microsoft.com/office/drawing/2014/main" id="{F4682CDE-6C17-59BB-4356-3A7BA9D61A3E}"/>
              </a:ext>
            </a:extLst>
          </p:cNvPr>
          <p:cNvPicPr>
            <a:picLocks noChangeAspect="1"/>
          </p:cNvPicPr>
          <p:nvPr/>
        </p:nvPicPr>
        <p:blipFill>
          <a:blip r:embed="rId2"/>
          <a:stretch>
            <a:fillRect/>
          </a:stretch>
        </p:blipFill>
        <p:spPr>
          <a:xfrm>
            <a:off x="1822764" y="1272208"/>
            <a:ext cx="8546471" cy="5434145"/>
          </a:xfrm>
          <a:prstGeom prst="rect">
            <a:avLst/>
          </a:prstGeom>
        </p:spPr>
      </p:pic>
    </p:spTree>
    <p:extLst>
      <p:ext uri="{BB962C8B-B14F-4D97-AF65-F5344CB8AC3E}">
        <p14:creationId xmlns:p14="http://schemas.microsoft.com/office/powerpoint/2010/main" val="102317032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4705F8-B05F-DE76-6E0B-E84C0A650712}"/>
              </a:ext>
            </a:extLst>
          </p:cNvPr>
          <p:cNvSpPr txBox="1"/>
          <p:nvPr/>
        </p:nvSpPr>
        <p:spPr>
          <a:xfrm>
            <a:off x="344557" y="477942"/>
            <a:ext cx="6096000" cy="400110"/>
          </a:xfrm>
          <a:prstGeom prst="rect">
            <a:avLst/>
          </a:prstGeom>
          <a:noFill/>
        </p:spPr>
        <p:txBody>
          <a:bodyPr wrap="square">
            <a:spAutoFit/>
          </a:bodyPr>
          <a:lstStyle/>
          <a:p>
            <a:r>
              <a:rPr lang="en-US" sz="2000" b="1" u="none" strike="noStrike" baseline="0" dirty="0">
                <a:latin typeface="Calibri-Italic"/>
              </a:rPr>
              <a:t>Data Exploratory Techniques (DET)</a:t>
            </a:r>
            <a:r>
              <a:rPr lang="ar-EG" sz="2000" b="1" u="none" strike="noStrike" baseline="0" dirty="0">
                <a:latin typeface="Calibri-Italic"/>
              </a:rPr>
              <a:t> </a:t>
            </a:r>
            <a:r>
              <a:rPr lang="en-US" sz="2000" b="1" u="none" strike="noStrike" baseline="0" dirty="0">
                <a:latin typeface="Calibri-Italic"/>
              </a:rPr>
              <a:t> :- </a:t>
            </a:r>
            <a:endParaRPr lang="en-US" sz="2000" b="1" dirty="0"/>
          </a:p>
        </p:txBody>
      </p:sp>
      <p:sp>
        <p:nvSpPr>
          <p:cNvPr id="9" name="TextBox 8">
            <a:extLst>
              <a:ext uri="{FF2B5EF4-FFF2-40B4-BE49-F238E27FC236}">
                <a16:creationId xmlns:a16="http://schemas.microsoft.com/office/drawing/2014/main" id="{087EAFF0-754A-6335-E9A8-DE55E6E8DBC0}"/>
              </a:ext>
            </a:extLst>
          </p:cNvPr>
          <p:cNvSpPr txBox="1"/>
          <p:nvPr/>
        </p:nvSpPr>
        <p:spPr>
          <a:xfrm>
            <a:off x="344557" y="1228636"/>
            <a:ext cx="9952382" cy="923330"/>
          </a:xfrm>
          <a:prstGeom prst="rect">
            <a:avLst/>
          </a:prstGeom>
          <a:noFill/>
        </p:spPr>
        <p:txBody>
          <a:bodyPr wrap="square">
            <a:spAutoFit/>
          </a:bodyPr>
          <a:lstStyle/>
          <a:p>
            <a:r>
              <a:rPr lang="en-US" sz="1800" b="1" i="0" u="none" strike="noStrike" baseline="0" dirty="0">
                <a:solidFill>
                  <a:schemeClr val="bg1"/>
                </a:solidFill>
                <a:latin typeface="Calibri-Bold"/>
              </a:rPr>
              <a:t>Feature Distribution: </a:t>
            </a:r>
            <a:r>
              <a:rPr lang="en-US" sz="1800" b="0" i="0" u="none" strike="noStrike" baseline="0" dirty="0">
                <a:solidFill>
                  <a:schemeClr val="bg1"/>
                </a:solidFill>
                <a:latin typeface="Calibri" panose="020F0502020204030204" pitchFamily="34" charset="0"/>
              </a:rPr>
              <a:t>First, the distribution of each feature was observed to find how these features are different from each other, i.e., benign and malignant in the WDBC dataset and the presence and absence of breast cancer in the BCCD dataset.</a:t>
            </a:r>
            <a:endParaRPr lang="en-US" dirty="0">
              <a:solidFill>
                <a:schemeClr val="bg1"/>
              </a:solidFill>
            </a:endParaRPr>
          </a:p>
        </p:txBody>
      </p:sp>
      <p:sp>
        <p:nvSpPr>
          <p:cNvPr id="11" name="TextBox 10">
            <a:extLst>
              <a:ext uri="{FF2B5EF4-FFF2-40B4-BE49-F238E27FC236}">
                <a16:creationId xmlns:a16="http://schemas.microsoft.com/office/drawing/2014/main" id="{DA9F7B63-F386-8AC8-23AD-B89C4C644FB3}"/>
              </a:ext>
            </a:extLst>
          </p:cNvPr>
          <p:cNvSpPr txBox="1"/>
          <p:nvPr/>
        </p:nvSpPr>
        <p:spPr>
          <a:xfrm>
            <a:off x="344556" y="2547588"/>
            <a:ext cx="9952381" cy="646331"/>
          </a:xfrm>
          <a:prstGeom prst="rect">
            <a:avLst/>
          </a:prstGeom>
          <a:noFill/>
        </p:spPr>
        <p:txBody>
          <a:bodyPr wrap="square">
            <a:spAutoFit/>
          </a:bodyPr>
          <a:lstStyle/>
          <a:p>
            <a:r>
              <a:rPr lang="en-US" sz="1800" b="1" i="0" u="none" strike="noStrike" baseline="0" dirty="0">
                <a:solidFill>
                  <a:schemeClr val="bg1"/>
                </a:solidFill>
                <a:latin typeface="Calibri-Bold"/>
              </a:rPr>
              <a:t>Feature Correlation: </a:t>
            </a:r>
            <a:r>
              <a:rPr lang="en-US" sz="1800" b="0" i="0" u="none" strike="noStrike" baseline="0" dirty="0">
                <a:solidFill>
                  <a:schemeClr val="bg1"/>
                </a:solidFill>
                <a:latin typeface="Calibri" panose="020F0502020204030204" pitchFamily="34" charset="0"/>
              </a:rPr>
              <a:t>Next, the Pearson Correlation Coefficient (r) calculates the correlation coefficient between each of the two features</a:t>
            </a:r>
            <a:r>
              <a:rPr lang="en-US" sz="1800" b="0" i="0" u="none" strike="noStrike" baseline="0" dirty="0">
                <a:solidFill>
                  <a:srgbClr val="000000"/>
                </a:solidFill>
                <a:latin typeface="Calibri" panose="020F0502020204030204" pitchFamily="34" charset="0"/>
              </a:rPr>
              <a:t>.</a:t>
            </a:r>
            <a:endParaRPr lang="en-US" dirty="0"/>
          </a:p>
        </p:txBody>
      </p:sp>
      <p:sp>
        <p:nvSpPr>
          <p:cNvPr id="13" name="TextBox 12">
            <a:extLst>
              <a:ext uri="{FF2B5EF4-FFF2-40B4-BE49-F238E27FC236}">
                <a16:creationId xmlns:a16="http://schemas.microsoft.com/office/drawing/2014/main" id="{67B6C782-8C4A-AEDF-3298-4F5EAE8823DB}"/>
              </a:ext>
            </a:extLst>
          </p:cNvPr>
          <p:cNvSpPr txBox="1"/>
          <p:nvPr/>
        </p:nvSpPr>
        <p:spPr>
          <a:xfrm>
            <a:off x="344555" y="3589541"/>
            <a:ext cx="10084905" cy="923330"/>
          </a:xfrm>
          <a:prstGeom prst="rect">
            <a:avLst/>
          </a:prstGeom>
          <a:noFill/>
        </p:spPr>
        <p:txBody>
          <a:bodyPr wrap="square">
            <a:spAutoFit/>
          </a:bodyPr>
          <a:lstStyle/>
          <a:p>
            <a:r>
              <a:rPr lang="en-US" sz="1800" b="1" i="0" u="none" strike="noStrike" baseline="0" dirty="0">
                <a:solidFill>
                  <a:schemeClr val="bg1"/>
                </a:solidFill>
                <a:latin typeface="Calibri-Bold"/>
              </a:rPr>
              <a:t>Recursive features elimination (RFE): </a:t>
            </a:r>
            <a:r>
              <a:rPr lang="en-US" sz="1800" b="0" i="0" u="none" strike="noStrike" baseline="0" dirty="0">
                <a:solidFill>
                  <a:schemeClr val="bg1"/>
                </a:solidFill>
                <a:latin typeface="Calibri" panose="020F0502020204030204" pitchFamily="34" charset="0"/>
              </a:rPr>
              <a:t>RFE is one of the essential processes of machine learning. Since the dataset has many features, selecting the number of features that give the most optimal prediction result is important for improving model performance</a:t>
            </a:r>
            <a:r>
              <a:rPr lang="en-US" sz="1800" b="0" i="0" u="none" strike="noStrike" baseline="0" dirty="0">
                <a:latin typeface="Calibri" panose="020F0502020204030204" pitchFamily="34" charset="0"/>
              </a:rPr>
              <a:t>.</a:t>
            </a:r>
            <a:endParaRPr lang="en-US" dirty="0"/>
          </a:p>
        </p:txBody>
      </p:sp>
      <p:sp>
        <p:nvSpPr>
          <p:cNvPr id="15" name="TextBox 14">
            <a:extLst>
              <a:ext uri="{FF2B5EF4-FFF2-40B4-BE49-F238E27FC236}">
                <a16:creationId xmlns:a16="http://schemas.microsoft.com/office/drawing/2014/main" id="{700CD5E4-E2B4-0BB0-FABE-781DDE2B1476}"/>
              </a:ext>
            </a:extLst>
          </p:cNvPr>
          <p:cNvSpPr txBox="1"/>
          <p:nvPr/>
        </p:nvSpPr>
        <p:spPr>
          <a:xfrm>
            <a:off x="344555" y="5042529"/>
            <a:ext cx="10084904" cy="646331"/>
          </a:xfrm>
          <a:prstGeom prst="rect">
            <a:avLst/>
          </a:prstGeom>
          <a:noFill/>
        </p:spPr>
        <p:txBody>
          <a:bodyPr wrap="square">
            <a:spAutoFit/>
          </a:bodyPr>
          <a:lstStyle/>
          <a:p>
            <a:r>
              <a:rPr lang="en-US" sz="1800" b="1" i="0" u="none" strike="noStrike" baseline="0" dirty="0">
                <a:solidFill>
                  <a:schemeClr val="bg1"/>
                </a:solidFill>
                <a:latin typeface="Calibri-Bold"/>
              </a:rPr>
              <a:t>Hyperparameter Optimization: </a:t>
            </a:r>
            <a:r>
              <a:rPr lang="en-US" sz="1800" b="0" i="0" u="none" strike="noStrike" baseline="0" dirty="0">
                <a:solidFill>
                  <a:schemeClr val="bg1"/>
                </a:solidFill>
                <a:latin typeface="Calibri" panose="020F0502020204030204" pitchFamily="34" charset="0"/>
              </a:rPr>
              <a:t>Hyperparameters optimization is a process of machine learning used for tuning a set of optimal parameters.</a:t>
            </a:r>
            <a:endParaRPr lang="en-US" dirty="0">
              <a:solidFill>
                <a:schemeClr val="bg1"/>
              </a:solidFill>
            </a:endParaRPr>
          </a:p>
        </p:txBody>
      </p:sp>
    </p:spTree>
    <p:extLst>
      <p:ext uri="{BB962C8B-B14F-4D97-AF65-F5344CB8AC3E}">
        <p14:creationId xmlns:p14="http://schemas.microsoft.com/office/powerpoint/2010/main" val="94459631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60403E-0942-6B5F-2771-7DB20786ADDD}"/>
              </a:ext>
            </a:extLst>
          </p:cNvPr>
          <p:cNvSpPr txBox="1"/>
          <p:nvPr/>
        </p:nvSpPr>
        <p:spPr>
          <a:xfrm>
            <a:off x="490328" y="350368"/>
            <a:ext cx="9793360" cy="707886"/>
          </a:xfrm>
          <a:prstGeom prst="rect">
            <a:avLst/>
          </a:prstGeom>
          <a:noFill/>
        </p:spPr>
        <p:txBody>
          <a:bodyPr wrap="square">
            <a:spAutoFit/>
          </a:bodyPr>
          <a:lstStyle/>
          <a:p>
            <a:r>
              <a:rPr lang="en-US" sz="2000" b="1" u="none" strike="noStrike" baseline="0" dirty="0">
                <a:latin typeface="Calibri-Italic"/>
              </a:rPr>
              <a:t>Predictive Models In this study, four ML classifiers were utilized as predictive models (PM) to diagnose :-</a:t>
            </a:r>
            <a:endParaRPr lang="en-US" sz="2000" b="1" dirty="0"/>
          </a:p>
        </p:txBody>
      </p:sp>
      <p:sp>
        <p:nvSpPr>
          <p:cNvPr id="5" name="TextBox 4">
            <a:extLst>
              <a:ext uri="{FF2B5EF4-FFF2-40B4-BE49-F238E27FC236}">
                <a16:creationId xmlns:a16="http://schemas.microsoft.com/office/drawing/2014/main" id="{072DCA9E-3C38-08E4-971C-03052BE36B22}"/>
              </a:ext>
            </a:extLst>
          </p:cNvPr>
          <p:cNvSpPr txBox="1"/>
          <p:nvPr/>
        </p:nvSpPr>
        <p:spPr>
          <a:xfrm>
            <a:off x="490329" y="1393639"/>
            <a:ext cx="10296941" cy="646331"/>
          </a:xfrm>
          <a:prstGeom prst="rect">
            <a:avLst/>
          </a:prstGeom>
          <a:noFill/>
        </p:spPr>
        <p:txBody>
          <a:bodyPr wrap="square">
            <a:spAutoFit/>
          </a:bodyPr>
          <a:lstStyle/>
          <a:p>
            <a:r>
              <a:rPr lang="en-US" sz="1800" b="1" i="0" u="none" strike="noStrike" baseline="0" dirty="0">
                <a:solidFill>
                  <a:schemeClr val="bg1"/>
                </a:solidFill>
                <a:latin typeface="Calibri-Bold"/>
              </a:rPr>
              <a:t>PM1—SVM: </a:t>
            </a:r>
            <a:r>
              <a:rPr lang="en-US" sz="1800" b="0" i="0" u="none" strike="noStrike" baseline="0" dirty="0">
                <a:solidFill>
                  <a:schemeClr val="bg1"/>
                </a:solidFill>
                <a:latin typeface="Calibri" panose="020F0502020204030204" pitchFamily="34" charset="0"/>
              </a:rPr>
              <a:t>The first model applied SVM as a predictive model. SVM is one of the robust supervised machine learning algorithms used to solve classification and regression tasks</a:t>
            </a:r>
            <a:r>
              <a:rPr lang="ar-EG" sz="1800" b="0" i="0" u="none" strike="noStrike" baseline="0" dirty="0">
                <a:solidFill>
                  <a:schemeClr val="bg1"/>
                </a:solidFill>
                <a:latin typeface="Calibri" panose="020F0502020204030204" pitchFamily="34" charset="0"/>
              </a:rPr>
              <a:t>.</a:t>
            </a:r>
            <a:endParaRPr lang="en-US" dirty="0">
              <a:solidFill>
                <a:schemeClr val="bg1"/>
              </a:solidFill>
            </a:endParaRPr>
          </a:p>
        </p:txBody>
      </p:sp>
      <p:sp>
        <p:nvSpPr>
          <p:cNvPr id="7" name="TextBox 6">
            <a:extLst>
              <a:ext uri="{FF2B5EF4-FFF2-40B4-BE49-F238E27FC236}">
                <a16:creationId xmlns:a16="http://schemas.microsoft.com/office/drawing/2014/main" id="{1B33EB69-4351-A4C6-1A09-F4A4E976AD07}"/>
              </a:ext>
            </a:extLst>
          </p:cNvPr>
          <p:cNvSpPr txBox="1"/>
          <p:nvPr/>
        </p:nvSpPr>
        <p:spPr>
          <a:xfrm>
            <a:off x="490329" y="2455110"/>
            <a:ext cx="10707758" cy="923330"/>
          </a:xfrm>
          <a:prstGeom prst="rect">
            <a:avLst/>
          </a:prstGeom>
          <a:noFill/>
        </p:spPr>
        <p:txBody>
          <a:bodyPr wrap="square">
            <a:spAutoFit/>
          </a:bodyPr>
          <a:lstStyle/>
          <a:p>
            <a:r>
              <a:rPr lang="en-US" sz="1800" b="1" i="0" u="none" strike="noStrike" baseline="0" dirty="0">
                <a:solidFill>
                  <a:schemeClr val="bg1"/>
                </a:solidFill>
                <a:latin typeface="Calibri-Bold"/>
              </a:rPr>
              <a:t>PM2—LR: </a:t>
            </a:r>
            <a:r>
              <a:rPr lang="en-US" sz="1800" i="0" u="none" strike="noStrike" baseline="0" dirty="0">
                <a:solidFill>
                  <a:schemeClr val="bg1"/>
                </a:solidFill>
                <a:latin typeface="Calibri" panose="020F0502020204030204" pitchFamily="34" charset="0"/>
              </a:rPr>
              <a:t>Our second model applied LR to predict the outcomes. LR is one of the most widespread machine learning techniques. It is mainly used to predict a binary variable with a large number of independent variables. It is efficient to forecast the probability of being 0 or 1 based on predictors </a:t>
            </a:r>
            <a:r>
              <a:rPr lang="en-US" sz="1800" b="0" i="0" u="none" strike="noStrike" baseline="0" dirty="0">
                <a:solidFill>
                  <a:srgbClr val="000000"/>
                </a:solidFill>
                <a:latin typeface="Calibri" panose="020F0502020204030204" pitchFamily="34" charset="0"/>
                <a:cs typeface="Calibri" panose="020F0502020204030204" pitchFamily="34" charset="0"/>
              </a:rPr>
              <a:t>.</a:t>
            </a:r>
            <a:endParaRPr lang="en-US" dirty="0"/>
          </a:p>
        </p:txBody>
      </p:sp>
      <p:sp>
        <p:nvSpPr>
          <p:cNvPr id="9" name="TextBox 8">
            <a:extLst>
              <a:ext uri="{FF2B5EF4-FFF2-40B4-BE49-F238E27FC236}">
                <a16:creationId xmlns:a16="http://schemas.microsoft.com/office/drawing/2014/main" id="{55BC1F2D-381C-3192-4401-16E57E1298E4}"/>
              </a:ext>
            </a:extLst>
          </p:cNvPr>
          <p:cNvSpPr txBox="1"/>
          <p:nvPr/>
        </p:nvSpPr>
        <p:spPr>
          <a:xfrm>
            <a:off x="490327" y="3935092"/>
            <a:ext cx="11078819" cy="923330"/>
          </a:xfrm>
          <a:prstGeom prst="rect">
            <a:avLst/>
          </a:prstGeom>
          <a:noFill/>
        </p:spPr>
        <p:txBody>
          <a:bodyPr wrap="square">
            <a:spAutoFit/>
          </a:bodyPr>
          <a:lstStyle/>
          <a:p>
            <a:r>
              <a:rPr lang="en-US" sz="1800" b="1" i="0" u="none" strike="noStrike" baseline="0" dirty="0">
                <a:solidFill>
                  <a:schemeClr val="bg1"/>
                </a:solidFill>
                <a:latin typeface="Calibri-Bold"/>
              </a:rPr>
              <a:t>PM3—KNN: </a:t>
            </a:r>
            <a:r>
              <a:rPr lang="en-US" sz="1800" i="0" u="none" strike="noStrike" baseline="0" dirty="0">
                <a:solidFill>
                  <a:schemeClr val="bg1"/>
                </a:solidFill>
                <a:latin typeface="Calibri" panose="020F0502020204030204" pitchFamily="34" charset="0"/>
              </a:rPr>
              <a:t>The third model applied KNN as a predictive model. The KNN algorithm used in our problem considered the output a target class. The problem was solved or classified by the majority vote of its neighbors, where the value of K was taken as a small and real-valued positive integer.</a:t>
            </a:r>
            <a:endParaRPr lang="en-US" dirty="0">
              <a:solidFill>
                <a:schemeClr val="bg1"/>
              </a:solidFill>
            </a:endParaRPr>
          </a:p>
        </p:txBody>
      </p:sp>
      <p:sp>
        <p:nvSpPr>
          <p:cNvPr id="11" name="TextBox 10">
            <a:extLst>
              <a:ext uri="{FF2B5EF4-FFF2-40B4-BE49-F238E27FC236}">
                <a16:creationId xmlns:a16="http://schemas.microsoft.com/office/drawing/2014/main" id="{0CB54415-05E9-85EF-28D7-FD2E6B000E58}"/>
              </a:ext>
            </a:extLst>
          </p:cNvPr>
          <p:cNvSpPr txBox="1"/>
          <p:nvPr/>
        </p:nvSpPr>
        <p:spPr>
          <a:xfrm>
            <a:off x="490328" y="5384247"/>
            <a:ext cx="11078818" cy="923330"/>
          </a:xfrm>
          <a:prstGeom prst="rect">
            <a:avLst/>
          </a:prstGeom>
          <a:noFill/>
        </p:spPr>
        <p:txBody>
          <a:bodyPr wrap="square">
            <a:spAutoFit/>
          </a:bodyPr>
          <a:lstStyle/>
          <a:p>
            <a:r>
              <a:rPr lang="en-US" sz="1800" b="1" i="0" u="none" strike="noStrike" baseline="0" dirty="0">
                <a:solidFill>
                  <a:schemeClr val="bg1"/>
                </a:solidFill>
                <a:latin typeface="Calibri-Bold"/>
              </a:rPr>
              <a:t>PM4—EC: </a:t>
            </a:r>
            <a:r>
              <a:rPr lang="en-US" sz="1800" i="0" u="none" strike="noStrike" baseline="0" dirty="0">
                <a:solidFill>
                  <a:schemeClr val="bg1"/>
                </a:solidFill>
                <a:latin typeface="Calibri" panose="020F0502020204030204" pitchFamily="34" charset="0"/>
              </a:rPr>
              <a:t>The fourth model applies the ensemble classifier method as a predictive model. It aims to maximize the precision and recall value to detect all malignant tumors in the WDBC dataset and detect all cancer presence in the BCCD dataset. Our research applied an ensemble classifier to optimize the logistic regression model</a:t>
            </a:r>
            <a:r>
              <a:rPr lang="ar-EG" sz="1800" i="0" u="none" strike="noStrike" baseline="0" dirty="0">
                <a:solidFill>
                  <a:schemeClr val="bg1"/>
                </a:solidFill>
                <a:latin typeface="Calibri" panose="020F0502020204030204" pitchFamily="34" charset="0"/>
              </a:rPr>
              <a:t>.</a:t>
            </a:r>
            <a:endParaRPr lang="en-US" dirty="0">
              <a:solidFill>
                <a:schemeClr val="bg1"/>
              </a:solidFill>
            </a:endParaRPr>
          </a:p>
        </p:txBody>
      </p:sp>
    </p:spTree>
    <p:extLst>
      <p:ext uri="{BB962C8B-B14F-4D97-AF65-F5344CB8AC3E}">
        <p14:creationId xmlns:p14="http://schemas.microsoft.com/office/powerpoint/2010/main" val="17757881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DBCBE1-1F44-1717-F486-B66944E6470A}"/>
              </a:ext>
            </a:extLst>
          </p:cNvPr>
          <p:cNvSpPr txBox="1"/>
          <p:nvPr/>
        </p:nvSpPr>
        <p:spPr>
          <a:xfrm>
            <a:off x="662609" y="530951"/>
            <a:ext cx="6096000" cy="400110"/>
          </a:xfrm>
          <a:prstGeom prst="rect">
            <a:avLst/>
          </a:prstGeom>
          <a:noFill/>
        </p:spPr>
        <p:txBody>
          <a:bodyPr wrap="square">
            <a:spAutoFit/>
          </a:bodyPr>
          <a:lstStyle/>
          <a:p>
            <a:r>
              <a:rPr lang="en-US" sz="2000" b="1" i="0" u="none" strike="noStrike" baseline="0" dirty="0">
                <a:latin typeface="Calibri-Bold"/>
              </a:rPr>
              <a:t>PM1—SVM</a:t>
            </a:r>
            <a:r>
              <a:rPr lang="ar-EG" sz="2000" b="1" i="0" u="none" strike="noStrike" baseline="0" dirty="0">
                <a:latin typeface="Calibri-Bold"/>
              </a:rPr>
              <a:t> </a:t>
            </a:r>
            <a:r>
              <a:rPr lang="en-US" sz="2000" b="1" i="0" u="none" strike="noStrike" baseline="0" dirty="0">
                <a:latin typeface="Calibri-Bold"/>
              </a:rPr>
              <a:t>: </a:t>
            </a:r>
            <a:r>
              <a:rPr lang="ar-EG" sz="2000" b="1" dirty="0">
                <a:latin typeface="Calibri-Bold"/>
              </a:rPr>
              <a:t>-</a:t>
            </a:r>
            <a:endParaRPr lang="en-US" sz="2000" dirty="0"/>
          </a:p>
        </p:txBody>
      </p:sp>
      <p:pic>
        <p:nvPicPr>
          <p:cNvPr id="5" name="Picture 4">
            <a:extLst>
              <a:ext uri="{FF2B5EF4-FFF2-40B4-BE49-F238E27FC236}">
                <a16:creationId xmlns:a16="http://schemas.microsoft.com/office/drawing/2014/main" id="{6A698CB2-CF29-2845-6B6B-E327808D619E}"/>
              </a:ext>
            </a:extLst>
          </p:cNvPr>
          <p:cNvPicPr>
            <a:picLocks noChangeAspect="1"/>
          </p:cNvPicPr>
          <p:nvPr/>
        </p:nvPicPr>
        <p:blipFill>
          <a:blip r:embed="rId2"/>
          <a:stretch>
            <a:fillRect/>
          </a:stretch>
        </p:blipFill>
        <p:spPr>
          <a:xfrm>
            <a:off x="1603514" y="1391478"/>
            <a:ext cx="7620000" cy="4081670"/>
          </a:xfrm>
          <a:prstGeom prst="rect">
            <a:avLst/>
          </a:prstGeom>
        </p:spPr>
      </p:pic>
    </p:spTree>
    <p:extLst>
      <p:ext uri="{BB962C8B-B14F-4D97-AF65-F5344CB8AC3E}">
        <p14:creationId xmlns:p14="http://schemas.microsoft.com/office/powerpoint/2010/main" val="101931600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487973-666D-D0AB-9467-0886DB2D329C}"/>
              </a:ext>
            </a:extLst>
          </p:cNvPr>
          <p:cNvSpPr txBox="1"/>
          <p:nvPr/>
        </p:nvSpPr>
        <p:spPr>
          <a:xfrm>
            <a:off x="530087" y="411682"/>
            <a:ext cx="6096000" cy="400110"/>
          </a:xfrm>
          <a:prstGeom prst="rect">
            <a:avLst/>
          </a:prstGeom>
          <a:noFill/>
        </p:spPr>
        <p:txBody>
          <a:bodyPr wrap="square">
            <a:spAutoFit/>
          </a:bodyPr>
          <a:lstStyle/>
          <a:p>
            <a:r>
              <a:rPr lang="en-US" sz="2000" b="1" i="0" u="none" strike="noStrike" baseline="0" dirty="0">
                <a:latin typeface="Calibri-Bold"/>
              </a:rPr>
              <a:t>PM2—LR</a:t>
            </a:r>
            <a:r>
              <a:rPr lang="ar-EG" sz="2000" b="1" i="0" u="none" strike="noStrike" baseline="0" dirty="0">
                <a:latin typeface="Calibri-Bold"/>
              </a:rPr>
              <a:t> </a:t>
            </a:r>
            <a:r>
              <a:rPr lang="en-US" sz="2000" b="1" i="0" u="none" strike="noStrike" baseline="0" dirty="0">
                <a:latin typeface="Calibri-Bold"/>
              </a:rPr>
              <a:t> :- </a:t>
            </a:r>
            <a:endParaRPr lang="en-US" sz="2000" b="1" dirty="0"/>
          </a:p>
        </p:txBody>
      </p:sp>
      <p:pic>
        <p:nvPicPr>
          <p:cNvPr id="5" name="Picture 4">
            <a:extLst>
              <a:ext uri="{FF2B5EF4-FFF2-40B4-BE49-F238E27FC236}">
                <a16:creationId xmlns:a16="http://schemas.microsoft.com/office/drawing/2014/main" id="{F450338F-26D2-01E0-572E-6C93E392D7AC}"/>
              </a:ext>
            </a:extLst>
          </p:cNvPr>
          <p:cNvPicPr>
            <a:picLocks noChangeAspect="1"/>
          </p:cNvPicPr>
          <p:nvPr/>
        </p:nvPicPr>
        <p:blipFill>
          <a:blip r:embed="rId2"/>
          <a:stretch>
            <a:fillRect/>
          </a:stretch>
        </p:blipFill>
        <p:spPr>
          <a:xfrm>
            <a:off x="1391479" y="1683025"/>
            <a:ext cx="9077738" cy="3710609"/>
          </a:xfrm>
          <a:prstGeom prst="rect">
            <a:avLst/>
          </a:prstGeom>
        </p:spPr>
      </p:pic>
    </p:spTree>
    <p:extLst>
      <p:ext uri="{BB962C8B-B14F-4D97-AF65-F5344CB8AC3E}">
        <p14:creationId xmlns:p14="http://schemas.microsoft.com/office/powerpoint/2010/main" val="176660560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404258-1D0B-A628-A632-417526CCC4E0}"/>
              </a:ext>
            </a:extLst>
          </p:cNvPr>
          <p:cNvSpPr txBox="1"/>
          <p:nvPr/>
        </p:nvSpPr>
        <p:spPr>
          <a:xfrm>
            <a:off x="503583" y="504447"/>
            <a:ext cx="6096000" cy="369332"/>
          </a:xfrm>
          <a:prstGeom prst="rect">
            <a:avLst/>
          </a:prstGeom>
          <a:noFill/>
        </p:spPr>
        <p:txBody>
          <a:bodyPr wrap="square">
            <a:spAutoFit/>
          </a:bodyPr>
          <a:lstStyle/>
          <a:p>
            <a:r>
              <a:rPr lang="en-US" sz="1800" b="1" i="0" u="none" strike="noStrike" baseline="0" dirty="0">
                <a:latin typeface="Calibri-Bold"/>
              </a:rPr>
              <a:t>PM3—KNN :-</a:t>
            </a:r>
            <a:endParaRPr lang="en-US" dirty="0"/>
          </a:p>
        </p:txBody>
      </p:sp>
      <p:pic>
        <p:nvPicPr>
          <p:cNvPr id="5" name="Picture 4">
            <a:extLst>
              <a:ext uri="{FF2B5EF4-FFF2-40B4-BE49-F238E27FC236}">
                <a16:creationId xmlns:a16="http://schemas.microsoft.com/office/drawing/2014/main" id="{60ED92D2-B314-F5B7-2DB7-A85BBB72DACA}"/>
              </a:ext>
            </a:extLst>
          </p:cNvPr>
          <p:cNvPicPr>
            <a:picLocks noChangeAspect="1"/>
          </p:cNvPicPr>
          <p:nvPr/>
        </p:nvPicPr>
        <p:blipFill>
          <a:blip r:embed="rId2"/>
          <a:stretch>
            <a:fillRect/>
          </a:stretch>
        </p:blipFill>
        <p:spPr>
          <a:xfrm>
            <a:off x="2266122" y="1457739"/>
            <a:ext cx="6814635" cy="3869635"/>
          </a:xfrm>
          <a:prstGeom prst="rect">
            <a:avLst/>
          </a:prstGeom>
        </p:spPr>
      </p:pic>
    </p:spTree>
    <p:extLst>
      <p:ext uri="{BB962C8B-B14F-4D97-AF65-F5344CB8AC3E}">
        <p14:creationId xmlns:p14="http://schemas.microsoft.com/office/powerpoint/2010/main" val="11623917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18FC7E-4F9B-E317-BFD1-AE7CD778B441}"/>
              </a:ext>
            </a:extLst>
          </p:cNvPr>
          <p:cNvSpPr txBox="1"/>
          <p:nvPr/>
        </p:nvSpPr>
        <p:spPr>
          <a:xfrm>
            <a:off x="556591" y="451438"/>
            <a:ext cx="6096000" cy="400110"/>
          </a:xfrm>
          <a:prstGeom prst="rect">
            <a:avLst/>
          </a:prstGeom>
          <a:noFill/>
        </p:spPr>
        <p:txBody>
          <a:bodyPr wrap="square">
            <a:spAutoFit/>
          </a:bodyPr>
          <a:lstStyle/>
          <a:p>
            <a:r>
              <a:rPr lang="en-US" sz="2000" b="1" i="0" u="none" strike="noStrike" baseline="0" dirty="0">
                <a:latin typeface="Calibri-Bold"/>
              </a:rPr>
              <a:t>PM4—EC :- </a:t>
            </a:r>
            <a:endParaRPr lang="en-US" sz="2000" dirty="0"/>
          </a:p>
        </p:txBody>
      </p:sp>
      <p:pic>
        <p:nvPicPr>
          <p:cNvPr id="5" name="Picture 4">
            <a:extLst>
              <a:ext uri="{FF2B5EF4-FFF2-40B4-BE49-F238E27FC236}">
                <a16:creationId xmlns:a16="http://schemas.microsoft.com/office/drawing/2014/main" id="{110CAF79-EC67-29E0-DF20-40038311A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1808" y="2548648"/>
            <a:ext cx="6891131" cy="2400411"/>
          </a:xfrm>
          <a:prstGeom prst="rect">
            <a:avLst/>
          </a:prstGeom>
        </p:spPr>
      </p:pic>
      <p:sp>
        <p:nvSpPr>
          <p:cNvPr id="7" name="TextBox 6">
            <a:extLst>
              <a:ext uri="{FF2B5EF4-FFF2-40B4-BE49-F238E27FC236}">
                <a16:creationId xmlns:a16="http://schemas.microsoft.com/office/drawing/2014/main" id="{2E92327C-5D3C-4D4F-B977-D80853841A5F}"/>
              </a:ext>
            </a:extLst>
          </p:cNvPr>
          <p:cNvSpPr txBox="1"/>
          <p:nvPr/>
        </p:nvSpPr>
        <p:spPr>
          <a:xfrm>
            <a:off x="795129" y="1262611"/>
            <a:ext cx="8865705" cy="646331"/>
          </a:xfrm>
          <a:prstGeom prst="rect">
            <a:avLst/>
          </a:prstGeom>
          <a:noFill/>
        </p:spPr>
        <p:txBody>
          <a:bodyPr wrap="square">
            <a:spAutoFit/>
          </a:bodyPr>
          <a:lstStyle/>
          <a:p>
            <a:r>
              <a:rPr lang="en-US" sz="1800" b="0" i="0" u="none" strike="noStrike" baseline="0" dirty="0">
                <a:latin typeface="Calibri" panose="020F0502020204030204" pitchFamily="34" charset="0"/>
              </a:rPr>
              <a:t>Performance comparison of Ensemble LR, voting classifier (CV), and voting classifier prediction with 100% recall.</a:t>
            </a:r>
            <a:endParaRPr lang="en-US" dirty="0"/>
          </a:p>
        </p:txBody>
      </p:sp>
    </p:spTree>
    <p:extLst>
      <p:ext uri="{BB962C8B-B14F-4D97-AF65-F5344CB8AC3E}">
        <p14:creationId xmlns:p14="http://schemas.microsoft.com/office/powerpoint/2010/main" val="2797620398"/>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51</TotalTime>
  <Words>496</Words>
  <Application>Microsoft Office PowerPoint</Application>
  <PresentationFormat>Widescreen</PresentationFormat>
  <Paragraphs>24</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Calibri-Bold</vt:lpstr>
      <vt:lpstr>Calibri-Italic</vt:lpstr>
      <vt:lpstr>Century Gothic</vt:lpstr>
      <vt:lpstr>Franklin Gothic Medium Cond</vt:lpstr>
      <vt:lpstr>Wingdings 3</vt:lpstr>
      <vt:lpstr>Ion</vt:lpstr>
      <vt:lpstr>Breast Cancer Detection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Detection</dc:title>
  <dc:creator>Yousif Abdrabo</dc:creator>
  <cp:lastModifiedBy>Yousif Abdrabo</cp:lastModifiedBy>
  <cp:revision>1</cp:revision>
  <dcterms:created xsi:type="dcterms:W3CDTF">2022-05-17T11:50:16Z</dcterms:created>
  <dcterms:modified xsi:type="dcterms:W3CDTF">2022-05-17T12:41:52Z</dcterms:modified>
</cp:coreProperties>
</file>